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handoutMasterIdLst>
    <p:handoutMasterId r:id="rId28"/>
  </p:handoutMasterIdLst>
  <p:sldIdLst>
    <p:sldId id="903" r:id="rId2"/>
    <p:sldId id="1107" r:id="rId3"/>
    <p:sldId id="1108" r:id="rId4"/>
    <p:sldId id="1129" r:id="rId5"/>
    <p:sldId id="1127" r:id="rId6"/>
    <p:sldId id="1128" r:id="rId7"/>
    <p:sldId id="1137" r:id="rId8"/>
    <p:sldId id="1138" r:id="rId9"/>
    <p:sldId id="1139" r:id="rId10"/>
    <p:sldId id="1140" r:id="rId11"/>
    <p:sldId id="1141" r:id="rId12"/>
    <p:sldId id="1142" r:id="rId13"/>
    <p:sldId id="1143" r:id="rId14"/>
    <p:sldId id="1144" r:id="rId15"/>
    <p:sldId id="1126" r:id="rId16"/>
    <p:sldId id="1145" r:id="rId17"/>
    <p:sldId id="1130" r:id="rId18"/>
    <p:sldId id="1131" r:id="rId19"/>
    <p:sldId id="1132" r:id="rId20"/>
    <p:sldId id="1133" r:id="rId21"/>
    <p:sldId id="1134" r:id="rId22"/>
    <p:sldId id="1135" r:id="rId23"/>
    <p:sldId id="1136" r:id="rId24"/>
    <p:sldId id="1106" r:id="rId25"/>
    <p:sldId id="1092" r:id="rId26"/>
  </p:sldIdLst>
  <p:sldSz cx="9144000" cy="6858000" type="screen4x3"/>
  <p:notesSz cx="6797675" cy="9928225"/>
  <p:custDataLst>
    <p:tags r:id="rId29"/>
  </p:custDataLst>
  <p:defaultTextStyle>
    <a:defPPr>
      <a:defRPr lang="en-US"/>
    </a:defPPr>
    <a:lvl1pPr algn="l" rtl="0" fontAlgn="base">
      <a:spcBef>
        <a:spcPct val="0"/>
      </a:spcBef>
      <a:spcAft>
        <a:spcPct val="0"/>
      </a:spcAft>
      <a:defRPr b="1" kern="1200">
        <a:solidFill>
          <a:schemeClr val="tx1"/>
        </a:solidFill>
        <a:latin typeface="Arial" charset="0"/>
        <a:ea typeface="宋体" charset="-122"/>
        <a:cs typeface="+mn-cs"/>
      </a:defRPr>
    </a:lvl1pPr>
    <a:lvl2pPr marL="457200" algn="l" rtl="0" fontAlgn="base">
      <a:spcBef>
        <a:spcPct val="0"/>
      </a:spcBef>
      <a:spcAft>
        <a:spcPct val="0"/>
      </a:spcAft>
      <a:defRPr b="1" kern="1200">
        <a:solidFill>
          <a:schemeClr val="tx1"/>
        </a:solidFill>
        <a:latin typeface="Arial" charset="0"/>
        <a:ea typeface="宋体" charset="-122"/>
        <a:cs typeface="+mn-cs"/>
      </a:defRPr>
    </a:lvl2pPr>
    <a:lvl3pPr marL="914400" algn="l" rtl="0" fontAlgn="base">
      <a:spcBef>
        <a:spcPct val="0"/>
      </a:spcBef>
      <a:spcAft>
        <a:spcPct val="0"/>
      </a:spcAft>
      <a:defRPr b="1" kern="1200">
        <a:solidFill>
          <a:schemeClr val="tx1"/>
        </a:solidFill>
        <a:latin typeface="Arial" charset="0"/>
        <a:ea typeface="宋体" charset="-122"/>
        <a:cs typeface="+mn-cs"/>
      </a:defRPr>
    </a:lvl3pPr>
    <a:lvl4pPr marL="1371600" algn="l" rtl="0" fontAlgn="base">
      <a:spcBef>
        <a:spcPct val="0"/>
      </a:spcBef>
      <a:spcAft>
        <a:spcPct val="0"/>
      </a:spcAft>
      <a:defRPr b="1" kern="1200">
        <a:solidFill>
          <a:schemeClr val="tx1"/>
        </a:solidFill>
        <a:latin typeface="Arial" charset="0"/>
        <a:ea typeface="宋体" charset="-122"/>
        <a:cs typeface="+mn-cs"/>
      </a:defRPr>
    </a:lvl4pPr>
    <a:lvl5pPr marL="1828800" algn="l" rtl="0" fontAlgn="base">
      <a:spcBef>
        <a:spcPct val="0"/>
      </a:spcBef>
      <a:spcAft>
        <a:spcPct val="0"/>
      </a:spcAft>
      <a:defRPr b="1" kern="1200">
        <a:solidFill>
          <a:schemeClr val="tx1"/>
        </a:solidFill>
        <a:latin typeface="Arial" charset="0"/>
        <a:ea typeface="宋体" charset="-122"/>
        <a:cs typeface="+mn-cs"/>
      </a:defRPr>
    </a:lvl5pPr>
    <a:lvl6pPr marL="2286000" algn="l" defTabSz="914400" rtl="0" eaLnBrk="1" latinLnBrk="0" hangingPunct="1">
      <a:defRPr b="1" kern="1200">
        <a:solidFill>
          <a:schemeClr val="tx1"/>
        </a:solidFill>
        <a:latin typeface="Arial" charset="0"/>
        <a:ea typeface="宋体" charset="-122"/>
        <a:cs typeface="+mn-cs"/>
      </a:defRPr>
    </a:lvl6pPr>
    <a:lvl7pPr marL="2743200" algn="l" defTabSz="914400" rtl="0" eaLnBrk="1" latinLnBrk="0" hangingPunct="1">
      <a:defRPr b="1" kern="1200">
        <a:solidFill>
          <a:schemeClr val="tx1"/>
        </a:solidFill>
        <a:latin typeface="Arial" charset="0"/>
        <a:ea typeface="宋体" charset="-122"/>
        <a:cs typeface="+mn-cs"/>
      </a:defRPr>
    </a:lvl7pPr>
    <a:lvl8pPr marL="3200400" algn="l" defTabSz="914400" rtl="0" eaLnBrk="1" latinLnBrk="0" hangingPunct="1">
      <a:defRPr b="1" kern="1200">
        <a:solidFill>
          <a:schemeClr val="tx1"/>
        </a:solidFill>
        <a:latin typeface="Arial" charset="0"/>
        <a:ea typeface="宋体" charset="-122"/>
        <a:cs typeface="+mn-cs"/>
      </a:defRPr>
    </a:lvl8pPr>
    <a:lvl9pPr marL="3657600" algn="l" defTabSz="914400" rtl="0" eaLnBrk="1" latinLnBrk="0" hangingPunct="1">
      <a:defRPr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ll" initials="d"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FF"/>
    <a:srgbClr val="009900"/>
    <a:srgbClr val="00642D"/>
    <a:srgbClr val="99FFCC"/>
    <a:srgbClr val="CCCCFF"/>
    <a:srgbClr val="66FF99"/>
    <a:srgbClr val="CCFFCC"/>
    <a:srgbClr val="0066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53" autoAdjust="0"/>
    <p:restoredTop sz="98519" autoAdjust="0"/>
  </p:normalViewPr>
  <p:slideViewPr>
    <p:cSldViewPr>
      <p:cViewPr varScale="1">
        <p:scale>
          <a:sx n="88" d="100"/>
          <a:sy n="88" d="100"/>
        </p:scale>
        <p:origin x="1008" y="67"/>
      </p:cViewPr>
      <p:guideLst>
        <p:guide orient="horz" pos="2160"/>
        <p:guide pos="2880"/>
      </p:guideLst>
    </p:cSldViewPr>
  </p:slideViewPr>
  <p:outlineViewPr>
    <p:cViewPr>
      <p:scale>
        <a:sx n="33" d="100"/>
        <a:sy n="33" d="100"/>
      </p:scale>
      <p:origin x="270" y="0"/>
    </p:cViewPr>
  </p:outlineViewPr>
  <p:notesTextViewPr>
    <p:cViewPr>
      <p:scale>
        <a:sx n="150" d="100"/>
        <a:sy n="150" d="100"/>
      </p:scale>
      <p:origin x="0" y="0"/>
    </p:cViewPr>
  </p:notesTextViewPr>
  <p:sorterViewPr>
    <p:cViewPr>
      <p:scale>
        <a:sx n="66" d="100"/>
        <a:sy n="66" d="100"/>
      </p:scale>
      <p:origin x="0" y="1356"/>
    </p:cViewPr>
  </p:sorterViewPr>
  <p:notesViewPr>
    <p:cSldViewPr>
      <p:cViewPr varScale="1">
        <p:scale>
          <a:sx n="52" d="100"/>
          <a:sy n="52" d="100"/>
        </p:scale>
        <p:origin x="-2970" y="-10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bwMode="auto">
          <a:xfrm>
            <a:off x="1" y="0"/>
            <a:ext cx="2946443" cy="496751"/>
          </a:xfrm>
          <a:prstGeom prst="rect">
            <a:avLst/>
          </a:prstGeom>
          <a:noFill/>
          <a:ln>
            <a:noFill/>
          </a:ln>
          <a:effectLst/>
          <a:extLst/>
        </p:spPr>
        <p:txBody>
          <a:bodyPr vert="horz" wrap="square" lIns="92446" tIns="46223" rIns="92446" bIns="46223" numCol="1" anchor="t" anchorCtr="0" compatLnSpc="1">
            <a:prstTxWarp prst="textNoShape">
              <a:avLst/>
            </a:prstTxWarp>
          </a:bodyPr>
          <a:lstStyle>
            <a:lvl1pPr>
              <a:defRPr sz="1200" b="0">
                <a:ea typeface="+mn-ea"/>
                <a:cs typeface="Arial" charset="0"/>
              </a:defRPr>
            </a:lvl1pPr>
          </a:lstStyle>
          <a:p>
            <a:pPr>
              <a:defRPr/>
            </a:pPr>
            <a:endParaRPr lang="en-US"/>
          </a:p>
        </p:txBody>
      </p:sp>
      <p:sp>
        <p:nvSpPr>
          <p:cNvPr id="271363" name="Rectangle 3"/>
          <p:cNvSpPr>
            <a:spLocks noGrp="1" noChangeArrowheads="1"/>
          </p:cNvSpPr>
          <p:nvPr>
            <p:ph type="dt" sz="quarter" idx="1"/>
          </p:nvPr>
        </p:nvSpPr>
        <p:spPr bwMode="auto">
          <a:xfrm>
            <a:off x="3849664" y="0"/>
            <a:ext cx="2946443" cy="496751"/>
          </a:xfrm>
          <a:prstGeom prst="rect">
            <a:avLst/>
          </a:prstGeom>
          <a:noFill/>
          <a:ln>
            <a:noFill/>
          </a:ln>
          <a:effectLst/>
          <a:extLst/>
        </p:spPr>
        <p:txBody>
          <a:bodyPr vert="horz" wrap="square" lIns="92446" tIns="46223" rIns="92446" bIns="46223" numCol="1" anchor="t" anchorCtr="0" compatLnSpc="1">
            <a:prstTxWarp prst="textNoShape">
              <a:avLst/>
            </a:prstTxWarp>
          </a:bodyPr>
          <a:lstStyle>
            <a:lvl1pPr algn="r">
              <a:defRPr sz="1200" b="0">
                <a:ea typeface="+mn-ea"/>
                <a:cs typeface="Arial" charset="0"/>
              </a:defRPr>
            </a:lvl1pPr>
          </a:lstStyle>
          <a:p>
            <a:pPr>
              <a:defRPr/>
            </a:pPr>
            <a:endParaRPr lang="en-US"/>
          </a:p>
        </p:txBody>
      </p:sp>
      <p:sp>
        <p:nvSpPr>
          <p:cNvPr id="271364" name="Rectangle 4"/>
          <p:cNvSpPr>
            <a:spLocks noGrp="1" noChangeArrowheads="1"/>
          </p:cNvSpPr>
          <p:nvPr>
            <p:ph type="ftr" sz="quarter" idx="2"/>
          </p:nvPr>
        </p:nvSpPr>
        <p:spPr bwMode="auto">
          <a:xfrm>
            <a:off x="1" y="9429779"/>
            <a:ext cx="2946443" cy="496751"/>
          </a:xfrm>
          <a:prstGeom prst="rect">
            <a:avLst/>
          </a:prstGeom>
          <a:noFill/>
          <a:ln>
            <a:noFill/>
          </a:ln>
          <a:effectLst/>
          <a:extLst/>
        </p:spPr>
        <p:txBody>
          <a:bodyPr vert="horz" wrap="square" lIns="92446" tIns="46223" rIns="92446" bIns="46223" numCol="1" anchor="b" anchorCtr="0" compatLnSpc="1">
            <a:prstTxWarp prst="textNoShape">
              <a:avLst/>
            </a:prstTxWarp>
          </a:bodyPr>
          <a:lstStyle>
            <a:lvl1pPr>
              <a:defRPr sz="1200" b="0">
                <a:ea typeface="+mn-ea"/>
                <a:cs typeface="Arial" charset="0"/>
              </a:defRPr>
            </a:lvl1pPr>
          </a:lstStyle>
          <a:p>
            <a:pPr>
              <a:defRPr/>
            </a:pPr>
            <a:endParaRPr lang="en-US"/>
          </a:p>
        </p:txBody>
      </p:sp>
      <p:sp>
        <p:nvSpPr>
          <p:cNvPr id="271365" name="Rectangle 5"/>
          <p:cNvSpPr>
            <a:spLocks noGrp="1" noChangeArrowheads="1"/>
          </p:cNvSpPr>
          <p:nvPr>
            <p:ph type="sldNum" sz="quarter" idx="3"/>
          </p:nvPr>
        </p:nvSpPr>
        <p:spPr bwMode="auto">
          <a:xfrm>
            <a:off x="3849664" y="9429779"/>
            <a:ext cx="2946443" cy="496751"/>
          </a:xfrm>
          <a:prstGeom prst="rect">
            <a:avLst/>
          </a:prstGeom>
          <a:noFill/>
          <a:ln>
            <a:noFill/>
          </a:ln>
          <a:effectLst/>
          <a:extLst/>
        </p:spPr>
        <p:txBody>
          <a:bodyPr vert="horz" wrap="square" lIns="92446" tIns="46223" rIns="92446" bIns="46223" numCol="1" anchor="b" anchorCtr="0" compatLnSpc="1">
            <a:prstTxWarp prst="textNoShape">
              <a:avLst/>
            </a:prstTxWarp>
          </a:bodyPr>
          <a:lstStyle>
            <a:lvl1pPr algn="r">
              <a:defRPr sz="1200" b="0">
                <a:ea typeface="+mn-ea"/>
                <a:cs typeface="Arial" charset="0"/>
              </a:defRPr>
            </a:lvl1pPr>
          </a:lstStyle>
          <a:p>
            <a:pPr>
              <a:defRPr/>
            </a:pPr>
            <a:fld id="{1A17DBA9-C484-4610-B37C-4E4AC5A60C2C}" type="slidenum">
              <a:rPr lang="en-US"/>
              <a:pPr>
                <a:defRPr/>
              </a:pPr>
              <a:t>‹#›</a:t>
            </a:fld>
            <a:endParaRPr lang="en-US"/>
          </a:p>
        </p:txBody>
      </p:sp>
    </p:spTree>
    <p:extLst>
      <p:ext uri="{BB962C8B-B14F-4D97-AF65-F5344CB8AC3E}">
        <p14:creationId xmlns:p14="http://schemas.microsoft.com/office/powerpoint/2010/main" val="39106659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1" y="0"/>
            <a:ext cx="2946443" cy="496751"/>
          </a:xfrm>
          <a:prstGeom prst="rect">
            <a:avLst/>
          </a:prstGeom>
          <a:noFill/>
          <a:ln>
            <a:noFill/>
          </a:ln>
          <a:effectLst/>
          <a:extLst/>
        </p:spPr>
        <p:txBody>
          <a:bodyPr vert="horz" wrap="square" lIns="92446" tIns="46223" rIns="92446" bIns="46223" numCol="1" anchor="t" anchorCtr="0" compatLnSpc="1">
            <a:prstTxWarp prst="textNoShape">
              <a:avLst/>
            </a:prstTxWarp>
          </a:bodyPr>
          <a:lstStyle>
            <a:lvl1pPr>
              <a:defRPr sz="1200" b="0">
                <a:ea typeface="+mn-ea"/>
                <a:cs typeface="Arial" charset="0"/>
              </a:defRPr>
            </a:lvl1pPr>
          </a:lstStyle>
          <a:p>
            <a:pPr>
              <a:defRPr/>
            </a:pPr>
            <a:endParaRPr lang="en-US" altLang="zh-CN"/>
          </a:p>
        </p:txBody>
      </p:sp>
      <p:sp>
        <p:nvSpPr>
          <p:cNvPr id="16387" name="Rectangle 3"/>
          <p:cNvSpPr>
            <a:spLocks noGrp="1" noChangeArrowheads="1"/>
          </p:cNvSpPr>
          <p:nvPr>
            <p:ph type="dt" idx="1"/>
          </p:nvPr>
        </p:nvSpPr>
        <p:spPr bwMode="auto">
          <a:xfrm>
            <a:off x="3849664" y="0"/>
            <a:ext cx="2946443" cy="496751"/>
          </a:xfrm>
          <a:prstGeom prst="rect">
            <a:avLst/>
          </a:prstGeom>
          <a:noFill/>
          <a:ln>
            <a:noFill/>
          </a:ln>
          <a:effectLst/>
          <a:extLst/>
        </p:spPr>
        <p:txBody>
          <a:bodyPr vert="horz" wrap="square" lIns="92446" tIns="46223" rIns="92446" bIns="46223" numCol="1" anchor="t" anchorCtr="0" compatLnSpc="1">
            <a:prstTxWarp prst="textNoShape">
              <a:avLst/>
            </a:prstTxWarp>
          </a:bodyPr>
          <a:lstStyle>
            <a:lvl1pPr algn="r">
              <a:defRPr sz="1200" b="0">
                <a:ea typeface="+mn-ea"/>
                <a:cs typeface="Arial" charset="0"/>
              </a:defRPr>
            </a:lvl1pPr>
          </a:lstStyle>
          <a:p>
            <a:pPr>
              <a:defRPr/>
            </a:pPr>
            <a:endParaRPr lang="en-US" altLang="zh-CN"/>
          </a:p>
        </p:txBody>
      </p:sp>
      <p:sp>
        <p:nvSpPr>
          <p:cNvPr id="21508" name="Rectangle 4"/>
          <p:cNvSpPr>
            <a:spLocks noGrp="1" noRot="1" noChangeAspect="1" noChangeArrowheads="1" noTextEdit="1"/>
          </p:cNvSpPr>
          <p:nvPr>
            <p:ph type="sldImg" idx="2"/>
          </p:nvPr>
        </p:nvSpPr>
        <p:spPr bwMode="auto">
          <a:xfrm>
            <a:off x="919163" y="744538"/>
            <a:ext cx="4960937" cy="3722687"/>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0551" y="4716585"/>
            <a:ext cx="5438140" cy="4467363"/>
          </a:xfrm>
          <a:prstGeom prst="rect">
            <a:avLst/>
          </a:prstGeom>
          <a:noFill/>
          <a:ln>
            <a:noFill/>
          </a:ln>
          <a:effectLst/>
          <a:extLst/>
        </p:spPr>
        <p:txBody>
          <a:bodyPr vert="horz" wrap="square" lIns="92446" tIns="46223" rIns="92446" bIns="46223"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6390" name="Rectangle 6"/>
          <p:cNvSpPr>
            <a:spLocks noGrp="1" noChangeArrowheads="1"/>
          </p:cNvSpPr>
          <p:nvPr>
            <p:ph type="ftr" sz="quarter" idx="4"/>
          </p:nvPr>
        </p:nvSpPr>
        <p:spPr bwMode="auto">
          <a:xfrm>
            <a:off x="1" y="9429779"/>
            <a:ext cx="2946443" cy="496751"/>
          </a:xfrm>
          <a:prstGeom prst="rect">
            <a:avLst/>
          </a:prstGeom>
          <a:noFill/>
          <a:ln>
            <a:noFill/>
          </a:ln>
          <a:effectLst/>
          <a:extLst/>
        </p:spPr>
        <p:txBody>
          <a:bodyPr vert="horz" wrap="square" lIns="92446" tIns="46223" rIns="92446" bIns="46223" numCol="1" anchor="b" anchorCtr="0" compatLnSpc="1">
            <a:prstTxWarp prst="textNoShape">
              <a:avLst/>
            </a:prstTxWarp>
          </a:bodyPr>
          <a:lstStyle>
            <a:lvl1pPr>
              <a:defRPr sz="1200" b="0">
                <a:ea typeface="+mn-ea"/>
                <a:cs typeface="Arial" charset="0"/>
              </a:defRPr>
            </a:lvl1pPr>
          </a:lstStyle>
          <a:p>
            <a:pPr>
              <a:defRPr/>
            </a:pPr>
            <a:endParaRPr lang="en-US" altLang="zh-CN"/>
          </a:p>
        </p:txBody>
      </p:sp>
      <p:sp>
        <p:nvSpPr>
          <p:cNvPr id="16391" name="Rectangle 7"/>
          <p:cNvSpPr>
            <a:spLocks noGrp="1" noChangeArrowheads="1"/>
          </p:cNvSpPr>
          <p:nvPr>
            <p:ph type="sldNum" sz="quarter" idx="5"/>
          </p:nvPr>
        </p:nvSpPr>
        <p:spPr bwMode="auto">
          <a:xfrm>
            <a:off x="3849664" y="9429779"/>
            <a:ext cx="2946443" cy="496751"/>
          </a:xfrm>
          <a:prstGeom prst="rect">
            <a:avLst/>
          </a:prstGeom>
          <a:noFill/>
          <a:ln>
            <a:noFill/>
          </a:ln>
          <a:effectLst/>
          <a:extLst/>
        </p:spPr>
        <p:txBody>
          <a:bodyPr vert="horz" wrap="square" lIns="92446" tIns="46223" rIns="92446" bIns="46223" numCol="1" anchor="b" anchorCtr="0" compatLnSpc="1">
            <a:prstTxWarp prst="textNoShape">
              <a:avLst/>
            </a:prstTxWarp>
          </a:bodyPr>
          <a:lstStyle>
            <a:lvl1pPr algn="r">
              <a:defRPr sz="1200" b="0">
                <a:ea typeface="+mn-ea"/>
                <a:cs typeface="Arial" charset="0"/>
              </a:defRPr>
            </a:lvl1pPr>
          </a:lstStyle>
          <a:p>
            <a:pPr>
              <a:defRPr/>
            </a:pPr>
            <a:fld id="{46313407-044F-4D24-AD35-E250C10CD774}" type="slidenum">
              <a:rPr lang="zh-CN" altLang="en-US"/>
              <a:pPr>
                <a:defRPr/>
              </a:pPr>
              <a:t>‹#›</a:t>
            </a:fld>
            <a:endParaRPr lang="en-US" altLang="zh-CN"/>
          </a:p>
        </p:txBody>
      </p:sp>
    </p:spTree>
    <p:extLst>
      <p:ext uri="{BB962C8B-B14F-4D97-AF65-F5344CB8AC3E}">
        <p14:creationId xmlns:p14="http://schemas.microsoft.com/office/powerpoint/2010/main" val="1452129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miter lim="800000"/>
            <a:headEnd/>
            <a:tailEnd/>
          </a:ln>
        </p:spPr>
        <p:txBody>
          <a:bodyPr/>
          <a:lstStyle/>
          <a:p>
            <a:fld id="{6803A0E5-B8FC-429F-B929-9CB1AF805AAD}" type="slidenum">
              <a:rPr lang="zh-CN" altLang="en-US" smtClean="0"/>
              <a:pPr/>
              <a:t>1</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Rectangle 3"/>
          <p:cNvSpPr>
            <a:spLocks noGrp="1" noChangeArrowheads="1"/>
          </p:cNvSpPr>
          <p:nvPr>
            <p:ph type="subTitle" idx="1"/>
          </p:nvPr>
        </p:nvSpPr>
        <p:spPr>
          <a:xfrm>
            <a:off x="4114800" y="5105400"/>
            <a:ext cx="4800600" cy="635000"/>
          </a:xfrm>
        </p:spPr>
        <p:txBody>
          <a:bodyPr/>
          <a:lstStyle>
            <a:lvl1pPr marL="0" indent="0" algn="ctr">
              <a:buFont typeface="Wingdings" pitchFamily="2" charset="2"/>
              <a:buNone/>
              <a:defRPr sz="2000" b="0" baseline="0">
                <a:solidFill>
                  <a:srgbClr val="000000"/>
                </a:solidFill>
                <a:latin typeface="Times New Roman" pitchFamily="18" charset="0"/>
                <a:ea typeface="黑体" pitchFamily="49" charset="-122"/>
              </a:defRPr>
            </a:lvl1pPr>
          </a:lstStyle>
          <a:p>
            <a:r>
              <a:rPr lang="zh-CN" altLang="en-US" dirty="0" smtClean="0"/>
              <a:t>单击此处编辑母版副标题样式</a:t>
            </a:r>
            <a:endParaRPr lang="en-US" altLang="zh-CN" dirty="0"/>
          </a:p>
        </p:txBody>
      </p:sp>
      <p:sp>
        <p:nvSpPr>
          <p:cNvPr id="15" name="Rectangle 2"/>
          <p:cNvSpPr>
            <a:spLocks noGrp="1" noChangeArrowheads="1"/>
          </p:cNvSpPr>
          <p:nvPr>
            <p:ph type="ctrTitle"/>
          </p:nvPr>
        </p:nvSpPr>
        <p:spPr>
          <a:xfrm>
            <a:off x="4114800" y="3581400"/>
            <a:ext cx="4800600" cy="1143000"/>
          </a:xfrm>
          <a:effectLst/>
        </p:spPr>
        <p:txBody>
          <a:bodyPr/>
          <a:lstStyle>
            <a:lvl1pPr algn="ctr">
              <a:defRPr sz="4500" baseline="0">
                <a:latin typeface="Times New Roman" pitchFamily="18" charset="0"/>
                <a:ea typeface="黑体" pitchFamily="49" charset="-122"/>
              </a:defRPr>
            </a:lvl1pPr>
          </a:lstStyle>
          <a:p>
            <a:r>
              <a:rPr lang="zh-CN" altLang="en-US" dirty="0" smtClean="0"/>
              <a:t>单击此处编辑母版标题样式</a:t>
            </a:r>
            <a:endParaRPr lang="en-US" altLang="zh-CN" dirty="0"/>
          </a:p>
        </p:txBody>
      </p:sp>
      <p:sp>
        <p:nvSpPr>
          <p:cNvPr id="2" name="日期占位符 1"/>
          <p:cNvSpPr>
            <a:spLocks noGrp="1"/>
          </p:cNvSpPr>
          <p:nvPr>
            <p:ph type="dt" sz="half" idx="10"/>
          </p:nvPr>
        </p:nvSpPr>
        <p:spPr>
          <a:xfrm>
            <a:off x="457200" y="6340475"/>
            <a:ext cx="21336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74015106-0D62-44A2-A831-A4617DA76613}" type="datetime1">
              <a:rPr lang="zh-CN" altLang="en-US" smtClean="0"/>
              <a:t>2020-12-30</a:t>
            </a:fld>
            <a:endParaRPr lang="zh-CN" altLang="en-US"/>
          </a:p>
        </p:txBody>
      </p:sp>
      <p:sp>
        <p:nvSpPr>
          <p:cNvPr id="3" name="灯片编号占位符 2"/>
          <p:cNvSpPr>
            <a:spLocks noGrp="1"/>
          </p:cNvSpPr>
          <p:nvPr>
            <p:ph type="sldNum" sz="quarter" idx="11"/>
          </p:nvPr>
        </p:nvSpPr>
        <p:spPr>
          <a:xfrm>
            <a:off x="6553200" y="6340475"/>
            <a:ext cx="21336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47C8268F-08B2-4A5E-A878-8172380B56B6}" type="slidenum">
              <a:rPr lang="zh-CN" altLang="en-US" smtClean="0"/>
              <a:pPr/>
              <a:t>‹#›</a:t>
            </a:fld>
            <a:r>
              <a:rPr lang="en-US" altLang="zh-CN" smtClean="0"/>
              <a:t>/16</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Times New Roman" pitchFamily="18" charset="0"/>
                <a:ea typeface="黑体" pitchFamily="49" charset="-122"/>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baseline="0">
                <a:latin typeface="Times New Roman" pitchFamily="18" charset="0"/>
                <a:ea typeface="黑体" pitchFamily="49" charset="-122"/>
              </a:defRPr>
            </a:lvl1pPr>
            <a:lvl2pPr>
              <a:defRPr baseline="0">
                <a:latin typeface="Times New Roman" pitchFamily="18" charset="0"/>
                <a:ea typeface="黑体" pitchFamily="49" charset="-122"/>
              </a:defRPr>
            </a:lvl2pPr>
            <a:lvl3pPr>
              <a:defRPr baseline="0">
                <a:latin typeface="Times New Roman" pitchFamily="18" charset="0"/>
                <a:ea typeface="黑体" pitchFamily="49" charset="-122"/>
              </a:defRPr>
            </a:lvl3pPr>
            <a:lvl4pPr>
              <a:defRPr baseline="0">
                <a:latin typeface="Times New Roman" pitchFamily="18" charset="0"/>
                <a:ea typeface="黑体" pitchFamily="49" charset="-122"/>
              </a:defRPr>
            </a:lvl4pPr>
            <a:lvl5pPr>
              <a:defRPr baseline="0">
                <a:latin typeface="Times New Roman" pitchFamily="18" charset="0"/>
                <a:ea typeface="黑体"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直接连接符 7"/>
          <p:cNvCxnSpPr/>
          <p:nvPr userDrawn="1"/>
        </p:nvCxnSpPr>
        <p:spPr bwMode="auto">
          <a:xfrm>
            <a:off x="609600" y="1143000"/>
            <a:ext cx="8001000" cy="0"/>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Line 5"/>
          <p:cNvSpPr>
            <a:spLocks noChangeShapeType="1"/>
          </p:cNvSpPr>
          <p:nvPr userDrawn="1"/>
        </p:nvSpPr>
        <p:spPr bwMode="auto">
          <a:xfrm flipV="1">
            <a:off x="533400" y="6553200"/>
            <a:ext cx="8077200" cy="0"/>
          </a:xfrm>
          <a:prstGeom prst="line">
            <a:avLst/>
          </a:prstGeom>
          <a:noFill/>
          <a:ln w="28575">
            <a:solidFill>
              <a:srgbClr val="C00000"/>
            </a:solidFill>
            <a:round/>
            <a:headEnd/>
            <a:tailEnd/>
          </a:ln>
          <a:effectLst/>
          <a:extLst/>
        </p:spPr>
        <p:txBody>
          <a:bodyPr/>
          <a:lstStyle/>
          <a:p>
            <a:pPr>
              <a:defRPr/>
            </a:pPr>
            <a:endParaRPr lang="en-US" b="1" baseline="0">
              <a:latin typeface="Times New Roman" pitchFamily="18" charset="0"/>
              <a:ea typeface="华文楷体" pitchFamily="2" charset="-122"/>
            </a:endParaRPr>
          </a:p>
        </p:txBody>
      </p:sp>
      <p:sp>
        <p:nvSpPr>
          <p:cNvPr id="4" name="日期占位符 3"/>
          <p:cNvSpPr>
            <a:spLocks noGrp="1"/>
          </p:cNvSpPr>
          <p:nvPr>
            <p:ph type="dt" sz="half" idx="10"/>
          </p:nvPr>
        </p:nvSpPr>
        <p:spPr>
          <a:xfrm>
            <a:off x="457200" y="6477000"/>
            <a:ext cx="21336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3924E465-DC62-4836-B79F-8D04962546B5}" type="datetime1">
              <a:rPr lang="zh-CN" altLang="en-US" smtClean="0"/>
              <a:t>2020-12-30</a:t>
            </a:fld>
            <a:endParaRPr lang="zh-CN" altLang="en-US"/>
          </a:p>
        </p:txBody>
      </p:sp>
      <p:sp>
        <p:nvSpPr>
          <p:cNvPr id="5" name="灯片编号占位符 4"/>
          <p:cNvSpPr>
            <a:spLocks noGrp="1"/>
          </p:cNvSpPr>
          <p:nvPr>
            <p:ph type="sldNum" sz="quarter" idx="11"/>
          </p:nvPr>
        </p:nvSpPr>
        <p:spPr>
          <a:xfrm>
            <a:off x="6553200" y="6477000"/>
            <a:ext cx="21336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47C8268F-08B2-4A5E-A878-8172380B56B6}" type="slidenum">
              <a:rPr lang="zh-CN" altLang="en-US" smtClean="0"/>
              <a:pPr/>
              <a:t>‹#›</a:t>
            </a:fld>
            <a:r>
              <a:rPr lang="en-US" altLang="zh-CN" smtClean="0"/>
              <a:t>/16</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Times New Roman" pitchFamily="18" charset="0"/>
                <a:ea typeface="黑体" pitchFamily="49" charset="-122"/>
              </a:defRPr>
            </a:lvl1pPr>
          </a:lstStyle>
          <a:p>
            <a:r>
              <a:rPr lang="en-US" smtClean="0"/>
              <a:t>Click to edit Master title style</a:t>
            </a:r>
            <a:endParaRPr lang="en-US"/>
          </a:p>
        </p:txBody>
      </p:sp>
      <p:cxnSp>
        <p:nvCxnSpPr>
          <p:cNvPr id="7" name="直接连接符 6"/>
          <p:cNvCxnSpPr/>
          <p:nvPr userDrawn="1"/>
        </p:nvCxnSpPr>
        <p:spPr bwMode="auto">
          <a:xfrm>
            <a:off x="609600" y="1143000"/>
            <a:ext cx="8001000" cy="0"/>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Line 5"/>
          <p:cNvSpPr>
            <a:spLocks noChangeShapeType="1"/>
          </p:cNvSpPr>
          <p:nvPr userDrawn="1"/>
        </p:nvSpPr>
        <p:spPr bwMode="auto">
          <a:xfrm flipV="1">
            <a:off x="533400" y="6553200"/>
            <a:ext cx="8077200" cy="0"/>
          </a:xfrm>
          <a:prstGeom prst="line">
            <a:avLst/>
          </a:prstGeom>
          <a:noFill/>
          <a:ln w="28575">
            <a:solidFill>
              <a:srgbClr val="C00000"/>
            </a:solidFill>
            <a:round/>
            <a:headEnd/>
            <a:tailEnd/>
          </a:ln>
          <a:effectLst/>
          <a:extLst/>
        </p:spPr>
        <p:txBody>
          <a:bodyPr/>
          <a:lstStyle/>
          <a:p>
            <a:pPr>
              <a:defRPr/>
            </a:pPr>
            <a:endParaRPr lang="en-US" b="1" baseline="0">
              <a:latin typeface="Times New Roman" pitchFamily="18" charset="0"/>
              <a:ea typeface="华文楷体" pitchFamily="2" charset="-122"/>
            </a:endParaRPr>
          </a:p>
        </p:txBody>
      </p:sp>
      <p:sp>
        <p:nvSpPr>
          <p:cNvPr id="3" name="日期占位符 2"/>
          <p:cNvSpPr>
            <a:spLocks noGrp="1"/>
          </p:cNvSpPr>
          <p:nvPr>
            <p:ph type="dt" sz="half" idx="10"/>
          </p:nvPr>
        </p:nvSpPr>
        <p:spPr>
          <a:xfrm>
            <a:off x="457200" y="6492875"/>
            <a:ext cx="21336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60D842BE-2CBE-4468-9C03-F36F8653BF8F}" type="datetime1">
              <a:rPr lang="zh-CN" altLang="en-US" smtClean="0"/>
              <a:t>2020-12-30</a:t>
            </a:fld>
            <a:endParaRPr lang="zh-CN" altLang="en-US" dirty="0"/>
          </a:p>
        </p:txBody>
      </p:sp>
      <p:sp>
        <p:nvSpPr>
          <p:cNvPr id="4" name="灯片编号占位符 3"/>
          <p:cNvSpPr>
            <a:spLocks noGrp="1"/>
          </p:cNvSpPr>
          <p:nvPr>
            <p:ph type="sldNum" sz="quarter" idx="11"/>
          </p:nvPr>
        </p:nvSpPr>
        <p:spPr>
          <a:xfrm>
            <a:off x="6553200" y="6492875"/>
            <a:ext cx="21336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47C8268F-08B2-4A5E-A878-8172380B56B6}" type="slidenum">
              <a:rPr lang="zh-CN" altLang="en-US" smtClean="0"/>
              <a:pPr/>
              <a:t>‹#›</a:t>
            </a:fld>
            <a:r>
              <a:rPr lang="en-US" altLang="zh-CN" smtClean="0"/>
              <a:t>/16</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6" name="直接连接符 5"/>
          <p:cNvCxnSpPr/>
          <p:nvPr userDrawn="1"/>
        </p:nvCxnSpPr>
        <p:spPr bwMode="auto">
          <a:xfrm>
            <a:off x="609600" y="1143000"/>
            <a:ext cx="8001000" cy="0"/>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Line 5"/>
          <p:cNvSpPr>
            <a:spLocks noChangeShapeType="1"/>
          </p:cNvSpPr>
          <p:nvPr userDrawn="1"/>
        </p:nvSpPr>
        <p:spPr bwMode="auto">
          <a:xfrm flipV="1">
            <a:off x="533400" y="6553200"/>
            <a:ext cx="8077200" cy="0"/>
          </a:xfrm>
          <a:prstGeom prst="line">
            <a:avLst/>
          </a:prstGeom>
          <a:noFill/>
          <a:ln w="28575">
            <a:solidFill>
              <a:srgbClr val="C00000"/>
            </a:solidFill>
            <a:round/>
            <a:headEnd/>
            <a:tailEnd/>
          </a:ln>
          <a:effectLst/>
          <a:extLst/>
        </p:spPr>
        <p:txBody>
          <a:bodyPr/>
          <a:lstStyle/>
          <a:p>
            <a:pPr>
              <a:defRPr/>
            </a:pPr>
            <a:endParaRPr lang="en-US" baseline="0">
              <a:latin typeface="Times New Roman" pitchFamily="18" charset="0"/>
              <a:ea typeface="华文楷体" pitchFamily="2" charset="-122"/>
            </a:endParaRPr>
          </a:p>
        </p:txBody>
      </p:sp>
      <p:sp>
        <p:nvSpPr>
          <p:cNvPr id="2" name="日期占位符 1"/>
          <p:cNvSpPr>
            <a:spLocks noGrp="1"/>
          </p:cNvSpPr>
          <p:nvPr>
            <p:ph type="dt" sz="half" idx="10"/>
          </p:nvPr>
        </p:nvSpPr>
        <p:spPr>
          <a:xfrm>
            <a:off x="457200" y="6492875"/>
            <a:ext cx="21336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C10E2829-BB60-4072-B794-BACC6EC295F2}" type="datetime1">
              <a:rPr lang="zh-CN" altLang="en-US" smtClean="0"/>
              <a:t>2020-12-30</a:t>
            </a:fld>
            <a:endParaRPr lang="zh-CN" altLang="en-US"/>
          </a:p>
        </p:txBody>
      </p:sp>
      <p:sp>
        <p:nvSpPr>
          <p:cNvPr id="3" name="灯片编号占位符 2"/>
          <p:cNvSpPr>
            <a:spLocks noGrp="1"/>
          </p:cNvSpPr>
          <p:nvPr>
            <p:ph type="sldNum" sz="quarter" idx="11"/>
          </p:nvPr>
        </p:nvSpPr>
        <p:spPr>
          <a:xfrm>
            <a:off x="6553200" y="6492875"/>
            <a:ext cx="21336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47C8268F-08B2-4A5E-A878-8172380B56B6}" type="slidenum">
              <a:rPr lang="zh-CN" altLang="en-US" smtClean="0"/>
              <a:pPr/>
              <a:t>‹#›</a:t>
            </a:fld>
            <a:r>
              <a:rPr lang="en-US" altLang="zh-CN" smtClean="0"/>
              <a:t>/16</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19ED3A-FA93-4212-8E4C-FD4B6A12EBFF}" type="datetimeFigureOut">
              <a:rPr lang="zh-CN" altLang="en-US" smtClean="0"/>
              <a:t>2020-12-30</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9606512A-22D8-4CCD-9929-0B652449943D}" type="slidenum">
              <a:rPr lang="zh-CN" altLang="en-US" smtClean="0"/>
              <a:t>‹#›</a:t>
            </a:fld>
            <a:endParaRPr lang="zh-CN" altLang="en-US"/>
          </a:p>
        </p:txBody>
      </p:sp>
    </p:spTree>
    <p:extLst>
      <p:ext uri="{BB962C8B-B14F-4D97-AF65-F5344CB8AC3E}">
        <p14:creationId xmlns:p14="http://schemas.microsoft.com/office/powerpoint/2010/main" val="949181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835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6328" name="Rectangle 8"/>
          <p:cNvSpPr>
            <a:spLocks noChangeArrowheads="1"/>
          </p:cNvSpPr>
          <p:nvPr userDrawn="1"/>
        </p:nvSpPr>
        <p:spPr bwMode="auto">
          <a:xfrm>
            <a:off x="6781800" y="6096000"/>
            <a:ext cx="2057400" cy="457200"/>
          </a:xfrm>
          <a:prstGeom prst="rect">
            <a:avLst/>
          </a:prstGeom>
          <a:noFill/>
          <a:ln>
            <a:noFill/>
          </a:ln>
          <a:effectLst/>
          <a:extLst/>
        </p:spPr>
        <p:txBody>
          <a:bodyPr anchor="b"/>
          <a:lstStyle/>
          <a:p>
            <a:pPr algn="ctr">
              <a:defRPr/>
            </a:pPr>
            <a:endParaRPr lang="en-US" altLang="zh-CN" sz="1400" i="1">
              <a:latin typeface="Georgia" pitchFamily="18" charset="0"/>
              <a:ea typeface="宋体" pitchFamily="2" charset="-122"/>
            </a:endParaRPr>
          </a:p>
        </p:txBody>
      </p:sp>
      <p:sp>
        <p:nvSpPr>
          <p:cNvPr id="2"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latin typeface="Times New Roman" panose="02020603050405020304" pitchFamily="18" charset="0"/>
                <a:cs typeface="Times New Roman" panose="02020603050405020304" pitchFamily="18" charset="0"/>
              </a:defRPr>
            </a:lvl1pPr>
          </a:lstStyle>
          <a:p>
            <a:fld id="{ED8EEABD-8522-49A5-8B14-A24E4F4F7F68}" type="datetime1">
              <a:rPr lang="zh-CN" altLang="en-US" smtClean="0"/>
              <a:t>2020-12-30</a:t>
            </a:fld>
            <a:endParaRPr lang="zh-CN" altLang="en-US"/>
          </a:p>
        </p:txBody>
      </p:sp>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latin typeface="Times New Roman" panose="02020603050405020304" pitchFamily="18" charset="0"/>
                <a:cs typeface="Times New Roman" panose="02020603050405020304" pitchFamily="18" charset="0"/>
              </a:defRPr>
            </a:lvl1pPr>
          </a:lstStyle>
          <a:p>
            <a:fld id="{47C8268F-08B2-4A5E-A878-8172380B56B6}" type="slidenum">
              <a:rPr lang="zh-CN" altLang="en-US" smtClean="0"/>
              <a:pPr/>
              <a:t>‹#›</a:t>
            </a:fld>
            <a:r>
              <a:rPr lang="en-US" altLang="zh-CN" smtClean="0"/>
              <a:t>/16</a:t>
            </a:r>
            <a:endParaRPr lang="zh-CN"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Lst>
  <p:timing>
    <p:tnLst>
      <p:par>
        <p:cTn id="1" dur="indefinite" restart="never" nodeType="tmRoot"/>
      </p:par>
    </p:tnLst>
  </p:timing>
  <p:hf hdr="0" ftr="0"/>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p:titleStyle>
    <p:bodyStyle>
      <a:lvl1pPr marL="469900" indent="-469900" algn="l" rtl="0" eaLnBrk="0" fontAlgn="base" hangingPunct="0">
        <a:lnSpc>
          <a:spcPct val="110000"/>
        </a:lnSpc>
        <a:spcBef>
          <a:spcPct val="20000"/>
        </a:spcBef>
        <a:spcAft>
          <a:spcPct val="0"/>
        </a:spcAft>
        <a:buClr>
          <a:schemeClr val="accent2"/>
        </a:buClr>
        <a:buSzPct val="80000"/>
        <a:buFont typeface="Wingdings" pitchFamily="2" charset="2"/>
        <a:buChar char="Ø"/>
        <a:defRPr sz="2800" b="1">
          <a:solidFill>
            <a:schemeClr val="tx1"/>
          </a:solidFill>
          <a:latin typeface="+mn-lt"/>
          <a:ea typeface="+mn-ea"/>
          <a:cs typeface="+mn-cs"/>
        </a:defRPr>
      </a:lvl1pPr>
      <a:lvl2pPr marL="908050" indent="-436563" algn="l" rtl="0" eaLnBrk="0" fontAlgn="base" hangingPunct="0">
        <a:lnSpc>
          <a:spcPct val="110000"/>
        </a:lnSpc>
        <a:spcBef>
          <a:spcPct val="20000"/>
        </a:spcBef>
        <a:spcAft>
          <a:spcPct val="0"/>
        </a:spcAft>
        <a:buClr>
          <a:schemeClr val="accent2"/>
        </a:buClr>
        <a:buSzPct val="80000"/>
        <a:buFont typeface="Wingdings" pitchFamily="2" charset="2"/>
        <a:buChar char="Ø"/>
        <a:defRPr sz="2400" b="1">
          <a:solidFill>
            <a:schemeClr val="tx1"/>
          </a:solidFill>
          <a:latin typeface="+mn-lt"/>
          <a:ea typeface="+mn-ea"/>
          <a:cs typeface="+mn-cs"/>
        </a:defRPr>
      </a:lvl2pPr>
      <a:lvl3pPr marL="1304925" indent="-395288" algn="l" rtl="0" eaLnBrk="0" fontAlgn="base" hangingPunct="0">
        <a:lnSpc>
          <a:spcPct val="110000"/>
        </a:lnSpc>
        <a:spcBef>
          <a:spcPct val="20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3pPr>
      <a:lvl4pPr marL="1693863" indent="-387350" algn="l" rtl="0" eaLnBrk="0" fontAlgn="base" hangingPunct="0">
        <a:lnSpc>
          <a:spcPct val="110000"/>
        </a:lnSpc>
        <a:spcBef>
          <a:spcPct val="20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4pPr>
      <a:lvl5pPr marL="2093913" indent="-398463" algn="l" rtl="0" eaLnBrk="0" fontAlgn="base" hangingPunct="0">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5pPr>
      <a:lvl6pPr marL="2551113" indent="-398463" algn="l" rtl="0" fontAlgn="base">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6pPr>
      <a:lvl7pPr marL="3008313" indent="-398463" algn="l" rtl="0" fontAlgn="base">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7pPr>
      <a:lvl8pPr marL="3465513" indent="-398463" algn="l" rtl="0" fontAlgn="base">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8pPr>
      <a:lvl9pPr marL="3922713" indent="-398463" algn="l" rtl="0" fontAlgn="base">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4.xml"/><Relationship Id="rId4" Type="http://schemas.openxmlformats.org/officeDocument/2006/relationships/image" Target="../media/image90.png"/></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0.png"/><Relationship Id="rId7" Type="http://schemas.openxmlformats.org/officeDocument/2006/relationships/image" Target="../media/image16.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5.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33400" y="2514600"/>
            <a:ext cx="8077200" cy="914400"/>
          </a:xfrm>
        </p:spPr>
        <p:txBody>
          <a:bodyPr/>
          <a:lstStyle/>
          <a:p>
            <a:pPr eaLnBrk="1" hangingPunct="1">
              <a:spcBef>
                <a:spcPts val="600"/>
              </a:spcBef>
            </a:pPr>
            <a:r>
              <a:rPr lang="zh-CN" altLang="en-US" sz="4800" dirty="0">
                <a:solidFill>
                  <a:srgbClr val="FF0000"/>
                </a:solidFill>
                <a:latin typeface="微软雅黑" panose="020B0503020204020204" pitchFamily="34" charset="-122"/>
                <a:ea typeface="微软雅黑" panose="020B0503020204020204" pitchFamily="34" charset="-122"/>
              </a:rPr>
              <a:t>数字逻辑电路实验</a:t>
            </a:r>
            <a:endParaRPr lang="en-US" altLang="zh-CN" sz="3200" dirty="0" smtClean="0">
              <a:solidFill>
                <a:srgbClr val="FF0000"/>
              </a:solidFill>
              <a:latin typeface="微软雅黑" panose="020B0503020204020204" pitchFamily="34" charset="-122"/>
              <a:ea typeface="微软雅黑" panose="020B0503020204020204" pitchFamily="34" charset="-122"/>
              <a:cs typeface="Times New Roman" pitchFamily="18" charset="0"/>
            </a:endParaRPr>
          </a:p>
        </p:txBody>
      </p:sp>
      <p:sp>
        <p:nvSpPr>
          <p:cNvPr id="4" name="Rectangle 2"/>
          <p:cNvSpPr txBox="1">
            <a:spLocks noChangeArrowheads="1"/>
          </p:cNvSpPr>
          <p:nvPr/>
        </p:nvSpPr>
        <p:spPr bwMode="auto">
          <a:xfrm>
            <a:off x="457200" y="53340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lgn="ctr">
              <a:defRPr/>
            </a:pPr>
            <a:endParaRPr kumimoji="0" lang="en-US" altLang="zh-CN" sz="3000" i="0" u="none" strike="noStrike" kern="0" cap="none" spc="0" normalizeH="0" baseline="0" noProof="0" dirty="0" smtClean="0">
              <a:ln>
                <a:noFill/>
              </a:ln>
              <a:effectLst/>
              <a:uLnTx/>
              <a:uFillTx/>
              <a:latin typeface="华文隶书" panose="02010800040101010101" pitchFamily="2" charset="-122"/>
              <a:ea typeface="华文隶书" panose="02010800040101010101" pitchFamily="2" charset="-122"/>
              <a:cs typeface="Times New Roman" pitchFamily="18" charset="0"/>
            </a:endParaRPr>
          </a:p>
        </p:txBody>
      </p:sp>
      <p:cxnSp>
        <p:nvCxnSpPr>
          <p:cNvPr id="9" name="直接连接符 8"/>
          <p:cNvCxnSpPr/>
          <p:nvPr/>
        </p:nvCxnSpPr>
        <p:spPr bwMode="auto">
          <a:xfrm>
            <a:off x="0" y="1295400"/>
            <a:ext cx="9144000" cy="0"/>
          </a:xfrm>
          <a:prstGeom prst="line">
            <a:avLst/>
          </a:prstGeom>
          <a:solidFill>
            <a:schemeClr val="accent1"/>
          </a:solidFill>
          <a:ln w="76200" cap="flat" cmpd="sng" algn="ctr">
            <a:solidFill>
              <a:srgbClr val="0066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矩形 20"/>
          <p:cNvSpPr>
            <a:spLocks noChangeArrowheads="1"/>
          </p:cNvSpPr>
          <p:nvPr/>
        </p:nvSpPr>
        <p:spPr bwMode="auto">
          <a:xfrm>
            <a:off x="678656" y="4343400"/>
            <a:ext cx="7786688" cy="2320635"/>
          </a:xfrm>
          <a:prstGeom prst="rect">
            <a:avLst/>
          </a:prstGeom>
          <a:noFill/>
          <a:ln w="9525">
            <a:noFill/>
            <a:miter lim="800000"/>
            <a:headEnd/>
            <a:tailEnd/>
          </a:ln>
        </p:spPr>
        <p:txBody>
          <a:bodyPr>
            <a:spAutoFit/>
          </a:bodyPr>
          <a:lstStyle/>
          <a:p>
            <a:pPr algn="ctr">
              <a:lnSpc>
                <a:spcPct val="130000"/>
              </a:lnSpc>
            </a:pPr>
            <a:r>
              <a:rPr lang="zh-CN" altLang="en-US" sz="2400" b="1"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信息与通信工程系</a:t>
            </a:r>
            <a:endParaRPr lang="en-US" altLang="zh-CN"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pPr>
            <a:r>
              <a:rPr lang="zh-CN" altLang="en-US" sz="2400" b="1"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张世娇</a:t>
            </a:r>
            <a:r>
              <a:rPr lang="en-US" altLang="zh-CN" sz="2400" b="1"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a:t>
            </a:r>
          </a:p>
          <a:p>
            <a:pPr algn="ctr">
              <a:lnSpc>
                <a:spcPct val="130000"/>
              </a:lnSpc>
            </a:pPr>
            <a:r>
              <a:rPr lang="zh-CN" altLang="en-US"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西一</a:t>
            </a:r>
            <a:r>
              <a:rPr lang="zh-CN" altLang="en-US" sz="2400"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楼</a:t>
            </a:r>
            <a:r>
              <a:rPr lang="en-US" altLang="zh-CN" sz="2400"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521</a:t>
            </a:r>
            <a:endParaRPr lang="en-US" altLang="zh-CN"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pPr>
            <a:r>
              <a:rPr lang="en-US" altLang="zh-CN" sz="2400" b="1"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E-mail</a:t>
            </a:r>
            <a:r>
              <a:rPr lang="en-US" altLang="zh-CN"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zhshijiao@mail.xjtu.edu.cn</a:t>
            </a:r>
            <a:endParaRPr lang="zh-CN" altLang="en-US"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endParaRPr lang="en-US" altLang="zh-CN" sz="2000" b="1" dirty="0">
              <a:solidFill>
                <a:schemeClr val="tx1"/>
              </a:solidFill>
              <a:latin typeface="黑体" pitchFamily="49" charset="-122"/>
              <a:ea typeface="黑体" pitchFamily="49" charset="-122"/>
            </a:endParaRPr>
          </a:p>
        </p:txBody>
      </p:sp>
      <p:sp>
        <p:nvSpPr>
          <p:cNvPr id="8" name="日期占位符 7"/>
          <p:cNvSpPr>
            <a:spLocks noGrp="1"/>
          </p:cNvSpPr>
          <p:nvPr>
            <p:ph type="dt" sz="half" idx="10"/>
          </p:nvPr>
        </p:nvSpPr>
        <p:spPr/>
        <p:txBody>
          <a:bodyPr/>
          <a:lstStyle/>
          <a:p>
            <a:fld id="{D56C8FA8-DAB7-4948-A7DC-747099081C5B}" type="datetime1">
              <a:rPr lang="zh-CN" altLang="en-US" smtClean="0"/>
              <a:t>2020-12-30</a:t>
            </a:fld>
            <a:endParaRPr lang="zh-CN" altLang="en-US"/>
          </a:p>
        </p:txBody>
      </p:sp>
      <p:sp>
        <p:nvSpPr>
          <p:cNvPr id="11" name="灯片编号占位符 10"/>
          <p:cNvSpPr>
            <a:spLocks noGrp="1"/>
          </p:cNvSpPr>
          <p:nvPr>
            <p:ph type="sldNum" sz="quarter" idx="11"/>
          </p:nvPr>
        </p:nvSpPr>
        <p:spPr/>
        <p:txBody>
          <a:bodyPr/>
          <a:lstStyle/>
          <a:p>
            <a:fld id="{47C8268F-08B2-4A5E-A878-8172380B56B6}" type="slidenum">
              <a:rPr lang="zh-CN" altLang="en-US" smtClean="0"/>
              <a:pPr/>
              <a:t>1</a:t>
            </a:fld>
            <a:r>
              <a:rPr lang="en-US" altLang="zh-CN" smtClean="0"/>
              <a:t>/16</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26"/>
          <p:cNvSpPr txBox="1">
            <a:spLocks noChangeArrowheads="1"/>
          </p:cNvSpPr>
          <p:nvPr/>
        </p:nvSpPr>
        <p:spPr bwMode="auto">
          <a:xfrm>
            <a:off x="574675" y="245306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编译</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TextBox 2"/>
          <p:cNvSpPr txBox="1">
            <a:spLocks noChangeArrowheads="1"/>
          </p:cNvSpPr>
          <p:nvPr/>
        </p:nvSpPr>
        <p:spPr bwMode="auto">
          <a:xfrm>
            <a:off x="574675" y="3083968"/>
            <a:ext cx="478631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将设计</a:t>
            </a:r>
            <a:r>
              <a:rPr lang="zh-CN" altLang="en-US" sz="2000" dirty="0">
                <a:latin typeface="微软雅黑" panose="020B0503020204020204" pitchFamily="34" charset="-122"/>
                <a:ea typeface="微软雅黑" panose="020B0503020204020204" pitchFamily="34" charset="-122"/>
              </a:rPr>
              <a:t>文件变成与或非</a:t>
            </a:r>
            <a:r>
              <a:rPr lang="zh-CN" altLang="en-US" sz="2000" dirty="0" smtClean="0">
                <a:latin typeface="微软雅黑" panose="020B0503020204020204" pitchFamily="34" charset="-122"/>
                <a:ea typeface="微软雅黑" panose="020B0503020204020204" pitchFamily="34" charset="-122"/>
              </a:rPr>
              <a:t>逻辑电路</a:t>
            </a:r>
            <a:endParaRPr lang="en-US" altLang="zh-CN" sz="2000" dirty="0">
              <a:latin typeface="微软雅黑" panose="020B0503020204020204" pitchFamily="34" charset="-122"/>
              <a:ea typeface="微软雅黑" panose="020B0503020204020204" pitchFamily="34" charset="-122"/>
            </a:endParaRPr>
          </a:p>
        </p:txBody>
      </p:sp>
      <p:sp>
        <p:nvSpPr>
          <p:cNvPr id="11" name="TextBox 1"/>
          <p:cNvSpPr txBox="1"/>
          <p:nvPr/>
        </p:nvSpPr>
        <p:spPr>
          <a:xfrm>
            <a:off x="594269" y="3545782"/>
            <a:ext cx="4793198"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大家应能根据错误提示快速定位到错误的地方并</a:t>
            </a:r>
            <a:r>
              <a:rPr lang="zh-CN" altLang="en-US" sz="2000" dirty="0" smtClean="0">
                <a:latin typeface="微软雅黑" panose="020B0503020204020204" pitchFamily="34" charset="-122"/>
                <a:ea typeface="微软雅黑" panose="020B0503020204020204" pitchFamily="34" charset="-122"/>
              </a:rPr>
              <a:t>更正</a:t>
            </a:r>
            <a:endParaRPr lang="zh-CN" altLang="en-US"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736980" y="2159477"/>
            <a:ext cx="2591025" cy="3939881"/>
          </a:xfrm>
          <a:prstGeom prst="rect">
            <a:avLst/>
          </a:prstGeom>
        </p:spPr>
      </p:pic>
      <p:sp>
        <p:nvSpPr>
          <p:cNvPr id="18" name="TextBox 33"/>
          <p:cNvSpPr txBox="1">
            <a:spLocks noChangeArrowheads="1"/>
          </p:cNvSpPr>
          <p:nvPr/>
        </p:nvSpPr>
        <p:spPr bwMode="auto">
          <a:xfrm>
            <a:off x="784205" y="5467887"/>
            <a:ext cx="7543800"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：设置顶层文件后忘记重新编译</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50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：分配管脚后忘记重新编译</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5455019" y="1524601"/>
            <a:ext cx="2842506" cy="304826"/>
          </a:xfrm>
          <a:prstGeom prst="rect">
            <a:avLst/>
          </a:prstGeom>
        </p:spPr>
      </p:pic>
    </p:spTree>
    <p:extLst>
      <p:ext uri="{BB962C8B-B14F-4D97-AF65-F5344CB8AC3E}">
        <p14:creationId xmlns:p14="http://schemas.microsoft.com/office/powerpoint/2010/main" val="2972384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26"/>
          <p:cNvSpPr txBox="1">
            <a:spLocks noChangeArrowheads="1"/>
          </p:cNvSpPr>
          <p:nvPr/>
        </p:nvSpPr>
        <p:spPr bwMode="auto">
          <a:xfrm>
            <a:off x="574675" y="245306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仿真</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TextBox 2"/>
          <p:cNvSpPr txBox="1">
            <a:spLocks noChangeArrowheads="1"/>
          </p:cNvSpPr>
          <p:nvPr/>
        </p:nvSpPr>
        <p:spPr bwMode="auto">
          <a:xfrm>
            <a:off x="533400" y="2914727"/>
            <a:ext cx="85344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仿真是验证设计逻辑功能是否正确的很关键的一步</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功能仿真和时序仿真</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仿真的输入激励为矢量波形（</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smtClean="0">
                <a:latin typeface="Times New Roman" panose="02020603050405020304" pitchFamily="18" charset="0"/>
                <a:ea typeface="微软雅黑" panose="020B0503020204020204" pitchFamily="34" charset="-122"/>
                <a:cs typeface="Times New Roman" panose="02020603050405020304" pitchFamily="18" charset="0"/>
              </a:rPr>
              <a:t>vwf</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仿真的时长与仿真时间有关</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仿真前</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需生成</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功能仿真节点</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功能仿真正确不代表设计就一定正确</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无误</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TextBox 33"/>
          <p:cNvSpPr txBox="1">
            <a:spLocks noChangeArrowheads="1"/>
          </p:cNvSpPr>
          <p:nvPr/>
        </p:nvSpPr>
        <p:spPr bwMode="auto">
          <a:xfrm>
            <a:off x="533400" y="5318650"/>
            <a:ext cx="754380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 typeface="Wingdings" panose="05000000000000000000" pitchFamily="2" charset="2"/>
              <a:buChar char="l"/>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注意</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仿真类型</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：忘记指定仿真输入激励</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文件（输入信号设置）</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不会看仿真结果图或不习惯看仿真结果图</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89952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26"/>
          <p:cNvSpPr txBox="1">
            <a:spLocks noChangeArrowheads="1"/>
          </p:cNvSpPr>
          <p:nvPr/>
        </p:nvSpPr>
        <p:spPr bwMode="auto">
          <a:xfrm>
            <a:off x="574675" y="245306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管</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脚分配</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56208" y="3092677"/>
            <a:ext cx="8237934" cy="1813717"/>
          </a:xfrm>
          <a:prstGeom prst="rect">
            <a:avLst/>
          </a:prstGeom>
        </p:spPr>
      </p:pic>
      <p:sp>
        <p:nvSpPr>
          <p:cNvPr id="9" name="TextBox 33"/>
          <p:cNvSpPr txBox="1">
            <a:spLocks noChangeArrowheads="1"/>
          </p:cNvSpPr>
          <p:nvPr/>
        </p:nvSpPr>
        <p:spPr bwMode="auto">
          <a:xfrm>
            <a:off x="798513" y="5029200"/>
            <a:ext cx="7543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：分配管脚界面打开后显示</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cannot display</a:t>
            </a:r>
          </a:p>
          <a:p>
            <a:pPr eaLnBrk="1" hangingPunct="1">
              <a:lnSpc>
                <a:spcPct val="150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：时钟输入信号应分配</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到时钟</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专用管脚上</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50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：分配管脚后忘记编译</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bwMode="auto">
          <a:xfrm>
            <a:off x="2590800" y="3352800"/>
            <a:ext cx="762000" cy="1553594"/>
          </a:xfrm>
          <a:prstGeom prst="rect">
            <a:avLst/>
          </a:prstGeom>
          <a:noFill/>
          <a:ln w="158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226598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26"/>
          <p:cNvSpPr txBox="1">
            <a:spLocks noChangeArrowheads="1"/>
          </p:cNvSpPr>
          <p:nvPr/>
        </p:nvSpPr>
        <p:spPr bwMode="auto">
          <a:xfrm>
            <a:off x="574675" y="245306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6</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时序分析</a:t>
            </a:r>
          </a:p>
        </p:txBody>
      </p:sp>
      <p:sp>
        <p:nvSpPr>
          <p:cNvPr id="10" name="TextBox 1"/>
          <p:cNvSpPr txBox="1">
            <a:spLocks noChangeArrowheads="1"/>
          </p:cNvSpPr>
          <p:nvPr/>
        </p:nvSpPr>
        <p:spPr bwMode="auto">
          <a:xfrm>
            <a:off x="457200" y="2914727"/>
            <a:ext cx="80010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时序分析是时序电路设计中很必要的一步，主要用来分析所设计的电路是否满足时序要求。最基本的时序要求是所设计的电路在保证逻辑功能正确的前提下所能运行的最快的时钟频率。</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时序分析若没有通过，则要在保证电路功能不变的前提下修改电路的设计结构，如减少状态机的个数、简化逻辑层次等。</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时序分析是数字电路设计中较难的一个环节，对于初学者，若设计的电路结构简单且工作在较低频率下，一般可以跳过此步</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9180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26"/>
          <p:cNvSpPr txBox="1">
            <a:spLocks noChangeArrowheads="1"/>
          </p:cNvSpPr>
          <p:nvPr/>
        </p:nvSpPr>
        <p:spPr bwMode="auto">
          <a:xfrm>
            <a:off x="574675" y="245306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下载验证</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6"/>
          <p:cNvSpPr txBox="1">
            <a:spLocks noChangeArrowheads="1"/>
          </p:cNvSpPr>
          <p:nvPr/>
        </p:nvSpPr>
        <p:spPr bwMode="auto">
          <a:xfrm>
            <a:off x="304800" y="2914727"/>
            <a:ext cx="3581400"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 typeface="Wingdings" panose="05000000000000000000" pitchFamily="2" charset="2"/>
              <a:buChar char="l"/>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将</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电路通过编程器下载到实验箱上</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FPGA</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芯片</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里，</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使</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FPGA</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芯片</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里生成相应的电路</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工具：编程</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器</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下载</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方式：</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JTAG</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可下载文件：</a:t>
            </a:r>
            <a:r>
              <a:rPr lang="en-US" altLang="zh-CN" sz="2000" dirty="0" err="1" smtClean="0">
                <a:latin typeface="Times New Roman" panose="02020603050405020304" pitchFamily="18" charset="0"/>
                <a:ea typeface="微软雅黑" panose="020B0503020204020204" pitchFamily="34" charset="-122"/>
                <a:cs typeface="Times New Roman" panose="02020603050405020304" pitchFamily="18" charset="0"/>
              </a:rPr>
              <a:t>pof</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sof</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jic</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等</a:t>
            </a:r>
          </a:p>
        </p:txBody>
      </p:sp>
      <p:pic>
        <p:nvPicPr>
          <p:cNvPr id="3" name="图片 2"/>
          <p:cNvPicPr>
            <a:picLocks noChangeAspect="1"/>
          </p:cNvPicPr>
          <p:nvPr/>
        </p:nvPicPr>
        <p:blipFill>
          <a:blip r:embed="rId2"/>
          <a:stretch>
            <a:fillRect/>
          </a:stretch>
        </p:blipFill>
        <p:spPr>
          <a:xfrm>
            <a:off x="4000970" y="2441713"/>
            <a:ext cx="4838230" cy="3959087"/>
          </a:xfrm>
          <a:prstGeom prst="rect">
            <a:avLst/>
          </a:prstGeom>
        </p:spPr>
      </p:pic>
      <p:sp>
        <p:nvSpPr>
          <p:cNvPr id="11" name="TextBox 33"/>
          <p:cNvSpPr txBox="1">
            <a:spLocks noChangeArrowheads="1"/>
          </p:cNvSpPr>
          <p:nvPr/>
        </p:nvSpPr>
        <p:spPr bwMode="auto">
          <a:xfrm>
            <a:off x="304800" y="5731950"/>
            <a:ext cx="7543800" cy="8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：没有连接下载线或没有打开实验箱电源开关</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：没有选择</a:t>
            </a: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pof</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文件下载</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41652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67235"/>
            <a:ext cx="4683125" cy="461665"/>
          </a:xfrm>
          <a:prstGeom prst="rect">
            <a:avLst/>
          </a:prstGeom>
        </p:spPr>
        <p:txBody>
          <a:bodyPr wrap="square">
            <a:spAutoFit/>
          </a:bodyPr>
          <a:lstStyle/>
          <a:p>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译码器功能验证</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2" name="矩形 1"/>
          <p:cNvSpPr/>
          <p:nvPr/>
        </p:nvSpPr>
        <p:spPr>
          <a:xfrm>
            <a:off x="574675" y="1600200"/>
            <a:ext cx="7315200" cy="614848"/>
          </a:xfrm>
          <a:prstGeom prst="rect">
            <a:avLst/>
          </a:prstGeom>
        </p:spPr>
        <p:txBody>
          <a:bodyPr wrap="square">
            <a:spAutoFit/>
          </a:bodyPr>
          <a:lstStyle/>
          <a:p>
            <a:pPr marL="0" indent="0">
              <a:lnSpc>
                <a:spcPct val="200000"/>
              </a:lnSpc>
              <a:buNone/>
              <a:defRPr/>
            </a:pP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实验内容</a:t>
            </a:r>
            <a:r>
              <a:rPr lang="en-US"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74LS138 </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芯片</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功能测试</a:t>
            </a:r>
            <a:endParaRPr lang="en-US"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17"/>
          <p:cNvGrpSpPr/>
          <p:nvPr/>
        </p:nvGrpSpPr>
        <p:grpSpPr>
          <a:xfrm>
            <a:off x="76200" y="2362200"/>
            <a:ext cx="6858000" cy="4038600"/>
            <a:chOff x="762000" y="1817972"/>
            <a:chExt cx="7280275" cy="4678593"/>
          </a:xfrm>
        </p:grpSpPr>
        <p:pic>
          <p:nvPicPr>
            <p:cNvPr id="23" name="图片 22"/>
            <p:cNvPicPr>
              <a:picLocks noChangeAspect="1"/>
            </p:cNvPicPr>
            <p:nvPr/>
          </p:nvPicPr>
          <p:blipFill>
            <a:blip r:embed="rId2"/>
            <a:stretch>
              <a:fillRect/>
            </a:stretch>
          </p:blipFill>
          <p:spPr>
            <a:xfrm>
              <a:off x="762000" y="1817972"/>
              <a:ext cx="7280275" cy="4678593"/>
            </a:xfrm>
            <a:prstGeom prst="rect">
              <a:avLst/>
            </a:prstGeom>
          </p:spPr>
        </p:pic>
        <p:sp>
          <p:nvSpPr>
            <p:cNvPr id="24" name="矩形 23"/>
            <p:cNvSpPr/>
            <p:nvPr/>
          </p:nvSpPr>
          <p:spPr>
            <a:xfrm>
              <a:off x="1600200" y="2497264"/>
              <a:ext cx="369268" cy="276961"/>
            </a:xfrm>
            <a:prstGeom prst="rect">
              <a:avLst/>
            </a:prstGeom>
          </p:spPr>
          <p:txBody>
            <a:bodyPr wrap="none">
              <a:spAutoFit/>
            </a:bodyPr>
            <a:lstStyle/>
            <a:p>
              <a:r>
                <a:rPr lang="en-US" altLang="zh-CN" sz="1400" dirty="0">
                  <a:solidFill>
                    <a:srgbClr val="FF0000"/>
                  </a:solidFill>
                </a:rPr>
                <a:t>5V</a:t>
              </a:r>
              <a:endParaRPr lang="zh-CN" altLang="en-US" sz="1400" dirty="0"/>
            </a:p>
          </p:txBody>
        </p:sp>
        <p:sp>
          <p:nvSpPr>
            <p:cNvPr id="25" name="矩形 24"/>
            <p:cNvSpPr/>
            <p:nvPr/>
          </p:nvSpPr>
          <p:spPr>
            <a:xfrm>
              <a:off x="2677232" y="2295287"/>
              <a:ext cx="505436" cy="276961"/>
            </a:xfrm>
            <a:prstGeom prst="rect">
              <a:avLst/>
            </a:prstGeom>
          </p:spPr>
          <p:txBody>
            <a:bodyPr wrap="none">
              <a:spAutoFit/>
            </a:bodyPr>
            <a:lstStyle/>
            <a:p>
              <a:r>
                <a:rPr lang="en-US" altLang="zh-CN" sz="1400" dirty="0" smtClean="0">
                  <a:solidFill>
                    <a:srgbClr val="FF0000"/>
                  </a:solidFill>
                </a:rPr>
                <a:t>3.3V</a:t>
              </a:r>
              <a:endParaRPr lang="zh-CN" altLang="en-US" sz="1400" dirty="0"/>
            </a:p>
          </p:txBody>
        </p:sp>
        <p:sp>
          <p:nvSpPr>
            <p:cNvPr id="26" name="矩形 25"/>
            <p:cNvSpPr/>
            <p:nvPr/>
          </p:nvSpPr>
          <p:spPr>
            <a:xfrm>
              <a:off x="3323072" y="2295287"/>
              <a:ext cx="505436" cy="276961"/>
            </a:xfrm>
            <a:prstGeom prst="rect">
              <a:avLst/>
            </a:prstGeom>
          </p:spPr>
          <p:txBody>
            <a:bodyPr wrap="none">
              <a:spAutoFit/>
            </a:bodyPr>
            <a:lstStyle/>
            <a:p>
              <a:r>
                <a:rPr lang="en-US" altLang="zh-CN" sz="1400" dirty="0">
                  <a:solidFill>
                    <a:srgbClr val="FF0000"/>
                  </a:solidFill>
                </a:rPr>
                <a:t>2.5V</a:t>
              </a:r>
              <a:endParaRPr lang="zh-CN" altLang="en-US" sz="1400" dirty="0"/>
            </a:p>
          </p:txBody>
        </p:sp>
        <p:sp>
          <p:nvSpPr>
            <p:cNvPr id="27" name="矩形 26"/>
            <p:cNvSpPr/>
            <p:nvPr/>
          </p:nvSpPr>
          <p:spPr>
            <a:xfrm>
              <a:off x="2187301" y="2673034"/>
              <a:ext cx="533256" cy="276961"/>
            </a:xfrm>
            <a:prstGeom prst="rect">
              <a:avLst/>
            </a:prstGeom>
          </p:spPr>
          <p:txBody>
            <a:bodyPr wrap="none">
              <a:spAutoFit/>
            </a:bodyPr>
            <a:lstStyle/>
            <a:p>
              <a:r>
                <a:rPr lang="en-US" altLang="zh-CN" sz="1400" dirty="0" smtClean="0">
                  <a:solidFill>
                    <a:srgbClr val="FF0000"/>
                  </a:solidFill>
                </a:rPr>
                <a:t>GND</a:t>
              </a:r>
              <a:endParaRPr lang="zh-CN" altLang="en-US" sz="1400" dirty="0">
                <a:solidFill>
                  <a:srgbClr val="FF0000"/>
                </a:solidFill>
              </a:endParaRPr>
            </a:p>
          </p:txBody>
        </p:sp>
        <p:sp>
          <p:nvSpPr>
            <p:cNvPr id="28" name="矩形 27"/>
            <p:cNvSpPr/>
            <p:nvPr/>
          </p:nvSpPr>
          <p:spPr>
            <a:xfrm>
              <a:off x="5177598" y="4648200"/>
              <a:ext cx="660640" cy="276961"/>
            </a:xfrm>
            <a:prstGeom prst="rect">
              <a:avLst/>
            </a:prstGeom>
          </p:spPr>
          <p:txBody>
            <a:bodyPr wrap="none">
              <a:spAutoFit/>
            </a:bodyPr>
            <a:lstStyle/>
            <a:p>
              <a:r>
                <a:rPr lang="zh-CN" altLang="en-US" sz="1400" dirty="0" smtClean="0">
                  <a:solidFill>
                    <a:srgbClr val="FF0000"/>
                  </a:solidFill>
                </a:rPr>
                <a:t>面包板</a:t>
              </a:r>
              <a:endParaRPr lang="zh-CN" altLang="en-US" sz="1400" dirty="0">
                <a:solidFill>
                  <a:srgbClr val="FF0000"/>
                </a:solidFill>
              </a:endParaRPr>
            </a:p>
          </p:txBody>
        </p:sp>
        <p:sp>
          <p:nvSpPr>
            <p:cNvPr id="29" name="矩形 28"/>
            <p:cNvSpPr/>
            <p:nvPr/>
          </p:nvSpPr>
          <p:spPr>
            <a:xfrm>
              <a:off x="4724400" y="4024855"/>
              <a:ext cx="1644571" cy="276961"/>
            </a:xfrm>
            <a:prstGeom prst="rect">
              <a:avLst/>
            </a:prstGeom>
          </p:spPr>
          <p:txBody>
            <a:bodyPr wrap="none">
              <a:spAutoFit/>
            </a:bodyPr>
            <a:lstStyle/>
            <a:p>
              <a:r>
                <a:rPr lang="zh-CN" altLang="en-US" sz="1400" dirty="0" smtClean="0">
                  <a:solidFill>
                    <a:srgbClr val="FF0000"/>
                  </a:solidFill>
                </a:rPr>
                <a:t>面包板电源线及地线</a:t>
              </a:r>
              <a:endParaRPr lang="zh-CN" altLang="en-US" sz="1400" dirty="0">
                <a:solidFill>
                  <a:srgbClr val="FF0000"/>
                </a:solidFill>
              </a:endParaRPr>
            </a:p>
          </p:txBody>
        </p:sp>
        <p:sp>
          <p:nvSpPr>
            <p:cNvPr id="30" name="矩形 29"/>
            <p:cNvSpPr/>
            <p:nvPr/>
          </p:nvSpPr>
          <p:spPr>
            <a:xfrm>
              <a:off x="4145957" y="2082798"/>
              <a:ext cx="660640" cy="276961"/>
            </a:xfrm>
            <a:prstGeom prst="rect">
              <a:avLst/>
            </a:prstGeom>
          </p:spPr>
          <p:txBody>
            <a:bodyPr wrap="none">
              <a:spAutoFit/>
            </a:bodyPr>
            <a:lstStyle/>
            <a:p>
              <a:r>
                <a:rPr lang="en-US" altLang="zh-CN" sz="1400" dirty="0" smtClean="0">
                  <a:solidFill>
                    <a:srgbClr val="FF0000"/>
                  </a:solidFill>
                </a:rPr>
                <a:t>LED</a:t>
              </a:r>
              <a:r>
                <a:rPr lang="zh-CN" altLang="en-US" sz="1400" dirty="0" smtClean="0">
                  <a:solidFill>
                    <a:srgbClr val="FF0000"/>
                  </a:solidFill>
                </a:rPr>
                <a:t>灯</a:t>
              </a:r>
              <a:endParaRPr lang="zh-CN" altLang="en-US" sz="1400" dirty="0">
                <a:solidFill>
                  <a:srgbClr val="FF0000"/>
                </a:solidFill>
              </a:endParaRPr>
            </a:p>
          </p:txBody>
        </p:sp>
        <p:sp>
          <p:nvSpPr>
            <p:cNvPr id="31" name="矩形 30"/>
            <p:cNvSpPr/>
            <p:nvPr/>
          </p:nvSpPr>
          <p:spPr>
            <a:xfrm>
              <a:off x="5696409" y="5472484"/>
              <a:ext cx="824628" cy="276961"/>
            </a:xfrm>
            <a:prstGeom prst="rect">
              <a:avLst/>
            </a:prstGeom>
          </p:spPr>
          <p:txBody>
            <a:bodyPr wrap="none">
              <a:spAutoFit/>
            </a:bodyPr>
            <a:lstStyle/>
            <a:p>
              <a:r>
                <a:rPr lang="zh-CN" altLang="en-US" sz="1400" dirty="0" smtClean="0">
                  <a:solidFill>
                    <a:srgbClr val="FF0000"/>
                  </a:solidFill>
                </a:rPr>
                <a:t>拨位开关</a:t>
              </a:r>
              <a:endParaRPr lang="zh-CN" altLang="en-US" sz="1400" dirty="0">
                <a:solidFill>
                  <a:srgbClr val="FF0000"/>
                </a:solidFill>
              </a:endParaRPr>
            </a:p>
          </p:txBody>
        </p:sp>
        <p:sp>
          <p:nvSpPr>
            <p:cNvPr id="32" name="矩形 31"/>
            <p:cNvSpPr/>
            <p:nvPr/>
          </p:nvSpPr>
          <p:spPr>
            <a:xfrm>
              <a:off x="3910245" y="5472483"/>
              <a:ext cx="824628" cy="276961"/>
            </a:xfrm>
            <a:prstGeom prst="rect">
              <a:avLst/>
            </a:prstGeom>
          </p:spPr>
          <p:txBody>
            <a:bodyPr wrap="none">
              <a:spAutoFit/>
            </a:bodyPr>
            <a:lstStyle/>
            <a:p>
              <a:r>
                <a:rPr lang="zh-CN" altLang="en-US" sz="1400" dirty="0">
                  <a:solidFill>
                    <a:srgbClr val="FF0000"/>
                  </a:solidFill>
                </a:rPr>
                <a:t>按键</a:t>
              </a:r>
              <a:r>
                <a:rPr lang="zh-CN" altLang="en-US" sz="1400" dirty="0" smtClean="0">
                  <a:solidFill>
                    <a:srgbClr val="FF0000"/>
                  </a:solidFill>
                </a:rPr>
                <a:t>开关</a:t>
              </a:r>
              <a:endParaRPr lang="zh-CN" altLang="en-US" sz="1400" dirty="0">
                <a:solidFill>
                  <a:srgbClr val="FF0000"/>
                </a:solidFill>
              </a:endParaRPr>
            </a:p>
          </p:txBody>
        </p:sp>
        <p:sp>
          <p:nvSpPr>
            <p:cNvPr id="33" name="矩形 32"/>
            <p:cNvSpPr/>
            <p:nvPr/>
          </p:nvSpPr>
          <p:spPr>
            <a:xfrm>
              <a:off x="3350542" y="6073855"/>
              <a:ext cx="660640" cy="276961"/>
            </a:xfrm>
            <a:prstGeom prst="rect">
              <a:avLst/>
            </a:prstGeom>
          </p:spPr>
          <p:txBody>
            <a:bodyPr wrap="none">
              <a:spAutoFit/>
            </a:bodyPr>
            <a:lstStyle/>
            <a:p>
              <a:r>
                <a:rPr lang="zh-CN" altLang="en-US" sz="1400" dirty="0" smtClean="0">
                  <a:solidFill>
                    <a:srgbClr val="FF0000"/>
                  </a:solidFill>
                </a:rPr>
                <a:t>跳线帽</a:t>
              </a:r>
              <a:endParaRPr lang="zh-CN" altLang="en-US" sz="1400" dirty="0">
                <a:solidFill>
                  <a:srgbClr val="FF0000"/>
                </a:solidFill>
              </a:endParaRPr>
            </a:p>
          </p:txBody>
        </p:sp>
      </p:grpSp>
      <p:sp>
        <p:nvSpPr>
          <p:cNvPr id="9" name="矩形 8"/>
          <p:cNvSpPr/>
          <p:nvPr/>
        </p:nvSpPr>
        <p:spPr>
          <a:xfrm>
            <a:off x="6934201" y="2578493"/>
            <a:ext cx="2362200" cy="3323987"/>
          </a:xfrm>
          <a:prstGeom prst="rect">
            <a:avLst/>
          </a:prstGeom>
        </p:spPr>
        <p:txBody>
          <a:bodyPr wrap="square">
            <a:spAutoFit/>
          </a:bodyPr>
          <a:lstStyle/>
          <a:p>
            <a:pPr marL="342900" lvl="0" indent="-342900">
              <a:lnSpc>
                <a:spcPct val="125000"/>
              </a:lnSpc>
              <a:spcAft>
                <a:spcPts val="0"/>
              </a:spcAft>
              <a:buFont typeface="+mj-lt"/>
              <a:buAutoNum type="arabicPeriod"/>
            </a:pPr>
            <a:r>
              <a:rPr lang="zh-CN"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电源接口和电源开关</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25000"/>
              </a:lnSpc>
              <a:spcAft>
                <a:spcPts val="0"/>
              </a:spcAft>
              <a:buFont typeface="+mj-lt"/>
              <a:buAutoNum type="arabicPeriod"/>
            </a:pPr>
            <a:r>
              <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5V</a:t>
            </a:r>
            <a:r>
              <a:rPr lang="zh-CN"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电源插孔</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25000"/>
              </a:lnSpc>
              <a:spcAft>
                <a:spcPts val="0"/>
              </a:spcAft>
              <a:buFont typeface="+mj-lt"/>
              <a:buAutoNum type="arabicPeriod"/>
            </a:pPr>
            <a:r>
              <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3.3V</a:t>
            </a:r>
            <a:r>
              <a:rPr lang="zh-CN"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电源插孔</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25000"/>
              </a:lnSpc>
              <a:spcAft>
                <a:spcPts val="0"/>
              </a:spcAft>
              <a:buFont typeface="+mj-lt"/>
              <a:buAutoNum type="arabicPeriod"/>
            </a:pPr>
            <a:r>
              <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2.5V</a:t>
            </a:r>
            <a:r>
              <a:rPr lang="zh-CN"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电源插孔</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25000"/>
              </a:lnSpc>
              <a:spcAft>
                <a:spcPts val="0"/>
              </a:spcAft>
              <a:buFont typeface="+mj-lt"/>
              <a:buAutoNum type="arabicPeriod"/>
            </a:pPr>
            <a:r>
              <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GND</a:t>
            </a:r>
            <a:r>
              <a:rPr lang="zh-CN"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信号插孔</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25000"/>
              </a:lnSpc>
              <a:spcAft>
                <a:spcPts val="0"/>
              </a:spcAft>
              <a:buFont typeface="+mj-lt"/>
              <a:buAutoNum type="arabicPeriod"/>
            </a:pPr>
            <a:r>
              <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LED</a:t>
            </a:r>
            <a:r>
              <a:rPr lang="zh-CN"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灯及其信号</a:t>
            </a:r>
            <a:r>
              <a:rPr lang="zh-CN" altLang="zh-CN"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插孔</a:t>
            </a:r>
            <a:endParaRPr lang="en-US" altLang="zh-CN"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25000"/>
              </a:lnSpc>
              <a:spcAft>
                <a:spcPts val="0"/>
              </a:spcAft>
              <a:buFont typeface="+mj-lt"/>
              <a:buAutoNum type="arabicPeriod"/>
            </a:pPr>
            <a:r>
              <a:rPr lang="en-US" altLang="zh-CN"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位共阴极</a:t>
            </a:r>
            <a:r>
              <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段数码</a:t>
            </a: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管</a:t>
            </a:r>
            <a:endParaRPr lang="en-US" altLang="zh-CN"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25000"/>
              </a:lnSpc>
              <a:spcAft>
                <a:spcPts val="0"/>
              </a:spcAft>
              <a:buFont typeface="+mj-lt"/>
              <a:buAutoNum type="arabicPeriod"/>
            </a:pP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两</a:t>
            </a:r>
            <a:r>
              <a:rPr lang="zh-CN" altLang="en-US"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位共阳极</a:t>
            </a:r>
            <a:r>
              <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段数码</a:t>
            </a: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管</a:t>
            </a:r>
            <a:endParaRPr lang="zh-CN" altLang="en-US"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25000"/>
              </a:lnSpc>
              <a:spcAft>
                <a:spcPts val="0"/>
              </a:spcAft>
              <a:buFont typeface="+mj-lt"/>
              <a:buAutoNum type="arabicPeriod"/>
            </a:pP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按键</a:t>
            </a:r>
            <a:r>
              <a:rPr lang="zh-CN" altLang="en-US"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及其插孔</a:t>
            </a:r>
          </a:p>
          <a:p>
            <a:pPr marL="342900" indent="-342900">
              <a:lnSpc>
                <a:spcPct val="125000"/>
              </a:lnSpc>
              <a:spcAft>
                <a:spcPts val="0"/>
              </a:spcAft>
              <a:buFont typeface="+mj-lt"/>
              <a:buAutoNum type="arabicPeriod"/>
            </a:pP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拨</a:t>
            </a:r>
            <a:r>
              <a:rPr lang="zh-CN" altLang="en-US"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位开关及其</a:t>
            </a: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插孔</a:t>
            </a:r>
            <a:endParaRPr lang="en-US" altLang="zh-CN"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25000"/>
              </a:lnSpc>
              <a:spcAft>
                <a:spcPts val="0"/>
              </a:spcAft>
              <a:buFont typeface="+mj-lt"/>
              <a:buAutoNum type="arabicPeriod"/>
            </a:pP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核心</a:t>
            </a:r>
            <a:r>
              <a:rPr lang="zh-CN" altLang="en-US"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主控</a:t>
            </a: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板</a:t>
            </a:r>
            <a:r>
              <a:rPr lang="en-US" altLang="zh-CN"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5M160ZE64 </a:t>
            </a:r>
          </a:p>
          <a:p>
            <a:pPr marL="342900" indent="-342900">
              <a:lnSpc>
                <a:spcPct val="125000"/>
              </a:lnSpc>
              <a:spcAft>
                <a:spcPts val="0"/>
              </a:spcAft>
              <a:buFont typeface="+mj-lt"/>
              <a:buAutoNum type="arabicPeriod"/>
            </a:pP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跳线</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53773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4683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译码器功能验证</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2" name="矩形 1"/>
          <p:cNvSpPr/>
          <p:nvPr/>
        </p:nvSpPr>
        <p:spPr>
          <a:xfrm>
            <a:off x="574675" y="1719036"/>
            <a:ext cx="7315200" cy="830997"/>
          </a:xfrm>
          <a:prstGeom prst="rect">
            <a:avLst/>
          </a:prstGeom>
        </p:spPr>
        <p:txBody>
          <a:bodyPr wrap="square">
            <a:spAutoFit/>
          </a:bodyPr>
          <a:lstStyle/>
          <a:p>
            <a:pPr marL="0" indent="0">
              <a:lnSpc>
                <a:spcPct val="200000"/>
              </a:lnSpc>
              <a:buNone/>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74LS138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芯片</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功能测试</a:t>
            </a:r>
            <a:endPar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Picture 6" descr="http://www.mailshop.cn/images/products/big/image_big_3819_20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9308" y="3352800"/>
            <a:ext cx="3325961" cy="194753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组合 21"/>
          <p:cNvGrpSpPr/>
          <p:nvPr/>
        </p:nvGrpSpPr>
        <p:grpSpPr>
          <a:xfrm>
            <a:off x="676355" y="2910689"/>
            <a:ext cx="4726389" cy="3515216"/>
            <a:chOff x="676355" y="2910689"/>
            <a:chExt cx="4726389" cy="3515216"/>
          </a:xfrm>
        </p:grpSpPr>
        <p:pic>
          <p:nvPicPr>
            <p:cNvPr id="7" name="图片 6"/>
            <p:cNvPicPr>
              <a:picLocks noChangeAspect="1"/>
            </p:cNvPicPr>
            <p:nvPr/>
          </p:nvPicPr>
          <p:blipFill>
            <a:blip r:embed="rId3"/>
            <a:stretch>
              <a:fillRect/>
            </a:stretch>
          </p:blipFill>
          <p:spPr>
            <a:xfrm>
              <a:off x="1447800" y="2910689"/>
              <a:ext cx="2524477" cy="3515216"/>
            </a:xfrm>
            <a:prstGeom prst="rect">
              <a:avLst/>
            </a:prstGeom>
          </p:spPr>
        </p:pic>
        <p:sp>
          <p:nvSpPr>
            <p:cNvPr id="8" name="椭圆 7"/>
            <p:cNvSpPr/>
            <p:nvPr/>
          </p:nvSpPr>
          <p:spPr>
            <a:xfrm>
              <a:off x="1658667" y="5292092"/>
              <a:ext cx="413292" cy="35490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椭圆 9"/>
            <p:cNvSpPr/>
            <p:nvPr/>
          </p:nvSpPr>
          <p:spPr>
            <a:xfrm>
              <a:off x="3344488" y="3733083"/>
              <a:ext cx="576064" cy="220194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椭圆 11"/>
            <p:cNvSpPr/>
            <p:nvPr/>
          </p:nvSpPr>
          <p:spPr>
            <a:xfrm>
              <a:off x="1658667" y="3396929"/>
              <a:ext cx="703532" cy="192218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椭圆 13"/>
            <p:cNvSpPr/>
            <p:nvPr/>
          </p:nvSpPr>
          <p:spPr>
            <a:xfrm>
              <a:off x="3379876" y="3396929"/>
              <a:ext cx="720080" cy="336154"/>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椭圆 16"/>
            <p:cNvSpPr/>
            <p:nvPr/>
          </p:nvSpPr>
          <p:spPr>
            <a:xfrm>
              <a:off x="1447800" y="5616300"/>
              <a:ext cx="647666" cy="31872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736001" y="3057795"/>
              <a:ext cx="1346844" cy="369332"/>
            </a:xfrm>
            <a:prstGeom prst="rect">
              <a:avLst/>
            </a:prstGeom>
            <a:noFill/>
          </p:spPr>
          <p:txBody>
            <a:bodyPr wrap="none" rtlCol="0">
              <a:spAutoFit/>
            </a:bodyPr>
            <a:lstStyle/>
            <a:p>
              <a:r>
                <a:rPr lang="zh-CN" altLang="en-US" dirty="0" smtClean="0">
                  <a:solidFill>
                    <a:srgbClr val="009900"/>
                  </a:solidFill>
                  <a:latin typeface="Times New Roman" panose="02020603050405020304" pitchFamily="18" charset="0"/>
                  <a:ea typeface="微软雅黑" panose="020B0503020204020204" pitchFamily="34" charset="-122"/>
                  <a:cs typeface="Times New Roman" panose="02020603050405020304" pitchFamily="18" charset="0"/>
                </a:rPr>
                <a:t>接播位开关</a:t>
              </a:r>
              <a:endParaRPr lang="zh-CN" altLang="en-US" dirty="0">
                <a:solidFill>
                  <a:srgbClr val="0099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18"/>
            <p:cNvSpPr txBox="1"/>
            <p:nvPr/>
          </p:nvSpPr>
          <p:spPr>
            <a:xfrm>
              <a:off x="3307605" y="5995799"/>
              <a:ext cx="1111202" cy="369332"/>
            </a:xfrm>
            <a:prstGeom prst="rect">
              <a:avLst/>
            </a:prstGeom>
            <a:noFill/>
          </p:spPr>
          <p:txBody>
            <a:bodyPr wrap="none" rtlCol="0">
              <a:spAutoFit/>
            </a:bodyPr>
            <a:lstStyle/>
            <a:p>
              <a:r>
                <a:rPr lang="zh-CN" altLang="en-US"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接</a:t>
              </a:r>
              <a:r>
                <a:rPr lang="en-US" altLang="zh-CN"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LED</a:t>
              </a:r>
              <a:r>
                <a:rPr lang="zh-CN" altLang="en-US"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灯</a:t>
              </a:r>
              <a:endParaRPr lang="zh-CN" altLang="en-US"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p:cNvSpPr txBox="1"/>
            <p:nvPr/>
          </p:nvSpPr>
          <p:spPr>
            <a:xfrm>
              <a:off x="3308901" y="3078948"/>
              <a:ext cx="2093843" cy="369332"/>
            </a:xfrm>
            <a:prstGeom prst="rect">
              <a:avLst/>
            </a:prstGeom>
            <a:noFill/>
          </p:spPr>
          <p:txBody>
            <a:bodyPr wrap="none" rtlCol="0">
              <a:spAutoFit/>
            </a:bodyPr>
            <a:lstStyle/>
            <a:p>
              <a:r>
                <a:rPr lang="zh-CN" altLang="en-US"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接实验箱上</a:t>
              </a:r>
              <a:r>
                <a:rPr lang="en-US" altLang="zh-CN"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5V</a:t>
              </a:r>
              <a:r>
                <a:rPr lang="zh-CN" altLang="en-US"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供电</a:t>
              </a:r>
              <a:endPar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p:cNvSpPr txBox="1"/>
            <p:nvPr/>
          </p:nvSpPr>
          <p:spPr>
            <a:xfrm>
              <a:off x="676355" y="6040242"/>
              <a:ext cx="1893467" cy="369332"/>
            </a:xfrm>
            <a:prstGeom prst="rect">
              <a:avLst/>
            </a:prstGeom>
            <a:noFill/>
          </p:spPr>
          <p:txBody>
            <a:bodyPr wrap="none" rtlCol="0">
              <a:spAutoFit/>
            </a:bodyPr>
            <a:lstStyle/>
            <a:p>
              <a:r>
                <a:rPr lang="zh-CN" altLang="en-US"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接实验箱上</a:t>
              </a:r>
              <a:r>
                <a:rPr lang="en-US" altLang="zh-CN"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GND</a:t>
              </a:r>
              <a:endParaRPr lang="zh-CN" altLang="en-US"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4062297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4683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译码器功能验证</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2" name="矩形 1"/>
          <p:cNvSpPr/>
          <p:nvPr/>
        </p:nvSpPr>
        <p:spPr>
          <a:xfrm>
            <a:off x="574675" y="1719036"/>
            <a:ext cx="7315200" cy="830997"/>
          </a:xfrm>
          <a:prstGeom prst="rect">
            <a:avLst/>
          </a:prstGeom>
        </p:spPr>
        <p:txBody>
          <a:bodyPr wrap="square">
            <a:spAutoFit/>
          </a:bodyPr>
          <a:lstStyle/>
          <a:p>
            <a:pPr marL="0" indent="0">
              <a:lnSpc>
                <a:spcPct val="200000"/>
              </a:lnSpc>
              <a:buNone/>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74LS138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芯片</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功能测试</a:t>
            </a:r>
            <a:endPar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Group 236"/>
          <p:cNvGrpSpPr>
            <a:grpSpLocks/>
          </p:cNvGrpSpPr>
          <p:nvPr/>
        </p:nvGrpSpPr>
        <p:grpSpPr bwMode="auto">
          <a:xfrm>
            <a:off x="605155" y="2862036"/>
            <a:ext cx="2044700" cy="2667000"/>
            <a:chOff x="4280" y="960"/>
            <a:chExt cx="1288" cy="1680"/>
          </a:xfrm>
        </p:grpSpPr>
        <p:sp>
          <p:nvSpPr>
            <p:cNvPr id="23" name="Rectangle 169"/>
            <p:cNvSpPr>
              <a:spLocks noChangeArrowheads="1"/>
            </p:cNvSpPr>
            <p:nvPr/>
          </p:nvSpPr>
          <p:spPr bwMode="auto">
            <a:xfrm>
              <a:off x="4568" y="1200"/>
              <a:ext cx="624" cy="1440"/>
            </a:xfrm>
            <a:prstGeom prst="rect">
              <a:avLst/>
            </a:prstGeom>
            <a:solidFill>
              <a:schemeClr val="accent1">
                <a:lumMod val="40000"/>
                <a:lumOff val="60000"/>
              </a:schemeClr>
            </a:solidFill>
            <a:ln w="19050">
              <a:solidFill>
                <a:srgbClr val="28718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p>
          </p:txBody>
        </p:sp>
        <p:grpSp>
          <p:nvGrpSpPr>
            <p:cNvPr id="24" name="Group 170"/>
            <p:cNvGrpSpPr>
              <a:grpSpLocks/>
            </p:cNvGrpSpPr>
            <p:nvPr/>
          </p:nvGrpSpPr>
          <p:grpSpPr bwMode="auto">
            <a:xfrm>
              <a:off x="4290" y="1488"/>
              <a:ext cx="278" cy="48"/>
              <a:chOff x="3898" y="2736"/>
              <a:chExt cx="278" cy="48"/>
            </a:xfrm>
          </p:grpSpPr>
          <p:sp>
            <p:nvSpPr>
              <p:cNvPr id="86" name="Oval 171"/>
              <p:cNvSpPr>
                <a:spLocks noChangeArrowheads="1"/>
              </p:cNvSpPr>
              <p:nvPr/>
            </p:nvSpPr>
            <p:spPr bwMode="auto">
              <a:xfrm>
                <a:off x="4128" y="2736"/>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87" name="Line 172"/>
              <p:cNvSpPr>
                <a:spLocks noChangeShapeType="1"/>
              </p:cNvSpPr>
              <p:nvPr/>
            </p:nvSpPr>
            <p:spPr bwMode="auto">
              <a:xfrm>
                <a:off x="3898" y="2764"/>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 name="Line 173"/>
            <p:cNvSpPr>
              <a:spLocks noChangeShapeType="1"/>
            </p:cNvSpPr>
            <p:nvPr/>
          </p:nvSpPr>
          <p:spPr bwMode="auto">
            <a:xfrm>
              <a:off x="4280" y="1344"/>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174"/>
            <p:cNvSpPr>
              <a:spLocks noChangeShapeType="1"/>
            </p:cNvSpPr>
            <p:nvPr/>
          </p:nvSpPr>
          <p:spPr bwMode="auto">
            <a:xfrm>
              <a:off x="4290" y="2310"/>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75"/>
            <p:cNvSpPr>
              <a:spLocks noChangeShapeType="1"/>
            </p:cNvSpPr>
            <p:nvPr/>
          </p:nvSpPr>
          <p:spPr bwMode="auto">
            <a:xfrm>
              <a:off x="4280" y="2504"/>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176"/>
            <p:cNvSpPr txBox="1">
              <a:spLocks noChangeArrowheads="1"/>
            </p:cNvSpPr>
            <p:nvPr/>
          </p:nvSpPr>
          <p:spPr bwMode="auto">
            <a:xfrm>
              <a:off x="4512" y="960"/>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dirty="0">
                  <a:solidFill>
                    <a:srgbClr val="287184"/>
                  </a:solidFill>
                </a:rPr>
                <a:t>74LS138</a:t>
              </a:r>
            </a:p>
          </p:txBody>
        </p:sp>
        <p:sp>
          <p:nvSpPr>
            <p:cNvPr id="29" name="Text Box 177"/>
            <p:cNvSpPr txBox="1">
              <a:spLocks noChangeArrowheads="1"/>
            </p:cNvSpPr>
            <p:nvPr/>
          </p:nvSpPr>
          <p:spPr bwMode="auto">
            <a:xfrm>
              <a:off x="4560" y="123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G</a:t>
              </a:r>
              <a:r>
                <a:rPr lang="en-US" altLang="zh-CN" sz="1600" baseline="-25000" dirty="0"/>
                <a:t>1</a:t>
              </a:r>
              <a:endParaRPr lang="en-US" altLang="zh-CN" sz="1600" dirty="0"/>
            </a:p>
          </p:txBody>
        </p:sp>
        <p:sp>
          <p:nvSpPr>
            <p:cNvPr id="30" name="Text Box 178"/>
            <p:cNvSpPr txBox="1">
              <a:spLocks noChangeArrowheads="1"/>
            </p:cNvSpPr>
            <p:nvPr/>
          </p:nvSpPr>
          <p:spPr bwMode="auto">
            <a:xfrm>
              <a:off x="4558" y="1996"/>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A</a:t>
              </a:r>
            </a:p>
          </p:txBody>
        </p:sp>
        <p:sp>
          <p:nvSpPr>
            <p:cNvPr id="31" name="Text Box 179"/>
            <p:cNvSpPr txBox="1">
              <a:spLocks noChangeArrowheads="1"/>
            </p:cNvSpPr>
            <p:nvPr/>
          </p:nvSpPr>
          <p:spPr bwMode="auto">
            <a:xfrm>
              <a:off x="4326" y="118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6</a:t>
              </a:r>
            </a:p>
          </p:txBody>
        </p:sp>
        <p:sp>
          <p:nvSpPr>
            <p:cNvPr id="32" name="Text Box 180"/>
            <p:cNvSpPr txBox="1">
              <a:spLocks noChangeArrowheads="1"/>
            </p:cNvSpPr>
            <p:nvPr/>
          </p:nvSpPr>
          <p:spPr bwMode="auto">
            <a:xfrm>
              <a:off x="4318" y="1344"/>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4</a:t>
              </a:r>
            </a:p>
          </p:txBody>
        </p:sp>
        <p:sp>
          <p:nvSpPr>
            <p:cNvPr id="33" name="Text Box 181"/>
            <p:cNvSpPr txBox="1">
              <a:spLocks noChangeArrowheads="1"/>
            </p:cNvSpPr>
            <p:nvPr/>
          </p:nvSpPr>
          <p:spPr bwMode="auto">
            <a:xfrm>
              <a:off x="4318" y="1536"/>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5</a:t>
              </a:r>
            </a:p>
          </p:txBody>
        </p:sp>
        <p:sp>
          <p:nvSpPr>
            <p:cNvPr id="34" name="Text Box 182"/>
            <p:cNvSpPr txBox="1">
              <a:spLocks noChangeArrowheads="1"/>
            </p:cNvSpPr>
            <p:nvPr/>
          </p:nvSpPr>
          <p:spPr bwMode="auto">
            <a:xfrm>
              <a:off x="4328" y="1958"/>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a:t>
              </a:r>
            </a:p>
          </p:txBody>
        </p:sp>
        <p:sp>
          <p:nvSpPr>
            <p:cNvPr id="35" name="Text Box 183"/>
            <p:cNvSpPr txBox="1">
              <a:spLocks noChangeArrowheads="1"/>
            </p:cNvSpPr>
            <p:nvPr/>
          </p:nvSpPr>
          <p:spPr bwMode="auto">
            <a:xfrm>
              <a:off x="4328" y="2150"/>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2</a:t>
              </a:r>
            </a:p>
          </p:txBody>
        </p:sp>
        <p:sp>
          <p:nvSpPr>
            <p:cNvPr id="36" name="Text Box 184"/>
            <p:cNvSpPr txBox="1">
              <a:spLocks noChangeArrowheads="1"/>
            </p:cNvSpPr>
            <p:nvPr/>
          </p:nvSpPr>
          <p:spPr bwMode="auto">
            <a:xfrm>
              <a:off x="4318" y="235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3</a:t>
              </a:r>
            </a:p>
          </p:txBody>
        </p:sp>
        <p:sp>
          <p:nvSpPr>
            <p:cNvPr id="37" name="Line 185"/>
            <p:cNvSpPr>
              <a:spLocks noChangeShapeType="1"/>
            </p:cNvSpPr>
            <p:nvPr/>
          </p:nvSpPr>
          <p:spPr bwMode="auto">
            <a:xfrm>
              <a:off x="5374" y="1524"/>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 name="Group 186"/>
            <p:cNvGrpSpPr>
              <a:grpSpLocks/>
            </p:cNvGrpSpPr>
            <p:nvPr/>
          </p:nvGrpSpPr>
          <p:grpSpPr bwMode="auto">
            <a:xfrm>
              <a:off x="5192" y="1378"/>
              <a:ext cx="288" cy="48"/>
              <a:chOff x="2400" y="3504"/>
              <a:chExt cx="288" cy="48"/>
            </a:xfrm>
          </p:grpSpPr>
          <p:sp>
            <p:nvSpPr>
              <p:cNvPr id="84" name="Oval 187"/>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solidFill>
                    <a:srgbClr val="287184"/>
                  </a:solidFill>
                </a:endParaRPr>
              </a:p>
            </p:txBody>
          </p:sp>
          <p:sp>
            <p:nvSpPr>
              <p:cNvPr id="85" name="Line 188"/>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 name="Group 189"/>
            <p:cNvGrpSpPr>
              <a:grpSpLocks/>
            </p:cNvGrpSpPr>
            <p:nvPr/>
          </p:nvGrpSpPr>
          <p:grpSpPr bwMode="auto">
            <a:xfrm>
              <a:off x="5192" y="1522"/>
              <a:ext cx="288" cy="48"/>
              <a:chOff x="2400" y="3504"/>
              <a:chExt cx="288" cy="48"/>
            </a:xfrm>
          </p:grpSpPr>
          <p:sp>
            <p:nvSpPr>
              <p:cNvPr id="82" name="Oval 190"/>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83" name="Line 191"/>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 name="Group 192"/>
            <p:cNvGrpSpPr>
              <a:grpSpLocks/>
            </p:cNvGrpSpPr>
            <p:nvPr/>
          </p:nvGrpSpPr>
          <p:grpSpPr bwMode="auto">
            <a:xfrm>
              <a:off x="5192" y="1666"/>
              <a:ext cx="288" cy="48"/>
              <a:chOff x="2400" y="3504"/>
              <a:chExt cx="288" cy="48"/>
            </a:xfrm>
          </p:grpSpPr>
          <p:sp>
            <p:nvSpPr>
              <p:cNvPr id="80" name="Oval 193"/>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81" name="Line 194"/>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 name="Group 195"/>
            <p:cNvGrpSpPr>
              <a:grpSpLocks/>
            </p:cNvGrpSpPr>
            <p:nvPr/>
          </p:nvGrpSpPr>
          <p:grpSpPr bwMode="auto">
            <a:xfrm>
              <a:off x="5192" y="1810"/>
              <a:ext cx="288" cy="48"/>
              <a:chOff x="2400" y="3504"/>
              <a:chExt cx="288" cy="48"/>
            </a:xfrm>
          </p:grpSpPr>
          <p:sp>
            <p:nvSpPr>
              <p:cNvPr id="78" name="Oval 196"/>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79" name="Line 197"/>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 name="Text Box 198"/>
            <p:cNvSpPr txBox="1">
              <a:spLocks noChangeArrowheads="1"/>
            </p:cNvSpPr>
            <p:nvPr/>
          </p:nvSpPr>
          <p:spPr bwMode="auto">
            <a:xfrm>
              <a:off x="4952" y="1570"/>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2</a:t>
              </a:r>
              <a:endParaRPr lang="en-US" altLang="zh-CN" sz="1600"/>
            </a:p>
          </p:txBody>
        </p:sp>
        <p:sp>
          <p:nvSpPr>
            <p:cNvPr id="43" name="Text Box 199"/>
            <p:cNvSpPr txBox="1">
              <a:spLocks noChangeArrowheads="1"/>
            </p:cNvSpPr>
            <p:nvPr/>
          </p:nvSpPr>
          <p:spPr bwMode="auto">
            <a:xfrm>
              <a:off x="4952" y="128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0</a:t>
              </a:r>
              <a:endParaRPr lang="en-US" altLang="zh-CN" sz="1600"/>
            </a:p>
          </p:txBody>
        </p:sp>
        <p:sp>
          <p:nvSpPr>
            <p:cNvPr id="44" name="Text Box 200"/>
            <p:cNvSpPr txBox="1">
              <a:spLocks noChangeArrowheads="1"/>
            </p:cNvSpPr>
            <p:nvPr/>
          </p:nvSpPr>
          <p:spPr bwMode="auto">
            <a:xfrm>
              <a:off x="4952" y="1416"/>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1</a:t>
              </a:r>
              <a:endParaRPr lang="en-US" altLang="zh-CN" sz="1600"/>
            </a:p>
          </p:txBody>
        </p:sp>
        <p:sp>
          <p:nvSpPr>
            <p:cNvPr id="45" name="Text Box 201"/>
            <p:cNvSpPr txBox="1">
              <a:spLocks noChangeArrowheads="1"/>
            </p:cNvSpPr>
            <p:nvPr/>
          </p:nvSpPr>
          <p:spPr bwMode="auto">
            <a:xfrm>
              <a:off x="4952" y="1726"/>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3</a:t>
              </a:r>
              <a:endParaRPr lang="en-US" altLang="zh-CN" sz="1600"/>
            </a:p>
          </p:txBody>
        </p:sp>
        <p:sp>
          <p:nvSpPr>
            <p:cNvPr id="46" name="Text Box 202"/>
            <p:cNvSpPr txBox="1">
              <a:spLocks noChangeArrowheads="1"/>
            </p:cNvSpPr>
            <p:nvPr/>
          </p:nvSpPr>
          <p:spPr bwMode="auto">
            <a:xfrm>
              <a:off x="5240" y="1234"/>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15</a:t>
              </a:r>
            </a:p>
          </p:txBody>
        </p:sp>
        <p:sp>
          <p:nvSpPr>
            <p:cNvPr id="47" name="Text Box 203"/>
            <p:cNvSpPr txBox="1">
              <a:spLocks noChangeArrowheads="1"/>
            </p:cNvSpPr>
            <p:nvPr/>
          </p:nvSpPr>
          <p:spPr bwMode="auto">
            <a:xfrm>
              <a:off x="5240" y="1388"/>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14</a:t>
              </a:r>
            </a:p>
          </p:txBody>
        </p:sp>
        <p:sp>
          <p:nvSpPr>
            <p:cNvPr id="48" name="Text Box 204"/>
            <p:cNvSpPr txBox="1">
              <a:spLocks noChangeArrowheads="1"/>
            </p:cNvSpPr>
            <p:nvPr/>
          </p:nvSpPr>
          <p:spPr bwMode="auto">
            <a:xfrm>
              <a:off x="5240" y="152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13</a:t>
              </a:r>
            </a:p>
          </p:txBody>
        </p:sp>
        <p:sp>
          <p:nvSpPr>
            <p:cNvPr id="49" name="Text Box 205"/>
            <p:cNvSpPr txBox="1">
              <a:spLocks noChangeArrowheads="1"/>
            </p:cNvSpPr>
            <p:nvPr/>
          </p:nvSpPr>
          <p:spPr bwMode="auto">
            <a:xfrm>
              <a:off x="5240" y="1666"/>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12</a:t>
              </a:r>
            </a:p>
          </p:txBody>
        </p:sp>
        <p:grpSp>
          <p:nvGrpSpPr>
            <p:cNvPr id="50" name="Group 206"/>
            <p:cNvGrpSpPr>
              <a:grpSpLocks/>
            </p:cNvGrpSpPr>
            <p:nvPr/>
          </p:nvGrpSpPr>
          <p:grpSpPr bwMode="auto">
            <a:xfrm>
              <a:off x="5192" y="1966"/>
              <a:ext cx="288" cy="48"/>
              <a:chOff x="2400" y="3504"/>
              <a:chExt cx="288" cy="48"/>
            </a:xfrm>
          </p:grpSpPr>
          <p:sp>
            <p:nvSpPr>
              <p:cNvPr id="76" name="Oval 207"/>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77" name="Line 208"/>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 name="Group 209"/>
            <p:cNvGrpSpPr>
              <a:grpSpLocks/>
            </p:cNvGrpSpPr>
            <p:nvPr/>
          </p:nvGrpSpPr>
          <p:grpSpPr bwMode="auto">
            <a:xfrm>
              <a:off x="5192" y="2110"/>
              <a:ext cx="288" cy="48"/>
              <a:chOff x="2400" y="3504"/>
              <a:chExt cx="288" cy="48"/>
            </a:xfrm>
          </p:grpSpPr>
          <p:sp>
            <p:nvSpPr>
              <p:cNvPr id="74" name="Oval 210"/>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75" name="Line 211"/>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 name="Group 212"/>
            <p:cNvGrpSpPr>
              <a:grpSpLocks/>
            </p:cNvGrpSpPr>
            <p:nvPr/>
          </p:nvGrpSpPr>
          <p:grpSpPr bwMode="auto">
            <a:xfrm>
              <a:off x="5192" y="2254"/>
              <a:ext cx="288" cy="48"/>
              <a:chOff x="2400" y="3504"/>
              <a:chExt cx="288" cy="48"/>
            </a:xfrm>
          </p:grpSpPr>
          <p:sp>
            <p:nvSpPr>
              <p:cNvPr id="72" name="Oval 213"/>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73" name="Line 214"/>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 name="Group 215"/>
            <p:cNvGrpSpPr>
              <a:grpSpLocks/>
            </p:cNvGrpSpPr>
            <p:nvPr/>
          </p:nvGrpSpPr>
          <p:grpSpPr bwMode="auto">
            <a:xfrm>
              <a:off x="5192" y="2398"/>
              <a:ext cx="288" cy="48"/>
              <a:chOff x="2400" y="3504"/>
              <a:chExt cx="288" cy="48"/>
            </a:xfrm>
          </p:grpSpPr>
          <p:sp>
            <p:nvSpPr>
              <p:cNvPr id="70" name="Oval 216"/>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71" name="Line 217"/>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 name="Text Box 218"/>
            <p:cNvSpPr txBox="1">
              <a:spLocks noChangeArrowheads="1"/>
            </p:cNvSpPr>
            <p:nvPr/>
          </p:nvSpPr>
          <p:spPr bwMode="auto">
            <a:xfrm>
              <a:off x="5270" y="2264"/>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7</a:t>
              </a:r>
            </a:p>
          </p:txBody>
        </p:sp>
        <p:sp>
          <p:nvSpPr>
            <p:cNvPr id="55" name="Text Box 219"/>
            <p:cNvSpPr txBox="1">
              <a:spLocks noChangeArrowheads="1"/>
            </p:cNvSpPr>
            <p:nvPr/>
          </p:nvSpPr>
          <p:spPr bwMode="auto">
            <a:xfrm>
              <a:off x="5212" y="182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11</a:t>
              </a:r>
            </a:p>
          </p:txBody>
        </p:sp>
        <p:sp>
          <p:nvSpPr>
            <p:cNvPr id="56" name="Text Box 220"/>
            <p:cNvSpPr txBox="1">
              <a:spLocks noChangeArrowheads="1"/>
            </p:cNvSpPr>
            <p:nvPr/>
          </p:nvSpPr>
          <p:spPr bwMode="auto">
            <a:xfrm>
              <a:off x="5212" y="1976"/>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10</a:t>
              </a:r>
            </a:p>
          </p:txBody>
        </p:sp>
        <p:sp>
          <p:nvSpPr>
            <p:cNvPr id="57" name="Text Box 221"/>
            <p:cNvSpPr txBox="1">
              <a:spLocks noChangeArrowheads="1"/>
            </p:cNvSpPr>
            <p:nvPr/>
          </p:nvSpPr>
          <p:spPr bwMode="auto">
            <a:xfrm>
              <a:off x="4952" y="1870"/>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Y</a:t>
              </a:r>
              <a:r>
                <a:rPr lang="en-US" altLang="zh-CN" sz="1600" baseline="-25000" dirty="0"/>
                <a:t>4</a:t>
              </a:r>
              <a:endParaRPr lang="en-US" altLang="zh-CN" sz="1600" dirty="0"/>
            </a:p>
          </p:txBody>
        </p:sp>
        <p:sp>
          <p:nvSpPr>
            <p:cNvPr id="58" name="Text Box 222"/>
            <p:cNvSpPr txBox="1">
              <a:spLocks noChangeArrowheads="1"/>
            </p:cNvSpPr>
            <p:nvPr/>
          </p:nvSpPr>
          <p:spPr bwMode="auto">
            <a:xfrm>
              <a:off x="4952" y="201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5</a:t>
              </a:r>
              <a:endParaRPr lang="en-US" altLang="zh-CN" sz="1600"/>
            </a:p>
          </p:txBody>
        </p:sp>
        <p:sp>
          <p:nvSpPr>
            <p:cNvPr id="59" name="Text Box 223"/>
            <p:cNvSpPr txBox="1">
              <a:spLocks noChangeArrowheads="1"/>
            </p:cNvSpPr>
            <p:nvPr/>
          </p:nvSpPr>
          <p:spPr bwMode="auto">
            <a:xfrm>
              <a:off x="4952" y="215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6</a:t>
              </a:r>
              <a:endParaRPr lang="en-US" altLang="zh-CN" sz="1600"/>
            </a:p>
          </p:txBody>
        </p:sp>
        <p:sp>
          <p:nvSpPr>
            <p:cNvPr id="60" name="Text Box 224"/>
            <p:cNvSpPr txBox="1">
              <a:spLocks noChangeArrowheads="1"/>
            </p:cNvSpPr>
            <p:nvPr/>
          </p:nvSpPr>
          <p:spPr bwMode="auto">
            <a:xfrm>
              <a:off x="4952" y="231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7</a:t>
              </a:r>
              <a:endParaRPr lang="en-US" altLang="zh-CN" sz="1600"/>
            </a:p>
          </p:txBody>
        </p:sp>
        <p:sp>
          <p:nvSpPr>
            <p:cNvPr id="61" name="Text Box 225"/>
            <p:cNvSpPr txBox="1">
              <a:spLocks noChangeArrowheads="1"/>
            </p:cNvSpPr>
            <p:nvPr/>
          </p:nvSpPr>
          <p:spPr bwMode="auto">
            <a:xfrm>
              <a:off x="5260" y="2120"/>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9</a:t>
              </a:r>
            </a:p>
          </p:txBody>
        </p:sp>
        <p:sp>
          <p:nvSpPr>
            <p:cNvPr id="62" name="Line 226"/>
            <p:cNvSpPr>
              <a:spLocks noChangeShapeType="1"/>
            </p:cNvSpPr>
            <p:nvPr/>
          </p:nvSpPr>
          <p:spPr bwMode="auto">
            <a:xfrm>
              <a:off x="4290" y="2112"/>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Text Box 227"/>
            <p:cNvSpPr txBox="1">
              <a:spLocks noChangeArrowheads="1"/>
            </p:cNvSpPr>
            <p:nvPr/>
          </p:nvSpPr>
          <p:spPr bwMode="auto">
            <a:xfrm>
              <a:off x="4568" y="219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B</a:t>
              </a:r>
            </a:p>
          </p:txBody>
        </p:sp>
        <p:sp>
          <p:nvSpPr>
            <p:cNvPr id="64" name="Text Box 228"/>
            <p:cNvSpPr txBox="1">
              <a:spLocks noChangeArrowheads="1"/>
            </p:cNvSpPr>
            <p:nvPr/>
          </p:nvSpPr>
          <p:spPr bwMode="auto">
            <a:xfrm>
              <a:off x="4568" y="238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C</a:t>
              </a:r>
            </a:p>
          </p:txBody>
        </p:sp>
        <p:grpSp>
          <p:nvGrpSpPr>
            <p:cNvPr id="65" name="Group 229"/>
            <p:cNvGrpSpPr>
              <a:grpSpLocks/>
            </p:cNvGrpSpPr>
            <p:nvPr/>
          </p:nvGrpSpPr>
          <p:grpSpPr bwMode="auto">
            <a:xfrm>
              <a:off x="4280" y="1680"/>
              <a:ext cx="278" cy="48"/>
              <a:chOff x="3898" y="2736"/>
              <a:chExt cx="278" cy="48"/>
            </a:xfrm>
          </p:grpSpPr>
          <p:sp>
            <p:nvSpPr>
              <p:cNvPr id="68" name="Oval 230"/>
              <p:cNvSpPr>
                <a:spLocks noChangeArrowheads="1"/>
              </p:cNvSpPr>
              <p:nvPr/>
            </p:nvSpPr>
            <p:spPr bwMode="auto">
              <a:xfrm>
                <a:off x="4128" y="2736"/>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solidFill>
                    <a:srgbClr val="287184"/>
                  </a:solidFill>
                </a:endParaRPr>
              </a:p>
            </p:txBody>
          </p:sp>
          <p:sp>
            <p:nvSpPr>
              <p:cNvPr id="69" name="Line 231"/>
              <p:cNvSpPr>
                <a:spLocks noChangeShapeType="1"/>
              </p:cNvSpPr>
              <p:nvPr/>
            </p:nvSpPr>
            <p:spPr bwMode="auto">
              <a:xfrm>
                <a:off x="3898" y="2764"/>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 name="Text Box 232"/>
            <p:cNvSpPr txBox="1">
              <a:spLocks noChangeArrowheads="1"/>
            </p:cNvSpPr>
            <p:nvPr/>
          </p:nvSpPr>
          <p:spPr bwMode="auto">
            <a:xfrm>
              <a:off x="4568" y="1412"/>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G</a:t>
              </a:r>
              <a:r>
                <a:rPr lang="en-US" altLang="zh-CN" sz="1600" baseline="-25000"/>
                <a:t>2A</a:t>
              </a:r>
              <a:endParaRPr lang="en-US" altLang="zh-CN" sz="1600"/>
            </a:p>
          </p:txBody>
        </p:sp>
        <p:sp>
          <p:nvSpPr>
            <p:cNvPr id="67" name="Text Box 233"/>
            <p:cNvSpPr txBox="1">
              <a:spLocks noChangeArrowheads="1"/>
            </p:cNvSpPr>
            <p:nvPr/>
          </p:nvSpPr>
          <p:spPr bwMode="auto">
            <a:xfrm>
              <a:off x="4568" y="159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G</a:t>
              </a:r>
              <a:r>
                <a:rPr lang="en-US" altLang="zh-CN" sz="1600" baseline="-25000" dirty="0"/>
                <a:t>2B</a:t>
              </a:r>
              <a:endParaRPr lang="en-US" altLang="zh-CN" sz="1600" dirty="0"/>
            </a:p>
          </p:txBody>
        </p:sp>
      </p:grpSp>
      <p:pic>
        <p:nvPicPr>
          <p:cNvPr id="88" name="图片 87"/>
          <p:cNvPicPr>
            <a:picLocks noChangeAspect="1"/>
          </p:cNvPicPr>
          <p:nvPr/>
        </p:nvPicPr>
        <p:blipFill>
          <a:blip r:embed="rId2"/>
          <a:stretch>
            <a:fillRect/>
          </a:stretch>
        </p:blipFill>
        <p:spPr>
          <a:xfrm>
            <a:off x="3276600" y="2588117"/>
            <a:ext cx="5694042" cy="3437088"/>
          </a:xfrm>
          <a:prstGeom prst="rect">
            <a:avLst/>
          </a:prstGeom>
        </p:spPr>
      </p:pic>
      <mc:AlternateContent xmlns:mc="http://schemas.openxmlformats.org/markup-compatibility/2006" xmlns:a14="http://schemas.microsoft.com/office/drawing/2010/main">
        <mc:Choice Requires="a14">
          <p:sp>
            <p:nvSpPr>
              <p:cNvPr id="89" name="矩形 88"/>
              <p:cNvSpPr/>
              <p:nvPr/>
            </p:nvSpPr>
            <p:spPr>
              <a:xfrm>
                <a:off x="4343400" y="6028925"/>
                <a:ext cx="2858155" cy="476284"/>
              </a:xfrm>
              <a:prstGeom prst="rect">
                <a:avLst/>
              </a:prstGeom>
            </p:spPr>
            <p:txBody>
              <a:bodyPr wrap="none">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b="1" i="1" smtClean="0">
                              <a:solidFill>
                                <a:srgbClr val="287184"/>
                              </a:solidFill>
                              <a:latin typeface="Cambria Math" panose="02040503050406030204" pitchFamily="18" charset="0"/>
                            </a:rPr>
                          </m:ctrlPr>
                        </m:sSubPr>
                        <m:e>
                          <m:r>
                            <a:rPr lang="en-US" altLang="zh-CN" b="1" i="1" smtClean="0">
                              <a:solidFill>
                                <a:srgbClr val="287184"/>
                              </a:solidFill>
                              <a:latin typeface="Cambria Math" panose="02040503050406030204" pitchFamily="18" charset="0"/>
                            </a:rPr>
                            <m:t>/</m:t>
                          </m:r>
                          <m:r>
                            <a:rPr lang="en-US" altLang="zh-CN" b="1" i="1" smtClean="0">
                              <a:solidFill>
                                <a:srgbClr val="287184"/>
                              </a:solidFill>
                              <a:latin typeface="Cambria Math" panose="02040503050406030204" pitchFamily="18" charset="0"/>
                            </a:rPr>
                            <m:t>𝒀</m:t>
                          </m:r>
                        </m:e>
                        <m:sub>
                          <m:r>
                            <a:rPr lang="en-US" altLang="zh-CN" b="1" i="1" smtClean="0">
                              <a:solidFill>
                                <a:srgbClr val="287184"/>
                              </a:solidFill>
                              <a:latin typeface="Cambria Math" panose="02040503050406030204" pitchFamily="18" charset="0"/>
                            </a:rPr>
                            <m:t>𝒊</m:t>
                          </m:r>
                        </m:sub>
                      </m:sSub>
                      <m:r>
                        <a:rPr lang="en-US" altLang="zh-CN" b="1" i="1" smtClean="0">
                          <a:solidFill>
                            <a:srgbClr val="287184"/>
                          </a:solidFill>
                          <a:latin typeface="Cambria Math" panose="02040503050406030204" pitchFamily="18" charset="0"/>
                        </a:rPr>
                        <m:t>=</m:t>
                      </m:r>
                      <m:acc>
                        <m:accPr>
                          <m:chr m:val="̅"/>
                          <m:ctrlPr>
                            <a:rPr lang="en-US" altLang="zh-CN" b="1" i="1" smtClean="0">
                              <a:solidFill>
                                <a:srgbClr val="287184"/>
                              </a:solidFill>
                              <a:latin typeface="Cambria Math" panose="02040503050406030204" pitchFamily="18" charset="0"/>
                            </a:rPr>
                          </m:ctrlPr>
                        </m:accPr>
                        <m:e>
                          <m:sSub>
                            <m:sSubPr>
                              <m:ctrlPr>
                                <a:rPr lang="en-US" altLang="zh-CN" b="1" i="1" smtClean="0">
                                  <a:solidFill>
                                    <a:srgbClr val="287184"/>
                                  </a:solidFill>
                                  <a:latin typeface="Cambria Math" panose="02040503050406030204" pitchFamily="18" charset="0"/>
                                </a:rPr>
                              </m:ctrlPr>
                            </m:sSubPr>
                            <m:e>
                              <m:r>
                                <a:rPr lang="en-US" altLang="zh-CN" b="1" i="1" smtClean="0">
                                  <a:solidFill>
                                    <a:srgbClr val="287184"/>
                                  </a:solidFill>
                                  <a:latin typeface="Cambria Math" panose="02040503050406030204" pitchFamily="18" charset="0"/>
                                </a:rPr>
                                <m:t>𝑮</m:t>
                              </m:r>
                            </m:e>
                            <m:sub>
                              <m:r>
                                <a:rPr lang="en-US" altLang="zh-CN" b="1" i="1" smtClean="0">
                                  <a:solidFill>
                                    <a:srgbClr val="287184"/>
                                  </a:solidFill>
                                  <a:latin typeface="Cambria Math" panose="02040503050406030204" pitchFamily="18" charset="0"/>
                                </a:rPr>
                                <m:t>𝟏</m:t>
                              </m:r>
                            </m:sub>
                          </m:sSub>
                          <m:r>
                            <a:rPr lang="en-US" altLang="zh-CN" b="1" i="1" smtClean="0">
                              <a:solidFill>
                                <a:srgbClr val="287184"/>
                              </a:solidFill>
                              <a:latin typeface="Cambria Math" panose="02040503050406030204" pitchFamily="18" charset="0"/>
                              <a:ea typeface="Cambria Math" panose="02040503050406030204" pitchFamily="18" charset="0"/>
                            </a:rPr>
                            <m:t>∙</m:t>
                          </m:r>
                          <m:acc>
                            <m:accPr>
                              <m:chr m:val="̅"/>
                              <m:ctrlPr>
                                <a:rPr lang="en-US" altLang="zh-CN" b="1" i="1" smtClean="0">
                                  <a:solidFill>
                                    <a:srgbClr val="287184"/>
                                  </a:solidFill>
                                  <a:latin typeface="Cambria Math" panose="02040503050406030204" pitchFamily="18" charset="0"/>
                                  <a:ea typeface="Cambria Math" panose="02040503050406030204" pitchFamily="18" charset="0"/>
                                </a:rPr>
                              </m:ctrlPr>
                            </m:accPr>
                            <m:e>
                              <m:r>
                                <a:rPr lang="en-US" altLang="zh-CN" b="1" i="1">
                                  <a:solidFill>
                                    <a:srgbClr val="287184"/>
                                  </a:solidFill>
                                  <a:latin typeface="Cambria Math" panose="02040503050406030204" pitchFamily="18" charset="0"/>
                                  <a:ea typeface="Cambria Math" panose="02040503050406030204" pitchFamily="18" charset="0"/>
                                </a:rPr>
                                <m:t>/</m:t>
                              </m:r>
                              <m:sSub>
                                <m:sSubPr>
                                  <m:ctrlPr>
                                    <a:rPr lang="en-US" altLang="zh-CN" b="1" i="1">
                                      <a:solidFill>
                                        <a:srgbClr val="287184"/>
                                      </a:solidFill>
                                      <a:latin typeface="Cambria Math" panose="02040503050406030204" pitchFamily="18" charset="0"/>
                                      <a:ea typeface="Cambria Math" panose="02040503050406030204" pitchFamily="18" charset="0"/>
                                    </a:rPr>
                                  </m:ctrlPr>
                                </m:sSubPr>
                                <m:e>
                                  <m:r>
                                    <a:rPr lang="en-US" altLang="zh-CN" b="1" i="1">
                                      <a:solidFill>
                                        <a:srgbClr val="287184"/>
                                      </a:solidFill>
                                      <a:latin typeface="Cambria Math" panose="02040503050406030204" pitchFamily="18" charset="0"/>
                                      <a:ea typeface="Cambria Math" panose="02040503050406030204" pitchFamily="18" charset="0"/>
                                    </a:rPr>
                                    <m:t>𝑮</m:t>
                                  </m:r>
                                </m:e>
                                <m:sub>
                                  <m:r>
                                    <a:rPr lang="en-US" altLang="zh-CN" b="1" i="1">
                                      <a:solidFill>
                                        <a:srgbClr val="287184"/>
                                      </a:solidFill>
                                      <a:latin typeface="Cambria Math" panose="02040503050406030204" pitchFamily="18" charset="0"/>
                                      <a:ea typeface="Cambria Math" panose="02040503050406030204" pitchFamily="18" charset="0"/>
                                    </a:rPr>
                                    <m:t>𝟐</m:t>
                                  </m:r>
                                  <m:r>
                                    <a:rPr lang="en-US" altLang="zh-CN" b="1" i="1">
                                      <a:solidFill>
                                        <a:srgbClr val="287184"/>
                                      </a:solidFill>
                                      <a:latin typeface="Cambria Math" panose="02040503050406030204" pitchFamily="18" charset="0"/>
                                      <a:ea typeface="Cambria Math" panose="02040503050406030204" pitchFamily="18" charset="0"/>
                                    </a:rPr>
                                    <m:t>𝑨</m:t>
                                  </m:r>
                                </m:sub>
                              </m:sSub>
                            </m:e>
                          </m:acc>
                          <m:r>
                            <a:rPr lang="en-US" altLang="zh-CN" b="1" i="1" smtClean="0">
                              <a:solidFill>
                                <a:srgbClr val="287184"/>
                              </a:solidFill>
                              <a:latin typeface="Cambria Math" panose="02040503050406030204" pitchFamily="18" charset="0"/>
                              <a:ea typeface="Cambria Math" panose="02040503050406030204" pitchFamily="18" charset="0"/>
                            </a:rPr>
                            <m:t>∙</m:t>
                          </m:r>
                          <m:acc>
                            <m:accPr>
                              <m:chr m:val="̅"/>
                              <m:ctrlPr>
                                <a:rPr lang="en-US" altLang="zh-CN" b="1" i="1">
                                  <a:solidFill>
                                    <a:srgbClr val="287184"/>
                                  </a:solidFill>
                                  <a:latin typeface="Cambria Math" panose="02040503050406030204" pitchFamily="18" charset="0"/>
                                  <a:ea typeface="Cambria Math" panose="02040503050406030204" pitchFamily="18" charset="0"/>
                                </a:rPr>
                              </m:ctrlPr>
                            </m:accPr>
                            <m:e>
                              <m:r>
                                <a:rPr lang="en-US" altLang="zh-CN" b="1" i="1">
                                  <a:solidFill>
                                    <a:srgbClr val="287184"/>
                                  </a:solidFill>
                                  <a:latin typeface="Cambria Math" panose="02040503050406030204" pitchFamily="18" charset="0"/>
                                  <a:ea typeface="Cambria Math" panose="02040503050406030204" pitchFamily="18" charset="0"/>
                                </a:rPr>
                                <m:t>/</m:t>
                              </m:r>
                              <m:sSub>
                                <m:sSubPr>
                                  <m:ctrlPr>
                                    <a:rPr lang="en-US" altLang="zh-CN" b="1" i="1">
                                      <a:solidFill>
                                        <a:srgbClr val="287184"/>
                                      </a:solidFill>
                                      <a:latin typeface="Cambria Math" panose="02040503050406030204" pitchFamily="18" charset="0"/>
                                      <a:ea typeface="Cambria Math" panose="02040503050406030204" pitchFamily="18" charset="0"/>
                                    </a:rPr>
                                  </m:ctrlPr>
                                </m:sSubPr>
                                <m:e>
                                  <m:r>
                                    <a:rPr lang="en-US" altLang="zh-CN" b="1" i="1">
                                      <a:solidFill>
                                        <a:srgbClr val="287184"/>
                                      </a:solidFill>
                                      <a:latin typeface="Cambria Math" panose="02040503050406030204" pitchFamily="18" charset="0"/>
                                      <a:ea typeface="Cambria Math" panose="02040503050406030204" pitchFamily="18" charset="0"/>
                                    </a:rPr>
                                    <m:t>𝑮</m:t>
                                  </m:r>
                                </m:e>
                                <m:sub>
                                  <m:r>
                                    <a:rPr lang="en-US" altLang="zh-CN" b="1" i="1">
                                      <a:solidFill>
                                        <a:srgbClr val="287184"/>
                                      </a:solidFill>
                                      <a:latin typeface="Cambria Math" panose="02040503050406030204" pitchFamily="18" charset="0"/>
                                      <a:ea typeface="Cambria Math" panose="02040503050406030204" pitchFamily="18" charset="0"/>
                                    </a:rPr>
                                    <m:t>𝟐</m:t>
                                  </m:r>
                                  <m:r>
                                    <a:rPr lang="en-US" altLang="zh-CN" b="1" i="1" smtClean="0">
                                      <a:solidFill>
                                        <a:srgbClr val="287184"/>
                                      </a:solidFill>
                                      <a:latin typeface="Cambria Math" panose="02040503050406030204" pitchFamily="18" charset="0"/>
                                      <a:ea typeface="Cambria Math" panose="02040503050406030204" pitchFamily="18" charset="0"/>
                                    </a:rPr>
                                    <m:t>𝑩</m:t>
                                  </m:r>
                                </m:sub>
                              </m:sSub>
                            </m:e>
                          </m:acc>
                          <m:r>
                            <a:rPr lang="en-US" altLang="zh-CN" b="1" i="1" smtClean="0">
                              <a:solidFill>
                                <a:srgbClr val="287184"/>
                              </a:solidFill>
                              <a:latin typeface="Cambria Math" panose="02040503050406030204" pitchFamily="18" charset="0"/>
                              <a:ea typeface="Cambria Math" panose="02040503050406030204" pitchFamily="18" charset="0"/>
                            </a:rPr>
                            <m:t>∙</m:t>
                          </m:r>
                          <m:sSub>
                            <m:sSubPr>
                              <m:ctrlPr>
                                <a:rPr lang="en-US" altLang="zh-CN" b="1" i="1" smtClean="0">
                                  <a:solidFill>
                                    <a:srgbClr val="287184"/>
                                  </a:solidFill>
                                  <a:latin typeface="Cambria Math" panose="02040503050406030204" pitchFamily="18" charset="0"/>
                                  <a:ea typeface="Cambria Math" panose="02040503050406030204" pitchFamily="18" charset="0"/>
                                </a:rPr>
                              </m:ctrlPr>
                            </m:sSubPr>
                            <m:e>
                              <m:r>
                                <a:rPr lang="en-US" altLang="zh-CN" b="1" i="1" smtClean="0">
                                  <a:solidFill>
                                    <a:srgbClr val="287184"/>
                                  </a:solidFill>
                                  <a:latin typeface="Cambria Math" panose="02040503050406030204" pitchFamily="18" charset="0"/>
                                  <a:ea typeface="Cambria Math" panose="02040503050406030204" pitchFamily="18" charset="0"/>
                                </a:rPr>
                                <m:t>𝒎</m:t>
                              </m:r>
                            </m:e>
                            <m:sub>
                              <m:r>
                                <a:rPr lang="en-US" altLang="zh-CN" b="1" i="1" smtClean="0">
                                  <a:solidFill>
                                    <a:srgbClr val="287184"/>
                                  </a:solidFill>
                                  <a:latin typeface="Cambria Math" panose="02040503050406030204" pitchFamily="18" charset="0"/>
                                  <a:ea typeface="Cambria Math" panose="02040503050406030204" pitchFamily="18" charset="0"/>
                                </a:rPr>
                                <m:t>𝒊</m:t>
                              </m:r>
                            </m:sub>
                          </m:sSub>
                        </m:e>
                      </m:acc>
                    </m:oMath>
                  </m:oMathPara>
                </a14:m>
                <a:endParaRPr lang="en-US" altLang="zh-CN" b="1" dirty="0">
                  <a:solidFill>
                    <a:srgbClr val="287184"/>
                  </a:solidFill>
                </a:endParaRPr>
              </a:p>
            </p:txBody>
          </p:sp>
        </mc:Choice>
        <mc:Fallback xmlns="">
          <p:sp>
            <p:nvSpPr>
              <p:cNvPr id="89" name="矩形 88"/>
              <p:cNvSpPr>
                <a:spLocks noRot="1" noChangeAspect="1" noMove="1" noResize="1" noEditPoints="1" noAdjustHandles="1" noChangeArrowheads="1" noChangeShapeType="1" noTextEdit="1"/>
              </p:cNvSpPr>
              <p:nvPr/>
            </p:nvSpPr>
            <p:spPr>
              <a:xfrm>
                <a:off x="4343400" y="6028925"/>
                <a:ext cx="2858155" cy="47628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369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anim calcmode="lin" valueType="num">
                                      <p:cBhvr additive="base">
                                        <p:cTn id="11" dur="500" fill="hold"/>
                                        <p:tgtEl>
                                          <p:spTgt spid="89"/>
                                        </p:tgtEl>
                                        <p:attrNameLst>
                                          <p:attrName>ppt_x</p:attrName>
                                        </p:attrNameLst>
                                      </p:cBhvr>
                                      <p:tavLst>
                                        <p:tav tm="0">
                                          <p:val>
                                            <p:strVal val="1+#ppt_w/2"/>
                                          </p:val>
                                        </p:tav>
                                        <p:tav tm="100000">
                                          <p:val>
                                            <p:strVal val="#ppt_x"/>
                                          </p:val>
                                        </p:tav>
                                      </p:tavLst>
                                    </p:anim>
                                    <p:anim calcmode="lin" valueType="num">
                                      <p:cBhvr additive="base">
                                        <p:cTn id="12"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3997325" cy="584775"/>
          </a:xfrm>
          <a:prstGeom prst="rect">
            <a:avLst/>
          </a:prstGeom>
        </p:spPr>
        <p:txBody>
          <a:bodyPr wrap="square">
            <a:spAutoFit/>
          </a:bodyPr>
          <a:lstStyle/>
          <a:p>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译码器电路设计</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200400" y="2514600"/>
            <a:ext cx="5694042" cy="3437088"/>
          </a:xfrm>
          <a:prstGeom prst="rect">
            <a:avLst/>
          </a:prstGeom>
        </p:spPr>
      </p:pic>
      <p:grpSp>
        <p:nvGrpSpPr>
          <p:cNvPr id="7" name="Group 236"/>
          <p:cNvGrpSpPr>
            <a:grpSpLocks/>
          </p:cNvGrpSpPr>
          <p:nvPr/>
        </p:nvGrpSpPr>
        <p:grpSpPr bwMode="auto">
          <a:xfrm>
            <a:off x="681355" y="3038224"/>
            <a:ext cx="2044700" cy="2667000"/>
            <a:chOff x="4280" y="960"/>
            <a:chExt cx="1288" cy="1680"/>
          </a:xfrm>
        </p:grpSpPr>
        <p:sp>
          <p:nvSpPr>
            <p:cNvPr id="8" name="Rectangle 169"/>
            <p:cNvSpPr>
              <a:spLocks noChangeArrowheads="1"/>
            </p:cNvSpPr>
            <p:nvPr/>
          </p:nvSpPr>
          <p:spPr bwMode="auto">
            <a:xfrm>
              <a:off x="4568" y="1200"/>
              <a:ext cx="624" cy="1440"/>
            </a:xfrm>
            <a:prstGeom prst="rect">
              <a:avLst/>
            </a:prstGeom>
            <a:solidFill>
              <a:schemeClr val="accent1">
                <a:lumMod val="40000"/>
                <a:lumOff val="60000"/>
              </a:schemeClr>
            </a:solidFill>
            <a:ln w="19050">
              <a:solidFill>
                <a:srgbClr val="28718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p>
          </p:txBody>
        </p:sp>
        <p:grpSp>
          <p:nvGrpSpPr>
            <p:cNvPr id="9" name="Group 170"/>
            <p:cNvGrpSpPr>
              <a:grpSpLocks/>
            </p:cNvGrpSpPr>
            <p:nvPr/>
          </p:nvGrpSpPr>
          <p:grpSpPr bwMode="auto">
            <a:xfrm>
              <a:off x="4290" y="1488"/>
              <a:ext cx="278" cy="48"/>
              <a:chOff x="3898" y="2736"/>
              <a:chExt cx="278" cy="48"/>
            </a:xfrm>
          </p:grpSpPr>
          <p:sp>
            <p:nvSpPr>
              <p:cNvPr id="71" name="Oval 171"/>
              <p:cNvSpPr>
                <a:spLocks noChangeArrowheads="1"/>
              </p:cNvSpPr>
              <p:nvPr/>
            </p:nvSpPr>
            <p:spPr bwMode="auto">
              <a:xfrm>
                <a:off x="4128" y="2736"/>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72" name="Line 172"/>
              <p:cNvSpPr>
                <a:spLocks noChangeShapeType="1"/>
              </p:cNvSpPr>
              <p:nvPr/>
            </p:nvSpPr>
            <p:spPr bwMode="auto">
              <a:xfrm>
                <a:off x="3898" y="2764"/>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 name="Line 173"/>
            <p:cNvSpPr>
              <a:spLocks noChangeShapeType="1"/>
            </p:cNvSpPr>
            <p:nvPr/>
          </p:nvSpPr>
          <p:spPr bwMode="auto">
            <a:xfrm>
              <a:off x="4280" y="1344"/>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74"/>
            <p:cNvSpPr>
              <a:spLocks noChangeShapeType="1"/>
            </p:cNvSpPr>
            <p:nvPr/>
          </p:nvSpPr>
          <p:spPr bwMode="auto">
            <a:xfrm>
              <a:off x="4290" y="2310"/>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75"/>
            <p:cNvSpPr>
              <a:spLocks noChangeShapeType="1"/>
            </p:cNvSpPr>
            <p:nvPr/>
          </p:nvSpPr>
          <p:spPr bwMode="auto">
            <a:xfrm>
              <a:off x="4280" y="2504"/>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76"/>
            <p:cNvSpPr txBox="1">
              <a:spLocks noChangeArrowheads="1"/>
            </p:cNvSpPr>
            <p:nvPr/>
          </p:nvSpPr>
          <p:spPr bwMode="auto">
            <a:xfrm>
              <a:off x="4512" y="960"/>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dirty="0">
                  <a:solidFill>
                    <a:srgbClr val="287184"/>
                  </a:solidFill>
                </a:rPr>
                <a:t>74LS138</a:t>
              </a:r>
            </a:p>
          </p:txBody>
        </p:sp>
        <p:sp>
          <p:nvSpPr>
            <p:cNvPr id="14" name="Text Box 177"/>
            <p:cNvSpPr txBox="1">
              <a:spLocks noChangeArrowheads="1"/>
            </p:cNvSpPr>
            <p:nvPr/>
          </p:nvSpPr>
          <p:spPr bwMode="auto">
            <a:xfrm>
              <a:off x="4560" y="123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G</a:t>
              </a:r>
              <a:r>
                <a:rPr lang="en-US" altLang="zh-CN" sz="1600" baseline="-25000" dirty="0"/>
                <a:t>1</a:t>
              </a:r>
              <a:endParaRPr lang="en-US" altLang="zh-CN" sz="1600" dirty="0"/>
            </a:p>
          </p:txBody>
        </p:sp>
        <p:sp>
          <p:nvSpPr>
            <p:cNvPr id="15" name="Text Box 178"/>
            <p:cNvSpPr txBox="1">
              <a:spLocks noChangeArrowheads="1"/>
            </p:cNvSpPr>
            <p:nvPr/>
          </p:nvSpPr>
          <p:spPr bwMode="auto">
            <a:xfrm>
              <a:off x="4558" y="1996"/>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A</a:t>
              </a:r>
            </a:p>
          </p:txBody>
        </p:sp>
        <p:sp>
          <p:nvSpPr>
            <p:cNvPr id="16" name="Text Box 179"/>
            <p:cNvSpPr txBox="1">
              <a:spLocks noChangeArrowheads="1"/>
            </p:cNvSpPr>
            <p:nvPr/>
          </p:nvSpPr>
          <p:spPr bwMode="auto">
            <a:xfrm>
              <a:off x="4326" y="118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6</a:t>
              </a:r>
            </a:p>
          </p:txBody>
        </p:sp>
        <p:sp>
          <p:nvSpPr>
            <p:cNvPr id="17" name="Text Box 180"/>
            <p:cNvSpPr txBox="1">
              <a:spLocks noChangeArrowheads="1"/>
            </p:cNvSpPr>
            <p:nvPr/>
          </p:nvSpPr>
          <p:spPr bwMode="auto">
            <a:xfrm>
              <a:off x="4318" y="1344"/>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4</a:t>
              </a:r>
            </a:p>
          </p:txBody>
        </p:sp>
        <p:sp>
          <p:nvSpPr>
            <p:cNvPr id="18" name="Text Box 181"/>
            <p:cNvSpPr txBox="1">
              <a:spLocks noChangeArrowheads="1"/>
            </p:cNvSpPr>
            <p:nvPr/>
          </p:nvSpPr>
          <p:spPr bwMode="auto">
            <a:xfrm>
              <a:off x="4318" y="1536"/>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5</a:t>
              </a:r>
            </a:p>
          </p:txBody>
        </p:sp>
        <p:sp>
          <p:nvSpPr>
            <p:cNvPr id="19" name="Text Box 182"/>
            <p:cNvSpPr txBox="1">
              <a:spLocks noChangeArrowheads="1"/>
            </p:cNvSpPr>
            <p:nvPr/>
          </p:nvSpPr>
          <p:spPr bwMode="auto">
            <a:xfrm>
              <a:off x="4328" y="1958"/>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a:t>
              </a:r>
            </a:p>
          </p:txBody>
        </p:sp>
        <p:sp>
          <p:nvSpPr>
            <p:cNvPr id="20" name="Text Box 183"/>
            <p:cNvSpPr txBox="1">
              <a:spLocks noChangeArrowheads="1"/>
            </p:cNvSpPr>
            <p:nvPr/>
          </p:nvSpPr>
          <p:spPr bwMode="auto">
            <a:xfrm>
              <a:off x="4328" y="2150"/>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2</a:t>
              </a:r>
            </a:p>
          </p:txBody>
        </p:sp>
        <p:sp>
          <p:nvSpPr>
            <p:cNvPr id="21" name="Text Box 184"/>
            <p:cNvSpPr txBox="1">
              <a:spLocks noChangeArrowheads="1"/>
            </p:cNvSpPr>
            <p:nvPr/>
          </p:nvSpPr>
          <p:spPr bwMode="auto">
            <a:xfrm>
              <a:off x="4318" y="235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3</a:t>
              </a:r>
            </a:p>
          </p:txBody>
        </p:sp>
        <p:sp>
          <p:nvSpPr>
            <p:cNvPr id="22" name="Line 185"/>
            <p:cNvSpPr>
              <a:spLocks noChangeShapeType="1"/>
            </p:cNvSpPr>
            <p:nvPr/>
          </p:nvSpPr>
          <p:spPr bwMode="auto">
            <a:xfrm>
              <a:off x="5374" y="1524"/>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 name="Group 186"/>
            <p:cNvGrpSpPr>
              <a:grpSpLocks/>
            </p:cNvGrpSpPr>
            <p:nvPr/>
          </p:nvGrpSpPr>
          <p:grpSpPr bwMode="auto">
            <a:xfrm>
              <a:off x="5192" y="1378"/>
              <a:ext cx="288" cy="48"/>
              <a:chOff x="2400" y="3504"/>
              <a:chExt cx="288" cy="48"/>
            </a:xfrm>
          </p:grpSpPr>
          <p:sp>
            <p:nvSpPr>
              <p:cNvPr id="69" name="Oval 187"/>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solidFill>
                    <a:srgbClr val="287184"/>
                  </a:solidFill>
                </a:endParaRPr>
              </a:p>
            </p:txBody>
          </p:sp>
          <p:sp>
            <p:nvSpPr>
              <p:cNvPr id="70" name="Line 188"/>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189"/>
            <p:cNvGrpSpPr>
              <a:grpSpLocks/>
            </p:cNvGrpSpPr>
            <p:nvPr/>
          </p:nvGrpSpPr>
          <p:grpSpPr bwMode="auto">
            <a:xfrm>
              <a:off x="5192" y="1522"/>
              <a:ext cx="288" cy="48"/>
              <a:chOff x="2400" y="3504"/>
              <a:chExt cx="288" cy="48"/>
            </a:xfrm>
          </p:grpSpPr>
          <p:sp>
            <p:nvSpPr>
              <p:cNvPr id="67" name="Oval 190"/>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68" name="Line 191"/>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192"/>
            <p:cNvGrpSpPr>
              <a:grpSpLocks/>
            </p:cNvGrpSpPr>
            <p:nvPr/>
          </p:nvGrpSpPr>
          <p:grpSpPr bwMode="auto">
            <a:xfrm>
              <a:off x="5192" y="1666"/>
              <a:ext cx="288" cy="48"/>
              <a:chOff x="2400" y="3504"/>
              <a:chExt cx="288" cy="48"/>
            </a:xfrm>
          </p:grpSpPr>
          <p:sp>
            <p:nvSpPr>
              <p:cNvPr id="65" name="Oval 193"/>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66" name="Line 194"/>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195"/>
            <p:cNvGrpSpPr>
              <a:grpSpLocks/>
            </p:cNvGrpSpPr>
            <p:nvPr/>
          </p:nvGrpSpPr>
          <p:grpSpPr bwMode="auto">
            <a:xfrm>
              <a:off x="5192" y="1810"/>
              <a:ext cx="288" cy="48"/>
              <a:chOff x="2400" y="3504"/>
              <a:chExt cx="288" cy="48"/>
            </a:xfrm>
          </p:grpSpPr>
          <p:sp>
            <p:nvSpPr>
              <p:cNvPr id="63" name="Oval 196"/>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64" name="Line 197"/>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 name="Text Box 198"/>
            <p:cNvSpPr txBox="1">
              <a:spLocks noChangeArrowheads="1"/>
            </p:cNvSpPr>
            <p:nvPr/>
          </p:nvSpPr>
          <p:spPr bwMode="auto">
            <a:xfrm>
              <a:off x="4952" y="1570"/>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2</a:t>
              </a:r>
              <a:endParaRPr lang="en-US" altLang="zh-CN" sz="1600"/>
            </a:p>
          </p:txBody>
        </p:sp>
        <p:sp>
          <p:nvSpPr>
            <p:cNvPr id="28" name="Text Box 199"/>
            <p:cNvSpPr txBox="1">
              <a:spLocks noChangeArrowheads="1"/>
            </p:cNvSpPr>
            <p:nvPr/>
          </p:nvSpPr>
          <p:spPr bwMode="auto">
            <a:xfrm>
              <a:off x="4952" y="128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0</a:t>
              </a:r>
              <a:endParaRPr lang="en-US" altLang="zh-CN" sz="1600"/>
            </a:p>
          </p:txBody>
        </p:sp>
        <p:sp>
          <p:nvSpPr>
            <p:cNvPr id="29" name="Text Box 200"/>
            <p:cNvSpPr txBox="1">
              <a:spLocks noChangeArrowheads="1"/>
            </p:cNvSpPr>
            <p:nvPr/>
          </p:nvSpPr>
          <p:spPr bwMode="auto">
            <a:xfrm>
              <a:off x="4952" y="1416"/>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1</a:t>
              </a:r>
              <a:endParaRPr lang="en-US" altLang="zh-CN" sz="1600"/>
            </a:p>
          </p:txBody>
        </p:sp>
        <p:sp>
          <p:nvSpPr>
            <p:cNvPr id="30" name="Text Box 201"/>
            <p:cNvSpPr txBox="1">
              <a:spLocks noChangeArrowheads="1"/>
            </p:cNvSpPr>
            <p:nvPr/>
          </p:nvSpPr>
          <p:spPr bwMode="auto">
            <a:xfrm>
              <a:off x="4952" y="1726"/>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3</a:t>
              </a:r>
              <a:endParaRPr lang="en-US" altLang="zh-CN" sz="1600"/>
            </a:p>
          </p:txBody>
        </p:sp>
        <p:sp>
          <p:nvSpPr>
            <p:cNvPr id="31" name="Text Box 202"/>
            <p:cNvSpPr txBox="1">
              <a:spLocks noChangeArrowheads="1"/>
            </p:cNvSpPr>
            <p:nvPr/>
          </p:nvSpPr>
          <p:spPr bwMode="auto">
            <a:xfrm>
              <a:off x="5240" y="1234"/>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15</a:t>
              </a:r>
            </a:p>
          </p:txBody>
        </p:sp>
        <p:sp>
          <p:nvSpPr>
            <p:cNvPr id="32" name="Text Box 203"/>
            <p:cNvSpPr txBox="1">
              <a:spLocks noChangeArrowheads="1"/>
            </p:cNvSpPr>
            <p:nvPr/>
          </p:nvSpPr>
          <p:spPr bwMode="auto">
            <a:xfrm>
              <a:off x="5240" y="1388"/>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14</a:t>
              </a:r>
            </a:p>
          </p:txBody>
        </p:sp>
        <p:sp>
          <p:nvSpPr>
            <p:cNvPr id="33" name="Text Box 204"/>
            <p:cNvSpPr txBox="1">
              <a:spLocks noChangeArrowheads="1"/>
            </p:cNvSpPr>
            <p:nvPr/>
          </p:nvSpPr>
          <p:spPr bwMode="auto">
            <a:xfrm>
              <a:off x="5240" y="152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13</a:t>
              </a:r>
            </a:p>
          </p:txBody>
        </p:sp>
        <p:sp>
          <p:nvSpPr>
            <p:cNvPr id="34" name="Text Box 205"/>
            <p:cNvSpPr txBox="1">
              <a:spLocks noChangeArrowheads="1"/>
            </p:cNvSpPr>
            <p:nvPr/>
          </p:nvSpPr>
          <p:spPr bwMode="auto">
            <a:xfrm>
              <a:off x="5240" y="1666"/>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12</a:t>
              </a:r>
            </a:p>
          </p:txBody>
        </p:sp>
        <p:grpSp>
          <p:nvGrpSpPr>
            <p:cNvPr id="35" name="Group 206"/>
            <p:cNvGrpSpPr>
              <a:grpSpLocks/>
            </p:cNvGrpSpPr>
            <p:nvPr/>
          </p:nvGrpSpPr>
          <p:grpSpPr bwMode="auto">
            <a:xfrm>
              <a:off x="5192" y="1966"/>
              <a:ext cx="288" cy="48"/>
              <a:chOff x="2400" y="3504"/>
              <a:chExt cx="288" cy="48"/>
            </a:xfrm>
          </p:grpSpPr>
          <p:sp>
            <p:nvSpPr>
              <p:cNvPr id="61" name="Oval 207"/>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62" name="Line 208"/>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 name="Group 209"/>
            <p:cNvGrpSpPr>
              <a:grpSpLocks/>
            </p:cNvGrpSpPr>
            <p:nvPr/>
          </p:nvGrpSpPr>
          <p:grpSpPr bwMode="auto">
            <a:xfrm>
              <a:off x="5192" y="2110"/>
              <a:ext cx="288" cy="48"/>
              <a:chOff x="2400" y="3504"/>
              <a:chExt cx="288" cy="48"/>
            </a:xfrm>
          </p:grpSpPr>
          <p:sp>
            <p:nvSpPr>
              <p:cNvPr id="59" name="Oval 210"/>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60" name="Line 211"/>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 name="Group 212"/>
            <p:cNvGrpSpPr>
              <a:grpSpLocks/>
            </p:cNvGrpSpPr>
            <p:nvPr/>
          </p:nvGrpSpPr>
          <p:grpSpPr bwMode="auto">
            <a:xfrm>
              <a:off x="5192" y="2254"/>
              <a:ext cx="288" cy="48"/>
              <a:chOff x="2400" y="3504"/>
              <a:chExt cx="288" cy="48"/>
            </a:xfrm>
          </p:grpSpPr>
          <p:sp>
            <p:nvSpPr>
              <p:cNvPr id="57" name="Oval 213"/>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58" name="Line 214"/>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 name="Group 215"/>
            <p:cNvGrpSpPr>
              <a:grpSpLocks/>
            </p:cNvGrpSpPr>
            <p:nvPr/>
          </p:nvGrpSpPr>
          <p:grpSpPr bwMode="auto">
            <a:xfrm>
              <a:off x="5192" y="2398"/>
              <a:ext cx="288" cy="48"/>
              <a:chOff x="2400" y="3504"/>
              <a:chExt cx="288" cy="48"/>
            </a:xfrm>
          </p:grpSpPr>
          <p:sp>
            <p:nvSpPr>
              <p:cNvPr id="55" name="Oval 216"/>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56" name="Line 217"/>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9" name="Text Box 218"/>
            <p:cNvSpPr txBox="1">
              <a:spLocks noChangeArrowheads="1"/>
            </p:cNvSpPr>
            <p:nvPr/>
          </p:nvSpPr>
          <p:spPr bwMode="auto">
            <a:xfrm>
              <a:off x="5270" y="2264"/>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7</a:t>
              </a:r>
            </a:p>
          </p:txBody>
        </p:sp>
        <p:sp>
          <p:nvSpPr>
            <p:cNvPr id="40" name="Text Box 219"/>
            <p:cNvSpPr txBox="1">
              <a:spLocks noChangeArrowheads="1"/>
            </p:cNvSpPr>
            <p:nvPr/>
          </p:nvSpPr>
          <p:spPr bwMode="auto">
            <a:xfrm>
              <a:off x="5212" y="182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11</a:t>
              </a:r>
            </a:p>
          </p:txBody>
        </p:sp>
        <p:sp>
          <p:nvSpPr>
            <p:cNvPr id="41" name="Text Box 220"/>
            <p:cNvSpPr txBox="1">
              <a:spLocks noChangeArrowheads="1"/>
            </p:cNvSpPr>
            <p:nvPr/>
          </p:nvSpPr>
          <p:spPr bwMode="auto">
            <a:xfrm>
              <a:off x="5212" y="1976"/>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10</a:t>
              </a:r>
            </a:p>
          </p:txBody>
        </p:sp>
        <p:sp>
          <p:nvSpPr>
            <p:cNvPr id="42" name="Text Box 221"/>
            <p:cNvSpPr txBox="1">
              <a:spLocks noChangeArrowheads="1"/>
            </p:cNvSpPr>
            <p:nvPr/>
          </p:nvSpPr>
          <p:spPr bwMode="auto">
            <a:xfrm>
              <a:off x="4952" y="1870"/>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Y</a:t>
              </a:r>
              <a:r>
                <a:rPr lang="en-US" altLang="zh-CN" sz="1600" baseline="-25000" dirty="0"/>
                <a:t>4</a:t>
              </a:r>
              <a:endParaRPr lang="en-US" altLang="zh-CN" sz="1600" dirty="0"/>
            </a:p>
          </p:txBody>
        </p:sp>
        <p:sp>
          <p:nvSpPr>
            <p:cNvPr id="43" name="Text Box 222"/>
            <p:cNvSpPr txBox="1">
              <a:spLocks noChangeArrowheads="1"/>
            </p:cNvSpPr>
            <p:nvPr/>
          </p:nvSpPr>
          <p:spPr bwMode="auto">
            <a:xfrm>
              <a:off x="4952" y="201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5</a:t>
              </a:r>
              <a:endParaRPr lang="en-US" altLang="zh-CN" sz="1600"/>
            </a:p>
          </p:txBody>
        </p:sp>
        <p:sp>
          <p:nvSpPr>
            <p:cNvPr id="44" name="Text Box 223"/>
            <p:cNvSpPr txBox="1">
              <a:spLocks noChangeArrowheads="1"/>
            </p:cNvSpPr>
            <p:nvPr/>
          </p:nvSpPr>
          <p:spPr bwMode="auto">
            <a:xfrm>
              <a:off x="4952" y="215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6</a:t>
              </a:r>
              <a:endParaRPr lang="en-US" altLang="zh-CN" sz="1600"/>
            </a:p>
          </p:txBody>
        </p:sp>
        <p:sp>
          <p:nvSpPr>
            <p:cNvPr id="45" name="Text Box 224"/>
            <p:cNvSpPr txBox="1">
              <a:spLocks noChangeArrowheads="1"/>
            </p:cNvSpPr>
            <p:nvPr/>
          </p:nvSpPr>
          <p:spPr bwMode="auto">
            <a:xfrm>
              <a:off x="4952" y="231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7</a:t>
              </a:r>
              <a:endParaRPr lang="en-US" altLang="zh-CN" sz="1600"/>
            </a:p>
          </p:txBody>
        </p:sp>
        <p:sp>
          <p:nvSpPr>
            <p:cNvPr id="46" name="Text Box 225"/>
            <p:cNvSpPr txBox="1">
              <a:spLocks noChangeArrowheads="1"/>
            </p:cNvSpPr>
            <p:nvPr/>
          </p:nvSpPr>
          <p:spPr bwMode="auto">
            <a:xfrm>
              <a:off x="5260" y="2120"/>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9</a:t>
              </a:r>
            </a:p>
          </p:txBody>
        </p:sp>
        <p:sp>
          <p:nvSpPr>
            <p:cNvPr id="47" name="Line 226"/>
            <p:cNvSpPr>
              <a:spLocks noChangeShapeType="1"/>
            </p:cNvSpPr>
            <p:nvPr/>
          </p:nvSpPr>
          <p:spPr bwMode="auto">
            <a:xfrm>
              <a:off x="4290" y="2112"/>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Text Box 227"/>
            <p:cNvSpPr txBox="1">
              <a:spLocks noChangeArrowheads="1"/>
            </p:cNvSpPr>
            <p:nvPr/>
          </p:nvSpPr>
          <p:spPr bwMode="auto">
            <a:xfrm>
              <a:off x="4568" y="219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B</a:t>
              </a:r>
            </a:p>
          </p:txBody>
        </p:sp>
        <p:sp>
          <p:nvSpPr>
            <p:cNvPr id="49" name="Text Box 228"/>
            <p:cNvSpPr txBox="1">
              <a:spLocks noChangeArrowheads="1"/>
            </p:cNvSpPr>
            <p:nvPr/>
          </p:nvSpPr>
          <p:spPr bwMode="auto">
            <a:xfrm>
              <a:off x="4568" y="238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C</a:t>
              </a:r>
            </a:p>
          </p:txBody>
        </p:sp>
        <p:grpSp>
          <p:nvGrpSpPr>
            <p:cNvPr id="50" name="Group 229"/>
            <p:cNvGrpSpPr>
              <a:grpSpLocks/>
            </p:cNvGrpSpPr>
            <p:nvPr/>
          </p:nvGrpSpPr>
          <p:grpSpPr bwMode="auto">
            <a:xfrm>
              <a:off x="4280" y="1680"/>
              <a:ext cx="278" cy="48"/>
              <a:chOff x="3898" y="2736"/>
              <a:chExt cx="278" cy="48"/>
            </a:xfrm>
          </p:grpSpPr>
          <p:sp>
            <p:nvSpPr>
              <p:cNvPr id="53" name="Oval 230"/>
              <p:cNvSpPr>
                <a:spLocks noChangeArrowheads="1"/>
              </p:cNvSpPr>
              <p:nvPr/>
            </p:nvSpPr>
            <p:spPr bwMode="auto">
              <a:xfrm>
                <a:off x="4128" y="2736"/>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solidFill>
                    <a:srgbClr val="287184"/>
                  </a:solidFill>
                </a:endParaRPr>
              </a:p>
            </p:txBody>
          </p:sp>
          <p:sp>
            <p:nvSpPr>
              <p:cNvPr id="54" name="Line 231"/>
              <p:cNvSpPr>
                <a:spLocks noChangeShapeType="1"/>
              </p:cNvSpPr>
              <p:nvPr/>
            </p:nvSpPr>
            <p:spPr bwMode="auto">
              <a:xfrm>
                <a:off x="3898" y="2764"/>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 name="Text Box 232"/>
            <p:cNvSpPr txBox="1">
              <a:spLocks noChangeArrowheads="1"/>
            </p:cNvSpPr>
            <p:nvPr/>
          </p:nvSpPr>
          <p:spPr bwMode="auto">
            <a:xfrm>
              <a:off x="4568" y="1412"/>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G</a:t>
              </a:r>
              <a:r>
                <a:rPr lang="en-US" altLang="zh-CN" sz="1600" baseline="-25000"/>
                <a:t>2A</a:t>
              </a:r>
              <a:endParaRPr lang="en-US" altLang="zh-CN" sz="1600"/>
            </a:p>
          </p:txBody>
        </p:sp>
        <p:sp>
          <p:nvSpPr>
            <p:cNvPr id="52" name="Text Box 233"/>
            <p:cNvSpPr txBox="1">
              <a:spLocks noChangeArrowheads="1"/>
            </p:cNvSpPr>
            <p:nvPr/>
          </p:nvSpPr>
          <p:spPr bwMode="auto">
            <a:xfrm>
              <a:off x="4568" y="159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G</a:t>
              </a:r>
              <a:r>
                <a:rPr lang="en-US" altLang="zh-CN" sz="1600" baseline="-25000" dirty="0"/>
                <a:t>2B</a:t>
              </a:r>
              <a:endParaRPr lang="en-US" altLang="zh-CN" sz="1600" dirty="0"/>
            </a:p>
          </p:txBody>
        </p:sp>
      </p:grpSp>
      <mc:AlternateContent xmlns:mc="http://schemas.openxmlformats.org/markup-compatibility/2006" xmlns:a14="http://schemas.microsoft.com/office/drawing/2010/main">
        <mc:Choice Requires="a14">
          <p:sp>
            <p:nvSpPr>
              <p:cNvPr id="73" name="矩形 72"/>
              <p:cNvSpPr/>
              <p:nvPr/>
            </p:nvSpPr>
            <p:spPr>
              <a:xfrm>
                <a:off x="4541520" y="5973655"/>
                <a:ext cx="2858155" cy="476284"/>
              </a:xfrm>
              <a:prstGeom prst="rect">
                <a:avLst/>
              </a:prstGeom>
            </p:spPr>
            <p:txBody>
              <a:bodyPr wrap="none">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b="1" i="1" smtClean="0">
                              <a:solidFill>
                                <a:srgbClr val="287184"/>
                              </a:solidFill>
                              <a:latin typeface="Cambria Math" panose="02040503050406030204" pitchFamily="18" charset="0"/>
                            </a:rPr>
                          </m:ctrlPr>
                        </m:sSubPr>
                        <m:e>
                          <m:r>
                            <a:rPr lang="en-US" altLang="zh-CN" b="1" i="1" smtClean="0">
                              <a:solidFill>
                                <a:srgbClr val="287184"/>
                              </a:solidFill>
                              <a:latin typeface="Cambria Math" panose="02040503050406030204" pitchFamily="18" charset="0"/>
                            </a:rPr>
                            <m:t>/</m:t>
                          </m:r>
                          <m:r>
                            <a:rPr lang="en-US" altLang="zh-CN" b="1" i="1" smtClean="0">
                              <a:solidFill>
                                <a:srgbClr val="287184"/>
                              </a:solidFill>
                              <a:latin typeface="Cambria Math" panose="02040503050406030204" pitchFamily="18" charset="0"/>
                            </a:rPr>
                            <m:t>𝒀</m:t>
                          </m:r>
                        </m:e>
                        <m:sub>
                          <m:r>
                            <a:rPr lang="en-US" altLang="zh-CN" b="1" i="1" smtClean="0">
                              <a:solidFill>
                                <a:srgbClr val="287184"/>
                              </a:solidFill>
                              <a:latin typeface="Cambria Math" panose="02040503050406030204" pitchFamily="18" charset="0"/>
                            </a:rPr>
                            <m:t>𝒊</m:t>
                          </m:r>
                        </m:sub>
                      </m:sSub>
                      <m:r>
                        <a:rPr lang="en-US" altLang="zh-CN" b="1" i="1" smtClean="0">
                          <a:solidFill>
                            <a:srgbClr val="287184"/>
                          </a:solidFill>
                          <a:latin typeface="Cambria Math" panose="02040503050406030204" pitchFamily="18" charset="0"/>
                        </a:rPr>
                        <m:t>=</m:t>
                      </m:r>
                      <m:acc>
                        <m:accPr>
                          <m:chr m:val="̅"/>
                          <m:ctrlPr>
                            <a:rPr lang="en-US" altLang="zh-CN" b="1" i="1" smtClean="0">
                              <a:solidFill>
                                <a:srgbClr val="287184"/>
                              </a:solidFill>
                              <a:latin typeface="Cambria Math" panose="02040503050406030204" pitchFamily="18" charset="0"/>
                            </a:rPr>
                          </m:ctrlPr>
                        </m:accPr>
                        <m:e>
                          <m:sSub>
                            <m:sSubPr>
                              <m:ctrlPr>
                                <a:rPr lang="en-US" altLang="zh-CN" b="1" i="1" smtClean="0">
                                  <a:solidFill>
                                    <a:srgbClr val="287184"/>
                                  </a:solidFill>
                                  <a:latin typeface="Cambria Math" panose="02040503050406030204" pitchFamily="18" charset="0"/>
                                </a:rPr>
                              </m:ctrlPr>
                            </m:sSubPr>
                            <m:e>
                              <m:r>
                                <a:rPr lang="en-US" altLang="zh-CN" b="1" i="1" smtClean="0">
                                  <a:solidFill>
                                    <a:srgbClr val="287184"/>
                                  </a:solidFill>
                                  <a:latin typeface="Cambria Math" panose="02040503050406030204" pitchFamily="18" charset="0"/>
                                </a:rPr>
                                <m:t>𝑮</m:t>
                              </m:r>
                            </m:e>
                            <m:sub>
                              <m:r>
                                <a:rPr lang="en-US" altLang="zh-CN" b="1" i="1" smtClean="0">
                                  <a:solidFill>
                                    <a:srgbClr val="287184"/>
                                  </a:solidFill>
                                  <a:latin typeface="Cambria Math" panose="02040503050406030204" pitchFamily="18" charset="0"/>
                                </a:rPr>
                                <m:t>𝟏</m:t>
                              </m:r>
                            </m:sub>
                          </m:sSub>
                          <m:r>
                            <a:rPr lang="en-US" altLang="zh-CN" b="1" i="1" smtClean="0">
                              <a:solidFill>
                                <a:srgbClr val="287184"/>
                              </a:solidFill>
                              <a:latin typeface="Cambria Math" panose="02040503050406030204" pitchFamily="18" charset="0"/>
                              <a:ea typeface="Cambria Math" panose="02040503050406030204" pitchFamily="18" charset="0"/>
                            </a:rPr>
                            <m:t>∙</m:t>
                          </m:r>
                          <m:acc>
                            <m:accPr>
                              <m:chr m:val="̅"/>
                              <m:ctrlPr>
                                <a:rPr lang="en-US" altLang="zh-CN" b="1" i="1" smtClean="0">
                                  <a:solidFill>
                                    <a:srgbClr val="287184"/>
                                  </a:solidFill>
                                  <a:latin typeface="Cambria Math" panose="02040503050406030204" pitchFamily="18" charset="0"/>
                                  <a:ea typeface="Cambria Math" panose="02040503050406030204" pitchFamily="18" charset="0"/>
                                </a:rPr>
                              </m:ctrlPr>
                            </m:accPr>
                            <m:e>
                              <m:r>
                                <a:rPr lang="en-US" altLang="zh-CN" b="1" i="1">
                                  <a:solidFill>
                                    <a:srgbClr val="287184"/>
                                  </a:solidFill>
                                  <a:latin typeface="Cambria Math" panose="02040503050406030204" pitchFamily="18" charset="0"/>
                                  <a:ea typeface="Cambria Math" panose="02040503050406030204" pitchFamily="18" charset="0"/>
                                </a:rPr>
                                <m:t>/</m:t>
                              </m:r>
                              <m:sSub>
                                <m:sSubPr>
                                  <m:ctrlPr>
                                    <a:rPr lang="en-US" altLang="zh-CN" b="1" i="1">
                                      <a:solidFill>
                                        <a:srgbClr val="287184"/>
                                      </a:solidFill>
                                      <a:latin typeface="Cambria Math" panose="02040503050406030204" pitchFamily="18" charset="0"/>
                                      <a:ea typeface="Cambria Math" panose="02040503050406030204" pitchFamily="18" charset="0"/>
                                    </a:rPr>
                                  </m:ctrlPr>
                                </m:sSubPr>
                                <m:e>
                                  <m:r>
                                    <a:rPr lang="en-US" altLang="zh-CN" b="1" i="1">
                                      <a:solidFill>
                                        <a:srgbClr val="287184"/>
                                      </a:solidFill>
                                      <a:latin typeface="Cambria Math" panose="02040503050406030204" pitchFamily="18" charset="0"/>
                                      <a:ea typeface="Cambria Math" panose="02040503050406030204" pitchFamily="18" charset="0"/>
                                    </a:rPr>
                                    <m:t>𝑮</m:t>
                                  </m:r>
                                </m:e>
                                <m:sub>
                                  <m:r>
                                    <a:rPr lang="en-US" altLang="zh-CN" b="1" i="1">
                                      <a:solidFill>
                                        <a:srgbClr val="287184"/>
                                      </a:solidFill>
                                      <a:latin typeface="Cambria Math" panose="02040503050406030204" pitchFamily="18" charset="0"/>
                                      <a:ea typeface="Cambria Math" panose="02040503050406030204" pitchFamily="18" charset="0"/>
                                    </a:rPr>
                                    <m:t>𝟐</m:t>
                                  </m:r>
                                  <m:r>
                                    <a:rPr lang="en-US" altLang="zh-CN" b="1" i="1">
                                      <a:solidFill>
                                        <a:srgbClr val="287184"/>
                                      </a:solidFill>
                                      <a:latin typeface="Cambria Math" panose="02040503050406030204" pitchFamily="18" charset="0"/>
                                      <a:ea typeface="Cambria Math" panose="02040503050406030204" pitchFamily="18" charset="0"/>
                                    </a:rPr>
                                    <m:t>𝑨</m:t>
                                  </m:r>
                                </m:sub>
                              </m:sSub>
                            </m:e>
                          </m:acc>
                          <m:r>
                            <a:rPr lang="en-US" altLang="zh-CN" b="1" i="1" smtClean="0">
                              <a:solidFill>
                                <a:srgbClr val="287184"/>
                              </a:solidFill>
                              <a:latin typeface="Cambria Math" panose="02040503050406030204" pitchFamily="18" charset="0"/>
                              <a:ea typeface="Cambria Math" panose="02040503050406030204" pitchFamily="18" charset="0"/>
                            </a:rPr>
                            <m:t>∙</m:t>
                          </m:r>
                          <m:acc>
                            <m:accPr>
                              <m:chr m:val="̅"/>
                              <m:ctrlPr>
                                <a:rPr lang="en-US" altLang="zh-CN" b="1" i="1">
                                  <a:solidFill>
                                    <a:srgbClr val="287184"/>
                                  </a:solidFill>
                                  <a:latin typeface="Cambria Math" panose="02040503050406030204" pitchFamily="18" charset="0"/>
                                  <a:ea typeface="Cambria Math" panose="02040503050406030204" pitchFamily="18" charset="0"/>
                                </a:rPr>
                              </m:ctrlPr>
                            </m:accPr>
                            <m:e>
                              <m:r>
                                <a:rPr lang="en-US" altLang="zh-CN" b="1" i="1">
                                  <a:solidFill>
                                    <a:srgbClr val="287184"/>
                                  </a:solidFill>
                                  <a:latin typeface="Cambria Math" panose="02040503050406030204" pitchFamily="18" charset="0"/>
                                  <a:ea typeface="Cambria Math" panose="02040503050406030204" pitchFamily="18" charset="0"/>
                                </a:rPr>
                                <m:t>/</m:t>
                              </m:r>
                              <m:sSub>
                                <m:sSubPr>
                                  <m:ctrlPr>
                                    <a:rPr lang="en-US" altLang="zh-CN" b="1" i="1">
                                      <a:solidFill>
                                        <a:srgbClr val="287184"/>
                                      </a:solidFill>
                                      <a:latin typeface="Cambria Math" panose="02040503050406030204" pitchFamily="18" charset="0"/>
                                      <a:ea typeface="Cambria Math" panose="02040503050406030204" pitchFamily="18" charset="0"/>
                                    </a:rPr>
                                  </m:ctrlPr>
                                </m:sSubPr>
                                <m:e>
                                  <m:r>
                                    <a:rPr lang="en-US" altLang="zh-CN" b="1" i="1">
                                      <a:solidFill>
                                        <a:srgbClr val="287184"/>
                                      </a:solidFill>
                                      <a:latin typeface="Cambria Math" panose="02040503050406030204" pitchFamily="18" charset="0"/>
                                      <a:ea typeface="Cambria Math" panose="02040503050406030204" pitchFamily="18" charset="0"/>
                                    </a:rPr>
                                    <m:t>𝑮</m:t>
                                  </m:r>
                                </m:e>
                                <m:sub>
                                  <m:r>
                                    <a:rPr lang="en-US" altLang="zh-CN" b="1" i="1">
                                      <a:solidFill>
                                        <a:srgbClr val="287184"/>
                                      </a:solidFill>
                                      <a:latin typeface="Cambria Math" panose="02040503050406030204" pitchFamily="18" charset="0"/>
                                      <a:ea typeface="Cambria Math" panose="02040503050406030204" pitchFamily="18" charset="0"/>
                                    </a:rPr>
                                    <m:t>𝟐</m:t>
                                  </m:r>
                                  <m:r>
                                    <a:rPr lang="en-US" altLang="zh-CN" b="1" i="1" smtClean="0">
                                      <a:solidFill>
                                        <a:srgbClr val="287184"/>
                                      </a:solidFill>
                                      <a:latin typeface="Cambria Math" panose="02040503050406030204" pitchFamily="18" charset="0"/>
                                      <a:ea typeface="Cambria Math" panose="02040503050406030204" pitchFamily="18" charset="0"/>
                                    </a:rPr>
                                    <m:t>𝑩</m:t>
                                  </m:r>
                                </m:sub>
                              </m:sSub>
                            </m:e>
                          </m:acc>
                          <m:r>
                            <a:rPr lang="en-US" altLang="zh-CN" b="1" i="1" smtClean="0">
                              <a:solidFill>
                                <a:srgbClr val="287184"/>
                              </a:solidFill>
                              <a:latin typeface="Cambria Math" panose="02040503050406030204" pitchFamily="18" charset="0"/>
                              <a:ea typeface="Cambria Math" panose="02040503050406030204" pitchFamily="18" charset="0"/>
                            </a:rPr>
                            <m:t>∙</m:t>
                          </m:r>
                          <m:sSub>
                            <m:sSubPr>
                              <m:ctrlPr>
                                <a:rPr lang="en-US" altLang="zh-CN" b="1" i="1" smtClean="0">
                                  <a:solidFill>
                                    <a:srgbClr val="287184"/>
                                  </a:solidFill>
                                  <a:latin typeface="Cambria Math" panose="02040503050406030204" pitchFamily="18" charset="0"/>
                                  <a:ea typeface="Cambria Math" panose="02040503050406030204" pitchFamily="18" charset="0"/>
                                </a:rPr>
                              </m:ctrlPr>
                            </m:sSubPr>
                            <m:e>
                              <m:r>
                                <a:rPr lang="en-US" altLang="zh-CN" b="1" i="1" smtClean="0">
                                  <a:solidFill>
                                    <a:srgbClr val="287184"/>
                                  </a:solidFill>
                                  <a:latin typeface="Cambria Math" panose="02040503050406030204" pitchFamily="18" charset="0"/>
                                  <a:ea typeface="Cambria Math" panose="02040503050406030204" pitchFamily="18" charset="0"/>
                                </a:rPr>
                                <m:t>𝒎</m:t>
                              </m:r>
                            </m:e>
                            <m:sub>
                              <m:r>
                                <a:rPr lang="en-US" altLang="zh-CN" b="1" i="1" smtClean="0">
                                  <a:solidFill>
                                    <a:srgbClr val="287184"/>
                                  </a:solidFill>
                                  <a:latin typeface="Cambria Math" panose="02040503050406030204" pitchFamily="18" charset="0"/>
                                  <a:ea typeface="Cambria Math" panose="02040503050406030204" pitchFamily="18" charset="0"/>
                                </a:rPr>
                                <m:t>𝒊</m:t>
                              </m:r>
                            </m:sub>
                          </m:sSub>
                        </m:e>
                      </m:acc>
                    </m:oMath>
                  </m:oMathPara>
                </a14:m>
                <a:endParaRPr lang="en-US" altLang="zh-CN" b="1" dirty="0">
                  <a:solidFill>
                    <a:srgbClr val="287184"/>
                  </a:solidFill>
                </a:endParaRPr>
              </a:p>
            </p:txBody>
          </p:sp>
        </mc:Choice>
        <mc:Fallback xmlns="">
          <p:sp>
            <p:nvSpPr>
              <p:cNvPr id="73" name="矩形 72"/>
              <p:cNvSpPr>
                <a:spLocks noRot="1" noChangeAspect="1" noMove="1" noResize="1" noEditPoints="1" noAdjustHandles="1" noChangeArrowheads="1" noChangeShapeType="1" noTextEdit="1"/>
              </p:cNvSpPr>
              <p:nvPr/>
            </p:nvSpPr>
            <p:spPr>
              <a:xfrm>
                <a:off x="4541520" y="5973655"/>
                <a:ext cx="2858155" cy="476284"/>
              </a:xfrm>
              <a:prstGeom prst="rect">
                <a:avLst/>
              </a:prstGeom>
              <a:blipFill>
                <a:blip r:embed="rId3"/>
                <a:stretch>
                  <a:fillRect/>
                </a:stretch>
              </a:blipFill>
            </p:spPr>
            <p:txBody>
              <a:bodyPr/>
              <a:lstStyle/>
              <a:p>
                <a:r>
                  <a:rPr lang="zh-CN" altLang="en-US">
                    <a:noFill/>
                  </a:rPr>
                  <a:t> </a:t>
                </a:r>
              </a:p>
            </p:txBody>
          </p:sp>
        </mc:Fallback>
      </mc:AlternateContent>
      <p:sp>
        <p:nvSpPr>
          <p:cNvPr id="74" name="矩形 73"/>
          <p:cNvSpPr/>
          <p:nvPr/>
        </p:nvSpPr>
        <p:spPr>
          <a:xfrm>
            <a:off x="574675" y="2030968"/>
            <a:ext cx="7569701"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设计</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a:t>
            </a:r>
            <a:endParaRPr lang="zh-CN" altLang="en-US" sz="2400" dirty="0"/>
          </a:p>
        </p:txBody>
      </p:sp>
    </p:spTree>
    <p:extLst>
      <p:ext uri="{BB962C8B-B14F-4D97-AF65-F5344CB8AC3E}">
        <p14:creationId xmlns:p14="http://schemas.microsoft.com/office/powerpoint/2010/main" val="176890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fill="hold"/>
                                        <p:tgtEl>
                                          <p:spTgt spid="73"/>
                                        </p:tgtEl>
                                        <p:attrNameLst>
                                          <p:attrName>ppt_x</p:attrName>
                                        </p:attrNameLst>
                                      </p:cBhvr>
                                      <p:tavLst>
                                        <p:tav tm="0">
                                          <p:val>
                                            <p:strVal val="1+#ppt_w/2"/>
                                          </p:val>
                                        </p:tav>
                                        <p:tav tm="100000">
                                          <p:val>
                                            <p:strVal val="#ppt_x"/>
                                          </p:val>
                                        </p:tav>
                                      </p:tavLst>
                                    </p:anim>
                                    <p:anim calcmode="lin" valueType="num">
                                      <p:cBhvr additive="base">
                                        <p:cTn id="12" dur="500" fill="hold"/>
                                        <p:tgtEl>
                                          <p:spTgt spid="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3997325" cy="584775"/>
          </a:xfrm>
          <a:prstGeom prst="rect">
            <a:avLst/>
          </a:prstGeom>
        </p:spPr>
        <p:txBody>
          <a:bodyPr wrap="square">
            <a:spAutoFit/>
          </a:bodyPr>
          <a:lstStyle/>
          <a:p>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译码器电路设计</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graphicFrame>
        <p:nvGraphicFramePr>
          <p:cNvPr id="74" name="Object 2"/>
          <p:cNvGraphicFramePr>
            <a:graphicFrameLocks noChangeAspect="1"/>
          </p:cNvGraphicFramePr>
          <p:nvPr>
            <p:extLst>
              <p:ext uri="{D42A27DB-BD31-4B8C-83A1-F6EECF244321}">
                <p14:modId xmlns:p14="http://schemas.microsoft.com/office/powerpoint/2010/main" val="3424305157"/>
              </p:ext>
            </p:extLst>
          </p:nvPr>
        </p:nvGraphicFramePr>
        <p:xfrm>
          <a:off x="1371600" y="2643426"/>
          <a:ext cx="5943600" cy="3871692"/>
        </p:xfrm>
        <a:graphic>
          <a:graphicData uri="http://schemas.openxmlformats.org/presentationml/2006/ole">
            <mc:AlternateContent xmlns:mc="http://schemas.openxmlformats.org/markup-compatibility/2006">
              <mc:Choice xmlns:v="urn:schemas-microsoft-com:vml" Requires="v">
                <p:oleObj spid="_x0000_s4156" name="BMP 图像" r:id="rId3" imgW="8277120" imgH="5391000" progId="Paint.Picture">
                  <p:embed/>
                </p:oleObj>
              </mc:Choice>
              <mc:Fallback>
                <p:oleObj name="BMP 图像" r:id="rId3" imgW="8277120" imgH="5391000" progId="Paint.Picture">
                  <p:embed/>
                  <p:pic>
                    <p:nvPicPr>
                      <p:cNvPr id="21506" name="Object 2"/>
                      <p:cNvPicPr>
                        <a:picLocks noChangeAspect="1" noChangeArrowheads="1"/>
                      </p:cNvPicPr>
                      <p:nvPr/>
                    </p:nvPicPr>
                    <p:blipFill>
                      <a:blip r:embed="rId4"/>
                      <a:srcRect/>
                      <a:stretch>
                        <a:fillRect/>
                      </a:stretch>
                    </p:blipFill>
                    <p:spPr bwMode="auto">
                      <a:xfrm>
                        <a:off x="1371600" y="2643426"/>
                        <a:ext cx="5943600" cy="3871692"/>
                      </a:xfrm>
                      <a:prstGeom prst="rect">
                        <a:avLst/>
                      </a:prstGeom>
                      <a:noFill/>
                      <a:ln>
                        <a:noFill/>
                      </a:ln>
                      <a:effectLst/>
                      <a:extLst/>
                    </p:spPr>
                  </p:pic>
                </p:oleObj>
              </mc:Fallback>
            </mc:AlternateContent>
          </a:graphicData>
        </a:graphic>
      </p:graphicFrame>
      <p:sp>
        <p:nvSpPr>
          <p:cNvPr id="75" name="矩形 74"/>
          <p:cNvSpPr/>
          <p:nvPr/>
        </p:nvSpPr>
        <p:spPr>
          <a:xfrm>
            <a:off x="658411" y="2030968"/>
            <a:ext cx="7723589"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设计</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a:t>
            </a:r>
            <a:endParaRPr lang="zh-CN" altLang="en-US" sz="2400" dirty="0"/>
          </a:p>
        </p:txBody>
      </p:sp>
    </p:spTree>
    <p:extLst>
      <p:ext uri="{BB962C8B-B14F-4D97-AF65-F5344CB8AC3E}">
        <p14:creationId xmlns:p14="http://schemas.microsoft.com/office/powerpoint/2010/main" val="9807039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40886" y="2209800"/>
            <a:ext cx="4862228" cy="584775"/>
          </a:xfrm>
          <a:prstGeom prst="rect">
            <a:avLst/>
          </a:prstGeom>
        </p:spPr>
        <p:txBody>
          <a:bodyPr wrap="none">
            <a:spAutoFit/>
          </a:bodyPr>
          <a:lstStyle/>
          <a:p>
            <a:r>
              <a:rPr lang="zh-CN" altLang="en-US" sz="3200" dirty="0" smtClean="0">
                <a:solidFill>
                  <a:srgbClr val="FF0000"/>
                </a:solidFill>
                <a:latin typeface="微软雅黑" panose="020B0503020204020204" pitchFamily="34" charset="-122"/>
                <a:ea typeface="微软雅黑" panose="020B0503020204020204" pitchFamily="34" charset="-122"/>
              </a:rPr>
              <a:t>实验</a:t>
            </a:r>
            <a:r>
              <a:rPr lang="zh-CN" altLang="en-US" sz="3200" dirty="0">
                <a:solidFill>
                  <a:srgbClr val="FF0000"/>
                </a:solidFill>
                <a:latin typeface="微软雅黑" panose="020B0503020204020204" pitchFamily="34" charset="-122"/>
                <a:ea typeface="微软雅黑" panose="020B0503020204020204" pitchFamily="34" charset="-122"/>
              </a:rPr>
              <a:t>二</a:t>
            </a:r>
            <a:r>
              <a:rPr lang="zh-CN" altLang="en-US" sz="3200" dirty="0" smtClean="0">
                <a:solidFill>
                  <a:srgbClr val="FF0000"/>
                </a:solidFill>
                <a:latin typeface="微软雅黑" panose="020B0503020204020204" pitchFamily="34" charset="-122"/>
                <a:ea typeface="微软雅黑" panose="020B0503020204020204" pitchFamily="34" charset="-122"/>
              </a:rPr>
              <a:t>：</a:t>
            </a:r>
            <a:r>
              <a:rPr lang="zh-CN" altLang="en-US" sz="3200" dirty="0">
                <a:solidFill>
                  <a:srgbClr val="FF0000"/>
                </a:solidFill>
                <a:latin typeface="微软雅黑" panose="020B0503020204020204" pitchFamily="34" charset="-122"/>
                <a:ea typeface="微软雅黑" panose="020B0503020204020204" pitchFamily="34" charset="-122"/>
              </a:rPr>
              <a:t>组合逻辑电路</a:t>
            </a:r>
            <a:r>
              <a:rPr lang="en-US" altLang="zh-CN" sz="3200" dirty="0" smtClean="0">
                <a:solidFill>
                  <a:srgbClr val="FF0000"/>
                </a:solidFill>
                <a:latin typeface="微软雅黑" panose="020B0503020204020204" pitchFamily="34" charset="-122"/>
                <a:ea typeface="微软雅黑" panose="020B0503020204020204" pitchFamily="34" charset="-122"/>
              </a:rPr>
              <a:t>(2)</a:t>
            </a:r>
            <a:endParaRPr lang="zh-CN" altLang="en-US" sz="3200" dirty="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3043377" y="3429000"/>
            <a:ext cx="3057247" cy="584775"/>
          </a:xfrm>
          <a:prstGeom prst="rect">
            <a:avLst/>
          </a:prstGeom>
        </p:spPr>
        <p:txBody>
          <a:bodyPr wrap="none">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译码器电路设计</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17043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3997325" cy="584775"/>
          </a:xfrm>
          <a:prstGeom prst="rect">
            <a:avLst/>
          </a:prstGeom>
        </p:spPr>
        <p:txBody>
          <a:bodyPr wrap="square">
            <a:spAutoFit/>
          </a:bodyPr>
          <a:lstStyle/>
          <a:p>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译码器电路设计</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文本框 5"/>
          <p:cNvSpPr txBox="1"/>
          <p:nvPr/>
        </p:nvSpPr>
        <p:spPr>
          <a:xfrm>
            <a:off x="584571" y="2362200"/>
            <a:ext cx="7991104" cy="4192751"/>
          </a:xfrm>
          <a:prstGeom prst="rect">
            <a:avLst/>
          </a:prstGeom>
          <a:noFill/>
        </p:spPr>
        <p:txBody>
          <a:bodyPr wrap="square" rtlCol="0">
            <a:spAutoFit/>
          </a:bodyPr>
          <a:lstStyle/>
          <a:p>
            <a:pPr>
              <a:lnSpc>
                <a:spcPct val="150000"/>
              </a:lnSpc>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、新建工程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F:\XXXX\lab2\lab2_2</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、设计输入 （原理图）</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1</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）新建原理图文件</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2</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添加所需器件到原理图文件中，完成连线。</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3</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修改变量</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名：左键</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双击</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PIN_NAME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或右键选择属性。</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分别修改</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个输入变量的名称为</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             修改输出变量的名称为</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Y0</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Y1</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Y2</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Y3</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Y4</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Y5</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Y6</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Y7</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、编译</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、仿真 </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p:cNvSpPr/>
          <p:nvPr/>
        </p:nvSpPr>
        <p:spPr>
          <a:xfrm>
            <a:off x="658411" y="1905000"/>
            <a:ext cx="7723589"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设计</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a:t>
            </a:r>
            <a:endParaRPr lang="zh-CN" altLang="en-US" sz="2400" dirty="0"/>
          </a:p>
        </p:txBody>
      </p:sp>
    </p:spTree>
    <p:extLst>
      <p:ext uri="{BB962C8B-B14F-4D97-AF65-F5344CB8AC3E}">
        <p14:creationId xmlns:p14="http://schemas.microsoft.com/office/powerpoint/2010/main" val="482334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3997325" cy="584775"/>
          </a:xfrm>
          <a:prstGeom prst="rect">
            <a:avLst/>
          </a:prstGeom>
        </p:spPr>
        <p:txBody>
          <a:bodyPr wrap="square">
            <a:spAutoFit/>
          </a:bodyPr>
          <a:lstStyle/>
          <a:p>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译码器电路设计</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7" name="矩形 6"/>
          <p:cNvSpPr/>
          <p:nvPr/>
        </p:nvSpPr>
        <p:spPr>
          <a:xfrm>
            <a:off x="658411" y="1905000"/>
            <a:ext cx="5981125"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译码器设计一位全加器</a:t>
            </a:r>
            <a:endParaRPr lang="zh-CN" altLang="en-US" sz="2400" dirty="0"/>
          </a:p>
        </p:txBody>
      </p:sp>
      <mc:AlternateContent xmlns:mc="http://schemas.openxmlformats.org/markup-compatibility/2006" xmlns:a14="http://schemas.microsoft.com/office/drawing/2010/main">
        <mc:Choice Requires="a14">
          <p:sp>
            <p:nvSpPr>
              <p:cNvPr id="8" name="Text Box 28"/>
              <p:cNvSpPr txBox="1">
                <a:spLocks noChangeArrowheads="1"/>
              </p:cNvSpPr>
              <p:nvPr/>
            </p:nvSpPr>
            <p:spPr bwMode="auto">
              <a:xfrm>
                <a:off x="675828" y="2447037"/>
                <a:ext cx="8262884"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20000"/>
                  </a:spcBef>
                </a:pPr>
                <a:r>
                  <a:rPr lang="zh-CN" altLang="en-US" sz="2000" kern="0" dirty="0" smtClean="0">
                    <a:solidFill>
                      <a:schemeClr val="tx1"/>
                    </a:solidFill>
                    <a:ea typeface="微软雅黑" panose="020B0503020204020204" pitchFamily="34" charset="-122"/>
                    <a:cs typeface="Times New Roman" panose="02020603050405020304" pitchFamily="18" charset="0"/>
                  </a:rPr>
                  <a:t>输入</a:t>
                </a:r>
                <a:r>
                  <a:rPr lang="zh-CN" altLang="en-US" sz="2000" kern="0" dirty="0">
                    <a:solidFill>
                      <a:schemeClr val="tx1"/>
                    </a:solidFill>
                    <a:ea typeface="微软雅黑" panose="020B0503020204020204" pitchFamily="34" charset="-122"/>
                    <a:cs typeface="Times New Roman" panose="02020603050405020304" pitchFamily="18" charset="0"/>
                  </a:rPr>
                  <a:t>端分别为：被加数输入</a:t>
                </a:r>
                <a14:m>
                  <m:oMath xmlns:m="http://schemas.openxmlformats.org/officeDocument/2006/math">
                    <m:sSub>
                      <m:sSubPr>
                        <m:ctrlPr>
                          <a:rPr lang="en-US" altLang="zh-CN" sz="2000" i="1" kern="0" dirty="0" smtClean="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𝑋</m:t>
                        </m:r>
                      </m:e>
                      <m:sub>
                        <m:r>
                          <a:rPr lang="en-US" altLang="zh-CN" sz="2000" b="0" i="1" kern="0" dirty="0" smtClean="0">
                            <a:solidFill>
                              <a:schemeClr val="tx1"/>
                            </a:solidFill>
                            <a:latin typeface="Cambria Math"/>
                            <a:ea typeface="+mn-ea"/>
                            <a:cs typeface="Times New Roman" panose="02020603050405020304" pitchFamily="18" charset="0"/>
                          </a:rPr>
                          <m:t>𝑖</m:t>
                        </m:r>
                      </m:sub>
                    </m:sSub>
                  </m:oMath>
                </a14:m>
                <a:r>
                  <a:rPr lang="zh-CN" altLang="en-US" sz="2000" kern="0" dirty="0" smtClean="0">
                    <a:solidFill>
                      <a:schemeClr val="tx1"/>
                    </a:solidFill>
                    <a:ea typeface="微软雅黑" panose="020B0503020204020204" pitchFamily="34" charset="-122"/>
                    <a:cs typeface="Times New Roman" panose="02020603050405020304" pitchFamily="18" charset="0"/>
                  </a:rPr>
                  <a:t>、</a:t>
                </a:r>
                <a:r>
                  <a:rPr lang="zh-CN" altLang="en-US" sz="2000" kern="0" dirty="0">
                    <a:solidFill>
                      <a:schemeClr val="tx1"/>
                    </a:solidFill>
                    <a:ea typeface="微软雅黑" panose="020B0503020204020204" pitchFamily="34" charset="-122"/>
                    <a:cs typeface="Times New Roman" panose="02020603050405020304" pitchFamily="18" charset="0"/>
                  </a:rPr>
                  <a:t>加数输入</a:t>
                </a:r>
                <a14:m>
                  <m:oMath xmlns:m="http://schemas.openxmlformats.org/officeDocument/2006/math">
                    <m:sSub>
                      <m:sSubPr>
                        <m:ctrlPr>
                          <a:rPr lang="en-US" altLang="zh-CN" sz="2000" i="1" kern="0" dirty="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𝑌</m:t>
                        </m:r>
                      </m:e>
                      <m:sub>
                        <m:r>
                          <a:rPr lang="en-US" altLang="zh-CN" sz="2000" i="1" kern="0" dirty="0">
                            <a:solidFill>
                              <a:schemeClr val="tx1"/>
                            </a:solidFill>
                            <a:latin typeface="Cambria Math"/>
                            <a:ea typeface="+mn-ea"/>
                            <a:cs typeface="Times New Roman" panose="02020603050405020304" pitchFamily="18" charset="0"/>
                          </a:rPr>
                          <m:t>𝑖</m:t>
                        </m:r>
                      </m:sub>
                    </m:sSub>
                  </m:oMath>
                </a14:m>
                <a:r>
                  <a:rPr lang="zh-CN" altLang="en-US" sz="2000" kern="0" dirty="0">
                    <a:solidFill>
                      <a:schemeClr val="tx1"/>
                    </a:solidFill>
                    <a:ea typeface="微软雅黑" panose="020B0503020204020204" pitchFamily="34" charset="-122"/>
                    <a:cs typeface="Times New Roman" panose="02020603050405020304" pitchFamily="18" charset="0"/>
                  </a:rPr>
                  <a:t>、低位向本位的进位输入</a:t>
                </a:r>
                <a14:m>
                  <m:oMath xmlns:m="http://schemas.openxmlformats.org/officeDocument/2006/math">
                    <m:sSub>
                      <m:sSubPr>
                        <m:ctrlPr>
                          <a:rPr lang="en-US" altLang="zh-CN" sz="2000" i="1" kern="0" dirty="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𝐶</m:t>
                        </m:r>
                      </m:e>
                      <m:sub>
                        <m:r>
                          <a:rPr lang="en-US" altLang="zh-CN" sz="2000" i="1" kern="0" dirty="0">
                            <a:solidFill>
                              <a:schemeClr val="tx1"/>
                            </a:solidFill>
                            <a:latin typeface="Cambria Math"/>
                            <a:ea typeface="+mn-ea"/>
                            <a:cs typeface="Times New Roman" panose="02020603050405020304" pitchFamily="18" charset="0"/>
                          </a:rPr>
                          <m:t>𝑖</m:t>
                        </m:r>
                        <m:r>
                          <a:rPr lang="en-US" altLang="zh-CN" sz="2000" b="0" i="1" kern="0" dirty="0" smtClean="0">
                            <a:solidFill>
                              <a:schemeClr val="tx1"/>
                            </a:solidFill>
                            <a:latin typeface="Cambria Math"/>
                            <a:ea typeface="+mn-ea"/>
                            <a:cs typeface="Times New Roman" panose="02020603050405020304" pitchFamily="18" charset="0"/>
                          </a:rPr>
                          <m:t>−1</m:t>
                        </m:r>
                      </m:sub>
                    </m:sSub>
                  </m:oMath>
                </a14:m>
                <a:endParaRPr lang="en-US" altLang="zh-CN" sz="2000" kern="0" dirty="0">
                  <a:solidFill>
                    <a:schemeClr val="tx1"/>
                  </a:solidFill>
                  <a:ea typeface="微软雅黑" panose="020B0503020204020204" pitchFamily="34" charset="-122"/>
                  <a:cs typeface="Times New Roman" panose="02020603050405020304" pitchFamily="18" charset="0"/>
                </a:endParaRPr>
              </a:p>
              <a:p>
                <a:pPr>
                  <a:lnSpc>
                    <a:spcPct val="125000"/>
                  </a:lnSpc>
                  <a:spcBef>
                    <a:spcPct val="20000"/>
                  </a:spcBef>
                </a:pPr>
                <a:r>
                  <a:rPr lang="zh-CN" altLang="en-US" sz="2000" kern="0" dirty="0" smtClean="0">
                    <a:solidFill>
                      <a:schemeClr val="tx1"/>
                    </a:solidFill>
                    <a:ea typeface="微软雅黑" panose="020B0503020204020204" pitchFamily="34" charset="-122"/>
                    <a:cs typeface="Times New Roman" panose="02020603050405020304" pitchFamily="18" charset="0"/>
                  </a:rPr>
                  <a:t>输出</a:t>
                </a:r>
                <a:r>
                  <a:rPr lang="zh-CN" altLang="en-US" sz="2000" kern="0" dirty="0">
                    <a:solidFill>
                      <a:schemeClr val="tx1"/>
                    </a:solidFill>
                    <a:ea typeface="微软雅黑" panose="020B0503020204020204" pitchFamily="34" charset="-122"/>
                    <a:cs typeface="Times New Roman" panose="02020603050405020304" pitchFamily="18" charset="0"/>
                  </a:rPr>
                  <a:t>端分别为：本位的和输出</a:t>
                </a:r>
                <a14:m>
                  <m:oMath xmlns:m="http://schemas.openxmlformats.org/officeDocument/2006/math">
                    <m:sSub>
                      <m:sSubPr>
                        <m:ctrlPr>
                          <a:rPr lang="en-US" altLang="zh-CN" sz="2000" i="1" kern="0" dirty="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𝑆</m:t>
                        </m:r>
                      </m:e>
                      <m:sub>
                        <m:r>
                          <a:rPr lang="en-US" altLang="zh-CN" sz="2000" i="1" kern="0" dirty="0">
                            <a:solidFill>
                              <a:schemeClr val="tx1"/>
                            </a:solidFill>
                            <a:latin typeface="Cambria Math"/>
                            <a:ea typeface="+mn-ea"/>
                            <a:cs typeface="Times New Roman" panose="02020603050405020304" pitchFamily="18" charset="0"/>
                          </a:rPr>
                          <m:t>𝑖</m:t>
                        </m:r>
                      </m:sub>
                    </m:sSub>
                  </m:oMath>
                </a14:m>
                <a:r>
                  <a:rPr lang="zh-CN" altLang="en-US" sz="2000" kern="0" dirty="0" smtClean="0">
                    <a:solidFill>
                      <a:schemeClr val="tx1"/>
                    </a:solidFill>
                    <a:ea typeface="微软雅黑" panose="020B0503020204020204" pitchFamily="34" charset="-122"/>
                    <a:cs typeface="Times New Roman" panose="02020603050405020304" pitchFamily="18" charset="0"/>
                  </a:rPr>
                  <a:t>、本位</a:t>
                </a:r>
                <a:r>
                  <a:rPr lang="zh-CN" altLang="en-US" sz="2000" kern="0" dirty="0">
                    <a:solidFill>
                      <a:schemeClr val="tx1"/>
                    </a:solidFill>
                    <a:ea typeface="微软雅黑" panose="020B0503020204020204" pitchFamily="34" charset="-122"/>
                    <a:cs typeface="Times New Roman" panose="02020603050405020304" pitchFamily="18" charset="0"/>
                  </a:rPr>
                  <a:t>向高位的进位输出</a:t>
                </a:r>
                <a14:m>
                  <m:oMath xmlns:m="http://schemas.openxmlformats.org/officeDocument/2006/math">
                    <m:sSub>
                      <m:sSubPr>
                        <m:ctrlPr>
                          <a:rPr lang="en-US" altLang="zh-CN" sz="2000" i="1" kern="0" dirty="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𝐶</m:t>
                        </m:r>
                      </m:e>
                      <m:sub>
                        <m:r>
                          <a:rPr lang="en-US" altLang="zh-CN" sz="2000" i="1" kern="0" dirty="0">
                            <a:solidFill>
                              <a:schemeClr val="tx1"/>
                            </a:solidFill>
                            <a:latin typeface="Cambria Math"/>
                            <a:ea typeface="+mn-ea"/>
                            <a:cs typeface="Times New Roman" panose="02020603050405020304" pitchFamily="18" charset="0"/>
                          </a:rPr>
                          <m:t>𝑖</m:t>
                        </m:r>
                      </m:sub>
                    </m:sSub>
                  </m:oMath>
                </a14:m>
                <a:endParaRPr lang="en-US" altLang="zh-CN" sz="2000" kern="0" dirty="0">
                  <a:solidFill>
                    <a:schemeClr val="tx1"/>
                  </a:solidFill>
                  <a:ea typeface="微软雅黑" panose="020B0503020204020204" pitchFamily="34" charset="-122"/>
                  <a:cs typeface="Times New Roman" panose="02020603050405020304" pitchFamily="18" charset="0"/>
                </a:endParaRPr>
              </a:p>
            </p:txBody>
          </p:sp>
        </mc:Choice>
        <mc:Fallback xmlns="">
          <p:sp>
            <p:nvSpPr>
              <p:cNvPr id="8" name="Text Box 28"/>
              <p:cNvSpPr txBox="1">
                <a:spLocks noRot="1" noChangeAspect="1" noMove="1" noResize="1" noEditPoints="1" noAdjustHandles="1" noChangeArrowheads="1" noChangeShapeType="1" noTextEdit="1"/>
              </p:cNvSpPr>
              <p:nvPr/>
            </p:nvSpPr>
            <p:spPr bwMode="auto">
              <a:xfrm>
                <a:off x="675828" y="2447037"/>
                <a:ext cx="8262884" cy="923330"/>
              </a:xfrm>
              <a:prstGeom prst="rect">
                <a:avLst/>
              </a:prstGeom>
              <a:blipFill>
                <a:blip r:embed="rId2"/>
                <a:stretch>
                  <a:fillRect l="-812" b="-657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 Box 71"/>
              <p:cNvSpPr txBox="1">
                <a:spLocks noChangeArrowheads="1"/>
              </p:cNvSpPr>
              <p:nvPr/>
            </p:nvSpPr>
            <p:spPr bwMode="auto">
              <a:xfrm>
                <a:off x="3810000" y="3673877"/>
                <a:ext cx="2988147"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1000">
                    <a:solidFill>
                      <a:schemeClr val="tx1"/>
                    </a:solidFill>
                    <a:latin typeface="Verdana" pitchFamily="34" charset="0"/>
                    <a:ea typeface="宋体" charset="-122"/>
                  </a:defRPr>
                </a:lvl1pPr>
                <a:lvl2pPr marL="742950" indent="-285750" eaLnBrk="0" hangingPunct="0">
                  <a:defRPr sz="1000">
                    <a:solidFill>
                      <a:schemeClr val="tx1"/>
                    </a:solidFill>
                    <a:latin typeface="Verdana" pitchFamily="34" charset="0"/>
                    <a:ea typeface="宋体" charset="-122"/>
                  </a:defRPr>
                </a:lvl2pPr>
                <a:lvl3pPr marL="1143000" indent="-228600" eaLnBrk="0" hangingPunct="0">
                  <a:defRPr sz="1000">
                    <a:solidFill>
                      <a:schemeClr val="tx1"/>
                    </a:solidFill>
                    <a:latin typeface="Verdana" pitchFamily="34" charset="0"/>
                    <a:ea typeface="宋体" charset="-122"/>
                  </a:defRPr>
                </a:lvl3pPr>
                <a:lvl4pPr marL="1600200" indent="-228600" eaLnBrk="0" hangingPunct="0">
                  <a:defRPr sz="1000">
                    <a:solidFill>
                      <a:schemeClr val="tx1"/>
                    </a:solidFill>
                    <a:latin typeface="Verdana" pitchFamily="34" charset="0"/>
                    <a:ea typeface="宋体" charset="-122"/>
                  </a:defRPr>
                </a:lvl4pPr>
                <a:lvl5pPr marL="2057400" indent="-228600" eaLnBrk="0" hangingPunct="0">
                  <a:defRPr sz="1000">
                    <a:solidFill>
                      <a:schemeClr val="tx1"/>
                    </a:solidFill>
                    <a:latin typeface="Verdana" pitchFamily="34" charset="0"/>
                    <a:ea typeface="宋体" charset="-122"/>
                  </a:defRPr>
                </a:lvl5pPr>
                <a:lvl6pPr marL="2514600" indent="-228600" eaLnBrk="0" fontAlgn="base" hangingPunct="0">
                  <a:spcBef>
                    <a:spcPct val="0"/>
                  </a:spcBef>
                  <a:spcAft>
                    <a:spcPct val="0"/>
                  </a:spcAft>
                  <a:defRPr sz="1000">
                    <a:solidFill>
                      <a:schemeClr val="tx1"/>
                    </a:solidFill>
                    <a:latin typeface="Verdana" pitchFamily="34" charset="0"/>
                    <a:ea typeface="宋体" charset="-122"/>
                  </a:defRPr>
                </a:lvl6pPr>
                <a:lvl7pPr marL="2971800" indent="-228600" eaLnBrk="0" fontAlgn="base" hangingPunct="0">
                  <a:spcBef>
                    <a:spcPct val="0"/>
                  </a:spcBef>
                  <a:spcAft>
                    <a:spcPct val="0"/>
                  </a:spcAft>
                  <a:defRPr sz="1000">
                    <a:solidFill>
                      <a:schemeClr val="tx1"/>
                    </a:solidFill>
                    <a:latin typeface="Verdana" pitchFamily="34" charset="0"/>
                    <a:ea typeface="宋体" charset="-122"/>
                  </a:defRPr>
                </a:lvl7pPr>
                <a:lvl8pPr marL="3429000" indent="-228600" eaLnBrk="0" fontAlgn="base" hangingPunct="0">
                  <a:spcBef>
                    <a:spcPct val="0"/>
                  </a:spcBef>
                  <a:spcAft>
                    <a:spcPct val="0"/>
                  </a:spcAft>
                  <a:defRPr sz="1000">
                    <a:solidFill>
                      <a:schemeClr val="tx1"/>
                    </a:solidFill>
                    <a:latin typeface="Verdana" pitchFamily="34" charset="0"/>
                    <a:ea typeface="宋体" charset="-122"/>
                  </a:defRPr>
                </a:lvl8pPr>
                <a:lvl9pPr marL="3886200" indent="-228600" eaLnBrk="0" fontAlgn="base" hangingPunct="0">
                  <a:spcBef>
                    <a:spcPct val="0"/>
                  </a:spcBef>
                  <a:spcAft>
                    <a:spcPct val="0"/>
                  </a:spcAft>
                  <a:defRPr sz="1000">
                    <a:solidFill>
                      <a:schemeClr val="tx1"/>
                    </a:solidFill>
                    <a:latin typeface="Verdana" pitchFamily="34" charset="0"/>
                    <a:ea typeface="宋体"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a:rPr>
                            <m:t>𝑺</m:t>
                          </m:r>
                        </m:e>
                        <m:sub>
                          <m:r>
                            <a:rPr lang="en-US" altLang="zh-CN" sz="1800" b="1" i="1" smtClean="0">
                              <a:latin typeface="Cambria Math"/>
                            </a:rPr>
                            <m:t>𝒊</m:t>
                          </m:r>
                        </m:sub>
                      </m:sSub>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𝒊</m:t>
                          </m:r>
                        </m:sub>
                      </m:sSub>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𝒚</m:t>
                          </m:r>
                        </m:e>
                        <m:sub>
                          <m:r>
                            <a:rPr lang="en-US" altLang="zh-CN" sz="1800" b="1" i="1" smtClean="0">
                              <a:latin typeface="Cambria Math"/>
                            </a:rPr>
                            <m:t>𝒊</m:t>
                          </m:r>
                        </m:sub>
                      </m:sSub>
                      <m:r>
                        <a:rPr lang="en-US" altLang="zh-CN" sz="1800" b="1" i="1">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𝑪</m:t>
                          </m:r>
                        </m:e>
                        <m:sub>
                          <m:r>
                            <a:rPr lang="en-US" altLang="zh-CN" sz="1800" b="1" i="1" smtClean="0">
                              <a:latin typeface="Cambria Math"/>
                            </a:rPr>
                            <m:t>𝒊</m:t>
                          </m:r>
                          <m:r>
                            <a:rPr lang="en-US" altLang="zh-CN" sz="1800" b="1" i="1" smtClean="0">
                              <a:latin typeface="Cambria Math"/>
                            </a:rPr>
                            <m:t>−1</m:t>
                          </m:r>
                        </m:sub>
                      </m:sSub>
                    </m:oMath>
                  </m:oMathPara>
                </a14:m>
                <a:endParaRPr lang="en-US" altLang="zh-CN" sz="1800" b="1" dirty="0"/>
              </a:p>
            </p:txBody>
          </p:sp>
        </mc:Choice>
        <mc:Fallback xmlns="">
          <p:sp>
            <p:nvSpPr>
              <p:cNvPr id="9" name="Text Box 71"/>
              <p:cNvSpPr txBox="1">
                <a:spLocks noRot="1" noChangeAspect="1" noMove="1" noResize="1" noEditPoints="1" noAdjustHandles="1" noChangeArrowheads="1" noChangeShapeType="1" noTextEdit="1"/>
              </p:cNvSpPr>
              <p:nvPr/>
            </p:nvSpPr>
            <p:spPr bwMode="auto">
              <a:xfrm>
                <a:off x="3810000" y="3673877"/>
                <a:ext cx="2988147" cy="369332"/>
              </a:xfrm>
              <a:prstGeom prst="rect">
                <a:avLst/>
              </a:prstGeom>
              <a:blipFill>
                <a:blip r:embed="rId3"/>
                <a:stretch>
                  <a:fillRect b="-1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 Box 71"/>
              <p:cNvSpPr txBox="1">
                <a:spLocks noChangeArrowheads="1"/>
              </p:cNvSpPr>
              <p:nvPr/>
            </p:nvSpPr>
            <p:spPr bwMode="auto">
              <a:xfrm>
                <a:off x="4122218" y="4551836"/>
                <a:ext cx="2803694" cy="85299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1000">
                    <a:solidFill>
                      <a:schemeClr val="tx1"/>
                    </a:solidFill>
                    <a:latin typeface="Verdana" pitchFamily="34" charset="0"/>
                    <a:ea typeface="宋体" charset="-122"/>
                  </a:defRPr>
                </a:lvl1pPr>
                <a:lvl2pPr marL="742950" indent="-285750" eaLnBrk="0" hangingPunct="0">
                  <a:defRPr sz="1000">
                    <a:solidFill>
                      <a:schemeClr val="tx1"/>
                    </a:solidFill>
                    <a:latin typeface="Verdana" pitchFamily="34" charset="0"/>
                    <a:ea typeface="宋体" charset="-122"/>
                  </a:defRPr>
                </a:lvl2pPr>
                <a:lvl3pPr marL="1143000" indent="-228600" eaLnBrk="0" hangingPunct="0">
                  <a:defRPr sz="1000">
                    <a:solidFill>
                      <a:schemeClr val="tx1"/>
                    </a:solidFill>
                    <a:latin typeface="Verdana" pitchFamily="34" charset="0"/>
                    <a:ea typeface="宋体" charset="-122"/>
                  </a:defRPr>
                </a:lvl3pPr>
                <a:lvl4pPr marL="1600200" indent="-228600" eaLnBrk="0" hangingPunct="0">
                  <a:defRPr sz="1000">
                    <a:solidFill>
                      <a:schemeClr val="tx1"/>
                    </a:solidFill>
                    <a:latin typeface="Verdana" pitchFamily="34" charset="0"/>
                    <a:ea typeface="宋体" charset="-122"/>
                  </a:defRPr>
                </a:lvl4pPr>
                <a:lvl5pPr marL="2057400" indent="-228600" eaLnBrk="0" hangingPunct="0">
                  <a:defRPr sz="1000">
                    <a:solidFill>
                      <a:schemeClr val="tx1"/>
                    </a:solidFill>
                    <a:latin typeface="Verdana" pitchFamily="34" charset="0"/>
                    <a:ea typeface="宋体" charset="-122"/>
                  </a:defRPr>
                </a:lvl5pPr>
                <a:lvl6pPr marL="2514600" indent="-228600" eaLnBrk="0" fontAlgn="base" hangingPunct="0">
                  <a:spcBef>
                    <a:spcPct val="0"/>
                  </a:spcBef>
                  <a:spcAft>
                    <a:spcPct val="0"/>
                  </a:spcAft>
                  <a:defRPr sz="1000">
                    <a:solidFill>
                      <a:schemeClr val="tx1"/>
                    </a:solidFill>
                    <a:latin typeface="Verdana" pitchFamily="34" charset="0"/>
                    <a:ea typeface="宋体" charset="-122"/>
                  </a:defRPr>
                </a:lvl6pPr>
                <a:lvl7pPr marL="2971800" indent="-228600" eaLnBrk="0" fontAlgn="base" hangingPunct="0">
                  <a:spcBef>
                    <a:spcPct val="0"/>
                  </a:spcBef>
                  <a:spcAft>
                    <a:spcPct val="0"/>
                  </a:spcAft>
                  <a:defRPr sz="1000">
                    <a:solidFill>
                      <a:schemeClr val="tx1"/>
                    </a:solidFill>
                    <a:latin typeface="Verdana" pitchFamily="34" charset="0"/>
                    <a:ea typeface="宋体" charset="-122"/>
                  </a:defRPr>
                </a:lvl7pPr>
                <a:lvl8pPr marL="3429000" indent="-228600" eaLnBrk="0" fontAlgn="base" hangingPunct="0">
                  <a:spcBef>
                    <a:spcPct val="0"/>
                  </a:spcBef>
                  <a:spcAft>
                    <a:spcPct val="0"/>
                  </a:spcAft>
                  <a:defRPr sz="1000">
                    <a:solidFill>
                      <a:schemeClr val="tx1"/>
                    </a:solidFill>
                    <a:latin typeface="Verdana" pitchFamily="34" charset="0"/>
                    <a:ea typeface="宋体" charset="-122"/>
                  </a:defRPr>
                </a:lvl8pPr>
                <a:lvl9pPr marL="3886200" indent="-228600" eaLnBrk="0" fontAlgn="base" hangingPunct="0">
                  <a:spcBef>
                    <a:spcPct val="0"/>
                  </a:spcBef>
                  <a:spcAft>
                    <a:spcPct val="0"/>
                  </a:spcAft>
                  <a:defRPr sz="1000">
                    <a:solidFill>
                      <a:schemeClr val="tx1"/>
                    </a:solidFill>
                    <a:latin typeface="Verdana" pitchFamily="34" charset="0"/>
                    <a:ea typeface="宋体" charset="-122"/>
                  </a:defRPr>
                </a:lvl9pPr>
              </a:lstStyle>
              <a:p>
                <a:pPr eaLnBrk="1" hangingPunct="1">
                  <a:lnSpc>
                    <a:spcPct val="125000"/>
                  </a:lnSpc>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a:rPr>
                            <m:t>𝑪</m:t>
                          </m:r>
                        </m:e>
                        <m:sub>
                          <m:r>
                            <a:rPr lang="en-US" altLang="zh-CN" sz="1800" b="1" i="1" smtClean="0">
                              <a:latin typeface="Cambria Math"/>
                            </a:rPr>
                            <m:t>𝒊</m:t>
                          </m:r>
                        </m:sub>
                      </m:sSub>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𝒊</m:t>
                          </m:r>
                        </m:sub>
                      </m:sSub>
                      <m:sSub>
                        <m:sSubPr>
                          <m:ctrlPr>
                            <a:rPr lang="en-US" altLang="zh-CN" sz="1800" b="1" i="1">
                              <a:latin typeface="Cambria Math" panose="02040503050406030204" pitchFamily="18" charset="0"/>
                            </a:rPr>
                          </m:ctrlPr>
                        </m:sSubPr>
                        <m:e>
                          <m:r>
                            <a:rPr lang="en-US" altLang="zh-CN" sz="1800" b="1" i="1">
                              <a:latin typeface="Cambria Math"/>
                            </a:rPr>
                            <m:t>𝒚</m:t>
                          </m:r>
                        </m:e>
                        <m:sub>
                          <m:r>
                            <a:rPr lang="en-US" altLang="zh-CN" sz="1800" b="1" i="1">
                              <a:latin typeface="Cambria Math"/>
                            </a:rPr>
                            <m:t>𝒊</m:t>
                          </m:r>
                        </m:sub>
                      </m:sSub>
                      <m:r>
                        <a:rPr lang="en-US" altLang="zh-CN" sz="1800" b="1" i="1" smtClean="0">
                          <a:latin typeface="Cambria Math"/>
                        </a:rPr>
                        <m:t>+</m:t>
                      </m:r>
                      <m:sSub>
                        <m:sSubPr>
                          <m:ctrlPr>
                            <a:rPr lang="en-US" altLang="zh-CN" sz="1800" b="1" i="1">
                              <a:latin typeface="Cambria Math" panose="02040503050406030204" pitchFamily="18" charset="0"/>
                            </a:rPr>
                          </m:ctrlPr>
                        </m:sSubPr>
                        <m:e>
                          <m:r>
                            <a:rPr lang="en-US" altLang="zh-CN" sz="1800" b="1" i="1">
                              <a:latin typeface="Cambria Math"/>
                            </a:rPr>
                            <m:t>𝑪</m:t>
                          </m:r>
                        </m:e>
                        <m:sub>
                          <m:r>
                            <a:rPr lang="en-US" altLang="zh-CN" sz="1800" b="1" i="1">
                              <a:latin typeface="Cambria Math"/>
                            </a:rPr>
                            <m:t>𝒊</m:t>
                          </m:r>
                          <m:r>
                            <a:rPr lang="en-US" altLang="zh-CN" sz="1800" b="1" i="1">
                              <a:latin typeface="Cambria Math"/>
                            </a:rPr>
                            <m:t>−1</m:t>
                          </m:r>
                        </m:sub>
                      </m:sSub>
                      <m:d>
                        <m:dPr>
                          <m:ctrlPr>
                            <a:rPr lang="en-US" altLang="zh-CN" sz="1800" b="1" i="1" smtClean="0">
                              <a:latin typeface="Cambria Math" panose="02040503050406030204" pitchFamily="18" charset="0"/>
                            </a:rPr>
                          </m:ctrlPr>
                        </m:dPr>
                        <m:e>
                          <m:sSub>
                            <m:sSubPr>
                              <m:ctrlPr>
                                <a:rPr lang="en-US" altLang="zh-CN" sz="1800" b="1" i="1">
                                  <a:latin typeface="Cambria Math" panose="02040503050406030204" pitchFamily="18" charset="0"/>
                                </a:rPr>
                              </m:ctrlPr>
                            </m:sSubPr>
                            <m:e>
                              <m:r>
                                <a:rPr lang="en-US" altLang="zh-CN" sz="1800" b="1" i="1">
                                  <a:latin typeface="Cambria Math"/>
                                </a:rPr>
                                <m:t>𝒙</m:t>
                              </m:r>
                            </m:e>
                            <m:sub>
                              <m:r>
                                <a:rPr lang="en-US" altLang="zh-CN" sz="1800" b="1" i="1">
                                  <a:latin typeface="Cambria Math"/>
                                </a:rPr>
                                <m:t>𝒊</m:t>
                              </m:r>
                            </m:sub>
                          </m:sSub>
                          <m:r>
                            <a:rPr lang="en-US" altLang="zh-CN" sz="1800" b="1" i="1">
                              <a:latin typeface="Cambria Math"/>
                            </a:rPr>
                            <m:t>⊕</m:t>
                          </m:r>
                          <m:sSub>
                            <m:sSubPr>
                              <m:ctrlPr>
                                <a:rPr lang="en-US" altLang="zh-CN" sz="1800" b="1" i="1">
                                  <a:latin typeface="Cambria Math" panose="02040503050406030204" pitchFamily="18" charset="0"/>
                                </a:rPr>
                              </m:ctrlPr>
                            </m:sSubPr>
                            <m:e>
                              <m:r>
                                <a:rPr lang="en-US" altLang="zh-CN" sz="1800" b="1" i="1">
                                  <a:latin typeface="Cambria Math"/>
                                </a:rPr>
                                <m:t>𝒚</m:t>
                              </m:r>
                            </m:e>
                            <m:sub>
                              <m:r>
                                <a:rPr lang="en-US" altLang="zh-CN" sz="1800" b="1" i="1">
                                  <a:latin typeface="Cambria Math"/>
                                </a:rPr>
                                <m:t>𝒊</m:t>
                              </m:r>
                            </m:sub>
                          </m:sSub>
                        </m:e>
                      </m:d>
                    </m:oMath>
                  </m:oMathPara>
                </a14:m>
                <a:endParaRPr lang="en-US" altLang="zh-CN" sz="1800" b="1" i="1" dirty="0" smtClean="0">
                  <a:latin typeface="Cambria Math"/>
                </a:endParaRPr>
              </a:p>
              <a:p>
                <a:pPr eaLnBrk="1" hangingPunct="1">
                  <a:lnSpc>
                    <a:spcPct val="125000"/>
                  </a:lnSpc>
                </a:pPr>
                <a14:m>
                  <m:oMathPara xmlns:m="http://schemas.openxmlformats.org/officeDocument/2006/math">
                    <m:oMathParaPr>
                      <m:jc m:val="centerGroup"/>
                    </m:oMathParaPr>
                    <m:oMath xmlns:m="http://schemas.openxmlformats.org/officeDocument/2006/math">
                      <m:r>
                        <a:rPr lang="en-US" altLang="zh-CN" sz="1800" b="1" i="1" smtClean="0">
                          <a:latin typeface="Cambria Math"/>
                        </a:rPr>
                        <m:t>=</m:t>
                      </m:r>
                      <m:acc>
                        <m:accPr>
                          <m:chr m:val="̅"/>
                          <m:ctrlPr>
                            <a:rPr lang="en-US" altLang="zh-CN" sz="1800" b="1" i="1" smtClean="0">
                              <a:latin typeface="Cambria Math" panose="02040503050406030204" pitchFamily="18" charset="0"/>
                            </a:rPr>
                          </m:ctrlPr>
                        </m:accPr>
                        <m:e>
                          <m:acc>
                            <m:accPr>
                              <m:chr m:val="̅"/>
                              <m:ctrlPr>
                                <a:rPr lang="en-US" altLang="zh-CN" sz="1800" b="1" i="1">
                                  <a:latin typeface="Cambria Math" panose="02040503050406030204" pitchFamily="18" charset="0"/>
                                </a:rPr>
                              </m:ctrlPr>
                            </m:accPr>
                            <m:e>
                              <m:sSub>
                                <m:sSubPr>
                                  <m:ctrlPr>
                                    <a:rPr lang="en-US" altLang="zh-CN" sz="1800" b="1" i="1">
                                      <a:latin typeface="Cambria Math" panose="02040503050406030204" pitchFamily="18" charset="0"/>
                                    </a:rPr>
                                  </m:ctrlPr>
                                </m:sSubPr>
                                <m:e>
                                  <m:r>
                                    <a:rPr lang="en-US" altLang="zh-CN" sz="1800" b="1" i="1">
                                      <a:latin typeface="Cambria Math"/>
                                    </a:rPr>
                                    <m:t>𝒙</m:t>
                                  </m:r>
                                </m:e>
                                <m:sub>
                                  <m:r>
                                    <a:rPr lang="en-US" altLang="zh-CN" sz="1800" b="1" i="1">
                                      <a:latin typeface="Cambria Math"/>
                                    </a:rPr>
                                    <m:t>𝒊</m:t>
                                  </m:r>
                                </m:sub>
                              </m:sSub>
                              <m:sSub>
                                <m:sSubPr>
                                  <m:ctrlPr>
                                    <a:rPr lang="en-US" altLang="zh-CN" sz="1800" b="1" i="1">
                                      <a:latin typeface="Cambria Math" panose="02040503050406030204" pitchFamily="18" charset="0"/>
                                    </a:rPr>
                                  </m:ctrlPr>
                                </m:sSubPr>
                                <m:e>
                                  <m:r>
                                    <a:rPr lang="en-US" altLang="zh-CN" sz="1800" b="1" i="1">
                                      <a:latin typeface="Cambria Math"/>
                                    </a:rPr>
                                    <m:t>𝒚</m:t>
                                  </m:r>
                                </m:e>
                                <m:sub>
                                  <m:r>
                                    <a:rPr lang="en-US" altLang="zh-CN" sz="1800" b="1" i="1">
                                      <a:latin typeface="Cambria Math"/>
                                    </a:rPr>
                                    <m:t>𝒊</m:t>
                                  </m:r>
                                </m:sub>
                              </m:sSub>
                            </m:e>
                          </m:acc>
                          <m:r>
                            <a:rPr lang="en-US" altLang="zh-CN" sz="1800" b="1" i="1">
                              <a:latin typeface="Cambria Math"/>
                            </a:rPr>
                            <m:t>∗</m:t>
                          </m:r>
                          <m:acc>
                            <m:accPr>
                              <m:chr m:val="̅"/>
                              <m:ctrlPr>
                                <a:rPr lang="en-US" altLang="zh-CN" sz="1800" b="1" i="1">
                                  <a:latin typeface="Cambria Math" panose="02040503050406030204" pitchFamily="18" charset="0"/>
                                </a:rPr>
                              </m:ctrlPr>
                            </m:accPr>
                            <m:e>
                              <m:sSub>
                                <m:sSubPr>
                                  <m:ctrlPr>
                                    <a:rPr lang="en-US" altLang="zh-CN" sz="1800" b="1" i="1">
                                      <a:latin typeface="Cambria Math" panose="02040503050406030204" pitchFamily="18" charset="0"/>
                                    </a:rPr>
                                  </m:ctrlPr>
                                </m:sSubPr>
                                <m:e>
                                  <m:r>
                                    <a:rPr lang="en-US" altLang="zh-CN" sz="1800" b="1" i="1">
                                      <a:latin typeface="Cambria Math"/>
                                    </a:rPr>
                                    <m:t>𝑪</m:t>
                                  </m:r>
                                </m:e>
                                <m:sub>
                                  <m:r>
                                    <a:rPr lang="en-US" altLang="zh-CN" sz="1800" b="1" i="1">
                                      <a:latin typeface="Cambria Math"/>
                                    </a:rPr>
                                    <m:t>𝒊</m:t>
                                  </m:r>
                                  <m:r>
                                    <a:rPr lang="en-US" altLang="zh-CN" sz="1800" b="1" i="1">
                                      <a:latin typeface="Cambria Math"/>
                                    </a:rPr>
                                    <m:t>−1</m:t>
                                  </m:r>
                                </m:sub>
                              </m:sSub>
                              <m:d>
                                <m:dPr>
                                  <m:ctrlPr>
                                    <a:rPr lang="en-US" altLang="zh-CN" sz="1800" b="1" i="1">
                                      <a:latin typeface="Cambria Math" panose="02040503050406030204" pitchFamily="18" charset="0"/>
                                    </a:rPr>
                                  </m:ctrlPr>
                                </m:dPr>
                                <m:e>
                                  <m:sSub>
                                    <m:sSubPr>
                                      <m:ctrlPr>
                                        <a:rPr lang="en-US" altLang="zh-CN" sz="1800" b="1" i="1">
                                          <a:latin typeface="Cambria Math" panose="02040503050406030204" pitchFamily="18" charset="0"/>
                                        </a:rPr>
                                      </m:ctrlPr>
                                    </m:sSubPr>
                                    <m:e>
                                      <m:r>
                                        <a:rPr lang="en-US" altLang="zh-CN" sz="1800" b="1" i="1">
                                          <a:latin typeface="Cambria Math"/>
                                        </a:rPr>
                                        <m:t>𝒙</m:t>
                                      </m:r>
                                    </m:e>
                                    <m:sub>
                                      <m:r>
                                        <a:rPr lang="en-US" altLang="zh-CN" sz="1800" b="1" i="1">
                                          <a:latin typeface="Cambria Math"/>
                                        </a:rPr>
                                        <m:t>𝒊</m:t>
                                      </m:r>
                                    </m:sub>
                                  </m:sSub>
                                  <m:r>
                                    <a:rPr lang="en-US" altLang="zh-CN" sz="1800" b="1" i="1">
                                      <a:latin typeface="Cambria Math"/>
                                    </a:rPr>
                                    <m:t>⊕</m:t>
                                  </m:r>
                                  <m:sSub>
                                    <m:sSubPr>
                                      <m:ctrlPr>
                                        <a:rPr lang="en-US" altLang="zh-CN" sz="1800" b="1" i="1">
                                          <a:latin typeface="Cambria Math" panose="02040503050406030204" pitchFamily="18" charset="0"/>
                                        </a:rPr>
                                      </m:ctrlPr>
                                    </m:sSubPr>
                                    <m:e>
                                      <m:r>
                                        <a:rPr lang="en-US" altLang="zh-CN" sz="1800" b="1" i="1">
                                          <a:latin typeface="Cambria Math"/>
                                        </a:rPr>
                                        <m:t>𝒚</m:t>
                                      </m:r>
                                    </m:e>
                                    <m:sub>
                                      <m:r>
                                        <a:rPr lang="en-US" altLang="zh-CN" sz="1800" b="1" i="1">
                                          <a:latin typeface="Cambria Math"/>
                                        </a:rPr>
                                        <m:t>𝒊</m:t>
                                      </m:r>
                                    </m:sub>
                                  </m:sSub>
                                </m:e>
                              </m:d>
                            </m:e>
                          </m:acc>
                        </m:e>
                      </m:acc>
                    </m:oMath>
                  </m:oMathPara>
                </a14:m>
                <a:endParaRPr lang="en-US" altLang="zh-CN" sz="1800" b="1" dirty="0" smtClean="0"/>
              </a:p>
            </p:txBody>
          </p:sp>
        </mc:Choice>
        <mc:Fallback xmlns="">
          <p:sp>
            <p:nvSpPr>
              <p:cNvPr id="10" name="Text Box 71"/>
              <p:cNvSpPr txBox="1">
                <a:spLocks noRot="1" noChangeAspect="1" noMove="1" noResize="1" noEditPoints="1" noAdjustHandles="1" noChangeArrowheads="1" noChangeShapeType="1" noTextEdit="1"/>
              </p:cNvSpPr>
              <p:nvPr/>
            </p:nvSpPr>
            <p:spPr bwMode="auto">
              <a:xfrm>
                <a:off x="4122218" y="4551836"/>
                <a:ext cx="2803694" cy="852990"/>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11" name="Group 30"/>
          <p:cNvGraphicFramePr>
            <a:graphicFrameLocks noGrp="1"/>
          </p:cNvGraphicFramePr>
          <p:nvPr>
            <p:extLst>
              <p:ext uri="{D42A27DB-BD31-4B8C-83A1-F6EECF244321}">
                <p14:modId xmlns:p14="http://schemas.microsoft.com/office/powerpoint/2010/main" val="3803468020"/>
              </p:ext>
            </p:extLst>
          </p:nvPr>
        </p:nvGraphicFramePr>
        <p:xfrm>
          <a:off x="675828" y="3487680"/>
          <a:ext cx="2219325" cy="2804124"/>
        </p:xfrm>
        <a:graphic>
          <a:graphicData uri="http://schemas.openxmlformats.org/drawingml/2006/table">
            <a:tbl>
              <a:tblPr/>
              <a:tblGrid>
                <a:gridCol w="1319323">
                  <a:extLst>
                    <a:ext uri="{9D8B030D-6E8A-4147-A177-3AD203B41FA5}">
                      <a16:colId xmlns:a16="http://schemas.microsoft.com/office/drawing/2014/main" val="20000"/>
                    </a:ext>
                  </a:extLst>
                </a:gridCol>
                <a:gridCol w="900002">
                  <a:extLst>
                    <a:ext uri="{9D8B030D-6E8A-4147-A177-3AD203B41FA5}">
                      <a16:colId xmlns:a16="http://schemas.microsoft.com/office/drawing/2014/main" val="20001"/>
                    </a:ext>
                  </a:extLst>
                </a:gridCol>
              </a:tblGrid>
              <a:tr h="29935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 C</a:t>
                      </a:r>
                      <a:r>
                        <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rPr>
                        <a:t>i-1</a:t>
                      </a: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y</a:t>
                      </a:r>
                      <a:r>
                        <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 x</a:t>
                      </a:r>
                      <a:r>
                        <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rPr>
                        <a:t>i</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S</a:t>
                      </a:r>
                      <a:r>
                        <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dirty="0" err="1" smtClean="0">
                          <a:ln>
                            <a:noFill/>
                          </a:ln>
                          <a:solidFill>
                            <a:srgbClr val="000099"/>
                          </a:solidFill>
                          <a:effectLst/>
                          <a:latin typeface="Times New Roman" panose="02020603050405020304" pitchFamily="18" charset="0"/>
                          <a:ea typeface="宋体" panose="02010600030101010101" pitchFamily="2" charset="-122"/>
                        </a:rPr>
                        <a:t>C</a:t>
                      </a:r>
                      <a:r>
                        <a:rPr kumimoji="1" lang="en-US" altLang="zh-CN" sz="2000" b="1" i="0" u="none" strike="noStrike" cap="none" normalizeH="0" baseline="-25000" dirty="0" err="1" smtClean="0">
                          <a:ln>
                            <a:noFill/>
                          </a:ln>
                          <a:solidFill>
                            <a:srgbClr val="000099"/>
                          </a:solidFill>
                          <a:effectLst/>
                          <a:latin typeface="Times New Roman" panose="02020603050405020304" pitchFamily="18" charset="0"/>
                          <a:ea typeface="宋体" panose="02010600030101010101" pitchFamily="2" charset="-122"/>
                        </a:rPr>
                        <a:t>i</a:t>
                      </a:r>
                      <a:endPar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20443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0  0  0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0  1  1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1  0  0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1  0  1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1  1  0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1  1  1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1  1</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867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3997325" cy="584775"/>
          </a:xfrm>
          <a:prstGeom prst="rect">
            <a:avLst/>
          </a:prstGeom>
        </p:spPr>
        <p:txBody>
          <a:bodyPr wrap="square">
            <a:spAutoFit/>
          </a:bodyPr>
          <a:lstStyle/>
          <a:p>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译码器电路设计</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7" name="矩形 6"/>
          <p:cNvSpPr/>
          <p:nvPr/>
        </p:nvSpPr>
        <p:spPr>
          <a:xfrm>
            <a:off x="658411" y="1905000"/>
            <a:ext cx="5981125"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译码器设计一位全加器</a:t>
            </a:r>
            <a:endParaRPr lang="zh-CN" altLang="en-US" sz="2400" dirty="0"/>
          </a:p>
        </p:txBody>
      </p:sp>
      <mc:AlternateContent xmlns:mc="http://schemas.openxmlformats.org/markup-compatibility/2006" xmlns:a14="http://schemas.microsoft.com/office/drawing/2010/main">
        <mc:Choice Requires="a14">
          <p:sp>
            <p:nvSpPr>
              <p:cNvPr id="8" name="Text Box 28"/>
              <p:cNvSpPr txBox="1">
                <a:spLocks noChangeArrowheads="1"/>
              </p:cNvSpPr>
              <p:nvPr/>
            </p:nvSpPr>
            <p:spPr bwMode="auto">
              <a:xfrm>
                <a:off x="675828" y="2447037"/>
                <a:ext cx="8262884"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20000"/>
                  </a:spcBef>
                </a:pPr>
                <a:r>
                  <a:rPr lang="zh-CN" altLang="en-US" sz="2000" kern="0" dirty="0" smtClean="0">
                    <a:solidFill>
                      <a:schemeClr val="tx1"/>
                    </a:solidFill>
                    <a:ea typeface="微软雅黑" panose="020B0503020204020204" pitchFamily="34" charset="-122"/>
                    <a:cs typeface="Times New Roman" panose="02020603050405020304" pitchFamily="18" charset="0"/>
                  </a:rPr>
                  <a:t>输入</a:t>
                </a:r>
                <a:r>
                  <a:rPr lang="zh-CN" altLang="en-US" sz="2000" kern="0" dirty="0">
                    <a:solidFill>
                      <a:schemeClr val="tx1"/>
                    </a:solidFill>
                    <a:ea typeface="微软雅黑" panose="020B0503020204020204" pitchFamily="34" charset="-122"/>
                    <a:cs typeface="Times New Roman" panose="02020603050405020304" pitchFamily="18" charset="0"/>
                  </a:rPr>
                  <a:t>端分别为：被加数输入</a:t>
                </a:r>
                <a14:m>
                  <m:oMath xmlns:m="http://schemas.openxmlformats.org/officeDocument/2006/math">
                    <m:sSub>
                      <m:sSubPr>
                        <m:ctrlPr>
                          <a:rPr lang="en-US" altLang="zh-CN" sz="2000" i="1" kern="0" dirty="0" smtClean="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𝑋</m:t>
                        </m:r>
                      </m:e>
                      <m:sub>
                        <m:r>
                          <a:rPr lang="en-US" altLang="zh-CN" sz="2000" b="0" i="1" kern="0" dirty="0" smtClean="0">
                            <a:solidFill>
                              <a:schemeClr val="tx1"/>
                            </a:solidFill>
                            <a:latin typeface="Cambria Math"/>
                            <a:ea typeface="+mn-ea"/>
                            <a:cs typeface="Times New Roman" panose="02020603050405020304" pitchFamily="18" charset="0"/>
                          </a:rPr>
                          <m:t>𝑖</m:t>
                        </m:r>
                      </m:sub>
                    </m:sSub>
                  </m:oMath>
                </a14:m>
                <a:r>
                  <a:rPr lang="zh-CN" altLang="en-US" sz="2000" kern="0" dirty="0" smtClean="0">
                    <a:solidFill>
                      <a:schemeClr val="tx1"/>
                    </a:solidFill>
                    <a:ea typeface="微软雅黑" panose="020B0503020204020204" pitchFamily="34" charset="-122"/>
                    <a:cs typeface="Times New Roman" panose="02020603050405020304" pitchFamily="18" charset="0"/>
                  </a:rPr>
                  <a:t>、</a:t>
                </a:r>
                <a:r>
                  <a:rPr lang="zh-CN" altLang="en-US" sz="2000" kern="0" dirty="0">
                    <a:solidFill>
                      <a:schemeClr val="tx1"/>
                    </a:solidFill>
                    <a:ea typeface="微软雅黑" panose="020B0503020204020204" pitchFamily="34" charset="-122"/>
                    <a:cs typeface="Times New Roman" panose="02020603050405020304" pitchFamily="18" charset="0"/>
                  </a:rPr>
                  <a:t>加数输入</a:t>
                </a:r>
                <a14:m>
                  <m:oMath xmlns:m="http://schemas.openxmlformats.org/officeDocument/2006/math">
                    <m:sSub>
                      <m:sSubPr>
                        <m:ctrlPr>
                          <a:rPr lang="en-US" altLang="zh-CN" sz="2000" i="1" kern="0" dirty="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𝑌</m:t>
                        </m:r>
                      </m:e>
                      <m:sub>
                        <m:r>
                          <a:rPr lang="en-US" altLang="zh-CN" sz="2000" i="1" kern="0" dirty="0">
                            <a:solidFill>
                              <a:schemeClr val="tx1"/>
                            </a:solidFill>
                            <a:latin typeface="Cambria Math"/>
                            <a:ea typeface="+mn-ea"/>
                            <a:cs typeface="Times New Roman" panose="02020603050405020304" pitchFamily="18" charset="0"/>
                          </a:rPr>
                          <m:t>𝑖</m:t>
                        </m:r>
                      </m:sub>
                    </m:sSub>
                  </m:oMath>
                </a14:m>
                <a:r>
                  <a:rPr lang="zh-CN" altLang="en-US" sz="2000" kern="0" dirty="0">
                    <a:solidFill>
                      <a:schemeClr val="tx1"/>
                    </a:solidFill>
                    <a:ea typeface="微软雅黑" panose="020B0503020204020204" pitchFamily="34" charset="-122"/>
                    <a:cs typeface="Times New Roman" panose="02020603050405020304" pitchFamily="18" charset="0"/>
                  </a:rPr>
                  <a:t>、低位向本位的进位输入</a:t>
                </a:r>
                <a14:m>
                  <m:oMath xmlns:m="http://schemas.openxmlformats.org/officeDocument/2006/math">
                    <m:sSub>
                      <m:sSubPr>
                        <m:ctrlPr>
                          <a:rPr lang="en-US" altLang="zh-CN" sz="2000" i="1" kern="0" dirty="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𝐶</m:t>
                        </m:r>
                      </m:e>
                      <m:sub>
                        <m:r>
                          <a:rPr lang="en-US" altLang="zh-CN" sz="2000" i="1" kern="0" dirty="0">
                            <a:solidFill>
                              <a:schemeClr val="tx1"/>
                            </a:solidFill>
                            <a:latin typeface="Cambria Math"/>
                            <a:ea typeface="+mn-ea"/>
                            <a:cs typeface="Times New Roman" panose="02020603050405020304" pitchFamily="18" charset="0"/>
                          </a:rPr>
                          <m:t>𝑖</m:t>
                        </m:r>
                        <m:r>
                          <a:rPr lang="en-US" altLang="zh-CN" sz="2000" b="0" i="1" kern="0" dirty="0" smtClean="0">
                            <a:solidFill>
                              <a:schemeClr val="tx1"/>
                            </a:solidFill>
                            <a:latin typeface="Cambria Math"/>
                            <a:ea typeface="+mn-ea"/>
                            <a:cs typeface="Times New Roman" panose="02020603050405020304" pitchFamily="18" charset="0"/>
                          </a:rPr>
                          <m:t>−1</m:t>
                        </m:r>
                      </m:sub>
                    </m:sSub>
                  </m:oMath>
                </a14:m>
                <a:endParaRPr lang="en-US" altLang="zh-CN" sz="2000" kern="0" dirty="0">
                  <a:solidFill>
                    <a:schemeClr val="tx1"/>
                  </a:solidFill>
                  <a:ea typeface="微软雅黑" panose="020B0503020204020204" pitchFamily="34" charset="-122"/>
                  <a:cs typeface="Times New Roman" panose="02020603050405020304" pitchFamily="18" charset="0"/>
                </a:endParaRPr>
              </a:p>
              <a:p>
                <a:pPr>
                  <a:lnSpc>
                    <a:spcPct val="125000"/>
                  </a:lnSpc>
                  <a:spcBef>
                    <a:spcPct val="20000"/>
                  </a:spcBef>
                </a:pPr>
                <a:r>
                  <a:rPr lang="zh-CN" altLang="en-US" sz="2000" kern="0" dirty="0" smtClean="0">
                    <a:solidFill>
                      <a:schemeClr val="tx1"/>
                    </a:solidFill>
                    <a:ea typeface="微软雅黑" panose="020B0503020204020204" pitchFamily="34" charset="-122"/>
                    <a:cs typeface="Times New Roman" panose="02020603050405020304" pitchFamily="18" charset="0"/>
                  </a:rPr>
                  <a:t>输出</a:t>
                </a:r>
                <a:r>
                  <a:rPr lang="zh-CN" altLang="en-US" sz="2000" kern="0" dirty="0">
                    <a:solidFill>
                      <a:schemeClr val="tx1"/>
                    </a:solidFill>
                    <a:ea typeface="微软雅黑" panose="020B0503020204020204" pitchFamily="34" charset="-122"/>
                    <a:cs typeface="Times New Roman" panose="02020603050405020304" pitchFamily="18" charset="0"/>
                  </a:rPr>
                  <a:t>端分别为：本位的和输出</a:t>
                </a:r>
                <a14:m>
                  <m:oMath xmlns:m="http://schemas.openxmlformats.org/officeDocument/2006/math">
                    <m:sSub>
                      <m:sSubPr>
                        <m:ctrlPr>
                          <a:rPr lang="en-US" altLang="zh-CN" sz="2000" i="1" kern="0" dirty="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𝑆</m:t>
                        </m:r>
                      </m:e>
                      <m:sub>
                        <m:r>
                          <a:rPr lang="en-US" altLang="zh-CN" sz="2000" i="1" kern="0" dirty="0">
                            <a:solidFill>
                              <a:schemeClr val="tx1"/>
                            </a:solidFill>
                            <a:latin typeface="Cambria Math"/>
                            <a:ea typeface="+mn-ea"/>
                            <a:cs typeface="Times New Roman" panose="02020603050405020304" pitchFamily="18" charset="0"/>
                          </a:rPr>
                          <m:t>𝑖</m:t>
                        </m:r>
                      </m:sub>
                    </m:sSub>
                  </m:oMath>
                </a14:m>
                <a:r>
                  <a:rPr lang="zh-CN" altLang="en-US" sz="2000" kern="0" dirty="0" smtClean="0">
                    <a:solidFill>
                      <a:schemeClr val="tx1"/>
                    </a:solidFill>
                    <a:ea typeface="微软雅黑" panose="020B0503020204020204" pitchFamily="34" charset="-122"/>
                    <a:cs typeface="Times New Roman" panose="02020603050405020304" pitchFamily="18" charset="0"/>
                  </a:rPr>
                  <a:t>、本位</a:t>
                </a:r>
                <a:r>
                  <a:rPr lang="zh-CN" altLang="en-US" sz="2000" kern="0" dirty="0">
                    <a:solidFill>
                      <a:schemeClr val="tx1"/>
                    </a:solidFill>
                    <a:ea typeface="微软雅黑" panose="020B0503020204020204" pitchFamily="34" charset="-122"/>
                    <a:cs typeface="Times New Roman" panose="02020603050405020304" pitchFamily="18" charset="0"/>
                  </a:rPr>
                  <a:t>向高位的进位输出</a:t>
                </a:r>
                <a14:m>
                  <m:oMath xmlns:m="http://schemas.openxmlformats.org/officeDocument/2006/math">
                    <m:sSub>
                      <m:sSubPr>
                        <m:ctrlPr>
                          <a:rPr lang="en-US" altLang="zh-CN" sz="2000" i="1" kern="0" dirty="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𝐶</m:t>
                        </m:r>
                      </m:e>
                      <m:sub>
                        <m:r>
                          <a:rPr lang="en-US" altLang="zh-CN" sz="2000" i="1" kern="0" dirty="0">
                            <a:solidFill>
                              <a:schemeClr val="tx1"/>
                            </a:solidFill>
                            <a:latin typeface="Cambria Math"/>
                            <a:ea typeface="+mn-ea"/>
                            <a:cs typeface="Times New Roman" panose="02020603050405020304" pitchFamily="18" charset="0"/>
                          </a:rPr>
                          <m:t>𝑖</m:t>
                        </m:r>
                      </m:sub>
                    </m:sSub>
                  </m:oMath>
                </a14:m>
                <a:endParaRPr lang="en-US" altLang="zh-CN" sz="2000" kern="0" dirty="0">
                  <a:solidFill>
                    <a:schemeClr val="tx1"/>
                  </a:solidFill>
                  <a:ea typeface="微软雅黑" panose="020B0503020204020204" pitchFamily="34" charset="-122"/>
                  <a:cs typeface="Times New Roman" panose="02020603050405020304" pitchFamily="18" charset="0"/>
                </a:endParaRPr>
              </a:p>
            </p:txBody>
          </p:sp>
        </mc:Choice>
        <mc:Fallback xmlns="">
          <p:sp>
            <p:nvSpPr>
              <p:cNvPr id="8" name="Text Box 28"/>
              <p:cNvSpPr txBox="1">
                <a:spLocks noRot="1" noChangeAspect="1" noMove="1" noResize="1" noEditPoints="1" noAdjustHandles="1" noChangeArrowheads="1" noChangeShapeType="1" noTextEdit="1"/>
              </p:cNvSpPr>
              <p:nvPr/>
            </p:nvSpPr>
            <p:spPr bwMode="auto">
              <a:xfrm>
                <a:off x="675828" y="2447037"/>
                <a:ext cx="8262884" cy="923330"/>
              </a:xfrm>
              <a:prstGeom prst="rect">
                <a:avLst/>
              </a:prstGeom>
              <a:blipFill>
                <a:blip r:embed="rId3"/>
                <a:stretch>
                  <a:fillRect l="-812" b="-657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2" name="Group 30"/>
          <p:cNvGraphicFramePr>
            <a:graphicFrameLocks noGrp="1"/>
          </p:cNvGraphicFramePr>
          <p:nvPr>
            <p:extLst>
              <p:ext uri="{D42A27DB-BD31-4B8C-83A1-F6EECF244321}">
                <p14:modId xmlns:p14="http://schemas.microsoft.com/office/powerpoint/2010/main" val="1817172139"/>
              </p:ext>
            </p:extLst>
          </p:nvPr>
        </p:nvGraphicFramePr>
        <p:xfrm>
          <a:off x="688891" y="3514058"/>
          <a:ext cx="2066925" cy="3013273"/>
        </p:xfrm>
        <a:graphic>
          <a:graphicData uri="http://schemas.openxmlformats.org/drawingml/2006/table">
            <a:tbl>
              <a:tblPr/>
              <a:tblGrid>
                <a:gridCol w="122872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54441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 C</a:t>
                      </a:r>
                      <a:r>
                        <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rPr>
                        <a:t>i-1</a:t>
                      </a: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y</a:t>
                      </a:r>
                      <a:r>
                        <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 x</a:t>
                      </a:r>
                      <a:r>
                        <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rPr>
                        <a:t>i</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S</a:t>
                      </a:r>
                      <a:r>
                        <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dirty="0" err="1" smtClean="0">
                          <a:ln>
                            <a:noFill/>
                          </a:ln>
                          <a:solidFill>
                            <a:srgbClr val="000099"/>
                          </a:solidFill>
                          <a:effectLst/>
                          <a:latin typeface="Times New Roman" panose="02020603050405020304" pitchFamily="18" charset="0"/>
                          <a:ea typeface="宋体" panose="02010600030101010101" pitchFamily="2" charset="-122"/>
                        </a:rPr>
                        <a:t>C</a:t>
                      </a:r>
                      <a:r>
                        <a:rPr kumimoji="1" lang="en-US" altLang="zh-CN" sz="2000" b="1" i="0" u="none" strike="noStrike" cap="none" normalizeH="0" baseline="-25000" dirty="0" err="1" smtClean="0">
                          <a:ln>
                            <a:noFill/>
                          </a:ln>
                          <a:solidFill>
                            <a:srgbClr val="000099"/>
                          </a:solidFill>
                          <a:effectLst/>
                          <a:latin typeface="Times New Roman" panose="02020603050405020304" pitchFamily="18" charset="0"/>
                          <a:ea typeface="宋体" panose="02010600030101010101" pitchFamily="2" charset="-122"/>
                        </a:rPr>
                        <a:t>i</a:t>
                      </a:r>
                      <a:endPar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6866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0  0  0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0  1  1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1  0  0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1  0  1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1  1  0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1  1  1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1  1</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13" name="组合 12"/>
          <p:cNvGrpSpPr/>
          <p:nvPr/>
        </p:nvGrpSpPr>
        <p:grpSpPr>
          <a:xfrm>
            <a:off x="864436" y="4382004"/>
            <a:ext cx="1476450" cy="2081398"/>
            <a:chOff x="2444778" y="4179448"/>
            <a:chExt cx="1476450" cy="2081398"/>
          </a:xfrm>
        </p:grpSpPr>
        <p:sp>
          <p:nvSpPr>
            <p:cNvPr id="14" name="矩形 13"/>
            <p:cNvSpPr/>
            <p:nvPr/>
          </p:nvSpPr>
          <p:spPr>
            <a:xfrm>
              <a:off x="2444778" y="4179448"/>
              <a:ext cx="1451050" cy="25259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444778" y="4484248"/>
              <a:ext cx="1451050" cy="25259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457478" y="5081148"/>
              <a:ext cx="1451050" cy="25259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470178" y="6008248"/>
              <a:ext cx="1451050" cy="25259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967075" y="5017004"/>
            <a:ext cx="1640385" cy="1457375"/>
            <a:chOff x="2444777" y="4814448"/>
            <a:chExt cx="1640385" cy="1457375"/>
          </a:xfrm>
        </p:grpSpPr>
        <p:sp>
          <p:nvSpPr>
            <p:cNvPr id="19" name="矩形 18"/>
            <p:cNvSpPr/>
            <p:nvPr/>
          </p:nvSpPr>
          <p:spPr>
            <a:xfrm>
              <a:off x="2444777" y="4814448"/>
              <a:ext cx="1627685" cy="241509"/>
            </a:xfrm>
            <a:prstGeom prst="rect">
              <a:avLst/>
            </a:prstGeom>
            <a:noFill/>
            <a:ln w="19050">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457478" y="5402206"/>
              <a:ext cx="1627684" cy="238219"/>
            </a:xfrm>
            <a:prstGeom prst="rect">
              <a:avLst/>
            </a:prstGeom>
            <a:noFill/>
            <a:ln w="19050">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457478" y="5706188"/>
              <a:ext cx="1608558" cy="225635"/>
            </a:xfrm>
            <a:prstGeom prst="rect">
              <a:avLst/>
            </a:prstGeom>
            <a:noFill/>
            <a:ln w="19050">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470178" y="6008248"/>
              <a:ext cx="1595858" cy="263575"/>
            </a:xfrm>
            <a:prstGeom prst="rect">
              <a:avLst/>
            </a:prstGeom>
            <a:noFill/>
            <a:ln w="19050">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3" name="对象 22"/>
          <p:cNvGraphicFramePr>
            <a:graphicFrameLocks noChangeAspect="1"/>
          </p:cNvGraphicFramePr>
          <p:nvPr>
            <p:extLst>
              <p:ext uri="{D42A27DB-BD31-4B8C-83A1-F6EECF244321}">
                <p14:modId xmlns:p14="http://schemas.microsoft.com/office/powerpoint/2010/main" val="530015977"/>
              </p:ext>
            </p:extLst>
          </p:nvPr>
        </p:nvGraphicFramePr>
        <p:xfrm>
          <a:off x="3279691" y="3482939"/>
          <a:ext cx="4267200" cy="479461"/>
        </p:xfrm>
        <a:graphic>
          <a:graphicData uri="http://schemas.openxmlformats.org/presentationml/2006/ole">
            <mc:AlternateContent xmlns:mc="http://schemas.openxmlformats.org/markup-compatibility/2006">
              <mc:Choice xmlns:v="urn:schemas-microsoft-com:vml" Requires="v">
                <p:oleObj spid="_x0000_s5214" name="Equation" r:id="rId4" imgW="2260440" imgH="253800" progId="Equation.DSMT4">
                  <p:embed/>
                </p:oleObj>
              </mc:Choice>
              <mc:Fallback>
                <p:oleObj name="Equation" r:id="rId4" imgW="2260440" imgH="253800" progId="Equation.DSMT4">
                  <p:embed/>
                  <p:pic>
                    <p:nvPicPr>
                      <p:cNvPr id="4" name="对象 3"/>
                      <p:cNvPicPr/>
                      <p:nvPr/>
                    </p:nvPicPr>
                    <p:blipFill>
                      <a:blip r:embed="rId5"/>
                      <a:stretch>
                        <a:fillRect/>
                      </a:stretch>
                    </p:blipFill>
                    <p:spPr>
                      <a:xfrm>
                        <a:off x="3279691" y="3482939"/>
                        <a:ext cx="4267200" cy="479461"/>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32444361"/>
              </p:ext>
            </p:extLst>
          </p:nvPr>
        </p:nvGraphicFramePr>
        <p:xfrm>
          <a:off x="3243179" y="4092575"/>
          <a:ext cx="4340225" cy="479425"/>
        </p:xfrm>
        <a:graphic>
          <a:graphicData uri="http://schemas.openxmlformats.org/presentationml/2006/ole">
            <mc:AlternateContent xmlns:mc="http://schemas.openxmlformats.org/markup-compatibility/2006">
              <mc:Choice xmlns:v="urn:schemas-microsoft-com:vml" Requires="v">
                <p:oleObj spid="_x0000_s5215" name="Equation" r:id="rId6" imgW="2298600" imgH="253800" progId="Equation.DSMT4">
                  <p:embed/>
                </p:oleObj>
              </mc:Choice>
              <mc:Fallback>
                <p:oleObj name="Equation" r:id="rId6" imgW="2298600" imgH="253800" progId="Equation.DSMT4">
                  <p:embed/>
                  <p:pic>
                    <p:nvPicPr>
                      <p:cNvPr id="36" name="对象 35"/>
                      <p:cNvPicPr/>
                      <p:nvPr/>
                    </p:nvPicPr>
                    <p:blipFill>
                      <a:blip r:embed="rId7"/>
                      <a:stretch>
                        <a:fillRect/>
                      </a:stretch>
                    </p:blipFill>
                    <p:spPr>
                      <a:xfrm>
                        <a:off x="3243179" y="4092575"/>
                        <a:ext cx="4340225" cy="479425"/>
                      </a:xfrm>
                      <a:prstGeom prst="rect">
                        <a:avLst/>
                      </a:prstGeom>
                    </p:spPr>
                  </p:pic>
                </p:oleObj>
              </mc:Fallback>
            </mc:AlternateContent>
          </a:graphicData>
        </a:graphic>
      </p:graphicFrame>
      <p:pic>
        <p:nvPicPr>
          <p:cNvPr id="25"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2491" y="4580858"/>
            <a:ext cx="55911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403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fltVal val="0"/>
                                          </p:val>
                                        </p:tav>
                                        <p:tav tm="100000">
                                          <p:val>
                                            <p:strVal val="#ppt_w"/>
                                          </p:val>
                                        </p:tav>
                                      </p:tavLst>
                                    </p:anim>
                                    <p:anim calcmode="lin" valueType="num">
                                      <p:cBhvr>
                                        <p:cTn id="31" dur="500" fill="hold"/>
                                        <p:tgtEl>
                                          <p:spTgt spid="24"/>
                                        </p:tgtEl>
                                        <p:attrNameLst>
                                          <p:attrName>ppt_h</p:attrName>
                                        </p:attrNameLst>
                                      </p:cBhvr>
                                      <p:tavLst>
                                        <p:tav tm="0">
                                          <p:val>
                                            <p:fltVal val="0"/>
                                          </p:val>
                                        </p:tav>
                                        <p:tav tm="100000">
                                          <p:val>
                                            <p:strVal val="#ppt_h"/>
                                          </p:val>
                                        </p:tav>
                                      </p:tavLst>
                                    </p:anim>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3997325" cy="584775"/>
          </a:xfrm>
          <a:prstGeom prst="rect">
            <a:avLst/>
          </a:prstGeom>
        </p:spPr>
        <p:txBody>
          <a:bodyPr wrap="square">
            <a:spAutoFit/>
          </a:bodyPr>
          <a:lstStyle/>
          <a:p>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译码器电路设计</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7" name="矩形 6"/>
          <p:cNvSpPr/>
          <p:nvPr/>
        </p:nvSpPr>
        <p:spPr>
          <a:xfrm>
            <a:off x="609600" y="1976735"/>
            <a:ext cx="5981125"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译码器设计一位全加器</a:t>
            </a:r>
            <a:endParaRPr lang="zh-CN" altLang="en-US" sz="2400" dirty="0"/>
          </a:p>
        </p:txBody>
      </p:sp>
      <p:sp>
        <p:nvSpPr>
          <p:cNvPr id="26" name="内容占位符 2"/>
          <p:cNvSpPr txBox="1">
            <a:spLocks/>
          </p:cNvSpPr>
          <p:nvPr/>
        </p:nvSpPr>
        <p:spPr>
          <a:xfrm>
            <a:off x="571500" y="2645350"/>
            <a:ext cx="8001000" cy="2841050"/>
          </a:xfrm>
          <a:prstGeom prst="rect">
            <a:avLst/>
          </a:prstGeom>
        </p:spPr>
        <p:txBody>
          <a:bodyPr/>
          <a:lstStyle>
            <a:lvl1pPr marL="469900" indent="-469900" algn="l" rtl="0" eaLnBrk="0" fontAlgn="base" hangingPunct="0">
              <a:lnSpc>
                <a:spcPct val="110000"/>
              </a:lnSpc>
              <a:spcBef>
                <a:spcPct val="20000"/>
              </a:spcBef>
              <a:spcAft>
                <a:spcPct val="0"/>
              </a:spcAft>
              <a:buClr>
                <a:schemeClr val="accent2"/>
              </a:buClr>
              <a:buSzPct val="80000"/>
              <a:buFont typeface="Wingdings" pitchFamily="2" charset="2"/>
              <a:buChar char="Ø"/>
              <a:defRPr sz="2800" b="1">
                <a:solidFill>
                  <a:schemeClr val="tx1"/>
                </a:solidFill>
                <a:latin typeface="+mn-lt"/>
                <a:ea typeface="+mn-ea"/>
                <a:cs typeface="+mn-cs"/>
              </a:defRPr>
            </a:lvl1pPr>
            <a:lvl2pPr marL="908050" indent="-436563" algn="l" rtl="0" eaLnBrk="0" fontAlgn="base" hangingPunct="0">
              <a:lnSpc>
                <a:spcPct val="110000"/>
              </a:lnSpc>
              <a:spcBef>
                <a:spcPct val="20000"/>
              </a:spcBef>
              <a:spcAft>
                <a:spcPct val="0"/>
              </a:spcAft>
              <a:buClr>
                <a:schemeClr val="accent2"/>
              </a:buClr>
              <a:buSzPct val="80000"/>
              <a:buFont typeface="Wingdings" pitchFamily="2" charset="2"/>
              <a:buChar char="Ø"/>
              <a:defRPr sz="2400" b="1">
                <a:solidFill>
                  <a:schemeClr val="tx1"/>
                </a:solidFill>
                <a:latin typeface="+mn-lt"/>
                <a:ea typeface="+mn-ea"/>
                <a:cs typeface="+mn-cs"/>
              </a:defRPr>
            </a:lvl2pPr>
            <a:lvl3pPr marL="1304925" indent="-395288" algn="l" rtl="0" eaLnBrk="0" fontAlgn="base" hangingPunct="0">
              <a:lnSpc>
                <a:spcPct val="110000"/>
              </a:lnSpc>
              <a:spcBef>
                <a:spcPct val="20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3pPr>
            <a:lvl4pPr marL="1693863" indent="-387350" algn="l" rtl="0" eaLnBrk="0" fontAlgn="base" hangingPunct="0">
              <a:lnSpc>
                <a:spcPct val="110000"/>
              </a:lnSpc>
              <a:spcBef>
                <a:spcPct val="20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4pPr>
            <a:lvl5pPr marL="2093913" indent="-398463" algn="l" rtl="0" eaLnBrk="0" fontAlgn="base" hangingPunct="0">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5pPr>
            <a:lvl6pPr marL="2551113" indent="-398463" algn="l" rtl="0" fontAlgn="base">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6pPr>
            <a:lvl7pPr marL="3008313" indent="-398463" algn="l" rtl="0" fontAlgn="base">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7pPr>
            <a:lvl8pPr marL="3465513" indent="-398463" algn="l" rtl="0" fontAlgn="base">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8pPr>
            <a:lvl9pPr marL="3922713" indent="-398463" algn="l" rtl="0" fontAlgn="base">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9pPr>
          </a:lstStyle>
          <a:p>
            <a:pPr marL="0" indent="0">
              <a:lnSpc>
                <a:spcPct val="125000"/>
              </a:lnSpc>
              <a:buFont typeface="Wingdings" pitchFamily="2" charset="2"/>
              <a:buNone/>
            </a:pPr>
            <a:r>
              <a:rPr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实验步骤：</a:t>
            </a:r>
            <a:endPar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buFont typeface="Wingdings" pitchFamily="2" charset="2"/>
              <a:buNone/>
            </a:pPr>
            <a:r>
              <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kern="0" dirty="0" err="1" smtClean="0">
                <a:latin typeface="Times New Roman" panose="02020603050405020304" pitchFamily="18" charset="0"/>
                <a:ea typeface="微软雅黑" panose="020B0503020204020204" pitchFamily="34" charset="-122"/>
                <a:cs typeface="Times New Roman" panose="02020603050405020304" pitchFamily="18" charset="0"/>
              </a:rPr>
              <a:t>QuartusII</a:t>
            </a:r>
            <a:r>
              <a:rPr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中实现一位全加器</a:t>
            </a:r>
            <a:endPar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buFont typeface="Wingdings" pitchFamily="2" charset="2"/>
              <a:buNone/>
            </a:pPr>
            <a:r>
              <a:rPr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）以原理图方式实现</a:t>
            </a:r>
            <a:endPar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buFont typeface="Wingdings" pitchFamily="2" charset="2"/>
              <a:buNone/>
            </a:pPr>
            <a:r>
              <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2</a:t>
            </a:r>
            <a:r>
              <a:rPr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译码器、逻辑门</a:t>
            </a:r>
            <a:endPar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buFont typeface="Wingdings" pitchFamily="2" charset="2"/>
              <a:buNone/>
            </a:pPr>
            <a:r>
              <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编译、仿真</a:t>
            </a:r>
            <a:endPar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108918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微软雅黑" panose="020B0503020204020204" pitchFamily="34" charset="-122"/>
                <a:cs typeface="Times New Roman" panose="02020603050405020304" pitchFamily="18" charset="0"/>
              </a:rPr>
              <a:t>实验报告要求</a:t>
            </a:r>
            <a:endParaRPr lang="zh-CN" altLang="en-US" dirty="0">
              <a:ea typeface="微软雅黑" panose="020B0503020204020204" pitchFamily="34" charset="-122"/>
              <a:cs typeface="Times New Roman" panose="02020603050405020304" pitchFamily="18" charset="0"/>
            </a:endParaRPr>
          </a:p>
        </p:txBody>
      </p:sp>
      <p:sp>
        <p:nvSpPr>
          <p:cNvPr id="3" name="内容占位符 2"/>
          <p:cNvSpPr>
            <a:spLocks noGrp="1"/>
          </p:cNvSpPr>
          <p:nvPr>
            <p:ph idx="1"/>
          </p:nvPr>
        </p:nvSpPr>
        <p:spPr>
          <a:xfrm>
            <a:off x="574675" y="1219200"/>
            <a:ext cx="8196262" cy="4267200"/>
          </a:xfrm>
        </p:spPr>
        <p:txBody>
          <a:bodyPr/>
          <a:lstStyle/>
          <a:p>
            <a:pPr>
              <a:lnSpc>
                <a:spcPct val="145000"/>
              </a:lnSpc>
            </a:pPr>
            <a:r>
              <a:rPr lang="zh-CN" altLang="en-US" sz="2400" dirty="0" smtClean="0">
                <a:ea typeface="微软雅黑" panose="020B0503020204020204" pitchFamily="34" charset="-122"/>
                <a:cs typeface="Times New Roman" panose="02020603050405020304" pitchFamily="18" charset="0"/>
              </a:rPr>
              <a:t>实验内容</a:t>
            </a:r>
            <a:endParaRPr lang="en-US" altLang="zh-CN" sz="2400" dirty="0" smtClean="0">
              <a:ea typeface="微软雅黑" panose="020B0503020204020204" pitchFamily="34" charset="-122"/>
              <a:cs typeface="Times New Roman" panose="02020603050405020304" pitchFamily="18" charset="0"/>
            </a:endParaRPr>
          </a:p>
          <a:p>
            <a:pPr>
              <a:lnSpc>
                <a:spcPct val="145000"/>
              </a:lnSpc>
            </a:pPr>
            <a:r>
              <a:rPr lang="zh-CN" altLang="en-US" sz="2400" dirty="0" smtClean="0">
                <a:ea typeface="微软雅黑" panose="020B0503020204020204" pitchFamily="34" charset="-122"/>
                <a:cs typeface="Times New Roman" panose="02020603050405020304" pitchFamily="18" charset="0"/>
              </a:rPr>
              <a:t>实验步骤</a:t>
            </a:r>
            <a:endParaRPr lang="en-US" altLang="zh-CN" sz="2400" dirty="0" smtClean="0">
              <a:ea typeface="微软雅黑" panose="020B0503020204020204" pitchFamily="34" charset="-122"/>
              <a:cs typeface="Times New Roman" panose="02020603050405020304" pitchFamily="18" charset="0"/>
            </a:endParaRPr>
          </a:p>
          <a:p>
            <a:pPr>
              <a:lnSpc>
                <a:spcPct val="145000"/>
              </a:lnSpc>
            </a:pPr>
            <a:r>
              <a:rPr lang="zh-CN" altLang="en-US" sz="2400" dirty="0">
                <a:ea typeface="微软雅黑" panose="020B0503020204020204" pitchFamily="34" charset="-122"/>
                <a:cs typeface="Times New Roman" panose="02020603050405020304" pitchFamily="18" charset="0"/>
              </a:rPr>
              <a:t>实验</a:t>
            </a:r>
            <a:r>
              <a:rPr lang="zh-CN" altLang="en-US" sz="2400" dirty="0" smtClean="0">
                <a:ea typeface="微软雅黑" panose="020B0503020204020204" pitchFamily="34" charset="-122"/>
                <a:cs typeface="Times New Roman" panose="02020603050405020304" pitchFamily="18" charset="0"/>
              </a:rPr>
              <a:t>结果</a:t>
            </a:r>
            <a:endParaRPr lang="en-US" altLang="zh-CN" sz="2400" dirty="0" smtClean="0">
              <a:ea typeface="微软雅黑" panose="020B0503020204020204" pitchFamily="34" charset="-122"/>
              <a:cs typeface="Times New Roman" panose="02020603050405020304" pitchFamily="18" charset="0"/>
            </a:endParaRPr>
          </a:p>
          <a:p>
            <a:pPr marL="0" indent="0">
              <a:lnSpc>
                <a:spcPct val="145000"/>
              </a:lnSpc>
              <a:buNone/>
            </a:pPr>
            <a:r>
              <a:rPr lang="en-US" altLang="zh-CN" sz="2400" dirty="0" smtClean="0">
                <a:ea typeface="微软雅黑" panose="020B0503020204020204" pitchFamily="34" charset="-122"/>
                <a:cs typeface="Times New Roman" panose="02020603050405020304" pitchFamily="18" charset="0"/>
              </a:rPr>
              <a:t>      </a:t>
            </a:r>
            <a:r>
              <a:rPr lang="en-US" altLang="zh-CN" sz="2400" dirty="0" err="1" smtClean="0">
                <a:ea typeface="微软雅黑" panose="020B0503020204020204" pitchFamily="34" charset="-122"/>
                <a:cs typeface="Times New Roman" panose="02020603050405020304" pitchFamily="18" charset="0"/>
              </a:rPr>
              <a:t>Quartus</a:t>
            </a:r>
            <a:r>
              <a:rPr lang="en-US" altLang="zh-CN" sz="2400" dirty="0" smtClean="0">
                <a:ea typeface="微软雅黑" panose="020B0503020204020204" pitchFamily="34" charset="-122"/>
                <a:cs typeface="Times New Roman" panose="02020603050405020304" pitchFamily="18" charset="0"/>
              </a:rPr>
              <a:t> </a:t>
            </a:r>
            <a:r>
              <a:rPr lang="en-US" altLang="zh-CN" sz="2400" dirty="0">
                <a:ea typeface="微软雅黑" panose="020B0503020204020204" pitchFamily="34" charset="-122"/>
                <a:cs typeface="Times New Roman" panose="02020603050405020304" pitchFamily="18" charset="0"/>
              </a:rPr>
              <a:t>Prime</a:t>
            </a:r>
            <a:r>
              <a:rPr lang="zh-CN" altLang="en-US" sz="2400" dirty="0">
                <a:ea typeface="微软雅黑" panose="020B0503020204020204" pitchFamily="34" charset="-122"/>
                <a:cs typeface="Times New Roman" panose="02020603050405020304" pitchFamily="18" charset="0"/>
              </a:rPr>
              <a:t>软件设计流程</a:t>
            </a:r>
            <a:endParaRPr lang="en-US" altLang="zh-CN" sz="2400" dirty="0">
              <a:ea typeface="微软雅黑" panose="020B0503020204020204" pitchFamily="34" charset="-122"/>
              <a:cs typeface="Times New Roman" panose="02020603050405020304" pitchFamily="18" charset="0"/>
            </a:endParaRPr>
          </a:p>
          <a:p>
            <a:pPr marL="0" indent="0">
              <a:lnSpc>
                <a:spcPct val="145000"/>
              </a:lnSpc>
              <a:buNone/>
            </a:pPr>
            <a:r>
              <a:rPr lang="zh-CN" altLang="en-US" sz="2400" dirty="0" smtClean="0">
                <a:ea typeface="微软雅黑" panose="020B0503020204020204" pitchFamily="34" charset="-122"/>
                <a:cs typeface="Times New Roman" panose="02020603050405020304" pitchFamily="18" charset="0"/>
              </a:rPr>
              <a:t>      </a:t>
            </a:r>
            <a:r>
              <a:rPr lang="en-US" altLang="zh-CN" sz="2400" dirty="0" smtClean="0">
                <a:ea typeface="微软雅黑" panose="020B0503020204020204" pitchFamily="34" charset="-122"/>
                <a:cs typeface="Times New Roman" panose="02020603050405020304" pitchFamily="18" charset="0"/>
              </a:rPr>
              <a:t>74138</a:t>
            </a:r>
            <a:r>
              <a:rPr lang="zh-CN" altLang="en-US" sz="2400" dirty="0">
                <a:ea typeface="微软雅黑" panose="020B0503020204020204" pitchFamily="34" charset="-122"/>
                <a:cs typeface="Times New Roman" panose="02020603050405020304" pitchFamily="18" charset="0"/>
              </a:rPr>
              <a:t>芯片的引脚排列和测得的</a:t>
            </a:r>
            <a:r>
              <a:rPr lang="zh-CN" altLang="en-US" sz="2400" dirty="0" smtClean="0">
                <a:ea typeface="微软雅黑" panose="020B0503020204020204" pitchFamily="34" charset="-122"/>
                <a:cs typeface="Times New Roman" panose="02020603050405020304" pitchFamily="18" charset="0"/>
              </a:rPr>
              <a:t>真值表</a:t>
            </a:r>
            <a:endParaRPr lang="en-US" altLang="zh-CN" sz="2400" dirty="0" smtClean="0">
              <a:ea typeface="微软雅黑" panose="020B0503020204020204" pitchFamily="34" charset="-122"/>
              <a:cs typeface="Times New Roman" panose="02020603050405020304" pitchFamily="18" charset="0"/>
            </a:endParaRPr>
          </a:p>
          <a:p>
            <a:pPr marL="0" indent="0">
              <a:lnSpc>
                <a:spcPct val="145000"/>
              </a:lnSpc>
              <a:buNone/>
            </a:pPr>
            <a:r>
              <a:rPr lang="en-US" altLang="zh-CN" sz="2400" dirty="0">
                <a:ea typeface="微软雅黑" panose="020B0503020204020204" pitchFamily="34" charset="-122"/>
                <a:cs typeface="Times New Roman" panose="02020603050405020304" pitchFamily="18" charset="0"/>
              </a:rPr>
              <a:t> </a:t>
            </a:r>
            <a:r>
              <a:rPr lang="en-US" altLang="zh-CN" sz="2400" dirty="0" smtClean="0">
                <a:ea typeface="微软雅黑" panose="020B0503020204020204" pitchFamily="34" charset="-122"/>
                <a:cs typeface="Times New Roman" panose="02020603050405020304" pitchFamily="18" charset="0"/>
              </a:rPr>
              <a:t>     </a:t>
            </a:r>
            <a:r>
              <a:rPr lang="zh-CN" altLang="en-US" sz="2400" dirty="0" smtClean="0">
                <a:ea typeface="微软雅黑" panose="020B0503020204020204" pitchFamily="34" charset="-122"/>
                <a:cs typeface="Times New Roman" panose="02020603050405020304" pitchFamily="18" charset="0"/>
              </a:rPr>
              <a:t>与或非门电路及仿真结果</a:t>
            </a:r>
            <a:endParaRPr lang="en-US" altLang="zh-CN" sz="2400" dirty="0" smtClean="0">
              <a:ea typeface="微软雅黑" panose="020B0503020204020204" pitchFamily="34" charset="-122"/>
              <a:cs typeface="Times New Roman" panose="02020603050405020304" pitchFamily="18" charset="0"/>
            </a:endParaRPr>
          </a:p>
          <a:p>
            <a:pPr marL="0" indent="0">
              <a:lnSpc>
                <a:spcPct val="145000"/>
              </a:lnSpc>
              <a:buNone/>
            </a:pPr>
            <a:r>
              <a:rPr lang="en-US" altLang="zh-CN" sz="2400" dirty="0">
                <a:ea typeface="微软雅黑" panose="020B0503020204020204" pitchFamily="34" charset="-122"/>
                <a:cs typeface="Times New Roman" panose="02020603050405020304" pitchFamily="18" charset="0"/>
              </a:rPr>
              <a:t> </a:t>
            </a:r>
            <a:r>
              <a:rPr lang="en-US" altLang="zh-CN" sz="2400" dirty="0" smtClean="0">
                <a:ea typeface="微软雅黑" panose="020B0503020204020204" pitchFamily="34" charset="-122"/>
                <a:cs typeface="Times New Roman" panose="02020603050405020304" pitchFamily="18" charset="0"/>
              </a:rPr>
              <a:t>     3-8</a:t>
            </a:r>
            <a:r>
              <a:rPr lang="zh-CN" altLang="en-US" sz="2400" dirty="0" smtClean="0">
                <a:ea typeface="微软雅黑" panose="020B0503020204020204" pitchFamily="34" charset="-122"/>
                <a:cs typeface="Times New Roman" panose="02020603050405020304" pitchFamily="18" charset="0"/>
              </a:rPr>
              <a:t>译码器电路及仿真结果</a:t>
            </a:r>
            <a:endParaRPr lang="en-US" altLang="zh-CN" sz="2400" dirty="0" smtClean="0">
              <a:ea typeface="微软雅黑" panose="020B0503020204020204" pitchFamily="34" charset="-122"/>
              <a:cs typeface="Times New Roman" panose="02020603050405020304" pitchFamily="18" charset="0"/>
            </a:endParaRPr>
          </a:p>
          <a:p>
            <a:pPr marL="0" indent="0">
              <a:lnSpc>
                <a:spcPct val="145000"/>
              </a:lnSpc>
              <a:buNone/>
            </a:pPr>
            <a:r>
              <a:rPr lang="zh-CN" altLang="en-US" sz="2400" dirty="0" smtClean="0">
                <a:ea typeface="微软雅黑" panose="020B0503020204020204" pitchFamily="34" charset="-122"/>
                <a:cs typeface="Times New Roman" panose="02020603050405020304" pitchFamily="18" charset="0"/>
              </a:rPr>
              <a:t>      一位全加器电路及仿真结果</a:t>
            </a:r>
            <a:endParaRPr lang="en-US" altLang="zh-CN" sz="2400" dirty="0" smtClean="0">
              <a:ea typeface="微软雅黑" panose="020B0503020204020204" pitchFamily="34" charset="-122"/>
              <a:cs typeface="Times New Roman" panose="02020603050405020304" pitchFamily="18" charset="0"/>
            </a:endParaRPr>
          </a:p>
          <a:p>
            <a:pPr>
              <a:lnSpc>
                <a:spcPct val="145000"/>
              </a:lnSpc>
            </a:pPr>
            <a:r>
              <a:rPr lang="zh-CN" altLang="en-US" sz="2400" dirty="0">
                <a:ea typeface="微软雅黑" panose="020B0503020204020204" pitchFamily="34" charset="-122"/>
                <a:cs typeface="Times New Roman" panose="02020603050405020304" pitchFamily="18" charset="0"/>
              </a:rPr>
              <a:t>思考题</a:t>
            </a:r>
            <a:endParaRPr lang="en-US" altLang="zh-CN" sz="2400" dirty="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32348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TextBox 6"/>
          <p:cNvSpPr txBox="1">
            <a:spLocks noChangeArrowheads="1"/>
          </p:cNvSpPr>
          <p:nvPr/>
        </p:nvSpPr>
        <p:spPr bwMode="auto">
          <a:xfrm>
            <a:off x="3556337" y="2662637"/>
            <a:ext cx="2031325" cy="1200329"/>
          </a:xfrm>
          <a:prstGeom prst="rect">
            <a:avLst/>
          </a:prstGeom>
          <a:noFill/>
          <a:ln w="9525">
            <a:noFill/>
            <a:miter lim="800000"/>
            <a:headEnd/>
            <a:tailEnd/>
          </a:ln>
        </p:spPr>
        <p:txBody>
          <a:bodyPr wrap="none">
            <a:spAutoFit/>
          </a:bodyPr>
          <a:lstStyle/>
          <a:p>
            <a:pPr algn="ctr"/>
            <a:r>
              <a:rPr lang="zh-CN" altLang="en-US" sz="7200" b="1" dirty="0" smtClean="0">
                <a:solidFill>
                  <a:srgbClr val="FF0000"/>
                </a:solidFill>
                <a:latin typeface="微软雅黑" pitchFamily="34" charset="-122"/>
                <a:ea typeface="微软雅黑" pitchFamily="34" charset="-122"/>
              </a:rPr>
              <a:t>谢谢</a:t>
            </a:r>
            <a:endParaRPr lang="en-US" altLang="zh-CN" sz="7200" b="1" dirty="0">
              <a:solidFill>
                <a:srgbClr val="FF0000"/>
              </a:solidFill>
              <a:latin typeface="微软雅黑" pitchFamily="34" charset="-122"/>
              <a:ea typeface="微软雅黑" pitchFamily="34" charset="-122"/>
            </a:endParaRPr>
          </a:p>
        </p:txBody>
      </p:sp>
      <p:sp>
        <p:nvSpPr>
          <p:cNvPr id="6" name="日期占位符 5"/>
          <p:cNvSpPr>
            <a:spLocks noGrp="1"/>
          </p:cNvSpPr>
          <p:nvPr>
            <p:ph type="dt" sz="half" idx="10"/>
          </p:nvPr>
        </p:nvSpPr>
        <p:spPr/>
        <p:txBody>
          <a:bodyPr/>
          <a:lstStyle/>
          <a:p>
            <a:fld id="{619E93AD-7CE9-4890-B8F6-241EDDCDF20D}" type="datetime1">
              <a:rPr lang="zh-CN" altLang="en-US" smtClean="0"/>
              <a:t>2020-12-30</a:t>
            </a:fld>
            <a:endParaRPr lang="zh-CN" altLang="en-US" dirty="0"/>
          </a:p>
        </p:txBody>
      </p:sp>
      <p:sp>
        <p:nvSpPr>
          <p:cNvPr id="7" name="灯片编号占位符 6"/>
          <p:cNvSpPr>
            <a:spLocks noGrp="1"/>
          </p:cNvSpPr>
          <p:nvPr>
            <p:ph type="sldNum" sz="quarter" idx="11"/>
          </p:nvPr>
        </p:nvSpPr>
        <p:spPr/>
        <p:txBody>
          <a:bodyPr/>
          <a:lstStyle/>
          <a:p>
            <a:fld id="{47C8268F-08B2-4A5E-A878-8172380B56B6}" type="slidenum">
              <a:rPr lang="zh-CN" altLang="en-US" smtClean="0"/>
              <a:pPr/>
              <a:t>25</a:t>
            </a:fld>
            <a:r>
              <a:rPr lang="en-US" altLang="zh-CN" smtClean="0"/>
              <a:t>/16</a:t>
            </a:r>
            <a:endParaRPr lang="zh-CN" altLang="en-US" dirty="0"/>
          </a:p>
        </p:txBody>
      </p:sp>
    </p:spTree>
    <p:extLst>
      <p:ext uri="{BB962C8B-B14F-4D97-AF65-F5344CB8AC3E}">
        <p14:creationId xmlns:p14="http://schemas.microsoft.com/office/powerpoint/2010/main" val="34751445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1612" y="1371600"/>
            <a:ext cx="8188325" cy="4872488"/>
          </a:xfrm>
          <a:prstGeom prst="rect">
            <a:avLst/>
          </a:prstGeom>
        </p:spPr>
        <p:txBody>
          <a:bodyPr wrap="square">
            <a:spAutoFit/>
          </a:bodyPr>
          <a:lstStyle/>
          <a:p>
            <a:pPr marL="457200" indent="-457200">
              <a:lnSpc>
                <a:spcPct val="125000"/>
              </a:lnSpc>
              <a:buFont typeface="Wingdings" panose="05000000000000000000" pitchFamily="2" charset="2"/>
              <a:buChar char="l"/>
            </a:pP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sz="3200" dirty="0">
                <a:ea typeface="微软雅黑" panose="020B0503020204020204" pitchFamily="34" charset="-122"/>
                <a:cs typeface="Times New Roman" panose="02020603050405020304" pitchFamily="18" charset="0"/>
              </a:rPr>
              <a:t>    </a:t>
            </a:r>
            <a:r>
              <a:rPr lang="en-US" altLang="zh-CN" sz="3200" dirty="0" err="1">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 Prime18.1</a:t>
            </a:r>
            <a:endParaRPr lang="en-US" altLang="zh-CN" sz="3200" dirty="0">
              <a:ea typeface="微软雅黑" panose="020B0503020204020204" pitchFamily="34" charset="-122"/>
              <a:cs typeface="Times New Roman" panose="02020603050405020304" pitchFamily="18" charset="0"/>
            </a:endParaRPr>
          </a:p>
          <a:p>
            <a:pPr marL="457200" indent="-457200">
              <a:lnSpc>
                <a:spcPct val="125000"/>
              </a:lnSpc>
              <a:buFont typeface="Wingdings" panose="05000000000000000000" pitchFamily="2" charset="2"/>
              <a:buChar char="l"/>
            </a:pPr>
            <a:endParaRPr lang="en-US" altLang="zh-CN" sz="32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25000"/>
              </a:lnSpc>
              <a:buFont typeface="Wingdings" panose="05000000000000000000" pitchFamily="2" charset="2"/>
              <a:buChar char="l"/>
            </a:pPr>
            <a:r>
              <a:rPr lang="en-US" altLang="zh-CN" sz="3200" dirty="0" smtClean="0">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译码器功能验证</a:t>
            </a:r>
            <a:endParaRPr lang="en-US" altLang="zh-CN" sz="32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smtClean="0">
                <a:latin typeface="Times New Roman" panose="02020603050405020304" pitchFamily="18" charset="0"/>
                <a:ea typeface="微软雅黑" panose="020B0503020204020204" pitchFamily="34" charset="-122"/>
                <a:cs typeface="Times New Roman" panose="02020603050405020304" pitchFamily="18" charset="0"/>
              </a:rPr>
              <a:t>    74LS138</a:t>
            </a:r>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功能验证</a:t>
            </a:r>
            <a:endParaRPr lang="en-US" altLang="zh-CN" sz="32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sz="105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25000"/>
              </a:lnSpc>
              <a:buFont typeface="Wingdings" panose="05000000000000000000" pitchFamily="2" charset="2"/>
              <a:buChar char="l"/>
            </a:pPr>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译码器电路设计</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32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3200" dirty="0" smtClean="0">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设计</a:t>
            </a:r>
            <a:r>
              <a:rPr lang="en-US" altLang="zh-CN" sz="3200" dirty="0" smtClean="0">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译码器</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41897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2" name="矩形 1"/>
          <p:cNvSpPr/>
          <p:nvPr/>
        </p:nvSpPr>
        <p:spPr>
          <a:xfrm>
            <a:off x="574675" y="2035750"/>
            <a:ext cx="7315200" cy="3046988"/>
          </a:xfrm>
          <a:prstGeom prst="rect">
            <a:avLst/>
          </a:prstGeom>
        </p:spPr>
        <p:txBody>
          <a:bodyPr wrap="square">
            <a:spAutoFit/>
          </a:bodyPr>
          <a:lstStyle/>
          <a:p>
            <a:pPr marL="0" indent="0">
              <a:lnSpc>
                <a:spcPct val="200000"/>
              </a:lnSpc>
              <a:buNone/>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200000"/>
              </a:lnSpc>
              <a:buNone/>
              <a:defRPr/>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创建</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Prime</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Project</a:t>
            </a:r>
          </a:p>
          <a:p>
            <a:pPr marL="0" indent="0">
              <a:lnSpc>
                <a:spcPct val="200000"/>
              </a:lnSpc>
              <a:buNone/>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为工程添加原理图设计文件并仿真</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200000"/>
              </a:lnSpc>
              <a:buNone/>
              <a:defRPr/>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注意：芯片</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5M160ZE64C5</a:t>
            </a:r>
          </a:p>
        </p:txBody>
      </p:sp>
    </p:spTree>
    <p:extLst>
      <p:ext uri="{BB962C8B-B14F-4D97-AF65-F5344CB8AC3E}">
        <p14:creationId xmlns:p14="http://schemas.microsoft.com/office/powerpoint/2010/main" val="1801096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2" name="矩形 1"/>
          <p:cNvSpPr/>
          <p:nvPr/>
        </p:nvSpPr>
        <p:spPr>
          <a:xfrm>
            <a:off x="544195" y="2743200"/>
            <a:ext cx="7315200" cy="1200329"/>
          </a:xfrm>
          <a:prstGeom prst="rect">
            <a:avLst/>
          </a:prstGeom>
        </p:spPr>
        <p:txBody>
          <a:bodyPr wrap="square">
            <a:spAutoFit/>
          </a:bodyPr>
          <a:lstStyle/>
          <a:p>
            <a:pPr marL="0" indent="0">
              <a:lnSpc>
                <a:spcPct val="150000"/>
              </a:lnSpc>
              <a:buNone/>
              <a:defRPr/>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参考资料：桌面</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或者本地磁盘</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E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下面的  </a:t>
            </a:r>
          </a:p>
          <a:p>
            <a:pPr marL="0" indent="0">
              <a:lnSpc>
                <a:spcPct val="150000"/>
              </a:lnSpc>
              <a:buNone/>
              <a:defRPr/>
            </a:pP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Prime18.1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软件使用</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.pdf</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574675" y="4234142"/>
            <a:ext cx="7315200" cy="2242858"/>
          </a:xfrm>
          <a:prstGeom prst="rect">
            <a:avLst/>
          </a:prstGeom>
        </p:spPr>
        <p:txBody>
          <a:bodyPr wrap="square">
            <a:spAutoFit/>
          </a:bodyPr>
          <a:lstStyle/>
          <a:p>
            <a:pPr>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思考：</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nSpc>
                <a:spcPct val="150000"/>
              </a:lnSpc>
              <a:defRPr/>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软件</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的设计流程和基本步骤</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nSpc>
                <a:spcPct val="150000"/>
              </a:lnSpc>
              <a:defRPr/>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有</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哪几种输入设计文件</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nSpc>
                <a:spcPct val="150000"/>
              </a:lnSpc>
              <a:defRPr/>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、顶层</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实体在</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工程</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中起什么作用</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574675" y="2030968"/>
            <a:ext cx="5620449"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zh-CN" altLang="en-US" sz="2400" dirty="0"/>
          </a:p>
        </p:txBody>
      </p:sp>
    </p:spTree>
    <p:extLst>
      <p:ext uri="{BB962C8B-B14F-4D97-AF65-F5344CB8AC3E}">
        <p14:creationId xmlns:p14="http://schemas.microsoft.com/office/powerpoint/2010/main" val="803138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2" name="矩形 1"/>
          <p:cNvSpPr/>
          <p:nvPr/>
        </p:nvSpPr>
        <p:spPr>
          <a:xfrm>
            <a:off x="565966" y="2667000"/>
            <a:ext cx="7315200" cy="2308324"/>
          </a:xfrm>
          <a:prstGeom prst="rect">
            <a:avLst/>
          </a:prstGeom>
        </p:spPr>
        <p:txBody>
          <a:bodyPr wrap="square">
            <a:spAutoFit/>
          </a:bodyPr>
          <a:lstStyle/>
          <a:p>
            <a:pPr marL="0" indent="0">
              <a:lnSpc>
                <a:spcPct val="200000"/>
              </a:lnSpc>
              <a:buNone/>
              <a:defRPr/>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待验收的结果：</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200000"/>
              </a:lnSpc>
              <a:buNone/>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、工程创建结果</a:t>
            </a:r>
          </a:p>
          <a:p>
            <a:pPr marL="0" indent="0">
              <a:lnSpc>
                <a:spcPct val="200000"/>
              </a:lnSpc>
              <a:buNone/>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、仿真结果</a:t>
            </a:r>
          </a:p>
        </p:txBody>
      </p:sp>
      <p:sp>
        <p:nvSpPr>
          <p:cNvPr id="6" name="矩形 5"/>
          <p:cNvSpPr/>
          <p:nvPr/>
        </p:nvSpPr>
        <p:spPr>
          <a:xfrm>
            <a:off x="574675" y="2030968"/>
            <a:ext cx="5620449"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zh-CN" altLang="en-US" sz="2400" dirty="0"/>
          </a:p>
        </p:txBody>
      </p:sp>
    </p:spTree>
    <p:extLst>
      <p:ext uri="{BB962C8B-B14F-4D97-AF65-F5344CB8AC3E}">
        <p14:creationId xmlns:p14="http://schemas.microsoft.com/office/powerpoint/2010/main" val="3590672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266034553"/>
              </p:ext>
            </p:extLst>
          </p:nvPr>
        </p:nvGraphicFramePr>
        <p:xfrm>
          <a:off x="4495800" y="1295400"/>
          <a:ext cx="4168775" cy="5045075"/>
        </p:xfrm>
        <a:graphic>
          <a:graphicData uri="http://schemas.openxmlformats.org/presentationml/2006/ole">
            <mc:AlternateContent xmlns:mc="http://schemas.openxmlformats.org/markup-compatibility/2006">
              <mc:Choice xmlns:v="urn:schemas-microsoft-com:vml" Requires="v">
                <p:oleObj spid="_x0000_s6182" name="Visio" r:id="rId3" imgW="5097733" imgH="6164640" progId="Visio.Drawing.15">
                  <p:embed/>
                </p:oleObj>
              </mc:Choice>
              <mc:Fallback>
                <p:oleObj name="Visio" r:id="rId3" imgW="5097733" imgH="6164640" progId="Visio.Drawing.15">
                  <p:embed/>
                  <p:pic>
                    <p:nvPicPr>
                      <p:cNvPr id="0" name="Object 1"/>
                      <p:cNvPicPr>
                        <a:picLocks noChangeAspect="1" noChangeArrowheads="1"/>
                      </p:cNvPicPr>
                      <p:nvPr/>
                    </p:nvPicPr>
                    <p:blipFill>
                      <a:blip r:embed="rId4"/>
                      <a:srcRect/>
                      <a:stretch>
                        <a:fillRect/>
                      </a:stretch>
                    </p:blipFill>
                    <p:spPr bwMode="auto">
                      <a:xfrm>
                        <a:off x="4495800" y="1295400"/>
                        <a:ext cx="4168775" cy="504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26"/>
          <p:cNvSpPr txBox="1">
            <a:spLocks noChangeArrowheads="1"/>
          </p:cNvSpPr>
          <p:nvPr/>
        </p:nvSpPr>
        <p:spPr bwMode="auto">
          <a:xfrm>
            <a:off x="609600" y="2595711"/>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创建工程</a:t>
            </a:r>
          </a:p>
        </p:txBody>
      </p:sp>
      <p:sp>
        <p:nvSpPr>
          <p:cNvPr id="16" name="TextBox 27"/>
          <p:cNvSpPr txBox="1">
            <a:spLocks noChangeArrowheads="1"/>
          </p:cNvSpPr>
          <p:nvPr/>
        </p:nvSpPr>
        <p:spPr bwMode="auto">
          <a:xfrm>
            <a:off x="609600" y="3084458"/>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添加设计输入</a:t>
            </a:r>
          </a:p>
        </p:txBody>
      </p:sp>
      <p:sp>
        <p:nvSpPr>
          <p:cNvPr id="17" name="TextBox 28"/>
          <p:cNvSpPr txBox="1">
            <a:spLocks noChangeArrowheads="1"/>
          </p:cNvSpPr>
          <p:nvPr/>
        </p:nvSpPr>
        <p:spPr bwMode="auto">
          <a:xfrm>
            <a:off x="598624" y="3573205"/>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编译</a:t>
            </a:r>
          </a:p>
        </p:txBody>
      </p:sp>
      <p:sp>
        <p:nvSpPr>
          <p:cNvPr id="18" name="TextBox 29"/>
          <p:cNvSpPr txBox="1">
            <a:spLocks noChangeArrowheads="1"/>
          </p:cNvSpPr>
          <p:nvPr/>
        </p:nvSpPr>
        <p:spPr bwMode="auto">
          <a:xfrm>
            <a:off x="609600" y="4061952"/>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仿真</a:t>
            </a:r>
          </a:p>
        </p:txBody>
      </p:sp>
      <p:sp>
        <p:nvSpPr>
          <p:cNvPr id="19" name="TextBox 30"/>
          <p:cNvSpPr txBox="1">
            <a:spLocks noChangeArrowheads="1"/>
          </p:cNvSpPr>
          <p:nvPr/>
        </p:nvSpPr>
        <p:spPr bwMode="auto">
          <a:xfrm>
            <a:off x="609600" y="4550699"/>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分配管脚并重新编译</a:t>
            </a:r>
          </a:p>
        </p:txBody>
      </p:sp>
      <p:sp>
        <p:nvSpPr>
          <p:cNvPr id="20" name="TextBox 31"/>
          <p:cNvSpPr txBox="1">
            <a:spLocks noChangeArrowheads="1"/>
          </p:cNvSpPr>
          <p:nvPr/>
        </p:nvSpPr>
        <p:spPr bwMode="auto">
          <a:xfrm>
            <a:off x="609600" y="5039446"/>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时序分析</a:t>
            </a:r>
          </a:p>
        </p:txBody>
      </p:sp>
      <p:sp>
        <p:nvSpPr>
          <p:cNvPr id="21" name="TextBox 32"/>
          <p:cNvSpPr txBox="1">
            <a:spLocks noChangeArrowheads="1"/>
          </p:cNvSpPr>
          <p:nvPr/>
        </p:nvSpPr>
        <p:spPr bwMode="auto">
          <a:xfrm>
            <a:off x="609600" y="5528194"/>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下载验证</a:t>
            </a:r>
          </a:p>
        </p:txBody>
      </p:sp>
    </p:spTree>
    <p:extLst>
      <p:ext uri="{BB962C8B-B14F-4D97-AF65-F5344CB8AC3E}">
        <p14:creationId xmlns:p14="http://schemas.microsoft.com/office/powerpoint/2010/main" val="1081465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26"/>
          <p:cNvSpPr txBox="1">
            <a:spLocks noChangeArrowheads="1"/>
          </p:cNvSpPr>
          <p:nvPr/>
        </p:nvSpPr>
        <p:spPr bwMode="auto">
          <a:xfrm>
            <a:off x="574675" y="245306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创建工程</a:t>
            </a:r>
          </a:p>
        </p:txBody>
      </p:sp>
      <p:sp>
        <p:nvSpPr>
          <p:cNvPr id="14" name="TextBox 2"/>
          <p:cNvSpPr txBox="1">
            <a:spLocks noChangeArrowheads="1"/>
          </p:cNvSpPr>
          <p:nvPr/>
        </p:nvSpPr>
        <p:spPr bwMode="auto">
          <a:xfrm>
            <a:off x="579029" y="3064195"/>
            <a:ext cx="5257800" cy="961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u"/>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选择工程文件夹</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50000"/>
              </a:lnSpc>
              <a:spcBef>
                <a:spcPct val="0"/>
              </a:spcBef>
              <a:buFont typeface="Wingdings" panose="05000000000000000000" pitchFamily="2" charset="2"/>
              <a:buChar char="u"/>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选择芯片</a:t>
            </a:r>
          </a:p>
        </p:txBody>
      </p:sp>
      <p:sp>
        <p:nvSpPr>
          <p:cNvPr id="22" name="TextBox 33"/>
          <p:cNvSpPr txBox="1">
            <a:spLocks noChangeArrowheads="1"/>
          </p:cNvSpPr>
          <p:nvPr/>
        </p:nvSpPr>
        <p:spPr bwMode="auto">
          <a:xfrm>
            <a:off x="498566" y="5257800"/>
            <a:ext cx="6781800" cy="961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：分配管脚时显示不能分配管脚</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50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：编译到</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Assembler</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的时候出现</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database</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错误</a:t>
            </a:r>
          </a:p>
        </p:txBody>
      </p:sp>
      <p:sp>
        <p:nvSpPr>
          <p:cNvPr id="24" name="TextBox 34"/>
          <p:cNvSpPr txBox="1">
            <a:spLocks noChangeArrowheads="1"/>
          </p:cNvSpPr>
          <p:nvPr/>
        </p:nvSpPr>
        <p:spPr bwMode="auto">
          <a:xfrm>
            <a:off x="574675" y="4303660"/>
            <a:ext cx="38595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？如何打开之前的工程</a:t>
            </a:r>
          </a:p>
        </p:txBody>
      </p:sp>
      <p:pic>
        <p:nvPicPr>
          <p:cNvPr id="2" name="图片 1"/>
          <p:cNvPicPr>
            <a:picLocks noChangeAspect="1"/>
          </p:cNvPicPr>
          <p:nvPr/>
        </p:nvPicPr>
        <p:blipFill rotWithShape="1">
          <a:blip r:embed="rId2"/>
          <a:srcRect r="16342"/>
          <a:stretch/>
        </p:blipFill>
        <p:spPr>
          <a:xfrm>
            <a:off x="3733801" y="2683894"/>
            <a:ext cx="4800600" cy="2286198"/>
          </a:xfrm>
          <a:prstGeom prst="rect">
            <a:avLst/>
          </a:prstGeom>
        </p:spPr>
      </p:pic>
      <p:grpSp>
        <p:nvGrpSpPr>
          <p:cNvPr id="8" name="组合 7"/>
          <p:cNvGrpSpPr/>
          <p:nvPr/>
        </p:nvGrpSpPr>
        <p:grpSpPr>
          <a:xfrm>
            <a:off x="6134101" y="1295400"/>
            <a:ext cx="2504438" cy="4531019"/>
            <a:chOff x="6134101" y="1295400"/>
            <a:chExt cx="2504438" cy="4531019"/>
          </a:xfrm>
        </p:grpSpPr>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101" y="1295400"/>
              <a:ext cx="2504438" cy="4531019"/>
            </a:xfrm>
            <a:prstGeom prst="rect">
              <a:avLst/>
            </a:prstGeom>
          </p:spPr>
        </p:pic>
        <p:sp>
          <p:nvSpPr>
            <p:cNvPr id="3" name="矩形 2"/>
            <p:cNvSpPr/>
            <p:nvPr/>
          </p:nvSpPr>
          <p:spPr bwMode="auto">
            <a:xfrm>
              <a:off x="6134101" y="2453062"/>
              <a:ext cx="2324099" cy="230832"/>
            </a:xfrm>
            <a:prstGeom prst="rect">
              <a:avLst/>
            </a:prstGeom>
            <a:noFill/>
            <a:ln w="158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cs typeface="Arial" charset="0"/>
              </a:endParaRPr>
            </a:p>
          </p:txBody>
        </p:sp>
      </p:grpSp>
    </p:spTree>
    <p:extLst>
      <p:ext uri="{BB962C8B-B14F-4D97-AF65-F5344CB8AC3E}">
        <p14:creationId xmlns:p14="http://schemas.microsoft.com/office/powerpoint/2010/main" val="391690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75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26"/>
          <p:cNvSpPr txBox="1">
            <a:spLocks noChangeArrowheads="1"/>
          </p:cNvSpPr>
          <p:nvPr/>
        </p:nvSpPr>
        <p:spPr bwMode="auto">
          <a:xfrm>
            <a:off x="574675" y="245306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设计输入</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TextBox 2"/>
          <p:cNvSpPr txBox="1">
            <a:spLocks noChangeArrowheads="1"/>
          </p:cNvSpPr>
          <p:nvPr/>
        </p:nvSpPr>
        <p:spPr bwMode="auto">
          <a:xfrm>
            <a:off x="579029" y="3064195"/>
            <a:ext cx="249024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u"/>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BDF</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verilog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VHDL</a:t>
            </a:r>
          </a:p>
          <a:p>
            <a:pPr eaLnBrk="1" hangingPunct="1">
              <a:lnSpc>
                <a:spcPct val="150000"/>
              </a:lnSpc>
              <a:spcBef>
                <a:spcPct val="0"/>
              </a:spcBef>
              <a:buFont typeface="Wingdings" panose="05000000000000000000" pitchFamily="2" charset="2"/>
              <a:buChar char="u"/>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自顶向下、自底向上</a:t>
            </a:r>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286594"/>
            <a:ext cx="3513730" cy="3405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885" y="2283311"/>
            <a:ext cx="1992321" cy="3341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33"/>
          <p:cNvSpPr txBox="1">
            <a:spLocks noChangeArrowheads="1"/>
          </p:cNvSpPr>
          <p:nvPr/>
        </p:nvSpPr>
        <p:spPr bwMode="auto">
          <a:xfrm>
            <a:off x="522514" y="5638800"/>
            <a:ext cx="8458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：文件关系混乱，经常不知道自己把文件放哪里了</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50000"/>
              </a:lnSpc>
              <a:spcBef>
                <a:spcPct val="0"/>
              </a:spcBef>
              <a:buFont typeface="Wingdings" panose="05000000000000000000" pitchFamily="2" charset="2"/>
              <a:buChar char="ü"/>
            </a:pP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顶层实体的概念模糊，设置顶层实体后必须要重新编译</a:t>
            </a:r>
          </a:p>
        </p:txBody>
      </p:sp>
    </p:spTree>
    <p:extLst>
      <p:ext uri="{BB962C8B-B14F-4D97-AF65-F5344CB8AC3E}">
        <p14:creationId xmlns:p14="http://schemas.microsoft.com/office/powerpoint/2010/main" val="19168033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quot;c:\Program Files\gs\gs8.54\bin\gswin32c&quot;"/>
  <p:tag name="DEFAULTBITMAP" val="pngmono"/>
  <p:tag name="DEFAULTBLEND" val="False"/>
  <p:tag name="DEFAULTTRANSPARENT" val="False"/>
  <p:tag name="DEFAULTWORKAROUNDTRANSPARENCYBUG" val="False"/>
  <p:tag name="DEFAULTRESOLUTION" val="1200"/>
  <p:tag name="DEFAULTMAGNIFICATION" val="2"/>
  <p:tag name="DEFAULTFONTSIZE" val="10"/>
  <p:tag name="DEFAULTWIDTH" val="421"/>
  <p:tag name="DEFAULTHEIGHT" val="346"/>
</p:tagLst>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Georgia"/>
        <a:ea typeface="宋体"/>
        <a:cs typeface="Arial"/>
      </a:majorFont>
      <a:minorFont>
        <a:latin typeface="Georgia"/>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25510</TotalTime>
  <Words>1371</Words>
  <Application>Microsoft Office PowerPoint</Application>
  <PresentationFormat>全屏显示(4:3)</PresentationFormat>
  <Paragraphs>295</Paragraphs>
  <Slides>25</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25</vt:i4>
      </vt:variant>
    </vt:vector>
  </HeadingPairs>
  <TitlesOfParts>
    <vt:vector size="41" baseType="lpstr">
      <vt:lpstr>等线</vt:lpstr>
      <vt:lpstr>黑体</vt:lpstr>
      <vt:lpstr>华文楷体</vt:lpstr>
      <vt:lpstr>华文隶书</vt:lpstr>
      <vt:lpstr>宋体</vt:lpstr>
      <vt:lpstr>微软雅黑</vt:lpstr>
      <vt:lpstr>Arial</vt:lpstr>
      <vt:lpstr>Cambria Math</vt:lpstr>
      <vt:lpstr>Georgia</vt:lpstr>
      <vt:lpstr>Times New Roman</vt:lpstr>
      <vt:lpstr>Verdana</vt:lpstr>
      <vt:lpstr>Wingdings</vt:lpstr>
      <vt:lpstr>1_Profile</vt:lpstr>
      <vt:lpstr>Visio</vt:lpstr>
      <vt:lpstr>BMP 图像</vt:lpstr>
      <vt:lpstr>Equation</vt:lpstr>
      <vt:lpstr>数字逻辑电路实验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实验报告要求</vt:lpstr>
      <vt:lpstr>PowerPoint 演示文稿</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Cluster-Based DSRC Architecture for QoS Provisioning over Vehicle Ad Hoc Networks</dc:title>
  <dc:creator>june;Cts</dc:creator>
  <cp:lastModifiedBy>张世娇</cp:lastModifiedBy>
  <cp:revision>1445</cp:revision>
  <cp:lastPrinted>2010-09-01T14:57:52Z</cp:lastPrinted>
  <dcterms:created xsi:type="dcterms:W3CDTF">2006-11-23T09:29:56Z</dcterms:created>
  <dcterms:modified xsi:type="dcterms:W3CDTF">2020-12-30T08:58:45Z</dcterms:modified>
</cp:coreProperties>
</file>