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03" r:id="rId2"/>
    <p:sldId id="1107" r:id="rId3"/>
    <p:sldId id="1108" r:id="rId4"/>
    <p:sldId id="1137" r:id="rId5"/>
    <p:sldId id="1138" r:id="rId6"/>
    <p:sldId id="1140" r:id="rId7"/>
    <p:sldId id="1158" r:id="rId8"/>
    <p:sldId id="1139" r:id="rId9"/>
    <p:sldId id="1141" r:id="rId10"/>
    <p:sldId id="1142" r:id="rId11"/>
    <p:sldId id="1143" r:id="rId12"/>
    <p:sldId id="1157" r:id="rId13"/>
    <p:sldId id="1144" r:id="rId14"/>
    <p:sldId id="1145" r:id="rId15"/>
    <p:sldId id="1146" r:id="rId16"/>
    <p:sldId id="1147" r:id="rId17"/>
    <p:sldId id="1148" r:id="rId18"/>
    <p:sldId id="1149" r:id="rId19"/>
    <p:sldId id="1150" r:id="rId20"/>
    <p:sldId id="1151" r:id="rId21"/>
    <p:sldId id="1152" r:id="rId22"/>
    <p:sldId id="1153" r:id="rId23"/>
    <p:sldId id="1154" r:id="rId24"/>
    <p:sldId id="1155" r:id="rId25"/>
    <p:sldId id="1156" r:id="rId26"/>
    <p:sldId id="1106" r:id="rId27"/>
    <p:sldId id="1092" r:id="rId28"/>
  </p:sldIdLst>
  <p:sldSz cx="9144000" cy="6858000" type="screen4x3"/>
  <p:notesSz cx="6797675" cy="9928225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FF"/>
    <a:srgbClr val="009900"/>
    <a:srgbClr val="00642D"/>
    <a:srgbClr val="99FFCC"/>
    <a:srgbClr val="CCCCFF"/>
    <a:srgbClr val="66FF99"/>
    <a:srgbClr val="CCFFCC"/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3" autoAdjust="0"/>
    <p:restoredTop sz="98519" autoAdjust="0"/>
  </p:normalViewPr>
  <p:slideViewPr>
    <p:cSldViewPr>
      <p:cViewPr varScale="1">
        <p:scale>
          <a:sx n="89" d="100"/>
          <a:sy n="89" d="100"/>
        </p:scale>
        <p:origin x="10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03A0E5-B8FC-429F-B929-9CB1AF805AA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  <a:t>2022-10-26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超前进位加法器：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位二进制超前进位加法器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4675" y="1892166"/>
            <a:ext cx="8188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、新建工程：注意工程路径、文件名称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、电路设计：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）思考模块化设计思想；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）注意模块封装和顶层文件设置；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）注意连线清晰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、编译：注意错误提示，根据提示信息修改电路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、仿真：注意输入信号的完备性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、管脚分配：输入信号靠近开关、输出信号靠近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endParaRPr lang="en-US" altLang="zh-CN" sz="2400" b="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、器件编程（下载验证）：在实验箱上验证结果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9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超前进位加法器：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位二进制超前进位加法器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57400"/>
            <a:ext cx="8188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、与行波加法器相比，超前进位加法器最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明显优势在哪里？劣势在哪里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、思考超前电路解决问题的思路和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24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超前进位加法器：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位二进制超前进位加法器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1828800"/>
            <a:ext cx="81883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Tips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：如何生成输入处理模块？</a:t>
            </a:r>
            <a:endParaRPr lang="en-US" altLang="zh-CN" sz="2000" b="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先完成输入处理模块电路，再将该电路通过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File-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Create/Update-Create Symbol Files For Current File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产生为一个符号文件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Tips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：如何进行仿真？</a:t>
            </a:r>
            <a:endParaRPr lang="en-US" altLang="zh-CN" sz="2000" b="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尽可能覆盖所有的情况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输入：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位加数，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位被加数，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个低位向本位的进位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输出：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位的二进制数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在仿真波形文件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VWF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文件中，使用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Grouping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将加数设为一个组，被加数设为一个组；使用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Radix-Unsigned Decimal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用十进制显示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33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路表决器：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位多路表决器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4400" y="2062791"/>
            <a:ext cx="7661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、有多位表决者（如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位），每位表决者可以选择支持或不支持，也可以弃权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、如果有超过一半的表决者赞成，则结果为通过（绿灯亮，红灯灭），否则结果为不通过（绿灯灭，红灯亮）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97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路表决器：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位多路表决器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11642"/>
              </p:ext>
            </p:extLst>
          </p:nvPr>
        </p:nvGraphicFramePr>
        <p:xfrm>
          <a:off x="574674" y="2291080"/>
          <a:ext cx="7807324" cy="4048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5332">
                  <a:extLst>
                    <a:ext uri="{9D8B030D-6E8A-4147-A177-3AD203B41FA5}">
                      <a16:colId xmlns:a16="http://schemas.microsoft.com/office/drawing/2014/main" val="2725769965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3584329840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2522173538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4232535122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3886187537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968929330"/>
                    </a:ext>
                  </a:extLst>
                </a:gridCol>
                <a:gridCol w="1115332">
                  <a:extLst>
                    <a:ext uri="{9D8B030D-6E8A-4147-A177-3AD203B41FA5}">
                      <a16:colId xmlns:a16="http://schemas.microsoft.com/office/drawing/2014/main" val="2602704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0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9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085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16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79007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61386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2276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2100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6457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626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545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0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路表决器：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位多路表决器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206" y="2057400"/>
            <a:ext cx="81883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如何设计？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译码器？还是加法器？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自己设计方案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路表决器：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位多路表决器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75" y="1892166"/>
            <a:ext cx="81883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、新建工程：注意工程路径、文件名称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、电路设计：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、编译：注意错误提示，根据提示信息修改电路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、仿真：注意输入信号的完备性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、管脚分配：输入信号靠近开关、输出信号靠近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endParaRPr lang="en-US" altLang="zh-CN" sz="2400" b="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、器件编程（下载验证）：在实验箱上验证结果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07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路表决器：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位多路表决器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57400"/>
            <a:ext cx="81883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、如何从需求中抽象出电路？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、是否可以扩展为更多路的表决器？如果可以，以</a:t>
            </a: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位表决器为例，在现有的方案下，如何扩展？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4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实验箱介绍</a:t>
            </a:r>
            <a:endParaRPr lang="en-US" altLang="zh-CN" sz="4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5155" y="1247365"/>
            <a:ext cx="7970520" cy="5199155"/>
            <a:chOff x="762000" y="1817972"/>
            <a:chExt cx="7280275" cy="467859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17972"/>
              <a:ext cx="7280275" cy="4678593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600200" y="24972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5V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75616" y="220308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3.3V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21455" y="220308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2.5V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7301" y="2673034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GND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77598" y="464820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面包板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24400" y="4050268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面包板电源线及地线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74233" y="2057400"/>
              <a:ext cx="878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LED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61380" y="548640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拨位开关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33800" y="548640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按键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开关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210822" y="6073855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跳线帽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46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实验箱介绍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6975475" cy="448271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400" y="5701916"/>
            <a:ext cx="9168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6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位共阴极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段数码管及其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8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两位共阳极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段数码管及其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9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按键及其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10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拨位开关及其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插孔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核心主控板，芯片型号为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5M160ZE64    12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跳线（用于配置按键和拨位开关的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电平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P15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板下面两排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16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板上面两排</a:t>
            </a:r>
            <a:r>
              <a:rPr lang="zh-CN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52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</a:t>
            </a: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8192" y="34290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实验箱介绍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86545"/>
            <a:ext cx="3173224" cy="533878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0" t="25850" r="21602" b="15351"/>
          <a:stretch/>
        </p:blipFill>
        <p:spPr>
          <a:xfrm rot="5400000">
            <a:off x="4782894" y="1646261"/>
            <a:ext cx="2880320" cy="4032448"/>
          </a:xfrm>
          <a:prstGeom prst="rect">
            <a:avLst/>
          </a:prstGeom>
        </p:spPr>
      </p:pic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3653525" y="1214418"/>
            <a:ext cx="5469632" cy="999440"/>
            <a:chOff x="1364" y="12616"/>
            <a:chExt cx="4911" cy="1571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364" y="12616"/>
              <a:ext cx="4235" cy="1548"/>
              <a:chOff x="1364" y="12616"/>
              <a:chExt cx="4235" cy="1548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1816" y="12618"/>
                <a:ext cx="3783" cy="14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P5 P3 P1 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P63 P61 P59 P56 P54 P52 P50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P4 P2 P64 P62 P60 P58 P55 P53 P51 P49</a:t>
                </a:r>
                <a:endPara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4" name="Text Box 5"/>
              <p:cNvSpPr txBox="1">
                <a:spLocks noChangeArrowheads="1"/>
              </p:cNvSpPr>
              <p:nvPr/>
            </p:nvSpPr>
            <p:spPr bwMode="auto">
              <a:xfrm>
                <a:off x="1364" y="12616"/>
                <a:ext cx="385" cy="1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2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5696" y="12639"/>
              <a:ext cx="579" cy="1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19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3653523" y="5429260"/>
            <a:ext cx="5566677" cy="999440"/>
            <a:chOff x="1364" y="12616"/>
            <a:chExt cx="4911" cy="1571"/>
          </a:xfrm>
        </p:grpSpPr>
        <p:grpSp>
          <p:nvGrpSpPr>
            <p:cNvPr id="16" name="Group 8"/>
            <p:cNvGrpSpPr>
              <a:grpSpLocks/>
            </p:cNvGrpSpPr>
            <p:nvPr/>
          </p:nvGrpSpPr>
          <p:grpSpPr bwMode="auto">
            <a:xfrm>
              <a:off x="1364" y="12616"/>
              <a:ext cx="4235" cy="1548"/>
              <a:chOff x="1364" y="12616"/>
              <a:chExt cx="4235" cy="1548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816" y="12618"/>
                <a:ext cx="3783" cy="154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P9 P11 P13 P19 P21 P24 P26 P28 P29 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P30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5V P10 P12 P18 P20 P22 P25 P27 GND 3.3V</a:t>
                </a:r>
                <a:endParaRPr kumimoji="0" lang="zh-CN" altLang="zh-CN" sz="4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1364" y="12616"/>
                <a:ext cx="385" cy="15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2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endParaRPr kumimoji="0" lang="zh-CN" altLang="zh-CN" sz="4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696" y="12639"/>
              <a:ext cx="579" cy="15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20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19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管脚分配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295400"/>
            <a:ext cx="6637595" cy="1394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752600"/>
            <a:ext cx="5901372" cy="4898571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 bwMode="auto">
          <a:xfrm>
            <a:off x="4267200" y="4724400"/>
            <a:ext cx="914400" cy="1447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819400" y="4737463"/>
            <a:ext cx="762000" cy="1447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28800" y="5078968"/>
            <a:ext cx="370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双击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Location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下管脚对应的空白处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419600"/>
            <a:ext cx="5867908" cy="1928027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362200" y="5461363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出现下拉菜单，从下拉菜单中选择要分配的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脚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628" y="4419600"/>
            <a:ext cx="6218459" cy="2392887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609600" y="2049552"/>
            <a:ext cx="8588484" cy="2095682"/>
            <a:chOff x="762000" y="2072579"/>
            <a:chExt cx="8588484" cy="2095682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2000" y="2072579"/>
              <a:ext cx="8588484" cy="2095682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 bwMode="auto">
            <a:xfrm>
              <a:off x="2906436" y="2362200"/>
              <a:ext cx="773993" cy="15404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solidFill>
                    <a:srgbClr val="C00000"/>
                  </a:solidFill>
                </a:ln>
                <a:noFill/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4430436" y="2376947"/>
              <a:ext cx="979764" cy="15404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solidFill>
                    <a:srgbClr val="C00000"/>
                  </a:solidFill>
                </a:ln>
                <a:noFill/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9" name="TextBox 6"/>
          <p:cNvSpPr txBox="1"/>
          <p:nvPr/>
        </p:nvSpPr>
        <p:spPr>
          <a:xfrm>
            <a:off x="1369357" y="3206221"/>
            <a:ext cx="6535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分配管脚后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重新编译整个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工程！！！</a:t>
            </a:r>
            <a:endParaRPr lang="zh-CN" altLang="en-US" sz="24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78186" y="4282263"/>
            <a:ext cx="8519898" cy="2042337"/>
            <a:chOff x="830586" y="4305290"/>
            <a:chExt cx="8519898" cy="2042337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586" y="4305290"/>
              <a:ext cx="8519898" cy="2042337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 bwMode="auto">
            <a:xfrm>
              <a:off x="2891196" y="4531669"/>
              <a:ext cx="773993" cy="15404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solidFill>
                    <a:srgbClr val="C00000"/>
                  </a:solidFill>
                </a:ln>
                <a:noFill/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4415196" y="4546416"/>
              <a:ext cx="979764" cy="1540468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 smtClean="0">
                <a:ln>
                  <a:solidFill>
                    <a:srgbClr val="C00000"/>
                  </a:solidFill>
                </a:ln>
                <a:noFill/>
                <a:effectLst/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83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4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连线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3" y="1371600"/>
            <a:ext cx="8218868" cy="5281770"/>
          </a:xfrm>
          <a:prstGeom prst="rect">
            <a:avLst/>
          </a:prstGeom>
        </p:spPr>
      </p:pic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1571604" y="1571612"/>
            <a:ext cx="863600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Verdana" pitchFamily="34" charset="0"/>
            </a:endParaRPr>
          </a:p>
        </p:txBody>
      </p:sp>
      <p:sp>
        <p:nvSpPr>
          <p:cNvPr id="38" name="TextBox 5"/>
          <p:cNvSpPr txBox="1"/>
          <p:nvPr/>
        </p:nvSpPr>
        <p:spPr>
          <a:xfrm>
            <a:off x="2296908" y="1499672"/>
            <a:ext cx="189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打开电源开关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3071802" y="2428868"/>
            <a:ext cx="4201046" cy="364750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TextBox 13"/>
          <p:cNvSpPr txBox="1"/>
          <p:nvPr/>
        </p:nvSpPr>
        <p:spPr>
          <a:xfrm>
            <a:off x="928662" y="5786454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连接拨位开关到输入信号的管脚上</a:t>
            </a:r>
          </a:p>
        </p:txBody>
      </p: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285720" y="4572008"/>
            <a:ext cx="2011188" cy="5032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000">
              <a:latin typeface="Verdana" pitchFamily="34" charset="0"/>
            </a:endParaRPr>
          </a:p>
        </p:txBody>
      </p:sp>
      <p:sp>
        <p:nvSpPr>
          <p:cNvPr id="42" name="TextBox 15"/>
          <p:cNvSpPr txBox="1"/>
          <p:nvPr/>
        </p:nvSpPr>
        <p:spPr>
          <a:xfrm>
            <a:off x="3276600" y="2693218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连接输出信号到数码管</a:t>
            </a:r>
          </a:p>
        </p:txBody>
      </p:sp>
      <p:sp>
        <p:nvSpPr>
          <p:cNvPr id="43" name="TextBox 5"/>
          <p:cNvSpPr txBox="1"/>
          <p:nvPr/>
        </p:nvSpPr>
        <p:spPr>
          <a:xfrm>
            <a:off x="653789" y="4181496"/>
            <a:ext cx="216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USB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下载线。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器件编程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" y="1371600"/>
            <a:ext cx="6469941" cy="12040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95403"/>
            <a:ext cx="6229284" cy="459187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74675" y="2558145"/>
            <a:ext cx="2320925" cy="243736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2792186"/>
            <a:ext cx="5685013" cy="3795089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 bwMode="auto">
          <a:xfrm>
            <a:off x="1524000" y="2801881"/>
            <a:ext cx="2047842" cy="9319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732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2829-BB60-4072-B794-BACC6EC295F2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710415" cy="51134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器件编程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95400" y="2971800"/>
            <a:ext cx="3581400" cy="2286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76800" y="2590800"/>
            <a:ext cx="533400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2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87337"/>
            <a:ext cx="8710415" cy="511346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2829-BB60-4072-B794-BACC6EC295F2}" type="datetime1">
              <a:rPr lang="zh-CN" altLang="en-US" smtClean="0"/>
              <a:t>2022-10-26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25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800600" y="2590800"/>
            <a:ext cx="533400" cy="1066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04800" y="2590800"/>
            <a:ext cx="838200" cy="3048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05600" y="1828800"/>
            <a:ext cx="2057400" cy="4572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器件编程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38965" y="4419600"/>
            <a:ext cx="2580835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？？？</a:t>
            </a:r>
            <a:endParaRPr lang="en-US" altLang="zh-CN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查看所选芯片是否正确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219200"/>
            <a:ext cx="8196262" cy="4267200"/>
          </a:xfrm>
        </p:spPr>
        <p:txBody>
          <a:bodyPr/>
          <a:lstStyle/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实验内容（描述所选题目）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实验步骤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结果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所设计的电路图；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软件仿真结果；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管脚分配情况；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下载验证结果；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思考题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3556337" y="2662637"/>
            <a:ext cx="2031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3AD-7CE9-4890-B8F6-241EDDCDF20D}" type="datetime1">
              <a:rPr lang="zh-CN" altLang="en-US" smtClean="0"/>
              <a:t>2022-10-26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27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371600"/>
            <a:ext cx="8188325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自主选题、自主设计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46371" y="2227426"/>
            <a:ext cx="7988029" cy="196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800" b="1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908050" indent="-4365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 b="1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2pPr>
            <a:lvl3pPr marL="1304925" indent="-3952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3pPr>
            <a:lvl4pPr marL="1693863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4pPr>
            <a:lvl5pPr marL="2093913" indent="-398463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 baseline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+mn-cs"/>
              </a:defRPr>
            </a:lvl5pPr>
            <a:lvl6pPr marL="25511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3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5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27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参考题目一：海明校验码（参照数电课本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参考题目二：超前进位加法器（参照数电课本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页）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参考题目三：多路表决器（参照数电课本加法器、译码器章节）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海明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 （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31991"/>
              </p:ext>
            </p:extLst>
          </p:nvPr>
        </p:nvGraphicFramePr>
        <p:xfrm>
          <a:off x="561610" y="2039845"/>
          <a:ext cx="8014064" cy="4437155"/>
        </p:xfrm>
        <a:graphic>
          <a:graphicData uri="http://schemas.openxmlformats.org/drawingml/2006/table">
            <a:tbl>
              <a:tblPr/>
              <a:tblGrid>
                <a:gridCol w="1001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17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位序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N</a:t>
                      </a:r>
                      <a:endParaRPr kumimoji="1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1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  <a:endParaRPr kumimoji="1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86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926C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1F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海明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 （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1892166"/>
            <a:ext cx="81883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、新建工程：注意工程路径、文件名称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、电路设计：编码电路、解码电路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、编译：注意错误提示，根据提示信息修改电路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、仿真：注意输入信号的设置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、管脚分配：注意输入信号靠近拨位开关、输出信号靠近</a:t>
            </a: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LED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灯</a:t>
            </a:r>
            <a:endParaRPr lang="en-US" altLang="zh-CN" sz="2400" b="0" dirty="0" smtClean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400" b="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、器件编程（下载验证）：在实验箱上验证结果</a:t>
            </a:r>
            <a:endParaRPr lang="en-US" altLang="zh-CN" sz="2400" b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7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海明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 （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57400"/>
            <a:ext cx="8188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、所设计的海明校验码是否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能纠正一位错？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、所设计的海明校验码是否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能纠正两位错？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、当前设计的海明校验码为什么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只能纠一位错？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、如何设计出可以纠</a:t>
            </a:r>
            <a:r>
              <a:rPr lang="zh-CN" altLang="en-US" sz="2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多位错的海</a:t>
            </a:r>
            <a:r>
              <a:rPr lang="zh-CN" altLang="en-US" sz="24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明码？</a:t>
            </a:r>
            <a:endParaRPr lang="zh-CN" altLang="en-US" sz="2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9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651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海明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校验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码 （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解码）</a:t>
            </a:r>
            <a:endParaRPr lang="en-US" altLang="zh-CN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4675" y="2057400"/>
            <a:ext cx="81883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Tips1</a:t>
            </a:r>
            <a:r>
              <a:rPr lang="zh-CN" altLang="en-US" sz="2000" b="0" dirty="0" smtClea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：如何仿真</a:t>
            </a:r>
            <a:endParaRPr lang="en-US" altLang="zh-CN" sz="2000" b="0" dirty="0" smtClean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编码覆盖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种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情况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解码覆盖正确情况、有一位错的情况、有两位错的情况（可以不完备）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Tips2</a:t>
            </a:r>
            <a:r>
              <a:rPr lang="zh-CN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：如何验证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：先下载编码电路，记录编码情况；再下载解码电路，对照编码电路的编码情况验证解码是否正确</a:t>
            </a:r>
            <a:endParaRPr lang="en-US" altLang="zh-CN" sz="2000" b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：编解码电路放到一个文件</a:t>
            </a:r>
            <a:r>
              <a:rPr lang="zh-CN" altLang="en-US" sz="2000" b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中，同时验证编码结果和解码结果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9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超前进位加法器：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位二进制超前进位加法器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Group 269"/>
          <p:cNvGrpSpPr>
            <a:grpSpLocks/>
          </p:cNvGrpSpPr>
          <p:nvPr/>
        </p:nvGrpSpPr>
        <p:grpSpPr bwMode="auto">
          <a:xfrm>
            <a:off x="269875" y="1922463"/>
            <a:ext cx="8610600" cy="4554537"/>
            <a:chOff x="96" y="960"/>
            <a:chExt cx="5616" cy="3024"/>
          </a:xfrm>
        </p:grpSpPr>
        <p:sp>
          <p:nvSpPr>
            <p:cNvPr id="8" name="Rectangle 190"/>
            <p:cNvSpPr>
              <a:spLocks noChangeArrowheads="1"/>
            </p:cNvSpPr>
            <p:nvPr/>
          </p:nvSpPr>
          <p:spPr bwMode="auto">
            <a:xfrm>
              <a:off x="96" y="960"/>
              <a:ext cx="5616" cy="302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1"/>
            </a:p>
          </p:txBody>
        </p:sp>
        <p:sp>
          <p:nvSpPr>
            <p:cNvPr id="9" name="Text Box 212"/>
            <p:cNvSpPr txBox="1">
              <a:spLocks noChangeArrowheads="1"/>
            </p:cNvSpPr>
            <p:nvPr/>
          </p:nvSpPr>
          <p:spPr bwMode="auto">
            <a:xfrm>
              <a:off x="4098" y="100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x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0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10" name="Text Box 214"/>
            <p:cNvSpPr txBox="1">
              <a:spLocks noChangeArrowheads="1"/>
            </p:cNvSpPr>
            <p:nvPr/>
          </p:nvSpPr>
          <p:spPr bwMode="auto">
            <a:xfrm>
              <a:off x="4342" y="100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y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0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11" name="Line 215"/>
            <p:cNvSpPr>
              <a:spLocks noChangeShapeType="1"/>
            </p:cNvSpPr>
            <p:nvPr/>
          </p:nvSpPr>
          <p:spPr bwMode="auto">
            <a:xfrm>
              <a:off x="2524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16"/>
            <p:cNvSpPr>
              <a:spLocks noChangeShapeType="1"/>
            </p:cNvSpPr>
            <p:nvPr/>
          </p:nvSpPr>
          <p:spPr bwMode="auto">
            <a:xfrm>
              <a:off x="2794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17"/>
            <p:cNvSpPr>
              <a:spLocks noChangeShapeType="1"/>
            </p:cNvSpPr>
            <p:nvPr/>
          </p:nvSpPr>
          <p:spPr bwMode="auto">
            <a:xfrm>
              <a:off x="4186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219"/>
            <p:cNvSpPr>
              <a:spLocks noChangeShapeType="1"/>
            </p:cNvSpPr>
            <p:nvPr/>
          </p:nvSpPr>
          <p:spPr bwMode="auto">
            <a:xfrm>
              <a:off x="4456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220"/>
            <p:cNvSpPr txBox="1">
              <a:spLocks noChangeArrowheads="1"/>
            </p:cNvSpPr>
            <p:nvPr/>
          </p:nvSpPr>
          <p:spPr bwMode="auto">
            <a:xfrm>
              <a:off x="1470" y="971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y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n-1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16" name="Text Box 222"/>
            <p:cNvSpPr txBox="1">
              <a:spLocks noChangeArrowheads="1"/>
            </p:cNvSpPr>
            <p:nvPr/>
          </p:nvSpPr>
          <p:spPr bwMode="auto">
            <a:xfrm>
              <a:off x="2418" y="971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x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n-2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17" name="Text Box 223"/>
            <p:cNvSpPr txBox="1">
              <a:spLocks noChangeArrowheads="1"/>
            </p:cNvSpPr>
            <p:nvPr/>
          </p:nvSpPr>
          <p:spPr bwMode="auto">
            <a:xfrm>
              <a:off x="2688" y="971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y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n-2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18" name="Line 232"/>
            <p:cNvSpPr>
              <a:spLocks noChangeShapeType="1"/>
            </p:cNvSpPr>
            <p:nvPr/>
          </p:nvSpPr>
          <p:spPr bwMode="auto">
            <a:xfrm>
              <a:off x="1510" y="2182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>
              <a:off x="2854" y="2182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4"/>
            <p:cNvSpPr>
              <a:spLocks noChangeShapeType="1"/>
            </p:cNvSpPr>
            <p:nvPr/>
          </p:nvSpPr>
          <p:spPr bwMode="auto">
            <a:xfrm>
              <a:off x="4486" y="2182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235"/>
            <p:cNvSpPr txBox="1">
              <a:spLocks noChangeArrowheads="1"/>
            </p:cNvSpPr>
            <p:nvPr/>
          </p:nvSpPr>
          <p:spPr bwMode="auto">
            <a:xfrm>
              <a:off x="1488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S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n-1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22" name="Text Box 236"/>
            <p:cNvSpPr txBox="1">
              <a:spLocks noChangeArrowheads="1"/>
            </p:cNvSpPr>
            <p:nvPr/>
          </p:nvSpPr>
          <p:spPr bwMode="auto">
            <a:xfrm>
              <a:off x="2736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S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n-2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23" name="Text Box 237"/>
            <p:cNvSpPr txBox="1">
              <a:spLocks noChangeArrowheads="1"/>
            </p:cNvSpPr>
            <p:nvPr/>
          </p:nvSpPr>
          <p:spPr bwMode="auto">
            <a:xfrm>
              <a:off x="4368" y="240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CC6600"/>
                  </a:solidFill>
                </a:rPr>
                <a:t>S</a:t>
              </a:r>
              <a:r>
                <a:rPr lang="en-US" altLang="zh-CN" sz="1800" b="1" baseline="-25000">
                  <a:solidFill>
                    <a:srgbClr val="CC6600"/>
                  </a:solidFill>
                </a:rPr>
                <a:t>0</a:t>
              </a:r>
              <a:endParaRPr lang="en-US" altLang="zh-CN" sz="1800" b="1">
                <a:solidFill>
                  <a:srgbClr val="CC6600"/>
                </a:solidFill>
              </a:endParaRP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24" y="2847"/>
              <a:ext cx="4416" cy="90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624" y="31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FF0000"/>
                  </a:solidFill>
                </a:rPr>
                <a:t>C</a:t>
              </a:r>
              <a:r>
                <a:rPr lang="en-US" altLang="zh-CN" sz="2000" b="1" baseline="-25000">
                  <a:solidFill>
                    <a:srgbClr val="FF0000"/>
                  </a:solidFill>
                </a:rPr>
                <a:t>n</a:t>
              </a:r>
              <a:endParaRPr lang="en-US" altLang="zh-CN" sz="1800" b="1"/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384" y="3299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14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S</a:t>
              </a:r>
              <a:r>
                <a:rPr lang="en-US" altLang="zh-CN" b="1" baseline="-25000">
                  <a:solidFill>
                    <a:srgbClr val="FF0000"/>
                  </a:solidFill>
                </a:rPr>
                <a:t>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1872" y="338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chemeClr val="accent2"/>
                  </a:solidFill>
                </a:rPr>
                <a:t>超前进位发生器</a:t>
              </a:r>
            </a:p>
          </p:txBody>
        </p:sp>
        <p:sp>
          <p:nvSpPr>
            <p:cNvPr id="29" name="Line 239"/>
            <p:cNvSpPr>
              <a:spLocks noChangeShapeType="1"/>
            </p:cNvSpPr>
            <p:nvPr/>
          </p:nvSpPr>
          <p:spPr bwMode="auto">
            <a:xfrm>
              <a:off x="1174" y="2160"/>
              <a:ext cx="0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240"/>
            <p:cNvSpPr txBox="1">
              <a:spLocks noChangeArrowheads="1"/>
            </p:cNvSpPr>
            <p:nvPr/>
          </p:nvSpPr>
          <p:spPr bwMode="auto">
            <a:xfrm>
              <a:off x="1056" y="284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n-1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31" name="Line 242"/>
            <p:cNvSpPr>
              <a:spLocks noChangeShapeType="1"/>
            </p:cNvSpPr>
            <p:nvPr/>
          </p:nvSpPr>
          <p:spPr bwMode="auto">
            <a:xfrm>
              <a:off x="2518" y="2160"/>
              <a:ext cx="0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245"/>
            <p:cNvSpPr>
              <a:spLocks noChangeShapeType="1"/>
            </p:cNvSpPr>
            <p:nvPr/>
          </p:nvSpPr>
          <p:spPr bwMode="auto">
            <a:xfrm>
              <a:off x="4150" y="2160"/>
              <a:ext cx="0" cy="6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95"/>
            <p:cNvSpPr>
              <a:spLocks noChangeShapeType="1"/>
            </p:cNvSpPr>
            <p:nvPr/>
          </p:nvSpPr>
          <p:spPr bwMode="auto">
            <a:xfrm>
              <a:off x="838" y="1869"/>
              <a:ext cx="26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96"/>
            <p:cNvSpPr txBox="1">
              <a:spLocks noChangeArrowheads="1"/>
            </p:cNvSpPr>
            <p:nvPr/>
          </p:nvSpPr>
          <p:spPr bwMode="auto">
            <a:xfrm>
              <a:off x="672" y="285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G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n-1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35" name="Rectangle 197"/>
            <p:cNvSpPr>
              <a:spLocks noChangeArrowheads="1"/>
            </p:cNvSpPr>
            <p:nvPr/>
          </p:nvSpPr>
          <p:spPr bwMode="auto">
            <a:xfrm>
              <a:off x="2352" y="1553"/>
              <a:ext cx="664" cy="6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36" name="Text Box 198"/>
            <p:cNvSpPr txBox="1">
              <a:spLocks noChangeArrowheads="1"/>
            </p:cNvSpPr>
            <p:nvPr/>
          </p:nvSpPr>
          <p:spPr bwMode="auto">
            <a:xfrm>
              <a:off x="2688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C</a:t>
              </a:r>
              <a:r>
                <a:rPr lang="en-US" altLang="zh-CN" sz="1800" b="1" baseline="-25000"/>
                <a:t>in</a:t>
              </a:r>
            </a:p>
          </p:txBody>
        </p:sp>
        <p:sp>
          <p:nvSpPr>
            <p:cNvPr id="37" name="Text Box 199"/>
            <p:cNvSpPr txBox="1">
              <a:spLocks noChangeArrowheads="1"/>
            </p:cNvSpPr>
            <p:nvPr/>
          </p:nvSpPr>
          <p:spPr bwMode="auto">
            <a:xfrm>
              <a:off x="2352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G</a:t>
              </a:r>
              <a:endParaRPr lang="en-US" altLang="zh-CN" sz="1800" b="1" baseline="-25000"/>
            </a:p>
          </p:txBody>
        </p:sp>
        <p:sp>
          <p:nvSpPr>
            <p:cNvPr id="38" name="Line 200"/>
            <p:cNvSpPr>
              <a:spLocks noChangeShapeType="1"/>
            </p:cNvSpPr>
            <p:nvPr/>
          </p:nvSpPr>
          <p:spPr bwMode="auto">
            <a:xfrm>
              <a:off x="1658" y="1869"/>
              <a:ext cx="192" cy="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201"/>
            <p:cNvSpPr txBox="1">
              <a:spLocks noChangeArrowheads="1"/>
            </p:cNvSpPr>
            <p:nvPr/>
          </p:nvSpPr>
          <p:spPr bwMode="auto">
            <a:xfrm>
              <a:off x="1632" y="284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C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n-1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40" name="Rectangle 202"/>
            <p:cNvSpPr>
              <a:spLocks noChangeArrowheads="1"/>
            </p:cNvSpPr>
            <p:nvPr/>
          </p:nvSpPr>
          <p:spPr bwMode="auto">
            <a:xfrm>
              <a:off x="3984" y="1553"/>
              <a:ext cx="664" cy="6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>
                <a:solidFill>
                  <a:schemeClr val="bg1"/>
                </a:solidFill>
              </a:endParaRPr>
            </a:p>
          </p:txBody>
        </p:sp>
        <p:sp>
          <p:nvSpPr>
            <p:cNvPr id="41" name="Text Box 203"/>
            <p:cNvSpPr txBox="1">
              <a:spLocks noChangeArrowheads="1"/>
            </p:cNvSpPr>
            <p:nvPr/>
          </p:nvSpPr>
          <p:spPr bwMode="auto">
            <a:xfrm>
              <a:off x="4320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 dirty="0" err="1"/>
                <a:t>C</a:t>
              </a:r>
              <a:r>
                <a:rPr lang="en-US" altLang="zh-CN" sz="1800" b="1" baseline="-25000" dirty="0" err="1"/>
                <a:t>in</a:t>
              </a:r>
              <a:endParaRPr lang="en-US" altLang="zh-CN" sz="1800" b="1" baseline="-25000" dirty="0"/>
            </a:p>
          </p:txBody>
        </p:sp>
        <p:sp>
          <p:nvSpPr>
            <p:cNvPr id="42" name="Text Box 204"/>
            <p:cNvSpPr txBox="1">
              <a:spLocks noChangeArrowheads="1"/>
            </p:cNvSpPr>
            <p:nvPr/>
          </p:nvSpPr>
          <p:spPr bwMode="auto">
            <a:xfrm>
              <a:off x="3984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G</a:t>
              </a:r>
              <a:endParaRPr lang="en-US" altLang="zh-CN" sz="1800" b="1" baseline="-25000"/>
            </a:p>
          </p:txBody>
        </p:sp>
        <p:sp>
          <p:nvSpPr>
            <p:cNvPr id="43" name="Line 208"/>
            <p:cNvSpPr>
              <a:spLocks noChangeShapeType="1"/>
            </p:cNvSpPr>
            <p:nvPr/>
          </p:nvSpPr>
          <p:spPr bwMode="auto">
            <a:xfrm>
              <a:off x="4667" y="1872"/>
              <a:ext cx="7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9"/>
            <p:cNvSpPr txBox="1">
              <a:spLocks noChangeArrowheads="1"/>
            </p:cNvSpPr>
            <p:nvPr/>
          </p:nvSpPr>
          <p:spPr bwMode="auto">
            <a:xfrm>
              <a:off x="5280" y="1737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 dirty="0">
                  <a:solidFill>
                    <a:srgbClr val="FF0000"/>
                  </a:solidFill>
                </a:rPr>
                <a:t>C</a:t>
              </a:r>
              <a:r>
                <a:rPr lang="en-US" altLang="zh-CN" sz="1800" b="1" baseline="-25000" dirty="0">
                  <a:solidFill>
                    <a:srgbClr val="FF0000"/>
                  </a:solidFill>
                </a:rPr>
                <a:t>0</a:t>
              </a:r>
              <a:endParaRPr lang="en-US" altLang="zh-CN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 Box 210"/>
            <p:cNvSpPr txBox="1">
              <a:spLocks noChangeArrowheads="1"/>
            </p:cNvSpPr>
            <p:nvPr/>
          </p:nvSpPr>
          <p:spPr bwMode="auto">
            <a:xfrm>
              <a:off x="3326" y="1733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cs typeface="Times New Roman" pitchFamily="18" charset="0"/>
                </a:rPr>
                <a:t>•••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  <p:sp>
          <p:nvSpPr>
            <p:cNvPr id="46" name="Text Box 225"/>
            <p:cNvSpPr txBox="1">
              <a:spLocks noChangeArrowheads="1"/>
            </p:cNvSpPr>
            <p:nvPr/>
          </p:nvSpPr>
          <p:spPr bwMode="auto">
            <a:xfrm>
              <a:off x="2688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eaLnBrk="1" hangingPunct="1">
                <a:defRPr kumimoji="1" sz="1600"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/>
                <a:t>Y</a:t>
              </a:r>
            </a:p>
          </p:txBody>
        </p:sp>
        <p:sp>
          <p:nvSpPr>
            <p:cNvPr id="47" name="Text Box 226"/>
            <p:cNvSpPr txBox="1">
              <a:spLocks noChangeArrowheads="1"/>
            </p:cNvSpPr>
            <p:nvPr/>
          </p:nvSpPr>
          <p:spPr bwMode="auto">
            <a:xfrm>
              <a:off x="4350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/>
                <a:t>Y</a:t>
              </a:r>
            </a:p>
          </p:txBody>
        </p:sp>
        <p:sp>
          <p:nvSpPr>
            <p:cNvPr id="48" name="Text Box 227"/>
            <p:cNvSpPr txBox="1">
              <a:spLocks noChangeArrowheads="1"/>
            </p:cNvSpPr>
            <p:nvPr/>
          </p:nvSpPr>
          <p:spPr bwMode="auto">
            <a:xfrm>
              <a:off x="4110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 dirty="0"/>
                <a:t>X</a:t>
              </a:r>
            </a:p>
          </p:txBody>
        </p:sp>
        <p:sp>
          <p:nvSpPr>
            <p:cNvPr id="49" name="Text Box 228"/>
            <p:cNvSpPr txBox="1">
              <a:spLocks noChangeArrowheads="1"/>
            </p:cNvSpPr>
            <p:nvPr/>
          </p:nvSpPr>
          <p:spPr bwMode="auto">
            <a:xfrm>
              <a:off x="2430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X</a:t>
              </a:r>
            </a:p>
          </p:txBody>
        </p:sp>
        <p:sp>
          <p:nvSpPr>
            <p:cNvPr id="50" name="Text Box 230"/>
            <p:cNvSpPr txBox="1">
              <a:spLocks noChangeArrowheads="1"/>
            </p:cNvSpPr>
            <p:nvPr/>
          </p:nvSpPr>
          <p:spPr bwMode="auto">
            <a:xfrm>
              <a:off x="2740" y="199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</a:t>
              </a:r>
            </a:p>
          </p:txBody>
        </p:sp>
        <p:sp>
          <p:nvSpPr>
            <p:cNvPr id="51" name="Text Box 231"/>
            <p:cNvSpPr txBox="1">
              <a:spLocks noChangeArrowheads="1"/>
            </p:cNvSpPr>
            <p:nvPr/>
          </p:nvSpPr>
          <p:spPr bwMode="auto">
            <a:xfrm>
              <a:off x="4372" y="199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</a:t>
              </a:r>
            </a:p>
          </p:txBody>
        </p:sp>
        <p:sp>
          <p:nvSpPr>
            <p:cNvPr id="52" name="Text Box 241"/>
            <p:cNvSpPr txBox="1">
              <a:spLocks noChangeArrowheads="1"/>
            </p:cNvSpPr>
            <p:nvPr/>
          </p:nvSpPr>
          <p:spPr bwMode="auto">
            <a:xfrm>
              <a:off x="2404" y="199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P</a:t>
              </a:r>
            </a:p>
          </p:txBody>
        </p:sp>
        <p:sp>
          <p:nvSpPr>
            <p:cNvPr id="53" name="Text Box 244"/>
            <p:cNvSpPr txBox="1">
              <a:spLocks noChangeArrowheads="1"/>
            </p:cNvSpPr>
            <p:nvPr/>
          </p:nvSpPr>
          <p:spPr bwMode="auto">
            <a:xfrm>
              <a:off x="4036" y="199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P</a:t>
              </a:r>
            </a:p>
          </p:txBody>
        </p:sp>
        <p:sp>
          <p:nvSpPr>
            <p:cNvPr id="54" name="Line 247"/>
            <p:cNvSpPr>
              <a:spLocks noChangeShapeType="1"/>
            </p:cNvSpPr>
            <p:nvPr/>
          </p:nvSpPr>
          <p:spPr bwMode="auto">
            <a:xfrm>
              <a:off x="827" y="1872"/>
              <a:ext cx="0" cy="9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48"/>
            <p:cNvSpPr>
              <a:spLocks noChangeShapeType="1"/>
            </p:cNvSpPr>
            <p:nvPr/>
          </p:nvSpPr>
          <p:spPr bwMode="auto">
            <a:xfrm>
              <a:off x="1854" y="1872"/>
              <a:ext cx="0" cy="9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11"/>
            <p:cNvSpPr>
              <a:spLocks noChangeShapeType="1"/>
            </p:cNvSpPr>
            <p:nvPr/>
          </p:nvSpPr>
          <p:spPr bwMode="auto">
            <a:xfrm>
              <a:off x="1200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3"/>
            <p:cNvSpPr>
              <a:spLocks noChangeShapeType="1"/>
            </p:cNvSpPr>
            <p:nvPr/>
          </p:nvSpPr>
          <p:spPr bwMode="auto">
            <a:xfrm>
              <a:off x="1470" y="1307"/>
              <a:ext cx="0" cy="240"/>
            </a:xfrm>
            <a:prstGeom prst="line">
              <a:avLst/>
            </a:prstGeom>
            <a:noFill/>
            <a:ln w="19050">
              <a:solidFill>
                <a:srgbClr val="CC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18"/>
            <p:cNvSpPr txBox="1">
              <a:spLocks noChangeArrowheads="1"/>
            </p:cNvSpPr>
            <p:nvPr/>
          </p:nvSpPr>
          <p:spPr bwMode="auto">
            <a:xfrm>
              <a:off x="1104" y="971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CC6600"/>
                  </a:solidFill>
                </a:rPr>
                <a:t>x</a:t>
              </a:r>
              <a:r>
                <a:rPr lang="en-US" altLang="zh-CN" sz="1800" b="1" baseline="-25000" dirty="0">
                  <a:solidFill>
                    <a:srgbClr val="CC6600"/>
                  </a:solidFill>
                </a:rPr>
                <a:t>n-1</a:t>
              </a:r>
              <a:endParaRPr lang="en-US" altLang="zh-CN" sz="1800" b="1" dirty="0">
                <a:solidFill>
                  <a:srgbClr val="CC6600"/>
                </a:solidFill>
              </a:endParaRPr>
            </a:p>
          </p:txBody>
        </p:sp>
        <p:sp>
          <p:nvSpPr>
            <p:cNvPr id="59" name="Rectangle 191"/>
            <p:cNvSpPr>
              <a:spLocks noChangeArrowheads="1"/>
            </p:cNvSpPr>
            <p:nvPr/>
          </p:nvSpPr>
          <p:spPr bwMode="auto">
            <a:xfrm>
              <a:off x="1008" y="1553"/>
              <a:ext cx="657" cy="624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0" name="Text Box 192"/>
            <p:cNvSpPr txBox="1">
              <a:spLocks noChangeArrowheads="1"/>
            </p:cNvSpPr>
            <p:nvPr/>
          </p:nvSpPr>
          <p:spPr bwMode="auto">
            <a:xfrm>
              <a:off x="1104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X</a:t>
              </a:r>
            </a:p>
          </p:txBody>
        </p:sp>
        <p:sp>
          <p:nvSpPr>
            <p:cNvPr id="61" name="Text Box 193"/>
            <p:cNvSpPr txBox="1">
              <a:spLocks noChangeArrowheads="1"/>
            </p:cNvSpPr>
            <p:nvPr/>
          </p:nvSpPr>
          <p:spPr bwMode="auto">
            <a:xfrm>
              <a:off x="1344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600" b="1"/>
                <a:t>C</a:t>
              </a:r>
              <a:r>
                <a:rPr lang="en-US" altLang="zh-CN" sz="1800" b="1" baseline="-25000"/>
                <a:t>in</a:t>
              </a:r>
            </a:p>
          </p:txBody>
        </p:sp>
        <p:sp>
          <p:nvSpPr>
            <p:cNvPr id="62" name="Text Box 194"/>
            <p:cNvSpPr txBox="1">
              <a:spLocks noChangeArrowheads="1"/>
            </p:cNvSpPr>
            <p:nvPr/>
          </p:nvSpPr>
          <p:spPr bwMode="auto">
            <a:xfrm>
              <a:off x="1008" y="1776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G</a:t>
              </a:r>
              <a:endParaRPr lang="en-US" altLang="zh-CN" sz="1800" b="1" baseline="-25000"/>
            </a:p>
          </p:txBody>
        </p:sp>
        <p:sp>
          <p:nvSpPr>
            <p:cNvPr id="63" name="Text Box 224"/>
            <p:cNvSpPr txBox="1">
              <a:spLocks noChangeArrowheads="1"/>
            </p:cNvSpPr>
            <p:nvPr/>
          </p:nvSpPr>
          <p:spPr bwMode="auto">
            <a:xfrm>
              <a:off x="1374" y="153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Y</a:t>
              </a:r>
            </a:p>
          </p:txBody>
        </p:sp>
        <p:sp>
          <p:nvSpPr>
            <p:cNvPr id="64" name="Text Box 229"/>
            <p:cNvSpPr txBox="1">
              <a:spLocks noChangeArrowheads="1"/>
            </p:cNvSpPr>
            <p:nvPr/>
          </p:nvSpPr>
          <p:spPr bwMode="auto">
            <a:xfrm>
              <a:off x="1396" y="1968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S</a:t>
              </a:r>
            </a:p>
          </p:txBody>
        </p:sp>
        <p:sp>
          <p:nvSpPr>
            <p:cNvPr id="65" name="Text Box 238"/>
            <p:cNvSpPr txBox="1">
              <a:spLocks noChangeArrowheads="1"/>
            </p:cNvSpPr>
            <p:nvPr/>
          </p:nvSpPr>
          <p:spPr bwMode="auto">
            <a:xfrm>
              <a:off x="1060" y="1996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/>
                <a:t>P</a:t>
              </a:r>
            </a:p>
          </p:txBody>
        </p:sp>
        <p:sp>
          <p:nvSpPr>
            <p:cNvPr id="66" name="Text Box 249"/>
            <p:cNvSpPr txBox="1">
              <a:spLocks noChangeArrowheads="1"/>
            </p:cNvSpPr>
            <p:nvPr/>
          </p:nvSpPr>
          <p:spPr bwMode="auto">
            <a:xfrm>
              <a:off x="2400" y="283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n-2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67" name="Text Box 250"/>
            <p:cNvSpPr txBox="1">
              <a:spLocks noChangeArrowheads="1"/>
            </p:cNvSpPr>
            <p:nvPr/>
          </p:nvSpPr>
          <p:spPr bwMode="auto">
            <a:xfrm>
              <a:off x="2016" y="284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G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n-2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68" name="Text Box 251"/>
            <p:cNvSpPr txBox="1">
              <a:spLocks noChangeArrowheads="1"/>
            </p:cNvSpPr>
            <p:nvPr/>
          </p:nvSpPr>
          <p:spPr bwMode="auto">
            <a:xfrm>
              <a:off x="2976" y="283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C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n-2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69" name="Line 252"/>
            <p:cNvSpPr>
              <a:spLocks noChangeShapeType="1"/>
            </p:cNvSpPr>
            <p:nvPr/>
          </p:nvSpPr>
          <p:spPr bwMode="auto">
            <a:xfrm>
              <a:off x="2160" y="1872"/>
              <a:ext cx="0" cy="9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3"/>
            <p:cNvSpPr>
              <a:spLocks noChangeShapeType="1"/>
            </p:cNvSpPr>
            <p:nvPr/>
          </p:nvSpPr>
          <p:spPr bwMode="auto">
            <a:xfrm>
              <a:off x="3216" y="1872"/>
              <a:ext cx="0" cy="975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54"/>
            <p:cNvSpPr>
              <a:spLocks noChangeShapeType="1"/>
            </p:cNvSpPr>
            <p:nvPr/>
          </p:nvSpPr>
          <p:spPr bwMode="auto">
            <a:xfrm>
              <a:off x="2160" y="1872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56"/>
            <p:cNvSpPr>
              <a:spLocks noChangeShapeType="1"/>
            </p:cNvSpPr>
            <p:nvPr/>
          </p:nvSpPr>
          <p:spPr bwMode="auto">
            <a:xfrm>
              <a:off x="3024" y="1869"/>
              <a:ext cx="192" cy="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Text Box 257"/>
            <p:cNvSpPr txBox="1">
              <a:spLocks noChangeArrowheads="1"/>
            </p:cNvSpPr>
            <p:nvPr/>
          </p:nvSpPr>
          <p:spPr bwMode="auto">
            <a:xfrm>
              <a:off x="4032" y="283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P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0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74" name="Text Box 258"/>
            <p:cNvSpPr txBox="1">
              <a:spLocks noChangeArrowheads="1"/>
            </p:cNvSpPr>
            <p:nvPr/>
          </p:nvSpPr>
          <p:spPr bwMode="auto">
            <a:xfrm>
              <a:off x="3648" y="2842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800" b="1" dirty="0">
                  <a:solidFill>
                    <a:schemeClr val="accent2"/>
                  </a:solidFill>
                </a:rPr>
                <a:t>G</a:t>
              </a:r>
              <a:r>
                <a:rPr lang="en-US" altLang="zh-CN" sz="1800" b="1" baseline="-25000" dirty="0">
                  <a:solidFill>
                    <a:schemeClr val="accent2"/>
                  </a:solidFill>
                </a:rPr>
                <a:t>0</a:t>
              </a:r>
              <a:endParaRPr lang="en-US" altLang="zh-CN" sz="1800" b="1" dirty="0">
                <a:solidFill>
                  <a:schemeClr val="accent2"/>
                </a:solidFill>
              </a:endParaRPr>
            </a:p>
          </p:txBody>
        </p:sp>
        <p:sp>
          <p:nvSpPr>
            <p:cNvPr id="75" name="Line 261"/>
            <p:cNvSpPr>
              <a:spLocks noChangeShapeType="1"/>
            </p:cNvSpPr>
            <p:nvPr/>
          </p:nvSpPr>
          <p:spPr bwMode="auto">
            <a:xfrm>
              <a:off x="5280" y="1872"/>
              <a:ext cx="0" cy="14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62"/>
            <p:cNvSpPr>
              <a:spLocks noChangeShapeType="1"/>
            </p:cNvSpPr>
            <p:nvPr/>
          </p:nvSpPr>
          <p:spPr bwMode="auto">
            <a:xfrm flipH="1">
              <a:off x="5040" y="3312"/>
              <a:ext cx="2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263"/>
            <p:cNvSpPr>
              <a:spLocks noChangeArrowheads="1"/>
            </p:cNvSpPr>
            <p:nvPr/>
          </p:nvSpPr>
          <p:spPr bwMode="auto">
            <a:xfrm>
              <a:off x="5254" y="184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264"/>
            <p:cNvSpPr>
              <a:spLocks noChangeShapeType="1"/>
            </p:cNvSpPr>
            <p:nvPr/>
          </p:nvSpPr>
          <p:spPr bwMode="auto">
            <a:xfrm>
              <a:off x="3792" y="1872"/>
              <a:ext cx="0" cy="9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65"/>
            <p:cNvSpPr>
              <a:spLocks noChangeShapeType="1"/>
            </p:cNvSpPr>
            <p:nvPr/>
          </p:nvSpPr>
          <p:spPr bwMode="auto">
            <a:xfrm>
              <a:off x="3792" y="1872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267"/>
            <p:cNvSpPr txBox="1">
              <a:spLocks noChangeArrowheads="1"/>
            </p:cNvSpPr>
            <p:nvPr/>
          </p:nvSpPr>
          <p:spPr bwMode="auto">
            <a:xfrm>
              <a:off x="2928" y="163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C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n-2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  <p:sp>
          <p:nvSpPr>
            <p:cNvPr id="81" name="Text Box 268"/>
            <p:cNvSpPr txBox="1">
              <a:spLocks noChangeArrowheads="1"/>
            </p:cNvSpPr>
            <p:nvPr/>
          </p:nvSpPr>
          <p:spPr bwMode="auto">
            <a:xfrm>
              <a:off x="1584" y="1632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 sz="1800" b="1">
                  <a:solidFill>
                    <a:schemeClr val="accent2"/>
                  </a:solidFill>
                </a:rPr>
                <a:t>C</a:t>
              </a:r>
              <a:r>
                <a:rPr lang="en-US" altLang="zh-CN" sz="1800" b="1" baseline="-25000">
                  <a:solidFill>
                    <a:schemeClr val="accent2"/>
                  </a:solidFill>
                </a:rPr>
                <a:t>n-1</a:t>
              </a:r>
              <a:endParaRPr lang="en-US" altLang="zh-CN" sz="1800" b="1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04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1612" y="1277845"/>
            <a:ext cx="8188325" cy="581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超前进位加法器：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位二进制超前进位加法器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组合逻辑电路设计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66"/>
          <p:cNvSpPr txBox="1">
            <a:spLocks noChangeArrowheads="1"/>
          </p:cNvSpPr>
          <p:nvPr/>
        </p:nvSpPr>
        <p:spPr bwMode="auto">
          <a:xfrm>
            <a:off x="3240231" y="2133600"/>
            <a:ext cx="4343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out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= x • y + ( x ⊕ y) •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lang="en-US" altLang="zh-CN" sz="2000" b="1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G + P •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endParaRPr lang="en-US" altLang="zh-CN" sz="2000" b="1" baseline="-25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Text Box 67"/>
          <p:cNvSpPr txBox="1">
            <a:spLocks noChangeArrowheads="1"/>
          </p:cNvSpPr>
          <p:nvPr/>
        </p:nvSpPr>
        <p:spPr bwMode="auto">
          <a:xfrm>
            <a:off x="3192730" y="4594086"/>
            <a:ext cx="5562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处理模块产生两个中间变量，分别</a:t>
            </a:r>
            <a:r>
              <a:rPr lang="zh-CN" altLang="en-US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endParaRPr lang="en-US" altLang="zh-CN" sz="2000" b="1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进位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产生项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、进位传递项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则    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•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P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= x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⊕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C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i+1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000" b="1" baseline="-25000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+ P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altLang="zh-CN" sz="20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• C</a:t>
            </a:r>
            <a:r>
              <a:rPr lang="en-US" altLang="zh-CN" sz="2000" b="1" baseline="-25000" dirty="0"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0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71" y="2638425"/>
            <a:ext cx="2004229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Rectangle 4"/>
          <p:cNvSpPr txBox="1">
            <a:spLocks noChangeArrowheads="1"/>
          </p:cNvSpPr>
          <p:nvPr/>
        </p:nvSpPr>
        <p:spPr bwMode="auto">
          <a:xfrm>
            <a:off x="3240231" y="2987695"/>
            <a:ext cx="447833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spcBef>
                <a:spcPct val="20000"/>
              </a:spcBef>
              <a:defRPr kumimoji="1" sz="2000"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输入处理模块的逻辑表达式为：</a:t>
            </a:r>
          </a:p>
          <a:p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Si  = 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xi⊕yi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⊕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= xi • 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yi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xi⊕yi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= 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Gi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 + Pi • </a:t>
            </a:r>
            <a:r>
              <a:rPr lang="en-US" altLang="zh-CN" dirty="0" err="1">
                <a:ea typeface="微软雅黑" panose="020B0503020204020204" pitchFamily="34" charset="-122"/>
                <a:cs typeface="Times New Roman" panose="02020603050405020304" pitchFamily="18" charset="0"/>
              </a:rPr>
              <a:t>Cin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25986</TotalTime>
  <Words>1477</Words>
  <Application>Microsoft Office PowerPoint</Application>
  <PresentationFormat>全屏显示(4:3)</PresentationFormat>
  <Paragraphs>377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华文楷体</vt:lpstr>
      <vt:lpstr>华文隶书</vt:lpstr>
      <vt:lpstr>宋体</vt:lpstr>
      <vt:lpstr>微软雅黑</vt:lpstr>
      <vt:lpstr>Arial</vt:lpstr>
      <vt:lpstr>Calibri</vt:lpstr>
      <vt:lpstr>Georgia</vt:lpstr>
      <vt:lpstr>Times New Roman</vt:lpstr>
      <vt:lpstr>Verdana</vt:lpstr>
      <vt:lpstr>Wingdings</vt:lpstr>
      <vt:lpstr>1_Profile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张世娇</cp:lastModifiedBy>
  <cp:revision>1487</cp:revision>
  <cp:lastPrinted>2010-09-01T14:57:52Z</cp:lastPrinted>
  <dcterms:created xsi:type="dcterms:W3CDTF">2006-11-23T09:29:56Z</dcterms:created>
  <dcterms:modified xsi:type="dcterms:W3CDTF">2022-10-26T07:38:32Z</dcterms:modified>
</cp:coreProperties>
</file>