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903" r:id="rId3"/>
    <p:sldId id="1107" r:id="rId5"/>
    <p:sldId id="1108" r:id="rId6"/>
    <p:sldId id="1194" r:id="rId7"/>
    <p:sldId id="1202" r:id="rId8"/>
    <p:sldId id="1203" r:id="rId9"/>
    <p:sldId id="1106" r:id="rId10"/>
  </p:sldIdLst>
  <p:sldSz cx="9144000" cy="6858000" type="screen4x3"/>
  <p:notesSz cx="6797675" cy="9928225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  <a:srgbClr val="FF99FF"/>
    <a:srgbClr val="00642D"/>
    <a:srgbClr val="99FFCC"/>
    <a:srgbClr val="CCCCFF"/>
    <a:srgbClr val="66FF99"/>
    <a:srgbClr val="CCFFCC"/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3" autoAdjust="0"/>
    <p:restoredTop sz="98519" autoAdjust="0"/>
  </p:normalViewPr>
  <p:slideViewPr>
    <p:cSldViewPr showGuides="1">
      <p:cViewPr varScale="1">
        <p:scale>
          <a:sx n="88" d="100"/>
          <a:sy n="88" d="100"/>
        </p:scale>
        <p:origin x="104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7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1356"/>
    </p:cViewPr>
  </p:sorterViewPr>
  <p:notesViewPr>
    <p:cSldViewPr>
      <p:cViewPr varScale="1">
        <p:scale>
          <a:sx n="52" d="100"/>
          <a:sy n="52" d="100"/>
        </p:scale>
        <p:origin x="-2970" y="-10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t" anchorCtr="0" compatLnSpc="1"/>
          <a:lstStyle>
            <a:lvl1pPr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64" y="0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t" anchorCtr="0" compatLnSpc="1"/>
          <a:lstStyle>
            <a:lvl1pPr algn="r"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779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b" anchorCtr="0" compatLnSpc="1"/>
          <a:lstStyle>
            <a:lvl1pPr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64" y="9429779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b" anchorCtr="0" compatLnSpc="1"/>
          <a:lstStyle>
            <a:lvl1pPr algn="r"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A17DBA9-C484-4610-B37C-4E4AC5A60C2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t" anchorCtr="0" compatLnSpc="1"/>
          <a:lstStyle>
            <a:lvl1pPr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64" y="0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t" anchorCtr="0" compatLnSpc="1"/>
          <a:lstStyle>
            <a:lvl1pPr algn="r"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51" y="4716585"/>
            <a:ext cx="5438140" cy="44673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779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b" anchorCtr="0" compatLnSpc="1"/>
          <a:lstStyle>
            <a:lvl1pPr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64" y="9429779"/>
            <a:ext cx="2946443" cy="4967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446" tIns="46223" rIns="92446" bIns="46223" numCol="1" anchor="b" anchorCtr="0" compatLnSpc="1"/>
          <a:lstStyle>
            <a:lvl1pPr algn="r">
              <a:defRPr sz="1200" b="0"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6313407-044F-4D24-AD35-E250C10CD77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6803A0E5-B8FC-429F-B929-9CB1AF805AAD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5105400"/>
            <a:ext cx="4800600" cy="635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 b="0" baseline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单击此处编辑母版副标题样式</a:t>
            </a:r>
            <a:endParaRPr lang="en-US" altLang="zh-CN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3581400"/>
            <a:ext cx="4800600" cy="1143000"/>
          </a:xfrm>
          <a:effectLst/>
        </p:spPr>
        <p:txBody>
          <a:bodyPr/>
          <a:lstStyle>
            <a:lvl1pPr algn="ctr">
              <a:defRPr sz="4500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404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4015106-0D62-44A2-A831-A4617DA7661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553200" y="63404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直接连接符 7"/>
          <p:cNvCxnSpPr/>
          <p:nvPr userDrawn="1"/>
        </p:nvCxnSpPr>
        <p:spPr bwMode="auto">
          <a:xfrm>
            <a:off x="609600" y="1143000"/>
            <a:ext cx="800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Line 5"/>
          <p:cNvSpPr>
            <a:spLocks noChangeShapeType="1"/>
          </p:cNvSpPr>
          <p:nvPr userDrawn="1"/>
        </p:nvSpPr>
        <p:spPr bwMode="auto">
          <a:xfrm flipV="1">
            <a:off x="533400" y="6553200"/>
            <a:ext cx="80772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b="1" baseline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924E465-DC62-4836-B79F-8D04962546B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直接连接符 6"/>
          <p:cNvCxnSpPr/>
          <p:nvPr userDrawn="1"/>
        </p:nvCxnSpPr>
        <p:spPr bwMode="auto">
          <a:xfrm>
            <a:off x="609600" y="1143000"/>
            <a:ext cx="800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Line 5"/>
          <p:cNvSpPr>
            <a:spLocks noChangeShapeType="1"/>
          </p:cNvSpPr>
          <p:nvPr userDrawn="1"/>
        </p:nvSpPr>
        <p:spPr bwMode="auto">
          <a:xfrm flipV="1">
            <a:off x="533400" y="6553200"/>
            <a:ext cx="80772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b="1" baseline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0D842BE-2CBE-4468-9C03-F36F8653BF8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 bwMode="auto">
          <a:xfrm>
            <a:off x="609600" y="1143000"/>
            <a:ext cx="800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Line 5"/>
          <p:cNvSpPr>
            <a:spLocks noChangeShapeType="1"/>
          </p:cNvSpPr>
          <p:nvPr userDrawn="1"/>
        </p:nvSpPr>
        <p:spPr bwMode="auto">
          <a:xfrm flipV="1">
            <a:off x="533400" y="6553200"/>
            <a:ext cx="80772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 baseline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10E2829-BB60-4072-B794-BACC6EC295F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ED3A-FA93-4212-8E4C-FD4B6A12EB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512A-22D8-4CCD-9929-0B65244994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5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56328" name="Rectangle 8"/>
          <p:cNvSpPr>
            <a:spLocks noChangeArrowheads="1"/>
          </p:cNvSpPr>
          <p:nvPr userDrawn="1"/>
        </p:nvSpPr>
        <p:spPr bwMode="auto">
          <a:xfrm>
            <a:off x="6781800" y="6096000"/>
            <a:ext cx="2057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/>
          <a:p>
            <a:pPr algn="ctr">
              <a:defRPr/>
            </a:pPr>
            <a:endParaRPr lang="en-US" altLang="zh-CN" sz="1400" i="1">
              <a:latin typeface="Georgia" panose="02040502050405020303" pitchFamily="18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8EEABD-8522-49A5-8B14-A24E4F4F7F6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anose="02040502050405020303" pitchFamily="18" charset="0"/>
          <a:ea typeface="宋体" panose="02010600030101010101" pitchFamily="2" charset="-122"/>
          <a:cs typeface="Arial" panose="020B0604020202020204" pitchFamily="34" charset="0"/>
        </a:defRPr>
      </a:lvl9pPr>
    </p:titleStyle>
    <p:bodyStyle>
      <a:lvl1pPr marL="469900" indent="-469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4pPr>
      <a:lvl5pPr marL="2094230" indent="-398780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5pPr>
      <a:lvl6pPr marL="2551430" indent="-398780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6pPr>
      <a:lvl7pPr marL="3008630" indent="-398780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7pPr>
      <a:lvl8pPr marL="3465830" indent="-398780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8pPr>
      <a:lvl9pPr marL="3923030" indent="-398780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8077200" cy="914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数字逻辑电路实验</a:t>
            </a:r>
            <a:endParaRPr lang="en-US" altLang="zh-CN" sz="3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533400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ctr">
              <a:defRPr/>
            </a:pP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0" y="1295400"/>
            <a:ext cx="91440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78656" y="4343400"/>
            <a:ext cx="7786688" cy="23206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信息与通信工程系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张世娇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西一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楼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521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E-mail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zhshijiao@mail.xjtu.edu.cn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8FA8-DAB7-4948-A7DC-747099081C5B}" type="datetime1">
              <a:rPr lang="zh-CN" altLang="en-US" smtClean="0"/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C8268F-08B2-4A5E-A878-8172380B56B6}" type="slidenum">
              <a:rPr lang="zh-CN" altLang="en-US" smtClean="0"/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17455" y="2209800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实验七、八：数字系统设计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48561" y="3429000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数字系统设计</a:t>
            </a:r>
            <a:endParaRPr lang="zh-CN" altLang="en-US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数字系统设计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546371" y="2227426"/>
            <a:ext cx="7988029" cy="26493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469900" indent="-469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908050" indent="-43688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1304925" indent="-39560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694180" indent="-3873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2094230" indent="-398780" algn="l" rtl="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5514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6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58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30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数字钟（参照教材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257~260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数字系统设计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1612" y="1371600"/>
            <a:ext cx="8188325" cy="650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数字钟</a:t>
            </a: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7" b="16667"/>
          <a:stretch>
            <a:fillRect/>
          </a:stretch>
        </p:blipFill>
        <p:spPr>
          <a:xfrm>
            <a:off x="1143000" y="2253553"/>
            <a:ext cx="6705600" cy="3799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数字系统设计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1612" y="1371600"/>
            <a:ext cx="8188325" cy="650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数字钟</a:t>
            </a: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548549" y="2133600"/>
            <a:ext cx="8272462" cy="2362200"/>
          </a:xfrm>
          <a:prstGeom prst="rect">
            <a:avLst/>
          </a:prstGeom>
        </p:spPr>
        <p:txBody>
          <a:bodyPr>
            <a:noAutofit/>
          </a:bodyPr>
          <a:lstStyle>
            <a:lvl1pPr marL="469900" indent="-469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605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indent="-3873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indent="-398780" algn="l" rtl="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14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6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58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3030" indent="-398780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60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计数器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，作为数字钟的分钟和秒计数</a:t>
            </a:r>
            <a:endParaRPr lang="en-US" altLang="zh-CN" sz="2400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71170" lvl="1" indent="0" hangingPunct="1">
              <a:lnSpc>
                <a:spcPct val="120000"/>
              </a:lnSpc>
              <a:buNone/>
            </a:pPr>
            <a:r>
              <a:rPr lang="zh-CN" altLang="en-US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注意：为了方便两个数码管显示，模</a:t>
            </a:r>
            <a:r>
              <a:rPr lang="en-US" altLang="zh-CN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60</a:t>
            </a:r>
            <a:r>
              <a:rPr lang="zh-CN" altLang="en-US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计数器如何设计？模</a:t>
            </a:r>
            <a:r>
              <a:rPr lang="en-US" altLang="zh-CN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10*</a:t>
            </a:r>
            <a:r>
              <a:rPr lang="zh-CN" altLang="en-US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</a:t>
            </a:r>
            <a:r>
              <a:rPr lang="en-US" altLang="zh-CN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en-US" altLang="zh-CN" sz="2000" kern="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设计模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24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的计数器，作为数字钟的小时计数</a:t>
            </a:r>
            <a:endParaRPr lang="en-US" altLang="zh-CN" sz="24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hangingPunct="1">
              <a:lnSpc>
                <a:spcPct val="120000"/>
              </a:lnSpc>
              <a:buNone/>
            </a:pP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zh-CN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</a:t>
            </a:r>
            <a:r>
              <a:rPr lang="zh-CN" altLang="en-US" sz="20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：为了方便两个数码管显示，应该如何设计？</a:t>
            </a:r>
            <a:endParaRPr lang="en-US" altLang="zh-CN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400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各计数器之间如何连接？</a:t>
            </a:r>
            <a:endParaRPr lang="en-US" altLang="zh-CN" sz="2400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71170" lvl="1" indent="0" hangingPunct="1">
              <a:lnSpc>
                <a:spcPct val="120000"/>
              </a:lnSpc>
              <a:buNone/>
            </a:pPr>
            <a:r>
              <a:rPr lang="zh-CN" altLang="zh-CN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</a:t>
            </a:r>
            <a:r>
              <a:rPr lang="zh-CN" altLang="en-US" sz="20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：同步计数与异步计数的区别，如何设计？</a:t>
            </a:r>
            <a:endParaRPr lang="en-US" altLang="zh-CN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anose="02040502050405020303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数字系统设计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1612" y="1371600"/>
            <a:ext cx="8188325" cy="650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数字钟</a:t>
            </a: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548549" y="2133600"/>
            <a:ext cx="8272462" cy="52578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457200" indent="-457200" eaLnBrk="0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+mj-lt"/>
              <a:buAutoNum type="arabicPeriod"/>
              <a:defRPr sz="2400" ker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471170" lvl="1" indent="0" eaLnBrk="0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 sz="2000" ker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304925" indent="-395605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>
                <a:latin typeface="+mn-lt"/>
                <a:ea typeface="+mn-ea"/>
              </a:defRPr>
            </a:lvl3pPr>
            <a:lvl4pPr marL="1694180" indent="-387350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>
                <a:latin typeface="+mn-lt"/>
                <a:ea typeface="+mn-ea"/>
              </a:defRPr>
            </a:lvl4pPr>
            <a:lvl5pPr marL="2094230" indent="-398780" eaLnBrk="0" hangingPunct="0">
              <a:lnSpc>
                <a:spcPct val="110000"/>
              </a:lnSpc>
              <a:spcBef>
                <a:spcPct val="2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>
                <a:latin typeface="+mn-lt"/>
                <a:ea typeface="+mn-ea"/>
              </a:defRPr>
            </a:lvl5pPr>
            <a:lvl6pPr marL="2551430" indent="-39878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>
                <a:latin typeface="+mn-lt"/>
                <a:ea typeface="+mn-ea"/>
              </a:defRPr>
            </a:lvl6pPr>
            <a:lvl7pPr marL="3008630" indent="-39878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>
                <a:latin typeface="+mn-lt"/>
                <a:ea typeface="+mn-ea"/>
              </a:defRPr>
            </a:lvl7pPr>
            <a:lvl8pPr marL="3465830" indent="-39878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>
                <a:latin typeface="+mn-lt"/>
                <a:ea typeface="+mn-ea"/>
              </a:defRPr>
            </a:lvl8pPr>
            <a:lvl9pPr marL="3923030" indent="-39878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 sz="2000"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zh-CN" dirty="0" smtClean="0"/>
              <a:t>设计</a:t>
            </a:r>
            <a:r>
              <a:rPr lang="zh-CN" altLang="zh-CN" dirty="0"/>
              <a:t>动态扫描数码管驱动电路</a:t>
            </a:r>
            <a:endParaRPr lang="en-US" altLang="zh-CN" dirty="0"/>
          </a:p>
          <a:p>
            <a:pPr lvl="1"/>
            <a:r>
              <a:rPr lang="zh-CN" altLang="zh-CN" dirty="0"/>
              <a:t>注意</a:t>
            </a:r>
            <a:r>
              <a:rPr lang="zh-CN" altLang="en-US" dirty="0"/>
              <a:t>：</a:t>
            </a:r>
            <a:r>
              <a:rPr lang="en-US" altLang="zh-CN" dirty="0"/>
              <a:t>6</a:t>
            </a:r>
            <a:r>
              <a:rPr lang="zh-CN" altLang="zh-CN" dirty="0"/>
              <a:t>个数码管显示独立的数字</a:t>
            </a:r>
            <a:r>
              <a:rPr lang="en-US" altLang="zh-CN" dirty="0"/>
              <a:t>,</a:t>
            </a:r>
            <a:r>
              <a:rPr lang="zh-CN" altLang="en-US" dirty="0"/>
              <a:t>使用多路选择器或者三态缓冲器</a:t>
            </a:r>
            <a:endParaRPr lang="zh-CN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zh-CN" dirty="0"/>
              <a:t>根据自底向上的设计方法，</a:t>
            </a:r>
            <a:r>
              <a:rPr lang="zh-CN" altLang="en-US" dirty="0"/>
              <a:t>设计数字钟</a:t>
            </a:r>
            <a:endParaRPr lang="en-US" altLang="zh-CN" dirty="0"/>
          </a:p>
          <a:p>
            <a:pPr lvl="1"/>
            <a:r>
              <a:rPr lang="zh-CN" altLang="zh-CN" dirty="0"/>
              <a:t>将</a:t>
            </a:r>
            <a:r>
              <a:rPr lang="zh-CN" altLang="en-US" dirty="0"/>
              <a:t>上述</a:t>
            </a:r>
            <a:r>
              <a:rPr lang="zh-CN" altLang="zh-CN" dirty="0"/>
              <a:t>设计封装成符号文件，然后</a:t>
            </a:r>
            <a:r>
              <a:rPr lang="zh-CN" altLang="en-US" dirty="0"/>
              <a:t>在新建的</a:t>
            </a:r>
            <a:r>
              <a:rPr lang="zh-CN" altLang="zh-CN" dirty="0"/>
              <a:t>顶层</a:t>
            </a:r>
            <a:r>
              <a:rPr lang="en-US" altLang="zh-CN" dirty="0" err="1"/>
              <a:t>bdf</a:t>
            </a:r>
            <a:r>
              <a:rPr lang="zh-CN" altLang="zh-CN" dirty="0"/>
              <a:t>文件</a:t>
            </a:r>
            <a:r>
              <a:rPr lang="zh-CN" altLang="en-US" dirty="0"/>
              <a:t>中</a:t>
            </a:r>
            <a:r>
              <a:rPr lang="zh-CN" altLang="zh-CN" dirty="0"/>
              <a:t>，调用模</a:t>
            </a:r>
            <a:r>
              <a:rPr lang="en-US" altLang="zh-CN" dirty="0"/>
              <a:t>60</a:t>
            </a:r>
            <a:r>
              <a:rPr lang="zh-CN" altLang="en-US" dirty="0"/>
              <a:t>、</a:t>
            </a:r>
            <a:r>
              <a:rPr lang="zh-CN" altLang="zh-CN" dirty="0"/>
              <a:t>模</a:t>
            </a:r>
            <a:r>
              <a:rPr lang="en-US" altLang="zh-CN" dirty="0"/>
              <a:t>24</a:t>
            </a:r>
            <a:r>
              <a:rPr lang="zh-CN" altLang="zh-CN" dirty="0"/>
              <a:t>计数器，</a:t>
            </a:r>
            <a:r>
              <a:rPr lang="zh-CN" altLang="en-US" dirty="0"/>
              <a:t>使用</a:t>
            </a:r>
            <a:r>
              <a:rPr lang="zh-CN" altLang="zh-CN" dirty="0"/>
              <a:t>动态扫描数码管驱动电路</a:t>
            </a:r>
            <a:r>
              <a:rPr lang="zh-CN" altLang="en-US" dirty="0"/>
              <a:t>进行</a:t>
            </a:r>
            <a:r>
              <a:rPr lang="zh-CN" altLang="zh-CN" dirty="0"/>
              <a:t>显示</a:t>
            </a:r>
            <a:endParaRPr lang="en-US" altLang="zh-CN" dirty="0"/>
          </a:p>
          <a:p>
            <a:pPr lvl="1"/>
            <a:r>
              <a:rPr lang="zh-CN" altLang="en-US" dirty="0"/>
              <a:t>思考：各级计数器的时钟信号？？？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zh-CN" dirty="0"/>
              <a:t>下载验证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实验报告要求</a:t>
            </a:r>
            <a:endParaRPr lang="zh-CN" altLang="en-US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5" y="1295400"/>
            <a:ext cx="8196262" cy="426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题目描述</a:t>
            </a:r>
            <a:endParaRPr lang="zh-CN" altLang="en-US" sz="2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建模、分析和具体的电路设计</a:t>
            </a: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思路</a:t>
            </a:r>
            <a:endParaRPr lang="zh-CN" altLang="en-US" sz="2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具体的电路实现和验证（包括具体电路实现、仿真结果和验证结果）</a:t>
            </a:r>
            <a:endParaRPr lang="zh-CN" altLang="en-US" sz="2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对本次实验的</a:t>
            </a: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思考</a:t>
            </a:r>
            <a:endParaRPr lang="en-US" altLang="zh-CN" sz="24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对该课程的建议</a:t>
            </a:r>
            <a:endParaRPr lang="zh-CN" altLang="en-US" sz="2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&quot;c:\Program Files\gs\gs8.54\bin\gswin32c&quot;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21"/>
  <p:tag name="DEFAULTHEIGHT" val="346"/>
  <p:tag name="COMMONDATA" val="eyJoZGlkIjoiOGQzNzI3ODYxZGU5ZmExN2U4ZTQ2ZWZjMTViYzEzOTQifQ=="/>
</p:tagLst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Georgia"/>
        <a:ea typeface="宋体"/>
        <a:cs typeface="Arial"/>
      </a:majorFont>
      <a:minorFont>
        <a:latin typeface="Georgia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WPS 演示</Application>
  <PresentationFormat>全屏显示(4:3)</PresentationFormat>
  <Paragraphs>55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Georgia</vt:lpstr>
      <vt:lpstr>Times New Roman</vt:lpstr>
      <vt:lpstr>黑体</vt:lpstr>
      <vt:lpstr>华文楷体</vt:lpstr>
      <vt:lpstr>微软雅黑</vt:lpstr>
      <vt:lpstr>华文隶书</vt:lpstr>
      <vt:lpstr>Arial Black</vt:lpstr>
      <vt:lpstr>Arial Unicode MS</vt:lpstr>
      <vt:lpstr>1_Profile</vt:lpstr>
      <vt:lpstr>数字逻辑电路实验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实验报告要求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Cluster-Based DSRC Architecture for QoS Provisioning over Vehicle Ad Hoc Networks</dc:title>
  <dc:creator>june;Cts</dc:creator>
  <cp:lastModifiedBy>pc</cp:lastModifiedBy>
  <cp:revision>1655</cp:revision>
  <cp:lastPrinted>2010-09-01T14:57:00Z</cp:lastPrinted>
  <dcterms:created xsi:type="dcterms:W3CDTF">2006-11-23T09:29:00Z</dcterms:created>
  <dcterms:modified xsi:type="dcterms:W3CDTF">2023-12-06T14:32:09Z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0494B37300614FC48FAD33ED1682A299_12</vt:lpwstr>
  </property>
  <property fmtid="{D5CDD505-2E9C-101B-9397-08002B2CF9AE}" pid="3" name="KSOProductBuildVer">
    <vt:lpwstr>2052-11.1.0.14650</vt:lpwstr>
  </property>
</Properties>
</file>