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44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charset="0"/>
              </a:rPr>
              <a:t>”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1">
              <a:rPr lang="en-US" smtClean="0"/>
              <a:t>6/8/2022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5.png"/><Relationship Id="rId5" Type="http://schemas.microsoft.com/office/2007/relationships/hdphoto" Target="../media/hdphoto1.tiff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3" Type="http://schemas.openxmlformats.org/officeDocument/2006/relationships/image" Target="../media/image16.png"/><Relationship Id="rId21" Type="http://schemas.openxmlformats.org/officeDocument/2006/relationships/image" Target="../media/image25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17" Type="http://schemas.openxmlformats.org/officeDocument/2006/relationships/image" Target="../media/image23.png"/><Relationship Id="rId2" Type="http://schemas.openxmlformats.org/officeDocument/2006/relationships/image" Target="../media/image16.png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20.png"/><Relationship Id="rId19" Type="http://schemas.openxmlformats.org/officeDocument/2006/relationships/image" Target="../media/image24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2.png"/><Relationship Id="rId22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28.png"/><Relationship Id="rId5" Type="http://schemas.openxmlformats.org/officeDocument/2006/relationships/image" Target="../media/image28.png"/><Relationship Id="rId10" Type="http://schemas.openxmlformats.org/officeDocument/2006/relationships/image" Target="../media/image30.png"/><Relationship Id="rId4" Type="http://schemas.microsoft.com/office/2007/relationships/hdphoto" Target="../media/hdphoto2.tiff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6.png"/><Relationship Id="rId3" Type="http://schemas.microsoft.com/office/2007/relationships/hdphoto" Target="../media/hdphoto3.tiff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image" Target="../media/image35.png"/><Relationship Id="rId5" Type="http://schemas.openxmlformats.org/officeDocument/2006/relationships/image" Target="../media/image32.png"/><Relationship Id="rId1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tiff"/><Relationship Id="rId7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microsoft.com/office/2007/relationships/hdphoto" Target="../media/hdphoto5.tiff"/><Relationship Id="rId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56210" y="1118062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zh-CN" altLang="en-US" sz="8000" dirty="0"/>
              <a:t>习题讨论课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492535" y="476672"/>
            <a:ext cx="7851937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16165D"/>
                </a:solidFill>
                <a:latin typeface="+mn-lt"/>
              </a:rPr>
              <a:t>一半径为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R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的球面上均匀分布着电荷，面密度为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𝜎</a:t>
            </a:r>
            <a:r>
              <a:rPr lang="en-US" altLang="zh-CN" baseline="-25000" dirty="0">
                <a:solidFill>
                  <a:srgbClr val="0000FF"/>
                </a:solidFill>
                <a:latin typeface="+mn-lt"/>
              </a:rPr>
              <a:t>0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，当它以角速度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𝜔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绕直径旋转时，试求在球心处的磁感应强度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B </a:t>
            </a:r>
            <a:r>
              <a:rPr lang="zh-CN" altLang="en-US" dirty="0">
                <a:solidFill>
                  <a:srgbClr val="16165D"/>
                </a:solidFill>
                <a:latin typeface="+mn-lt"/>
              </a:rPr>
              <a:t>的大小。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2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87133" y="1743199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37" name="矩形 36"/>
          <p:cNvSpPr/>
          <p:nvPr/>
        </p:nvSpPr>
        <p:spPr>
          <a:xfrm>
            <a:off x="2423591" y="1705458"/>
            <a:ext cx="597285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取球面上与转轴垂直的微圆环为研究对象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2386712" y="2265158"/>
                <a:ext cx="2747645" cy="368300"/>
              </a:xfrm>
              <a:prstGeom prst="rect">
                <a:avLst/>
              </a:prstGeom>
              <a:blipFill rotWithShape="1">
                <a:blip r:embed="rId2"/>
                <a:stretch>
                  <a:fillRect l="-14" t="-31" r="1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712" y="2265158"/>
                <a:ext cx="2747645" cy="368300"/>
              </a:xfrm>
              <a:prstGeom prst="rect">
                <a:avLst/>
              </a:prstGeom>
              <a:blipFill rotWithShape="1">
                <a:blip r:embed="rId3"/>
                <a:stretch>
                  <a:fillRect l="-14" t="-31" r="14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矩形 47"/>
              <p:cNvSpPr/>
              <p:nvPr/>
            </p:nvSpPr>
            <p:spPr>
              <a:xfrm>
                <a:off x="6230435" y="2265158"/>
                <a:ext cx="1640840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27" t="-31" r="2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8" name="矩形 4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230435" y="2265158"/>
                <a:ext cx="1640840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27" t="-31" r="27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689249" y="2834404"/>
                <a:ext cx="2145665" cy="611505"/>
              </a:xfrm>
              <a:prstGeom prst="rect">
                <a:avLst/>
              </a:prstGeom>
              <a:blipFill rotWithShape="1">
                <a:blip r:embed="rId6"/>
                <a:stretch>
                  <a:fillRect l="-19" t="-65" r="1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9" name="矩形 4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689249" y="2834404"/>
                <a:ext cx="2145665" cy="611505"/>
              </a:xfrm>
              <a:prstGeom prst="rect">
                <a:avLst/>
              </a:prstGeom>
              <a:blipFill rotWithShape="1">
                <a:blip r:embed="rId7"/>
                <a:stretch>
                  <a:fillRect l="-19" t="-65" r="19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矩形 49"/>
              <p:cNvSpPr/>
              <p:nvPr/>
            </p:nvSpPr>
            <p:spPr>
              <a:xfrm>
                <a:off x="5049241" y="3826820"/>
                <a:ext cx="5549002" cy="693420"/>
              </a:xfrm>
              <a:prstGeom prst="rect">
                <a:avLst/>
              </a:prstGeom>
              <a:blipFill rotWithShape="1">
                <a:blip r:embed="rId8"/>
                <a:stretch>
                  <a:fillRect l="-6" t="-45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50" name="矩形 4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049241" y="3826820"/>
                <a:ext cx="5549002" cy="693420"/>
              </a:xfrm>
              <a:prstGeom prst="rect">
                <a:avLst/>
              </a:prstGeom>
              <a:blipFill rotWithShape="1">
                <a:blip r:embed="rId9"/>
                <a:stretch>
                  <a:fillRect l="-6" t="-45" r="2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785052" y="4832812"/>
                <a:ext cx="3960984" cy="680720"/>
              </a:xfrm>
              <a:prstGeom prst="rect">
                <a:avLst/>
              </a:prstGeom>
              <a:blipFill rotWithShape="1">
                <a:blip r:embed="rId10"/>
                <a:stretch>
                  <a:fillRect l="-8" t="-68" r="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51" name="矩形 5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5052" y="4832812"/>
                <a:ext cx="3960984" cy="680720"/>
              </a:xfrm>
              <a:prstGeom prst="rect">
                <a:avLst/>
              </a:prstGeom>
              <a:blipFill rotWithShape="1">
                <a:blip r:embed="rId11"/>
                <a:stretch>
                  <a:fillRect l="-8" t="-68" r="5" b="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52" name="矩形 51"/>
          <p:cNvSpPr/>
          <p:nvPr/>
        </p:nvSpPr>
        <p:spPr>
          <a:xfrm>
            <a:off x="2478563" y="5027390"/>
            <a:ext cx="2011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球心总磁感应强度</a:t>
            </a:r>
          </a:p>
        </p:txBody>
      </p:sp>
      <p:sp>
        <p:nvSpPr>
          <p:cNvPr id="53" name="矩形 52"/>
          <p:cNvSpPr/>
          <p:nvPr/>
        </p:nvSpPr>
        <p:spPr>
          <a:xfrm>
            <a:off x="2422484" y="3025678"/>
            <a:ext cx="1783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等效环形电流为</a:t>
            </a:r>
          </a:p>
        </p:txBody>
      </p:sp>
      <p:sp>
        <p:nvSpPr>
          <p:cNvPr id="54" name="矩形 53"/>
          <p:cNvSpPr/>
          <p:nvPr/>
        </p:nvSpPr>
        <p:spPr>
          <a:xfrm>
            <a:off x="2254250" y="3879850"/>
            <a:ext cx="272034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dirty="0">
                <a:solidFill>
                  <a:srgbClr val="0000FF"/>
                </a:solidFill>
              </a:rPr>
              <a:t>该电流对球心磁场的贡献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531985" y="1335405"/>
            <a:ext cx="1871980" cy="2943860"/>
            <a:chOff x="11057" y="1771"/>
            <a:chExt cx="2948" cy="4636"/>
          </a:xfrm>
        </p:grpSpPr>
        <p:grpSp>
          <p:nvGrpSpPr>
            <p:cNvPr id="4" name="组合 3"/>
            <p:cNvGrpSpPr/>
            <p:nvPr/>
          </p:nvGrpSpPr>
          <p:grpSpPr>
            <a:xfrm>
              <a:off x="11057" y="1771"/>
              <a:ext cx="2948" cy="4637"/>
              <a:chOff x="6372200" y="1780955"/>
              <a:chExt cx="1872208" cy="2944189"/>
            </a:xfrm>
          </p:grpSpPr>
          <p:sp>
            <p:nvSpPr>
              <p:cNvPr id="5" name="椭圆 4"/>
              <p:cNvSpPr/>
              <p:nvPr/>
            </p:nvSpPr>
            <p:spPr bwMode="auto">
              <a:xfrm>
                <a:off x="6372200" y="2492896"/>
                <a:ext cx="1872208" cy="1872208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rgbClr val="0000FF"/>
                </a:solidFill>
              </a:ln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幼圆" charset="-122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 bwMode="auto">
              <a:xfrm>
                <a:off x="7315664" y="1974031"/>
                <a:ext cx="0" cy="2751113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prstDash val="sysDot"/>
              </a:ln>
            </p:spPr>
          </p:cxnSp>
          <p:sp>
            <p:nvSpPr>
              <p:cNvPr id="10" name="弧形 9"/>
              <p:cNvSpPr/>
              <p:nvPr/>
            </p:nvSpPr>
            <p:spPr bwMode="auto">
              <a:xfrm rot="7772437">
                <a:off x="7074304" y="1780955"/>
                <a:ext cx="468000" cy="468000"/>
              </a:xfrm>
              <a:prstGeom prst="arc">
                <a:avLst/>
              </a:prstGeom>
              <a:noFill/>
              <a:ln>
                <a:solidFill>
                  <a:srgbClr val="0000FF"/>
                </a:solidFill>
                <a:headEnd type="arrow"/>
                <a:tailEnd type="none"/>
              </a:ln>
            </p:spPr>
            <p:txBody>
              <a:bodyPr vert="horz" wrap="square" lIns="91440" tIns="45720" rIns="91440" bIns="45720" numCol="1" rtlCol="0" anchor="ctr" anchorCtr="0" compatLnSpc="1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0" lang="zh-CN" altLang="en-US" sz="2800" b="0" i="0" u="none" strike="noStrike" cap="none" normalizeH="0" baseline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ea typeface="幼圆" charset="-122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7422097" y="1930127"/>
                <a:ext cx="4042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solidFill>
                      <a:srgbClr val="0000FF"/>
                    </a:solidFill>
                  </a:rPr>
                  <a:t>𝜔</a:t>
                </a:r>
                <a:endParaRPr lang="zh-CN" altLang="en-US" dirty="0"/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1369" y="3287"/>
              <a:ext cx="2352" cy="1080"/>
              <a:chOff x="7219071" y="2086989"/>
              <a:chExt cx="1493608" cy="685803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7219071" y="2086989"/>
                <a:ext cx="1493608" cy="685803"/>
                <a:chOff x="6570304" y="2743200"/>
                <a:chExt cx="1493608" cy="685803"/>
              </a:xfrm>
            </p:grpSpPr>
            <p:grpSp>
              <p:nvGrpSpPr>
                <p:cNvPr id="17" name="组合 16"/>
                <p:cNvGrpSpPr/>
                <p:nvPr/>
              </p:nvGrpSpPr>
              <p:grpSpPr>
                <a:xfrm>
                  <a:off x="6570304" y="2743200"/>
                  <a:ext cx="1476000" cy="685801"/>
                  <a:chOff x="6570304" y="2743200"/>
                  <a:chExt cx="1476000" cy="685801"/>
                </a:xfrm>
              </p:grpSpPr>
              <p:sp>
                <p:nvSpPr>
                  <p:cNvPr id="19" name="梯形 18"/>
                  <p:cNvSpPr/>
                  <p:nvPr/>
                </p:nvSpPr>
                <p:spPr bwMode="auto">
                  <a:xfrm>
                    <a:off x="6570304" y="2752353"/>
                    <a:ext cx="1476000" cy="109452"/>
                  </a:xfrm>
                  <a:prstGeom prst="trapezoid">
                    <a:avLst>
                      <a:gd name="adj" fmla="val 83016"/>
                    </a:avLst>
                  </a:prstGeom>
                  <a:solidFill>
                    <a:srgbClr val="2A802A"/>
                  </a:solidFill>
                  <a:ln>
                    <a:solidFill>
                      <a:srgbClr val="0000FF"/>
                    </a:solidFill>
                  </a:ln>
                </p:spPr>
                <p:txBody>
                  <a:bodyPr vert="horz" wrap="square" lIns="91440" tIns="45720" rIns="91440" bIns="45720" numCol="1" rtlCol="0" anchor="ctr" anchorCtr="0" compatLnSpc="1"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</a:pPr>
                    <a:endParaRPr kumimoji="0" lang="zh-CN" altLang="en-US" sz="2800" b="0" i="0" u="none" strike="noStrike" cap="none" normalizeH="0" baseline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latin typeface="Times New Roman" pitchFamily="18" charset="0"/>
                      <a:ea typeface="幼圆" charset="-122"/>
                    </a:endParaRPr>
                  </a:p>
                </p:txBody>
              </p:sp>
              <p:cxnSp>
                <p:nvCxnSpPr>
                  <p:cNvPr id="20" name="直接箭头连接符 19"/>
                  <p:cNvCxnSpPr/>
                  <p:nvPr/>
                </p:nvCxnSpPr>
                <p:spPr bwMode="auto">
                  <a:xfrm flipV="1">
                    <a:off x="7308304" y="2743200"/>
                    <a:ext cx="636624" cy="685801"/>
                  </a:xfrm>
                  <a:prstGeom prst="straightConnector1">
                    <a:avLst/>
                  </a:prstGeom>
                  <a:noFill/>
                  <a:ln w="19050">
                    <a:solidFill>
                      <a:srgbClr val="0000FF"/>
                    </a:solidFill>
                    <a:tailEnd type="triangle"/>
                  </a:ln>
                </p:spPr>
              </p:cxnSp>
              <p:sp>
                <p:nvSpPr>
                  <p:cNvPr id="21" name="矩形 20"/>
                  <p:cNvSpPr/>
                  <p:nvPr/>
                </p:nvSpPr>
                <p:spPr>
                  <a:xfrm>
                    <a:off x="7262873" y="2929746"/>
                    <a:ext cx="274147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l-GR" altLang="zh-CN" sz="1800" i="1" dirty="0">
                        <a:solidFill>
                          <a:srgbClr val="0000FF"/>
                        </a:solidFill>
                      </a:rPr>
                      <a:t>θ</a:t>
                    </a:r>
                    <a:endParaRPr lang="zh-CN" altLang="en-US" sz="2000" i="1" dirty="0"/>
                  </a:p>
                </p:txBody>
              </p:sp>
            </p:grpSp>
            <p:cxnSp>
              <p:nvCxnSpPr>
                <p:cNvPr id="22" name="直接箭头连接符 21"/>
                <p:cNvCxnSpPr/>
                <p:nvPr/>
              </p:nvCxnSpPr>
              <p:spPr bwMode="auto">
                <a:xfrm flipV="1">
                  <a:off x="7315664" y="2855947"/>
                  <a:ext cx="748248" cy="573056"/>
                </a:xfrm>
                <a:prstGeom prst="straightConnector1">
                  <a:avLst/>
                </a:prstGeom>
                <a:noFill/>
                <a:ln w="19050">
                  <a:solidFill>
                    <a:srgbClr val="0000FF"/>
                  </a:solidFill>
                  <a:tailEnd type="triangle"/>
                </a:ln>
              </p:spPr>
            </p:cxnSp>
          </p:grpSp>
          <p:sp>
            <p:nvSpPr>
              <p:cNvPr id="23" name="矩形 22"/>
              <p:cNvSpPr/>
              <p:nvPr/>
            </p:nvSpPr>
            <p:spPr>
              <a:xfrm>
                <a:off x="8267357" y="2179453"/>
                <a:ext cx="37702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solidFill>
                      <a:srgbClr val="0000FF"/>
                    </a:solidFill>
                  </a:rPr>
                  <a:t>d</a:t>
                </a:r>
                <a:r>
                  <a:rPr lang="el-GR" altLang="zh-CN" sz="1400" i="1" dirty="0">
                    <a:solidFill>
                      <a:srgbClr val="0000FF"/>
                    </a:solidFill>
                  </a:rPr>
                  <a:t>θ</a:t>
                </a:r>
                <a:endParaRPr lang="zh-CN" altLang="en-US" sz="1400" dirty="0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38" grpId="0" animBg="1"/>
      <p:bldP spid="38" grpId="1"/>
      <p:bldP spid="48" grpId="0" animBg="1"/>
      <p:bldP spid="48" grpId="1"/>
      <p:bldP spid="49" grpId="0" animBg="1"/>
      <p:bldP spid="49" grpId="1"/>
      <p:bldP spid="50" grpId="0" animBg="1"/>
      <p:bldP spid="50" grpId="1"/>
      <p:bldP spid="51" grpId="0" animBg="1"/>
      <p:bldP spid="51" grpId="1"/>
      <p:bldP spid="52" grpId="0"/>
      <p:bldP spid="52" grpId="1"/>
      <p:bldP spid="53" grpId="0"/>
      <p:bldP spid="53" grpId="1"/>
      <p:bldP spid="54" grpId="0"/>
      <p:bldP spid="5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386711" y="493170"/>
            <a:ext cx="8137525" cy="1938020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如图所示，一半径为</a:t>
            </a:r>
            <a:r>
              <a:rPr kumimoji="1" lang="en-US" altLang="zh-CN" sz="2400" i="1" dirty="0">
                <a:ea typeface="华文中宋" pitchFamily="2" charset="-122"/>
              </a:rPr>
              <a:t>R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的无限长半圆柱面导体，其上电流与其轴线上一无限长直导线的电流等值反向，电流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在半圆柱面上均匀分布。试求：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(1)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轴线上导线单位长度所受的力。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(2)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若将另一无限长直导线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(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通有大小、方向与半圆柱面相同电流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I)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代替圆柱面，产生同样作用力，该导线应放在何处？</a:t>
            </a:r>
          </a:p>
        </p:txBody>
      </p:sp>
      <p:sp>
        <p:nvSpPr>
          <p:cNvPr id="5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3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3283" y="2590936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8" name="矩形 7"/>
          <p:cNvSpPr/>
          <p:nvPr/>
        </p:nvSpPr>
        <p:spPr>
          <a:xfrm>
            <a:off x="2386712" y="2636912"/>
            <a:ext cx="4933424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(1)</a:t>
            </a:r>
            <a:r>
              <a:rPr lang="zh-CN" altLang="en-US" dirty="0">
                <a:solidFill>
                  <a:srgbClr val="0000FF"/>
                </a:solidFill>
              </a:rPr>
              <a:t>由对称性可知轴线磁场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879976" y="2599408"/>
                <a:ext cx="1122680" cy="394335"/>
              </a:xfrm>
              <a:prstGeom prst="rect">
                <a:avLst/>
              </a:prstGeom>
              <a:blipFill rotWithShape="1">
                <a:blip r:embed="rId2"/>
                <a:stretch>
                  <a:fillRect l="-46" t="-90" r="4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879976" y="2599408"/>
                <a:ext cx="1122680" cy="394335"/>
              </a:xfrm>
              <a:prstGeom prst="rect">
                <a:avLst/>
              </a:prstGeom>
              <a:blipFill rotWithShape="1">
                <a:blip r:embed="rId3"/>
                <a:stretch>
                  <a:fillRect l="-46" t="-90" r="46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833" r="71231" b="15051"/>
          <a:stretch>
            <a:fillRect/>
          </a:stretch>
        </p:blipFill>
        <p:spPr>
          <a:xfrm>
            <a:off x="7645048" y="2590936"/>
            <a:ext cx="1190271" cy="2305653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711624" y="3070054"/>
            <a:ext cx="3611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圆柱面看作是载流长直导线的叠加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3552314" y="3565942"/>
                <a:ext cx="3079750" cy="680720"/>
              </a:xfrm>
              <a:prstGeom prst="rect">
                <a:avLst/>
              </a:prstGeom>
              <a:blipFill rotWithShape="1">
                <a:blip r:embed="rId6"/>
                <a:stretch>
                  <a:fillRect l="-4" t="-61" r="-57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" name="矩形 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552314" y="3565942"/>
                <a:ext cx="3079750" cy="680720"/>
              </a:xfrm>
              <a:prstGeom prst="rect">
                <a:avLst/>
              </a:prstGeom>
              <a:blipFill rotWithShape="1">
                <a:blip r:embed="rId7"/>
                <a:stretch>
                  <a:fillRect l="-4" t="-61" r="-573" b="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18" name="组合 17"/>
          <p:cNvGrpSpPr/>
          <p:nvPr/>
        </p:nvGrpSpPr>
        <p:grpSpPr>
          <a:xfrm>
            <a:off x="8963293" y="2545861"/>
            <a:ext cx="1663737" cy="2110911"/>
            <a:chOff x="7659138" y="2542939"/>
            <a:chExt cx="1467037" cy="1698324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043" t="5833" r="16795" b="30012"/>
            <a:stretch>
              <a:fillRect/>
            </a:stretch>
          </p:blipFill>
          <p:spPr>
            <a:xfrm>
              <a:off x="7664605" y="2653384"/>
              <a:ext cx="1461570" cy="1587879"/>
            </a:xfrm>
            <a:prstGeom prst="rect">
              <a:avLst/>
            </a:prstGeom>
          </p:spPr>
        </p:pic>
        <p:sp>
          <p:nvSpPr>
            <p:cNvPr id="12" name="文本框 11"/>
            <p:cNvSpPr txBox="1"/>
            <p:nvPr/>
          </p:nvSpPr>
          <p:spPr>
            <a:xfrm>
              <a:off x="8543682" y="2542939"/>
              <a:ext cx="236288" cy="24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FF"/>
                  </a:solidFill>
                </a:rPr>
                <a:t>x</a:t>
              </a:r>
              <a:endParaRPr lang="zh-CN" altLang="en-US" sz="1800" b="0" i="1" dirty="0">
                <a:solidFill>
                  <a:srgbClr val="0000FF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7659138" y="3416822"/>
              <a:ext cx="245247" cy="2467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0" i="1" dirty="0">
                  <a:solidFill>
                    <a:srgbClr val="0000FF"/>
                  </a:solidFill>
                </a:rPr>
                <a:t>y</a:t>
              </a:r>
              <a:endParaRPr lang="zh-CN" altLang="en-US" sz="1800" b="0" i="1" dirty="0">
                <a:solidFill>
                  <a:srgbClr val="0000FF"/>
                </a:solidFill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 bwMode="auto">
            <a:xfrm flipV="1">
              <a:off x="8547546" y="2619127"/>
              <a:ext cx="0" cy="153889"/>
            </a:xfrm>
            <a:prstGeom prst="straightConnector1">
              <a:avLst/>
            </a:prstGeom>
            <a:noFill/>
            <a:ln>
              <a:solidFill>
                <a:srgbClr val="0909A0"/>
              </a:solidFill>
              <a:tailEnd type="triangle"/>
            </a:ln>
          </p:spPr>
        </p:cxn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7659138" y="3501008"/>
              <a:ext cx="167506" cy="1"/>
            </a:xfrm>
            <a:prstGeom prst="straightConnector1">
              <a:avLst/>
            </a:prstGeom>
            <a:noFill/>
            <a:ln>
              <a:solidFill>
                <a:srgbClr val="0909A0"/>
              </a:solidFill>
              <a:tailEnd type="triangle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763852" y="4446699"/>
                <a:ext cx="3168351" cy="514985"/>
              </a:xfrm>
              <a:prstGeom prst="rect">
                <a:avLst/>
              </a:prstGeom>
              <a:blipFill rotWithShape="1">
                <a:blip r:embed="rId8"/>
                <a:stretch>
                  <a:fillRect l="-3" t="-83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63852" y="4446699"/>
                <a:ext cx="3168351" cy="514985"/>
              </a:xfrm>
              <a:prstGeom prst="rect">
                <a:avLst/>
              </a:prstGeom>
              <a:blipFill rotWithShape="1">
                <a:blip r:embed="rId9"/>
                <a:stretch>
                  <a:fillRect l="-3" t="-83" r="1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711624" y="4559975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单位长度受力</a:t>
            </a:r>
          </a:p>
        </p:txBody>
      </p:sp>
      <p:sp>
        <p:nvSpPr>
          <p:cNvPr id="21" name="矩形 20"/>
          <p:cNvSpPr/>
          <p:nvPr/>
        </p:nvSpPr>
        <p:spPr>
          <a:xfrm>
            <a:off x="2386711" y="5157192"/>
            <a:ext cx="826346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+mn-lt"/>
              </a:rPr>
              <a:t>(2)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力相同</a:t>
            </a:r>
            <a:r>
              <a:rPr lang="en-US" altLang="zh-CN" dirty="0">
                <a:solidFill>
                  <a:srgbClr val="0000FF"/>
                </a:solidFill>
                <a:latin typeface="+mn-lt"/>
                <a:sym typeface="Wingdings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  <a:latin typeface="+mn-lt"/>
                <a:sym typeface="Wingdings" charset="2"/>
              </a:rPr>
              <a:t>磁场相同：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直导线平行于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z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轴，与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y </a:t>
            </a:r>
            <a:r>
              <a:rPr lang="zh-CN" altLang="en-US" dirty="0">
                <a:solidFill>
                  <a:srgbClr val="0000FF"/>
                </a:solidFill>
                <a:latin typeface="+mn-lt"/>
              </a:rPr>
              <a:t>轴交于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(0, </a:t>
            </a:r>
            <a:r>
              <a:rPr lang="en-US" altLang="zh-CN" i="1" dirty="0">
                <a:solidFill>
                  <a:srgbClr val="0000FF"/>
                </a:solidFill>
                <a:latin typeface="+mn-lt"/>
              </a:rPr>
              <a:t>d</a:t>
            </a:r>
            <a:r>
              <a:rPr lang="en-US" altLang="zh-CN" dirty="0">
                <a:solidFill>
                  <a:srgbClr val="0000FF"/>
                </a:solidFill>
                <a:latin typeface="+mn-lt"/>
              </a:rPr>
              <a:t>)</a:t>
            </a:r>
            <a:endParaRPr lang="zh-CN" altLang="en-US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4005476" y="5643876"/>
                <a:ext cx="2874645" cy="530225"/>
              </a:xfrm>
              <a:prstGeom prst="rect">
                <a:avLst/>
              </a:prstGeom>
              <a:blipFill rotWithShape="1">
                <a:blip r:embed="rId10"/>
                <a:stretch>
                  <a:fillRect l="-18" t="-119" r="-60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005476" y="5643876"/>
                <a:ext cx="2874645" cy="530225"/>
              </a:xfrm>
              <a:prstGeom prst="rect">
                <a:avLst/>
              </a:prstGeom>
              <a:blipFill rotWithShape="1">
                <a:blip r:embed="rId11"/>
                <a:stretch>
                  <a:fillRect l="-18" t="-119" r="-600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/>
      <p:bldP spid="4" grpId="0" animBg="1"/>
      <p:bldP spid="19" grpId="0" animBg="1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2530475" y="503238"/>
            <a:ext cx="8137525" cy="1198880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一长直同轴电缆，其横截面尺寸如图所示，中间充满磁导率为 </a:t>
            </a:r>
            <a:r>
              <a:rPr kumimoji="1" lang="el-GR" altLang="zh-CN" sz="2400" i="1" dirty="0">
                <a:ea typeface="华文中宋" pitchFamily="2" charset="-122"/>
              </a:rPr>
              <a:t>μ</a:t>
            </a:r>
            <a:r>
              <a:rPr kumimoji="1" lang="en-US" altLang="zh-CN" sz="2400" dirty="0"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的各向同性非铁磁质，传导电流 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en-US" altLang="zh-CN" sz="2400" dirty="0"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从内芯流入，又从外导体流出。试求磁场强度 </a:t>
            </a:r>
            <a:r>
              <a:rPr kumimoji="1" lang="en-US" altLang="zh-CN" sz="2400" i="1" dirty="0">
                <a:ea typeface="华文中宋" pitchFamily="2" charset="-122"/>
              </a:rPr>
              <a:t>H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和磁感应强度 </a:t>
            </a:r>
            <a:r>
              <a:rPr kumimoji="1" lang="en-US" altLang="zh-CN" sz="2400" i="1" dirty="0">
                <a:ea typeface="华文中宋" pitchFamily="2" charset="-122"/>
              </a:rPr>
              <a:t>B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</a:rPr>
              <a:t> 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的分布。</a:t>
            </a:r>
          </a:p>
        </p:txBody>
      </p:sp>
      <p:sp>
        <p:nvSpPr>
          <p:cNvPr id="20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4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894269" y="1844824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2" name="矩形 1"/>
          <p:cNvSpPr/>
          <p:nvPr/>
        </p:nvSpPr>
        <p:spPr>
          <a:xfrm>
            <a:off x="2386712" y="1844824"/>
            <a:ext cx="1554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电流均匀分布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18037" y="1766143"/>
                <a:ext cx="3816424" cy="535305"/>
              </a:xfrm>
              <a:prstGeom prst="rect">
                <a:avLst/>
              </a:prstGeom>
              <a:blipFill rotWithShape="1">
                <a:blip r:embed="rId2"/>
                <a:stretch>
                  <a:fillRect l="-9" t="-39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418037" y="1766143"/>
                <a:ext cx="3816424" cy="535305"/>
              </a:xfrm>
              <a:prstGeom prst="rect">
                <a:avLst/>
              </a:prstGeom>
              <a:blipFill rotWithShape="1">
                <a:blip r:embed="rId3"/>
                <a:stretch>
                  <a:fillRect l="-9" t="-39" r="11" b="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229961" y="2601962"/>
                <a:ext cx="1254251" cy="368300"/>
              </a:xfrm>
              <a:prstGeom prst="rect">
                <a:avLst/>
              </a:prstGeom>
              <a:blipFill rotWithShape="1">
                <a:blip r:embed="rId4"/>
                <a:stretch>
                  <a:fillRect l="-39" t="-100" r="4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2" name="矩形 3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7229961" y="2601962"/>
                <a:ext cx="1254251" cy="368300"/>
              </a:xfrm>
              <a:prstGeom prst="rect">
                <a:avLst/>
              </a:prstGeom>
              <a:blipFill rotWithShape="1">
                <a:blip r:embed="rId5"/>
                <a:stretch>
                  <a:fillRect l="-39" t="-100" r="49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36" name="矩形 35"/>
          <p:cNvSpPr/>
          <p:nvPr/>
        </p:nvSpPr>
        <p:spPr>
          <a:xfrm>
            <a:off x="2360195" y="2635008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思路：安培环路定理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5266542" y="2557743"/>
                <a:ext cx="2048061" cy="445135"/>
              </a:xfrm>
              <a:prstGeom prst="rect">
                <a:avLst/>
              </a:prstGeom>
              <a:blipFill rotWithShape="1">
                <a:blip r:embed="rId6"/>
                <a:stretch>
                  <a:fillRect l="-24" t="-134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7" name="矩形 3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266542" y="2557743"/>
                <a:ext cx="2048061" cy="445135"/>
              </a:xfrm>
              <a:prstGeom prst="rect">
                <a:avLst/>
              </a:prstGeom>
              <a:blipFill rotWithShape="1">
                <a:blip r:embed="rId7"/>
                <a:stretch>
                  <a:fillRect l="-24" t="-134" r="2" b="1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3017876" y="3361254"/>
                <a:ext cx="1305560" cy="429895"/>
              </a:xfrm>
              <a:prstGeom prst="rect">
                <a:avLst/>
              </a:prstGeom>
              <a:blipFill rotWithShape="1">
                <a:blip r:embed="rId8"/>
                <a:stretch>
                  <a:fillRect l="-27" t="-46" r="2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8" name="矩形 3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017876" y="3361254"/>
                <a:ext cx="1305560" cy="429895"/>
              </a:xfrm>
              <a:prstGeom prst="rect">
                <a:avLst/>
              </a:prstGeom>
              <a:blipFill rotWithShape="1">
                <a:blip r:embed="rId9"/>
                <a:stretch>
                  <a:fillRect l="-27" t="-46" r="2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4162915" y="3212976"/>
                <a:ext cx="2783205" cy="553085"/>
              </a:xfrm>
              <a:prstGeom prst="rect">
                <a:avLst/>
              </a:prstGeom>
              <a:blipFill rotWithShape="1">
                <a:blip r:embed="rId10"/>
                <a:stretch>
                  <a:fillRect l="-18" t="-92" r="-43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9" name="矩形 3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3212976"/>
                <a:ext cx="2783205" cy="553085"/>
              </a:xfrm>
              <a:prstGeom prst="rect">
                <a:avLst/>
              </a:prstGeom>
              <a:blipFill rotWithShape="1">
                <a:blip r:embed="rId11"/>
                <a:stretch>
                  <a:fillRect l="-18" t="-92" r="-439" b="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/>
              <p:cNvSpPr/>
              <p:nvPr/>
            </p:nvSpPr>
            <p:spPr>
              <a:xfrm>
                <a:off x="4162915" y="4075995"/>
                <a:ext cx="1818640" cy="485140"/>
              </a:xfrm>
              <a:prstGeom prst="rect">
                <a:avLst/>
              </a:prstGeom>
              <a:blipFill rotWithShape="1">
                <a:blip r:embed="rId12"/>
                <a:stretch>
                  <a:fillRect l="-27" t="-116" r="-119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0" name="矩形 3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075995"/>
                <a:ext cx="1818640" cy="485140"/>
              </a:xfrm>
              <a:prstGeom prst="rect">
                <a:avLst/>
              </a:prstGeom>
              <a:blipFill rotWithShape="1">
                <a:blip r:embed="rId13"/>
                <a:stretch>
                  <a:fillRect l="-27" t="-116" r="-1195" b="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2349856" y="4168970"/>
                <a:ext cx="1973580" cy="429895"/>
              </a:xfrm>
              <a:prstGeom prst="rect">
                <a:avLst/>
              </a:prstGeom>
              <a:blipFill rotWithShape="1">
                <a:blip r:embed="rId14"/>
                <a:stretch>
                  <a:fillRect l="-18" t="-45" r="1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1" name="矩形 40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49856" y="4168970"/>
                <a:ext cx="1973580" cy="429895"/>
              </a:xfrm>
              <a:prstGeom prst="rect">
                <a:avLst/>
              </a:prstGeom>
              <a:blipFill rotWithShape="1">
                <a:blip r:embed="rId15"/>
                <a:stretch>
                  <a:fillRect l="-18" t="-45" r="18" b="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矩形 41"/>
              <p:cNvSpPr/>
              <p:nvPr/>
            </p:nvSpPr>
            <p:spPr>
              <a:xfrm>
                <a:off x="4162915" y="4951358"/>
                <a:ext cx="5869597" cy="560070"/>
              </a:xfrm>
              <a:prstGeom prst="rect">
                <a:avLst/>
              </a:prstGeom>
              <a:blipFill rotWithShape="1">
                <a:blip r:embed="rId16"/>
                <a:stretch>
                  <a:fillRect l="-8" t="-47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2" name="矩形 4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4951358"/>
                <a:ext cx="5869597" cy="560070"/>
              </a:xfrm>
              <a:prstGeom prst="rect">
                <a:avLst/>
              </a:prstGeom>
              <a:blipFill rotWithShape="1">
                <a:blip r:embed="rId17"/>
                <a:stretch>
                  <a:fillRect l="-8" t="-47" r="3" b="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矩形 42"/>
              <p:cNvSpPr/>
              <p:nvPr/>
            </p:nvSpPr>
            <p:spPr>
              <a:xfrm>
                <a:off x="2386051" y="5109575"/>
                <a:ext cx="1937385" cy="429895"/>
              </a:xfrm>
              <a:prstGeom prst="rect">
                <a:avLst/>
              </a:prstGeom>
              <a:blipFill rotWithShape="1">
                <a:blip r:embed="rId18"/>
                <a:stretch>
                  <a:fillRect l="-18" t="-85" r="1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3" name="矩形 4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86051" y="5109575"/>
                <a:ext cx="1937385" cy="429895"/>
              </a:xfrm>
              <a:prstGeom prst="rect">
                <a:avLst/>
              </a:prstGeom>
              <a:blipFill rotWithShape="1">
                <a:blip r:embed="rId19"/>
                <a:stretch>
                  <a:fillRect l="-18" t="-85" r="1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矩形 43"/>
              <p:cNvSpPr/>
              <p:nvPr/>
            </p:nvSpPr>
            <p:spPr>
              <a:xfrm>
                <a:off x="4162915" y="5890207"/>
                <a:ext cx="1870075" cy="429895"/>
              </a:xfrm>
              <a:prstGeom prst="rect">
                <a:avLst/>
              </a:prstGeom>
              <a:blipFill rotWithShape="1">
                <a:blip r:embed="rId20"/>
                <a:stretch>
                  <a:fillRect l="-26" t="-135" r="-2215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4" name="矩形 43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162915" y="5890207"/>
                <a:ext cx="1870075" cy="429895"/>
              </a:xfrm>
              <a:prstGeom prst="rect">
                <a:avLst/>
              </a:prstGeom>
              <a:blipFill rotWithShape="1">
                <a:blip r:embed="rId21"/>
                <a:stretch>
                  <a:fillRect l="-26" t="-135" r="-2215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矩形 44"/>
              <p:cNvSpPr/>
              <p:nvPr/>
            </p:nvSpPr>
            <p:spPr>
              <a:xfrm>
                <a:off x="2979776" y="5890207"/>
                <a:ext cx="1343660" cy="429895"/>
              </a:xfrm>
              <a:prstGeom prst="rect">
                <a:avLst/>
              </a:prstGeom>
              <a:blipFill rotWithShape="1">
                <a:blip r:embed="rId22"/>
                <a:stretch>
                  <a:fillRect l="-26" t="-135" r="26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45" name="矩形 4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979776" y="5890207"/>
                <a:ext cx="1343660" cy="429895"/>
              </a:xfrm>
              <a:prstGeom prst="rect">
                <a:avLst/>
              </a:prstGeom>
              <a:blipFill rotWithShape="1">
                <a:blip r:embed="rId23"/>
                <a:stretch>
                  <a:fillRect l="-26" t="-135" r="26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9057228" y="2074731"/>
            <a:ext cx="2232000" cy="2232000"/>
            <a:chOff x="6719906" y="1749411"/>
            <a:chExt cx="2232000" cy="2232000"/>
          </a:xfrm>
        </p:grpSpPr>
        <p:sp>
          <p:nvSpPr>
            <p:cNvPr id="6" name="椭圆 5"/>
            <p:cNvSpPr/>
            <p:nvPr/>
          </p:nvSpPr>
          <p:spPr bwMode="auto">
            <a:xfrm>
              <a:off x="6719906" y="1749411"/>
              <a:ext cx="2232000" cy="2232000"/>
            </a:xfrm>
            <a:prstGeom prst="ellipse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sp>
          <p:nvSpPr>
            <p:cNvPr id="9" name="椭圆 8"/>
            <p:cNvSpPr/>
            <p:nvPr/>
          </p:nvSpPr>
          <p:spPr bwMode="auto">
            <a:xfrm>
              <a:off x="6871475" y="1900980"/>
              <a:ext cx="1928863" cy="1928863"/>
            </a:xfrm>
            <a:prstGeom prst="ellipse">
              <a:avLst/>
            </a:prstGeom>
            <a:pattFill prst="dkDnDiag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sp>
          <p:nvSpPr>
            <p:cNvPr id="10" name="椭圆 9"/>
            <p:cNvSpPr/>
            <p:nvPr/>
          </p:nvSpPr>
          <p:spPr bwMode="auto">
            <a:xfrm>
              <a:off x="7331850" y="2361355"/>
              <a:ext cx="1008112" cy="1008112"/>
            </a:xfrm>
            <a:prstGeom prst="ellipse">
              <a:avLst/>
            </a:prstGeom>
            <a:pattFill prst="pct20">
              <a:fgClr>
                <a:schemeClr val="accent1"/>
              </a:fgClr>
              <a:bgClr>
                <a:schemeClr val="bg1"/>
              </a:bgClr>
            </a:pattFill>
            <a:ln w="19050">
              <a:solidFill>
                <a:srgbClr val="0000FF"/>
              </a:solidFill>
            </a:ln>
          </p:spPr>
          <p:txBody>
            <a:bodyPr vert="horz" wrap="square" lIns="91440" tIns="45720" rIns="91440" bIns="45720" numCol="1" rtlCol="0" anchor="ctr" anchorCtr="0" compatLnSpc="1"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0" i="0" u="none" strike="noStrike" cap="none" normalizeH="0" baseline="0">
                <a:ln>
                  <a:noFill/>
                </a:ln>
                <a:solidFill>
                  <a:srgbClr val="0000FF"/>
                </a:solidFill>
                <a:effectLst/>
                <a:latin typeface="Times New Roman" pitchFamily="18" charset="0"/>
                <a:ea typeface="幼圆" charset="-122"/>
              </a:endParaRPr>
            </a:p>
          </p:txBody>
        </p:sp>
        <p:cxnSp>
          <p:nvCxnSpPr>
            <p:cNvPr id="11" name="直接箭头连接符 10"/>
            <p:cNvCxnSpPr/>
            <p:nvPr/>
          </p:nvCxnSpPr>
          <p:spPr bwMode="auto">
            <a:xfrm flipH="1" flipV="1">
              <a:off x="7368874" y="2032990"/>
              <a:ext cx="452350" cy="858875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cxnSp>
          <p:nvCxnSpPr>
            <p:cNvPr id="12" name="直接箭头连接符 11"/>
            <p:cNvCxnSpPr/>
            <p:nvPr/>
          </p:nvCxnSpPr>
          <p:spPr bwMode="auto">
            <a:xfrm flipH="1">
              <a:off x="7397218" y="2891866"/>
              <a:ext cx="424007" cy="1010938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cxnSp>
          <p:nvCxnSpPr>
            <p:cNvPr id="13" name="直接箭头连接符 12"/>
            <p:cNvCxnSpPr>
              <a:endCxn id="10" idx="6"/>
            </p:cNvCxnSpPr>
            <p:nvPr/>
          </p:nvCxnSpPr>
          <p:spPr bwMode="auto">
            <a:xfrm flipV="1">
              <a:off x="7799384" y="2865411"/>
              <a:ext cx="540578" cy="26456"/>
            </a:xfrm>
            <a:prstGeom prst="straightConnector1">
              <a:avLst/>
            </a:prstGeom>
            <a:noFill/>
            <a:ln w="19050">
              <a:solidFill>
                <a:srgbClr val="0000FF"/>
              </a:solidFill>
              <a:tailEnd type="triangle"/>
            </a:ln>
          </p:spPr>
        </p:cxnSp>
        <p:sp>
          <p:nvSpPr>
            <p:cNvPr id="15" name="矩形 14"/>
            <p:cNvSpPr/>
            <p:nvPr/>
          </p:nvSpPr>
          <p:spPr>
            <a:xfrm>
              <a:off x="7803456" y="2449188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1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7406488" y="1953050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2</a:t>
              </a:r>
              <a:endParaRPr lang="zh-CN" altLang="en-US" sz="2000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7187663" y="3250884"/>
              <a:ext cx="430493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i="1" dirty="0">
                  <a:solidFill>
                    <a:srgbClr val="0000FF"/>
                  </a:solidFill>
                </a:rPr>
                <a:t>R</a:t>
              </a:r>
              <a:r>
                <a:rPr lang="en-US" altLang="zh-CN" sz="1800" baseline="-25000" dirty="0">
                  <a:solidFill>
                    <a:srgbClr val="0000FF"/>
                  </a:solidFill>
                </a:rPr>
                <a:t>3</a:t>
              </a:r>
              <a:endParaRPr lang="zh-CN" altLang="en-US" sz="2000" dirty="0"/>
            </a:p>
          </p:txBody>
        </p:sp>
        <p:sp>
          <p:nvSpPr>
            <p:cNvPr id="18" name="矩形 17"/>
            <p:cNvSpPr/>
            <p:nvPr/>
          </p:nvSpPr>
          <p:spPr>
            <a:xfrm>
              <a:off x="8424170" y="2606430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l-GR" altLang="zh-CN" b="0" i="1" dirty="0">
                  <a:solidFill>
                    <a:srgbClr val="0000FF"/>
                  </a:solidFill>
                </a:rPr>
                <a:t>μ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32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8065" r="8495" b="20612"/>
          <a:stretch>
            <a:fillRect/>
          </a:stretch>
        </p:blipFill>
        <p:spPr>
          <a:xfrm>
            <a:off x="8256241" y="2925822"/>
            <a:ext cx="2411760" cy="1952930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198289" y="2984913"/>
            <a:ext cx="6129959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1</a:t>
            </a:r>
            <a:r>
              <a:rPr lang="zh-CN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）</a:t>
            </a:r>
            <a:r>
              <a:rPr lang="zh-CN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由于线框垂直下落，线框所包围面积内</a:t>
            </a:r>
            <a:endParaRPr lang="en-US" altLang="zh-CN" dirty="0">
              <a:solidFill>
                <a:srgbClr val="0000FF"/>
              </a:solidFill>
              <a:latin typeface="华文中宋" pitchFamily="2" charset="-122"/>
              <a:cs typeface="微软雅黑" charset="-122"/>
            </a:endParaRPr>
          </a:p>
          <a:p>
            <a:r>
              <a:rPr lang="en-US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        </a:t>
            </a:r>
            <a:r>
              <a:rPr lang="zh-CN" altLang="zh-CN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磁通量没有变化，所以</a:t>
            </a:r>
            <a:r>
              <a:rPr lang="zh-CN" altLang="zh-CN" dirty="0">
                <a:solidFill>
                  <a:srgbClr val="FF0000"/>
                </a:solidFill>
                <a:latin typeface="华文中宋" pitchFamily="2" charset="-122"/>
                <a:cs typeface="微软雅黑" charset="-122"/>
              </a:rPr>
              <a:t>感应电流为</a:t>
            </a:r>
            <a:r>
              <a:rPr lang="en-US" altLang="zh-CN" dirty="0">
                <a:solidFill>
                  <a:srgbClr val="FF0000"/>
                </a:solidFill>
                <a:latin typeface="+mn-lt"/>
                <a:cs typeface="微软雅黑" charset="-122"/>
              </a:rPr>
              <a:t>0</a:t>
            </a: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。</a:t>
            </a:r>
            <a:endParaRPr lang="en-US" altLang="zh-CN" dirty="0">
              <a:solidFill>
                <a:srgbClr val="0000FF"/>
              </a:solidFill>
              <a:latin typeface="华文中宋" pitchFamily="2" charset="-122"/>
              <a:cs typeface="微软雅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63845" y="3840109"/>
            <a:ext cx="4333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（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</a:rPr>
              <a:t>）</a:t>
            </a:r>
            <a:r>
              <a:rPr lang="en-US" altLang="zh-CN" dirty="0">
                <a:solidFill>
                  <a:srgbClr val="0000FF"/>
                </a:solidFill>
                <a:latin typeface="+mn-ea"/>
                <a:ea typeface="+mn-ea"/>
                <a:cs typeface="微软雅黑" charset="-122"/>
              </a:rPr>
              <a:t>cd</a:t>
            </a:r>
            <a:r>
              <a:rPr lang="zh-CN" altLang="en-US" dirty="0">
                <a:solidFill>
                  <a:srgbClr val="0000FF"/>
                </a:solidFill>
                <a:latin typeface="+mn-ea"/>
                <a:ea typeface="+mn-ea"/>
                <a:cs typeface="微软雅黑" charset="-122"/>
              </a:rPr>
              <a:t>的长度为：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27915" y="4364202"/>
            <a:ext cx="5401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取动生电动势的积分方向为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d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  <a:sym typeface="Wingdings" charset="2"/>
              </a:rPr>
              <a:t></a:t>
            </a:r>
            <a:r>
              <a:rPr lang="en-US" altLang="zh-CN" dirty="0" err="1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c</a:t>
            </a:r>
            <a:r>
              <a:rPr lang="zh-CN" altLang="en-US" dirty="0">
                <a:solidFill>
                  <a:srgbClr val="0000FF"/>
                </a:solidFill>
                <a:latin typeface="华文中宋" pitchFamily="2" charset="-122"/>
                <a:cs typeface="微软雅黑" charset="-122"/>
              </a:rPr>
              <a:t>，有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688322" y="5610137"/>
            <a:ext cx="1944216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solidFill>
                  <a:srgbClr val="0000FF"/>
                </a:solidFill>
                <a:latin typeface="+mn-lt"/>
                <a:cs typeface="微软雅黑" charset="-122"/>
              </a:rPr>
              <a:t>c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cs typeface="微软雅黑" charset="-122"/>
              </a:rPr>
              <a:t>点电势最高</a:t>
            </a:r>
            <a:endParaRPr lang="en-US" altLang="zh-CN" sz="2200" dirty="0">
              <a:solidFill>
                <a:srgbClr val="0000FF"/>
              </a:solidFill>
              <a:latin typeface="+mn-lt"/>
              <a:cs typeface="微软雅黑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+mn-lt"/>
                <a:cs typeface="微软雅黑" charset="-122"/>
              </a:rPr>
              <a:t>d</a:t>
            </a:r>
            <a:r>
              <a:rPr lang="zh-CN" altLang="en-US" sz="2200" dirty="0">
                <a:solidFill>
                  <a:srgbClr val="0000FF"/>
                </a:solidFill>
                <a:latin typeface="+mn-lt"/>
                <a:cs typeface="微软雅黑" charset="-122"/>
              </a:rPr>
              <a:t>点电势最低</a:t>
            </a:r>
          </a:p>
        </p:txBody>
      </p:sp>
      <p:sp>
        <p:nvSpPr>
          <p:cNvPr id="14" name="内容占位符 2"/>
          <p:cNvSpPr>
            <a:spLocks noGrp="1"/>
          </p:cNvSpPr>
          <p:nvPr>
            <p:ph idx="4294967295"/>
          </p:nvPr>
        </p:nvSpPr>
        <p:spPr>
          <a:xfrm>
            <a:off x="2530475" y="476250"/>
            <a:ext cx="8137525" cy="2306955"/>
          </a:xfrm>
        </p:spPr>
        <p:txBody>
          <a:bodyPr wrap="square">
            <a:spAutoFit/>
          </a:bodyPr>
          <a:lstStyle/>
          <a:p>
            <a:pPr marL="0" indent="0" algn="l">
              <a:spcBef>
                <a:spcPct val="0"/>
              </a:spcBef>
            </a:pP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如图，一长直导线通有电流</a:t>
            </a:r>
            <a:r>
              <a:rPr kumimoji="1" lang="en-US" altLang="zh-CN" sz="2400" i="1" dirty="0">
                <a:ea typeface="华文中宋" pitchFamily="2" charset="-122"/>
              </a:rPr>
              <a:t>I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，其旁共面地放置一匀质金属梯形线框</a:t>
            </a:r>
            <a:r>
              <a:rPr kumimoji="1" lang="en-US" altLang="zh-CN" sz="2400" i="1" dirty="0" err="1">
                <a:ea typeface="华文中宋" pitchFamily="2" charset="-122"/>
              </a:rPr>
              <a:t>abcda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。已知：</a:t>
            </a:r>
            <a:r>
              <a:rPr kumimoji="1" lang="en-US" altLang="zh-CN" sz="2400" i="1" dirty="0">
                <a:ea typeface="华文中宋" pitchFamily="2" charset="-122"/>
              </a:rPr>
              <a:t>da=ab=</a:t>
            </a:r>
            <a:r>
              <a:rPr kumimoji="1" lang="en-US" altLang="zh-CN" sz="2400" i="1" dirty="0" err="1">
                <a:ea typeface="华文中宋" pitchFamily="2" charset="-122"/>
              </a:rPr>
              <a:t>bc</a:t>
            </a:r>
            <a:r>
              <a:rPr kumimoji="1" lang="en-US" altLang="zh-CN" sz="2400" i="1" dirty="0">
                <a:ea typeface="华文中宋" pitchFamily="2" charset="-122"/>
              </a:rPr>
              <a:t>=L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，两斜边与下底边夹角均为</a:t>
            </a:r>
            <a:r>
              <a:rPr kumimoji="1" lang="en-US" altLang="zh-CN" sz="2400" dirty="0">
                <a:ea typeface="华文中宋" pitchFamily="2" charset="-122"/>
              </a:rPr>
              <a:t>60º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，</a:t>
            </a:r>
            <a:r>
              <a:rPr kumimoji="1" lang="en-US" altLang="zh-CN" sz="2400" i="1" dirty="0">
                <a:ea typeface="华文中宋" pitchFamily="2" charset="-122"/>
              </a:rPr>
              <a:t>d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点与导线相距</a:t>
            </a:r>
            <a:r>
              <a:rPr kumimoji="1" lang="en-US" altLang="zh-CN" sz="2400" i="1" dirty="0">
                <a:ea typeface="华文中宋" pitchFamily="2" charset="-122"/>
              </a:rPr>
              <a:t>l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。金线框从静止开始自由下落</a:t>
            </a:r>
            <a:r>
              <a:rPr kumimoji="1" lang="en-US" altLang="zh-CN" sz="2400" i="1" dirty="0">
                <a:ea typeface="华文中宋" pitchFamily="2" charset="-122"/>
              </a:rPr>
              <a:t>H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</a:rPr>
              <a:t>高度，且保持线框平面与长直导线始终共面。求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（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1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）下落高度为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H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的瞬间，线框中的感应电流为多少？（</a:t>
            </a:r>
            <a:r>
              <a:rPr kumimoji="1" lang="en-US" altLang="zh-CN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2</a:t>
            </a:r>
            <a:r>
              <a:rPr kumimoji="1" lang="zh-CN" altLang="en-US" sz="2400" dirty="0">
                <a:solidFill>
                  <a:srgbClr val="16165D"/>
                </a:solidFill>
                <a:ea typeface="华文中宋" pitchFamily="2" charset="-122"/>
                <a:sym typeface="Wingdings" charset="2"/>
              </a:rPr>
              <a:t>）该瞬时线框中的电势最高处与电势最低处之间的电势差为多少？</a:t>
            </a:r>
            <a:endParaRPr kumimoji="1" lang="zh-CN" altLang="en-US" sz="2400" dirty="0">
              <a:solidFill>
                <a:srgbClr val="16165D"/>
              </a:solidFill>
              <a:ea typeface="华文中宋" pitchFamily="2" charset="-122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5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814441" y="2967335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784461" y="3863957"/>
                <a:ext cx="2658745" cy="398780"/>
              </a:xfrm>
              <a:prstGeom prst="rect">
                <a:avLst/>
              </a:prstGeom>
              <a:blipFill rotWithShape="1">
                <a:blip r:embed="rId5"/>
                <a:stretch>
                  <a:fillRect l="-14" t="-155" r="1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" name="矩形 2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784461" y="3863957"/>
                <a:ext cx="2658745" cy="398780"/>
              </a:xfrm>
              <a:prstGeom prst="rect">
                <a:avLst/>
              </a:prstGeom>
              <a:blipFill rotWithShape="1">
                <a:blip r:embed="rId6"/>
                <a:stretch>
                  <a:fillRect l="-14" t="-155" r="14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355907" y="4734670"/>
                <a:ext cx="8348605" cy="864870"/>
              </a:xfrm>
              <a:prstGeom prst="rect">
                <a:avLst/>
              </a:prstGeom>
              <a:blipFill rotWithShape="1">
                <a:blip r:embed="rId7"/>
                <a:stretch>
                  <a:fillRect l="-1" t="-13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5907" y="4734670"/>
                <a:ext cx="8348605" cy="864870"/>
              </a:xfrm>
              <a:prstGeom prst="rect">
                <a:avLst/>
              </a:prstGeom>
              <a:blipFill rotWithShape="1">
                <a:blip r:embed="rId8"/>
                <a:stretch>
                  <a:fillRect l="-1" t="-13" r="4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384641" y="5730787"/>
                <a:ext cx="5031839" cy="579755"/>
              </a:xfrm>
              <a:prstGeom prst="rect">
                <a:avLst/>
              </a:prstGeom>
              <a:blipFill rotWithShape="1">
                <a:blip r:embed="rId9"/>
                <a:stretch>
                  <a:fillRect l="-9" t="-94" r="11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17" name="矩形 1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84641" y="5730787"/>
                <a:ext cx="5031839" cy="579755"/>
              </a:xfrm>
              <a:prstGeom prst="rect">
                <a:avLst/>
              </a:prstGeom>
              <a:blipFill rotWithShape="1">
                <a:blip r:embed="rId10"/>
                <a:stretch>
                  <a:fillRect l="-9" t="-94" r="11" b="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2427915" y="5744627"/>
            <a:ext cx="105600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err="1">
                <a:solidFill>
                  <a:srgbClr val="0000FF"/>
                </a:solidFill>
                <a:latin typeface="+mn-lt"/>
                <a:cs typeface="微软雅黑" charset="-122"/>
              </a:rPr>
              <a:t>E</a:t>
            </a:r>
            <a:r>
              <a:rPr lang="en-US" altLang="zh-CN" i="1" baseline="-25000" dirty="0" err="1">
                <a:solidFill>
                  <a:srgbClr val="0000FF"/>
                </a:solidFill>
                <a:latin typeface="+mn-lt"/>
                <a:cs typeface="微软雅黑" charset="-122"/>
              </a:rPr>
              <a:t>dc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</a:rPr>
              <a:t>&gt;0 </a:t>
            </a:r>
            <a:r>
              <a:rPr lang="en-US" altLang="zh-CN" dirty="0">
                <a:solidFill>
                  <a:srgbClr val="0000FF"/>
                </a:solidFill>
                <a:latin typeface="+mn-lt"/>
                <a:cs typeface="微软雅黑" charset="-122"/>
                <a:sym typeface="Wingdings" charset="2"/>
              </a:rPr>
              <a:t>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2" grpId="0"/>
      <p:bldP spid="3" grpId="0" animBg="1"/>
      <p:bldP spid="9" grpId="0" animBg="1"/>
      <p:bldP spid="17" grpId="0" animBg="1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225" r="8540"/>
          <a:stretch>
            <a:fillRect/>
          </a:stretch>
        </p:blipFill>
        <p:spPr>
          <a:xfrm>
            <a:off x="8465171" y="1588539"/>
            <a:ext cx="2053523" cy="21442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/>
              <p:cNvSpPr txBox="1"/>
              <p:nvPr/>
            </p:nvSpPr>
            <p:spPr>
              <a:xfrm>
                <a:off x="2279576" y="476672"/>
                <a:ext cx="8136904" cy="1714500"/>
              </a:xfrm>
              <a:prstGeom prst="rect">
                <a:avLst/>
              </a:prstGeom>
              <a:blipFill rotWithShape="1">
                <a:blip r:embed="rId4"/>
                <a:stretch>
                  <a:fillRect l="-7" t="-25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6" name="内容占位符 2"/>
              <p:cNvSpPr txBox="1"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279576" y="476672"/>
                <a:ext cx="8136904" cy="1714500"/>
              </a:xfrm>
              <a:prstGeom prst="rect">
                <a:avLst/>
              </a:prstGeom>
              <a:blipFill rotWithShape="1">
                <a:blip r:embed="rId5"/>
                <a:stretch>
                  <a:fillRect l="-7" t="-25" r="7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7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6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90300" y="2165404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p:sp>
        <p:nvSpPr>
          <p:cNvPr id="18" name="矩形 17"/>
          <p:cNvSpPr/>
          <p:nvPr/>
        </p:nvSpPr>
        <p:spPr>
          <a:xfrm>
            <a:off x="2224462" y="2183879"/>
            <a:ext cx="99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5761801" y="2114944"/>
                <a:ext cx="988695" cy="484505"/>
              </a:xfrm>
              <a:prstGeom prst="rect">
                <a:avLst/>
              </a:prstGeom>
              <a:blipFill rotWithShape="1">
                <a:blip r:embed="rId6"/>
                <a:stretch>
                  <a:fillRect l="-45" t="-81" r="-175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19" name="矩形 1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761801" y="2114944"/>
                <a:ext cx="988695" cy="484505"/>
              </a:xfrm>
              <a:prstGeom prst="rect">
                <a:avLst/>
              </a:prstGeom>
              <a:blipFill rotWithShape="1">
                <a:blip r:embed="rId7"/>
                <a:stretch>
                  <a:fillRect l="-45" t="-81" r="-1753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0" name="矩形 19"/>
          <p:cNvSpPr/>
          <p:nvPr/>
        </p:nvSpPr>
        <p:spPr>
          <a:xfrm>
            <a:off x="2883697" y="2680572"/>
            <a:ext cx="5080520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取垂直纸面向外为正，顺时针为正</a:t>
            </a:r>
          </a:p>
        </p:txBody>
      </p:sp>
      <p:sp>
        <p:nvSpPr>
          <p:cNvPr id="21" name="矩形 20"/>
          <p:cNvSpPr/>
          <p:nvPr/>
        </p:nvSpPr>
        <p:spPr>
          <a:xfrm>
            <a:off x="2883697" y="2173262"/>
            <a:ext cx="22402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长直导线的磁场满足</a:t>
            </a:r>
          </a:p>
        </p:txBody>
      </p:sp>
      <p:sp>
        <p:nvSpPr>
          <p:cNvPr id="25" name="矩形 24"/>
          <p:cNvSpPr/>
          <p:nvPr/>
        </p:nvSpPr>
        <p:spPr>
          <a:xfrm>
            <a:off x="2883697" y="3183359"/>
            <a:ext cx="20072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Wingdings" charset="2"/>
              </a:rPr>
              <a:t></a:t>
            </a:r>
            <a:r>
              <a:rPr lang="zh-CN" altLang="en-US" dirty="0">
                <a:solidFill>
                  <a:srgbClr val="0000FF"/>
                </a:solidFill>
              </a:rPr>
              <a:t>导线框中的磁场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5397324" y="3106866"/>
                <a:ext cx="2421890" cy="520700"/>
              </a:xfrm>
              <a:prstGeom prst="rect">
                <a:avLst/>
              </a:prstGeom>
              <a:blipFill rotWithShape="1">
                <a:blip r:embed="rId8"/>
                <a:stretch>
                  <a:fillRect l="-19" t="-86" r="-71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22" name="矩形 21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5397324" y="3106866"/>
                <a:ext cx="2421890" cy="520700"/>
              </a:xfrm>
              <a:prstGeom prst="rect">
                <a:avLst/>
              </a:prstGeom>
              <a:blipFill rotWithShape="1">
                <a:blip r:embed="rId9"/>
                <a:stretch>
                  <a:fillRect l="-19" t="-86" r="-715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2802605" y="3941637"/>
            <a:ext cx="688921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rgbClr val="0000FF"/>
                </a:solidFill>
                <a:sym typeface="Wingdings" charset="2"/>
              </a:rPr>
              <a:t>磁通量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3491526" y="3789040"/>
                <a:ext cx="7027168" cy="1644015"/>
              </a:xfrm>
              <a:prstGeom prst="rect">
                <a:avLst/>
              </a:prstGeom>
              <a:blipFill rotWithShape="1">
                <a:blip r:embed="rId10"/>
                <a:stretch>
                  <a:fillRect l="-4" t="-38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27" name="矩形 26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491526" y="3789040"/>
                <a:ext cx="7027168" cy="1644015"/>
              </a:xfrm>
              <a:prstGeom prst="rect">
                <a:avLst/>
              </a:prstGeom>
              <a:blipFill rotWithShape="1">
                <a:blip r:embed="rId11"/>
                <a:stretch>
                  <a:fillRect l="-4" t="-38" r="8" b="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/>
              <p:cNvSpPr/>
              <p:nvPr/>
            </p:nvSpPr>
            <p:spPr>
              <a:xfrm>
                <a:off x="6764336" y="4768585"/>
                <a:ext cx="2708275" cy="532765"/>
              </a:xfrm>
              <a:prstGeom prst="rect">
                <a:avLst/>
              </a:prstGeom>
              <a:blipFill rotWithShape="1">
                <a:blip r:embed="rId12"/>
                <a:stretch>
                  <a:fillRect l="-12" t="-69" r="-6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28" name="矩形 27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764336" y="4768585"/>
                <a:ext cx="2708275" cy="532765"/>
              </a:xfrm>
              <a:prstGeom prst="rect">
                <a:avLst/>
              </a:prstGeom>
              <a:blipFill rotWithShape="1">
                <a:blip r:embed="rId13"/>
                <a:stretch>
                  <a:fillRect l="-12" t="-69" r="-645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29" name="矩形 28"/>
          <p:cNvSpPr/>
          <p:nvPr/>
        </p:nvSpPr>
        <p:spPr>
          <a:xfrm>
            <a:off x="2355541" y="5738060"/>
            <a:ext cx="991218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（</a:t>
            </a:r>
            <a:r>
              <a:rPr lang="en-US" altLang="zh-CN" dirty="0">
                <a:solidFill>
                  <a:srgbClr val="0000FF"/>
                </a:solidFill>
              </a:rPr>
              <a:t>2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3143672" y="5661248"/>
                <a:ext cx="5268499" cy="532765"/>
              </a:xfrm>
              <a:prstGeom prst="rect">
                <a:avLst/>
              </a:prstGeom>
              <a:blipFill rotWithShape="1">
                <a:blip r:embed="rId14"/>
                <a:stretch>
                  <a:fillRect l="-8" t="-4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30" name="矩形 2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3143672" y="5661248"/>
                <a:ext cx="5268499" cy="532765"/>
              </a:xfrm>
              <a:prstGeom prst="rect">
                <a:avLst/>
              </a:prstGeom>
              <a:blipFill rotWithShape="1">
                <a:blip r:embed="rId15"/>
                <a:stretch>
                  <a:fillRect l="-8" t="-42" r="6" b="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5" grpId="0"/>
      <p:bldP spid="22" grpId="0" animBg="1"/>
      <p:bldP spid="26" grpId="0"/>
      <p:bldP spid="27" grpId="0" animBg="1"/>
      <p:bldP spid="28" grpId="0" animBg="1"/>
      <p:bldP spid="29" grpId="0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373879" y="484052"/>
            <a:ext cx="828092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6165D"/>
                </a:solidFill>
              </a:rPr>
              <a:t>均匀磁场</a:t>
            </a:r>
            <a:r>
              <a:rPr lang="en-US" altLang="zh-CN" i="1" dirty="0">
                <a:solidFill>
                  <a:srgbClr val="0000FF"/>
                </a:solidFill>
              </a:rPr>
              <a:t>B</a:t>
            </a:r>
            <a:r>
              <a:rPr lang="zh-CN" altLang="en-US" dirty="0">
                <a:solidFill>
                  <a:srgbClr val="16165D"/>
                </a:solidFill>
              </a:rPr>
              <a:t>被限制在半径 </a:t>
            </a:r>
            <a:r>
              <a:rPr lang="zh-CN" altLang="en-US" dirty="0">
                <a:solidFill>
                  <a:srgbClr val="0000FF"/>
                </a:solidFill>
              </a:rPr>
              <a:t>𝑅</a:t>
            </a:r>
            <a:r>
              <a:rPr lang="en-US" altLang="zh-CN" dirty="0">
                <a:solidFill>
                  <a:srgbClr val="0000FF"/>
                </a:solidFill>
              </a:rPr>
              <a:t>=0.10 m</a:t>
            </a:r>
            <a:r>
              <a:rPr lang="zh-CN" altLang="en-US" dirty="0">
                <a:solidFill>
                  <a:srgbClr val="16165D"/>
                </a:solidFill>
              </a:rPr>
              <a:t>的无限长圆柱空间内，方向垂直纸面向外，设磁场以</a:t>
            </a:r>
            <a:r>
              <a:rPr lang="zh-CN" altLang="en-US" dirty="0">
                <a:solidFill>
                  <a:srgbClr val="0000FF"/>
                </a:solidFill>
              </a:rPr>
              <a:t>𝑑𝐵</a:t>
            </a:r>
            <a:r>
              <a:rPr lang="en-US" altLang="zh-CN" dirty="0">
                <a:solidFill>
                  <a:srgbClr val="0000FF"/>
                </a:solidFill>
              </a:rPr>
              <a:t>/</a:t>
            </a:r>
            <a:r>
              <a:rPr lang="zh-CN" altLang="en-US" dirty="0">
                <a:solidFill>
                  <a:srgbClr val="0000FF"/>
                </a:solidFill>
              </a:rPr>
              <a:t>𝑑𝑡</a:t>
            </a:r>
            <a:r>
              <a:rPr lang="en-US" altLang="zh-CN" dirty="0">
                <a:solidFill>
                  <a:srgbClr val="0000FF"/>
                </a:solidFill>
              </a:rPr>
              <a:t>=100 T/s</a:t>
            </a:r>
            <a:r>
              <a:rPr lang="zh-CN" altLang="en-US" dirty="0">
                <a:solidFill>
                  <a:srgbClr val="16165D"/>
                </a:solidFill>
              </a:rPr>
              <a:t>的匀速率增加，已知</a:t>
            </a:r>
            <a:r>
              <a:rPr lang="zh-CN" altLang="en-US" dirty="0">
                <a:solidFill>
                  <a:srgbClr val="0000FF"/>
                </a:solidFill>
              </a:rPr>
              <a:t>𝜃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𝜋</a:t>
            </a:r>
            <a:r>
              <a:rPr lang="en-US" altLang="zh-CN" dirty="0">
                <a:solidFill>
                  <a:srgbClr val="0000FF"/>
                </a:solidFill>
              </a:rPr>
              <a:t>/3</a:t>
            </a:r>
            <a:r>
              <a:rPr lang="zh-CN" altLang="en-US" dirty="0">
                <a:solidFill>
                  <a:srgbClr val="16165D"/>
                </a:solidFill>
              </a:rPr>
              <a:t>，</a:t>
            </a:r>
            <a:r>
              <a:rPr lang="zh-CN" altLang="en-US" dirty="0">
                <a:solidFill>
                  <a:srgbClr val="0000FF"/>
                </a:solidFill>
              </a:rPr>
              <a:t>𝑂𝑎</a:t>
            </a:r>
            <a:r>
              <a:rPr lang="en-US" altLang="zh-CN" dirty="0">
                <a:solidFill>
                  <a:srgbClr val="0000FF"/>
                </a:solidFill>
              </a:rPr>
              <a:t>=</a:t>
            </a:r>
            <a:r>
              <a:rPr lang="zh-CN" altLang="en-US" dirty="0">
                <a:solidFill>
                  <a:srgbClr val="0000FF"/>
                </a:solidFill>
              </a:rPr>
              <a:t>𝑂𝑏</a:t>
            </a:r>
            <a:r>
              <a:rPr lang="en-US" altLang="zh-CN" dirty="0">
                <a:solidFill>
                  <a:srgbClr val="0000FF"/>
                </a:solidFill>
              </a:rPr>
              <a:t>=0.04 m</a:t>
            </a:r>
            <a:r>
              <a:rPr lang="zh-CN" altLang="en-US" dirty="0">
                <a:solidFill>
                  <a:srgbClr val="16165D"/>
                </a:solidFill>
              </a:rPr>
              <a:t>，试求等腰梯形导线框𝑎𝑏𝑐𝑑内的感应电动势，并判断感应电流的方向。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703512" y="476910"/>
            <a:ext cx="2971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dirty="0">
                <a:solidFill>
                  <a:srgbClr val="660066"/>
                </a:solidFill>
                <a:latin typeface="+mn-ea"/>
                <a:ea typeface="+mn-ea"/>
              </a:rPr>
              <a:t>7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  <a14:imgEffect>
                      <a14:saturation sat="400000"/>
                    </a14:imgEffect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12128" y="2204452"/>
            <a:ext cx="2177176" cy="195873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894269" y="2077629"/>
            <a:ext cx="4114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zh-CN" altLang="en-US" dirty="0">
                <a:solidFill>
                  <a:srgbClr val="660066"/>
                </a:solidFill>
                <a:latin typeface="+mn-ea"/>
                <a:ea typeface="+mn-ea"/>
              </a:rPr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574875" y="3354973"/>
                <a:ext cx="6587474" cy="407670"/>
              </a:xfrm>
              <a:prstGeom prst="rect">
                <a:avLst/>
              </a:prstGeom>
              <a:blipFill rotWithShape="1">
                <a:blip r:embed="rId4"/>
                <a:stretch>
                  <a:fillRect l="-9" t="-66" r="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10" name="矩形 9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574875" y="3354973"/>
                <a:ext cx="6587474" cy="407670"/>
              </a:xfrm>
              <a:prstGeom prst="rect">
                <a:avLst/>
              </a:prstGeom>
              <a:blipFill rotWithShape="1">
                <a:blip r:embed="rId5"/>
                <a:stretch>
                  <a:fillRect l="-9" t="-66" r="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2451009" y="2648209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导线框在磁场中的面积</a:t>
            </a:r>
          </a:p>
        </p:txBody>
      </p:sp>
      <p:sp>
        <p:nvSpPr>
          <p:cNvPr id="12" name="矩形 11"/>
          <p:cNvSpPr/>
          <p:nvPr/>
        </p:nvSpPr>
        <p:spPr>
          <a:xfrm>
            <a:off x="2481597" y="2077629"/>
            <a:ext cx="2926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应用电磁感应定律直接求解</a:t>
            </a:r>
          </a:p>
        </p:txBody>
      </p:sp>
      <p:sp>
        <p:nvSpPr>
          <p:cNvPr id="14" name="矩形 13"/>
          <p:cNvSpPr/>
          <p:nvPr/>
        </p:nvSpPr>
        <p:spPr>
          <a:xfrm>
            <a:off x="2451009" y="4168304"/>
            <a:ext cx="31546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导线框内的感应电动势大小为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6640323" y="4056156"/>
                <a:ext cx="2252345" cy="489585"/>
              </a:xfrm>
              <a:prstGeom prst="rect">
                <a:avLst/>
              </a:prstGeom>
              <a:blipFill rotWithShape="1">
                <a:blip r:embed="rId6"/>
                <a:stretch>
                  <a:fillRect l="-6" t="-84" r="-78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15" name="矩形 14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6640323" y="4056156"/>
                <a:ext cx="2252345" cy="489585"/>
              </a:xfrm>
              <a:prstGeom prst="rect">
                <a:avLst/>
              </a:prstGeom>
              <a:blipFill rotWithShape="1">
                <a:blip r:embed="rId7"/>
                <a:stretch>
                  <a:fillRect l="-6" t="-84" r="-784" b="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2451009" y="4838785"/>
            <a:ext cx="1905635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根据楞次定律 </a:t>
            </a:r>
            <a:r>
              <a:rPr lang="en-US" altLang="zh-CN" dirty="0">
                <a:solidFill>
                  <a:srgbClr val="0000FF"/>
                </a:solidFill>
                <a:sym typeface="Wingdings" charset="2"/>
              </a:rPr>
              <a:t> 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767837" y="4843896"/>
            <a:ext cx="24688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感应电流为</a:t>
            </a:r>
            <a:r>
              <a:rPr lang="zh-CN" altLang="en-US" dirty="0">
                <a:solidFill>
                  <a:srgbClr val="FF0000"/>
                </a:solidFill>
              </a:rPr>
              <a:t>顺时针方向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4" grpId="0"/>
      <p:bldP spid="15" grpId="0" animBg="1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351583" y="836712"/>
                <a:ext cx="8065591" cy="1198880"/>
              </a:xfrm>
              <a:prstGeom prst="rect">
                <a:avLst/>
              </a:prstGeom>
              <a:blipFill rotWithShape="1">
                <a:blip r:embed="rId2"/>
                <a:stretch>
                  <a:fillRect l="-2" t="-35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6" name="矩形 5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2351583" y="836712"/>
                <a:ext cx="8065591" cy="1198880"/>
              </a:xfrm>
              <a:prstGeom prst="rect">
                <a:avLst/>
              </a:prstGeom>
              <a:blipFill rotWithShape="1">
                <a:blip r:embed="rId3"/>
                <a:stretch>
                  <a:fillRect l="-2" t="-35" r="8" b="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0872" y="2426881"/>
            <a:ext cx="3258170" cy="2004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4301175" y="5013176"/>
                <a:ext cx="2272030" cy="485775"/>
              </a:xfrm>
              <a:prstGeom prst="rect">
                <a:avLst/>
              </a:prstGeom>
              <a:blipFill rotWithShape="1">
                <a:blip r:embed="rId6"/>
                <a:stretch>
                  <a:fillRect l="-14" t="-100" r="-76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Choice>
        <mc:Fallback xmlns="">
          <p:sp>
            <p:nvSpPr>
              <p:cNvPr id="9" name="矩形 8"/>
              <p:cNvSpPr>
                <a14:cpLocks xmlns:a14="http://schemas.microsoft.com/office/drawing/2010/main" noRot="1" noChangeAspect="1" noMove="1" noResize="1" noEditPoints="1" noAdjustHandles="1" noChangeArrowheads="1" noChangeShapeType="1"/>
              </p:cNvSpPr>
              <p:nvPr/>
            </p:nvSpPr>
            <p:spPr>
              <a:xfrm>
                <a:off x="4301175" y="5013176"/>
                <a:ext cx="2272030" cy="485775"/>
              </a:xfrm>
              <a:prstGeom prst="rect">
                <a:avLst/>
              </a:prstGeom>
              <a:blipFill rotWithShape="1">
                <a:blip r:embed="rId7"/>
                <a:stretch>
                  <a:fillRect l="-14" t="-100" r="-768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590200420467_1_1"/>
</p:tagLst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丝状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宽屏</PresentationFormat>
  <Paragraphs>88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华文中宋</vt:lpstr>
      <vt:lpstr>幼圆</vt:lpstr>
      <vt:lpstr>Arial</vt:lpstr>
      <vt:lpstr>Century Gothic</vt:lpstr>
      <vt:lpstr>Times New Roman</vt:lpstr>
      <vt:lpstr>Wingdings 3</vt:lpstr>
      <vt:lpstr>丝状</vt:lpstr>
      <vt:lpstr>习题讨论课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习题讨论课</dc:title>
  <dc:creator>张 路路</dc:creator>
  <cp:lastModifiedBy>louqi</cp:lastModifiedBy>
  <cp:revision>10</cp:revision>
  <dcterms:created xsi:type="dcterms:W3CDTF">1900-01-01T00:00:00Z</dcterms:created>
  <dcterms:modified xsi:type="dcterms:W3CDTF">2022-06-08T03:49:55Z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2052-11.25.0</vt:lpwstr>
  </property>
  <property fmtid="{D5CDD505-2E9C-101B-9397-08002B2CF9AE}" pid="3" name="ICV">
    <vt:lpwstr>E3C4321C882245E2894D944883EDD1A5</vt:lpwstr>
  </property>
</Properties>
</file>