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8" r:id="rId2"/>
    <p:sldId id="299" r:id="rId3"/>
    <p:sldId id="300" r:id="rId4"/>
    <p:sldId id="301" r:id="rId5"/>
    <p:sldId id="302" r:id="rId6"/>
    <p:sldId id="303" r:id="rId7"/>
    <p:sldId id="277" r:id="rId8"/>
    <p:sldId id="278" r:id="rId9"/>
    <p:sldId id="280" r:id="rId10"/>
    <p:sldId id="281" r:id="rId11"/>
    <p:sldId id="282" r:id="rId12"/>
    <p:sldId id="285" r:id="rId13"/>
    <p:sldId id="283" r:id="rId14"/>
    <p:sldId id="292" r:id="rId15"/>
    <p:sldId id="287" r:id="rId16"/>
    <p:sldId id="288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qi" userId="19d9d649-dd7b-42ba-97b3-dd438627eb75" providerId="ADAL" clId="{547E94B8-642E-4A66-9C35-D7B159085AF6}"/>
    <pc:docChg chg="undo custSel modSld">
      <pc:chgData name="louqi" userId="19d9d649-dd7b-42ba-97b3-dd438627eb75" providerId="ADAL" clId="{547E94B8-642E-4A66-9C35-D7B159085AF6}" dt="2022-04-06T02:12:56.891" v="32" actId="1036"/>
      <pc:docMkLst>
        <pc:docMk/>
      </pc:docMkLst>
      <pc:sldChg chg="modSp mod">
        <pc:chgData name="louqi" userId="19d9d649-dd7b-42ba-97b3-dd438627eb75" providerId="ADAL" clId="{547E94B8-642E-4A66-9C35-D7B159085AF6}" dt="2022-04-06T02:12:56.891" v="32" actId="1036"/>
        <pc:sldMkLst>
          <pc:docMk/>
          <pc:sldMk cId="0" sldId="277"/>
        </pc:sldMkLst>
        <pc:grpChg chg="mod">
          <ac:chgData name="louqi" userId="19d9d649-dd7b-42ba-97b3-dd438627eb75" providerId="ADAL" clId="{547E94B8-642E-4A66-9C35-D7B159085AF6}" dt="2022-04-06T02:12:56.891" v="32" actId="1036"/>
          <ac:grpSpMkLst>
            <pc:docMk/>
            <pc:sldMk cId="0" sldId="277"/>
            <ac:grpSpMk id="10" creationId="{00000000-0000-0000-0000-000000000000}"/>
          </ac:grpSpMkLst>
        </pc:grpChg>
        <pc:graphicFrameChg chg="mod">
          <ac:chgData name="louqi" userId="19d9d649-dd7b-42ba-97b3-dd438627eb75" providerId="ADAL" clId="{547E94B8-642E-4A66-9C35-D7B159085AF6}" dt="2022-04-04T03:07:34.297" v="0" actId="1076"/>
          <ac:graphicFrameMkLst>
            <pc:docMk/>
            <pc:sldMk cId="0" sldId="277"/>
            <ac:graphicFrameMk id="4" creationId="{00000000-0000-0000-0000-000000000000}"/>
          </ac:graphicFrameMkLst>
        </pc:graphicFrameChg>
      </pc:sldChg>
      <pc:sldChg chg="modSp">
        <pc:chgData name="louqi" userId="19d9d649-dd7b-42ba-97b3-dd438627eb75" providerId="ADAL" clId="{547E94B8-642E-4A66-9C35-D7B159085AF6}" dt="2022-04-04T03:12:21.375" v="5" actId="403"/>
        <pc:sldMkLst>
          <pc:docMk/>
          <pc:sldMk cId="0" sldId="278"/>
        </pc:sldMkLst>
        <pc:spChg chg="mod">
          <ac:chgData name="louqi" userId="19d9d649-dd7b-42ba-97b3-dd438627eb75" providerId="ADAL" clId="{547E94B8-642E-4A66-9C35-D7B159085AF6}" dt="2022-04-04T03:12:07.535" v="3" actId="404"/>
          <ac:spMkLst>
            <pc:docMk/>
            <pc:sldMk cId="0" sldId="278"/>
            <ac:spMk id="3" creationId="{00000000-0000-0000-0000-000000000000}"/>
          </ac:spMkLst>
        </pc:spChg>
        <pc:spChg chg="mod">
          <ac:chgData name="louqi" userId="19d9d649-dd7b-42ba-97b3-dd438627eb75" providerId="ADAL" clId="{547E94B8-642E-4A66-9C35-D7B159085AF6}" dt="2022-04-04T03:12:15.335" v="4" actId="403"/>
          <ac:spMkLst>
            <pc:docMk/>
            <pc:sldMk cId="0" sldId="278"/>
            <ac:spMk id="5" creationId="{00000000-0000-0000-0000-000000000000}"/>
          </ac:spMkLst>
        </pc:spChg>
        <pc:spChg chg="mod">
          <ac:chgData name="louqi" userId="19d9d649-dd7b-42ba-97b3-dd438627eb75" providerId="ADAL" clId="{547E94B8-642E-4A66-9C35-D7B159085AF6}" dt="2022-04-04T03:12:21.375" v="5" actId="403"/>
          <ac:spMkLst>
            <pc:docMk/>
            <pc:sldMk cId="0" sldId="278"/>
            <ac:spMk id="7" creationId="{00000000-0000-0000-0000-000000000000}"/>
          </ac:spMkLst>
        </pc:spChg>
      </pc:sldChg>
      <pc:sldChg chg="modSp">
        <pc:chgData name="louqi" userId="19d9d649-dd7b-42ba-97b3-dd438627eb75" providerId="ADAL" clId="{547E94B8-642E-4A66-9C35-D7B159085AF6}" dt="2022-04-04T13:05:11.051" v="30" actId="207"/>
        <pc:sldMkLst>
          <pc:docMk/>
          <pc:sldMk cId="0" sldId="280"/>
        </pc:sldMkLst>
        <pc:spChg chg="mod">
          <ac:chgData name="louqi" userId="19d9d649-dd7b-42ba-97b3-dd438627eb75" providerId="ADAL" clId="{547E94B8-642E-4A66-9C35-D7B159085AF6}" dt="2022-04-04T13:05:11.051" v="30" actId="207"/>
          <ac:spMkLst>
            <pc:docMk/>
            <pc:sldMk cId="0" sldId="280"/>
            <ac:spMk id="4" creationId="{00000000-0000-0000-0000-000000000000}"/>
          </ac:spMkLst>
        </pc:spChg>
        <pc:spChg chg="mod">
          <ac:chgData name="louqi" userId="19d9d649-dd7b-42ba-97b3-dd438627eb75" providerId="ADAL" clId="{547E94B8-642E-4A66-9C35-D7B159085AF6}" dt="2022-04-04T03:13:00.317" v="6" actId="1076"/>
          <ac:spMkLst>
            <pc:docMk/>
            <pc:sldMk cId="0" sldId="280"/>
            <ac:spMk id="7" creationId="{00000000-0000-0000-0000-000000000000}"/>
          </ac:spMkLst>
        </pc:spChg>
      </pc:sldChg>
      <pc:sldChg chg="delSp modSp mod">
        <pc:chgData name="louqi" userId="19d9d649-dd7b-42ba-97b3-dd438627eb75" providerId="ADAL" clId="{547E94B8-642E-4A66-9C35-D7B159085AF6}" dt="2022-04-04T13:04:35.071" v="29" actId="1076"/>
        <pc:sldMkLst>
          <pc:docMk/>
          <pc:sldMk cId="0" sldId="282"/>
        </pc:sldMkLst>
        <pc:spChg chg="mod">
          <ac:chgData name="louqi" userId="19d9d649-dd7b-42ba-97b3-dd438627eb75" providerId="ADAL" clId="{547E94B8-642E-4A66-9C35-D7B159085AF6}" dt="2022-04-04T13:04:35.071" v="29" actId="1076"/>
          <ac:spMkLst>
            <pc:docMk/>
            <pc:sldMk cId="0" sldId="282"/>
            <ac:spMk id="2051" creationId="{00000000-0000-0000-0000-000000000000}"/>
          </ac:spMkLst>
        </pc:spChg>
        <pc:picChg chg="del">
          <ac:chgData name="louqi" userId="19d9d649-dd7b-42ba-97b3-dd438627eb75" providerId="ADAL" clId="{547E94B8-642E-4A66-9C35-D7B159085AF6}" dt="2022-04-04T03:39:07.053" v="7" actId="478"/>
          <ac:picMkLst>
            <pc:docMk/>
            <pc:sldMk cId="0" sldId="282"/>
            <ac:picMk id="2056" creationId="{00000000-0000-0000-0000-000000000000}"/>
          </ac:picMkLst>
        </pc:picChg>
      </pc:sldChg>
      <pc:sldChg chg="modSp mod">
        <pc:chgData name="louqi" userId="19d9d649-dd7b-42ba-97b3-dd438627eb75" providerId="ADAL" clId="{547E94B8-642E-4A66-9C35-D7B159085AF6}" dt="2022-04-04T13:03:58.512" v="15" actId="14100"/>
        <pc:sldMkLst>
          <pc:docMk/>
          <pc:sldMk cId="0" sldId="287"/>
        </pc:sldMkLst>
        <pc:spChg chg="mod">
          <ac:chgData name="louqi" userId="19d9d649-dd7b-42ba-97b3-dd438627eb75" providerId="ADAL" clId="{547E94B8-642E-4A66-9C35-D7B159085AF6}" dt="2022-04-04T13:03:58.512" v="15" actId="14100"/>
          <ac:spMkLst>
            <pc:docMk/>
            <pc:sldMk cId="0" sldId="287"/>
            <ac:spMk id="2" creationId="{00000000-0000-0000-0000-000000000000}"/>
          </ac:spMkLst>
        </pc:spChg>
        <pc:spChg chg="mod">
          <ac:chgData name="louqi" userId="19d9d649-dd7b-42ba-97b3-dd438627eb75" providerId="ADAL" clId="{547E94B8-642E-4A66-9C35-D7B159085AF6}" dt="2022-04-04T13:03:50.781" v="11" actId="1076"/>
          <ac:spMkLst>
            <pc:docMk/>
            <pc:sldMk cId="0" sldId="287"/>
            <ac:spMk id="43" creationId="{00000000-0000-0000-0000-000000000000}"/>
          </ac:spMkLst>
        </pc:spChg>
      </pc:sldChg>
      <pc:sldChg chg="delSp modSp mod">
        <pc:chgData name="louqi" userId="19d9d649-dd7b-42ba-97b3-dd438627eb75" providerId="ADAL" clId="{547E94B8-642E-4A66-9C35-D7B159085AF6}" dt="2022-04-04T12:04:16.050" v="10" actId="20577"/>
        <pc:sldMkLst>
          <pc:docMk/>
          <pc:sldMk cId="0" sldId="288"/>
        </pc:sldMkLst>
        <pc:spChg chg="mod">
          <ac:chgData name="louqi" userId="19d9d649-dd7b-42ba-97b3-dd438627eb75" providerId="ADAL" clId="{547E94B8-642E-4A66-9C35-D7B159085AF6}" dt="2022-04-04T12:04:16.050" v="10" actId="20577"/>
          <ac:spMkLst>
            <pc:docMk/>
            <pc:sldMk cId="0" sldId="288"/>
            <ac:spMk id="10" creationId="{00000000-0000-0000-0000-000000000000}"/>
          </ac:spMkLst>
        </pc:spChg>
        <pc:graphicFrameChg chg="del">
          <ac:chgData name="louqi" userId="19d9d649-dd7b-42ba-97b3-dd438627eb75" providerId="ADAL" clId="{547E94B8-642E-4A66-9C35-D7B159085AF6}" dt="2022-04-04T12:04:07.233" v="8" actId="478"/>
          <ac:graphicFrameMkLst>
            <pc:docMk/>
            <pc:sldMk cId="0" sldId="288"/>
            <ac:graphicFrameMk id="23" creationId="{00000000-0000-0000-0000-000000000000}"/>
          </ac:graphicFrameMkLst>
        </pc:graphicFrameChg>
      </pc:sldChg>
      <pc:sldChg chg="modSp mod">
        <pc:chgData name="louqi" userId="19d9d649-dd7b-42ba-97b3-dd438627eb75" providerId="ADAL" clId="{547E94B8-642E-4A66-9C35-D7B159085AF6}" dt="2022-04-04T13:04:16.543" v="23" actId="404"/>
        <pc:sldMkLst>
          <pc:docMk/>
          <pc:sldMk cId="0" sldId="292"/>
        </pc:sldMkLst>
        <pc:spChg chg="mod">
          <ac:chgData name="louqi" userId="19d9d649-dd7b-42ba-97b3-dd438627eb75" providerId="ADAL" clId="{547E94B8-642E-4A66-9C35-D7B159085AF6}" dt="2022-04-04T13:04:16.543" v="23" actId="404"/>
          <ac:spMkLst>
            <pc:docMk/>
            <pc:sldMk cId="0" sldId="292"/>
            <ac:spMk id="3" creationId="{00000000-0000-0000-0000-000000000000}"/>
          </ac:spMkLst>
        </pc:spChg>
        <pc:spChg chg="mod">
          <ac:chgData name="louqi" userId="19d9d649-dd7b-42ba-97b3-dd438627eb75" providerId="ADAL" clId="{547E94B8-642E-4A66-9C35-D7B159085AF6}" dt="2022-04-04T13:04:04.645" v="16" actId="1076"/>
          <ac:spMkLst>
            <pc:docMk/>
            <pc:sldMk cId="0" sldId="292"/>
            <ac:spMk id="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33000">
              <a:schemeClr val="accent1">
                <a:lumMod val="60000"/>
                <a:lumOff val="40000"/>
              </a:schemeClr>
            </a:gs>
            <a:gs pos="0">
              <a:schemeClr val="accent1">
                <a:lumMod val="5000"/>
                <a:lumOff val="95000"/>
              </a:schemeClr>
            </a:gs>
            <a:gs pos="59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69.bin"/><Relationship Id="rId26" Type="http://schemas.openxmlformats.org/officeDocument/2006/relationships/oleObject" Target="../embeddings/oleObject73.bin"/><Relationship Id="rId3" Type="http://schemas.openxmlformats.org/officeDocument/2006/relationships/image" Target="../media/image65.wmf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2.wmf"/><Relationship Id="rId25" Type="http://schemas.openxmlformats.org/officeDocument/2006/relationships/image" Target="../media/image76.wmf"/><Relationship Id="rId2" Type="http://schemas.openxmlformats.org/officeDocument/2006/relationships/oleObject" Target="../embeddings/oleObject61.bin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29" Type="http://schemas.openxmlformats.org/officeDocument/2006/relationships/image" Target="../media/image78.wmf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72.bin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23" Type="http://schemas.openxmlformats.org/officeDocument/2006/relationships/image" Target="../media/image75.wmf"/><Relationship Id="rId28" Type="http://schemas.openxmlformats.org/officeDocument/2006/relationships/oleObject" Target="../embeddings/oleObject74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7.bin"/><Relationship Id="rId22" Type="http://schemas.openxmlformats.org/officeDocument/2006/relationships/oleObject" Target="../embeddings/oleObject71.bin"/><Relationship Id="rId27" Type="http://schemas.openxmlformats.org/officeDocument/2006/relationships/image" Target="../media/image7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4.wmf"/><Relationship Id="rId2" Type="http://schemas.openxmlformats.org/officeDocument/2006/relationships/image" Target="../media/image79.png"/><Relationship Id="rId16" Type="http://schemas.openxmlformats.org/officeDocument/2006/relationships/image" Target="../media/image86.w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92.emf"/><Relationship Id="rId18" Type="http://schemas.openxmlformats.org/officeDocument/2006/relationships/image" Target="../media/image94.wmf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87.bin"/><Relationship Id="rId17" Type="http://schemas.openxmlformats.org/officeDocument/2006/relationships/oleObject" Target="../embeddings/oleObject89.bin"/><Relationship Id="rId2" Type="http://schemas.openxmlformats.org/officeDocument/2006/relationships/oleObject" Target="../embeddings/oleObject82.bin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1.emf"/><Relationship Id="rId5" Type="http://schemas.openxmlformats.org/officeDocument/2006/relationships/image" Target="../media/image88.wmf"/><Relationship Id="rId15" Type="http://schemas.openxmlformats.org/officeDocument/2006/relationships/oleObject" Target="../embeddings/oleObject88.bin"/><Relationship Id="rId10" Type="http://schemas.openxmlformats.org/officeDocument/2006/relationships/oleObject" Target="../embeddings/oleObject86.bin"/><Relationship Id="rId19" Type="http://schemas.openxmlformats.org/officeDocument/2006/relationships/oleObject" Target="../embeddings/oleObject90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90.emf"/><Relationship Id="rId1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101.wmf"/><Relationship Id="rId3" Type="http://schemas.microsoft.com/office/2007/relationships/hdphoto" Target="../media/hdphoto1.wdp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95.bin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9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8.wmf"/><Relationship Id="rId18" Type="http://schemas.openxmlformats.org/officeDocument/2006/relationships/oleObject" Target="../embeddings/oleObject105.bin"/><Relationship Id="rId3" Type="http://schemas.openxmlformats.org/officeDocument/2006/relationships/image" Target="../media/image103.wmf"/><Relationship Id="rId21" Type="http://schemas.openxmlformats.org/officeDocument/2006/relationships/image" Target="../media/image112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10.w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20" Type="http://schemas.openxmlformats.org/officeDocument/2006/relationships/oleObject" Target="../embeddings/oleObject106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23" Type="http://schemas.openxmlformats.org/officeDocument/2006/relationships/image" Target="../media/image113.wmf"/><Relationship Id="rId10" Type="http://schemas.openxmlformats.org/officeDocument/2006/relationships/oleObject" Target="../embeddings/oleObject101.bin"/><Relationship Id="rId19" Type="http://schemas.openxmlformats.org/officeDocument/2006/relationships/image" Target="../media/image111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3.bin"/><Relationship Id="rId22" Type="http://schemas.openxmlformats.org/officeDocument/2006/relationships/oleObject" Target="../embeddings/oleObject10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9.wmf"/><Relationship Id="rId2" Type="http://schemas.openxmlformats.org/officeDocument/2006/relationships/image" Target="../media/image114.png"/><Relationship Id="rId16" Type="http://schemas.openxmlformats.org/officeDocument/2006/relationships/image" Target="../media/image12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2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0.wmf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48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9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4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3.wmf"/><Relationship Id="rId4" Type="http://schemas.openxmlformats.org/officeDocument/2006/relationships/image" Target="../media/image51.png"/><Relationship Id="rId9" Type="http://schemas.openxmlformats.org/officeDocument/2006/relationships/oleObject" Target="../embeddings/oleObject5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slideLayout" Target="../slideLayouts/slideLayout8.xml"/><Relationship Id="rId7" Type="http://schemas.openxmlformats.org/officeDocument/2006/relationships/oleObject" Target="../embeddings/oleObject54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7.w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5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63.png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2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4" name="Rectangle 4"/>
          <p:cNvSpPr>
            <a:spLocks noChangeArrowheads="1"/>
          </p:cNvSpPr>
          <p:nvPr/>
        </p:nvSpPr>
        <p:spPr bwMode="auto">
          <a:xfrm>
            <a:off x="1524000" y="539326"/>
            <a:ext cx="9144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srgbClr val="2D2DB9">
                    <a:lumMod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功和能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2D2DB9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5605" name="Rectangle 5"/>
          <p:cNvSpPr>
            <a:spLocks noChangeArrowheads="1"/>
          </p:cNvSpPr>
          <p:nvPr/>
        </p:nvSpPr>
        <p:spPr bwMode="auto">
          <a:xfrm>
            <a:off x="2063750" y="1052736"/>
            <a:ext cx="22812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功和功率</a:t>
            </a:r>
          </a:p>
        </p:txBody>
      </p:sp>
      <p:graphicFrame>
        <p:nvGraphicFramePr>
          <p:cNvPr id="665606" name="Object 6"/>
          <p:cNvGraphicFramePr>
            <a:graphicFrameLocks noChangeAspect="1"/>
          </p:cNvGraphicFramePr>
          <p:nvPr/>
        </p:nvGraphicFramePr>
        <p:xfrm>
          <a:off x="2500630" y="1707580"/>
          <a:ext cx="15684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068800" imgH="5181600" progId="Equation.DSMT4">
                  <p:embed/>
                </p:oleObj>
              </mc:Choice>
              <mc:Fallback>
                <p:oleObj name="Equation" r:id="rId2" imgW="17068800" imgH="5181600" progId="Equation.DSMT4">
                  <p:embed/>
                  <p:pic>
                    <p:nvPicPr>
                      <p:cNvPr id="66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630" y="1707580"/>
                        <a:ext cx="15684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7" name="Object 7"/>
          <p:cNvGraphicFramePr>
            <a:graphicFrameLocks noChangeAspect="1"/>
          </p:cNvGraphicFramePr>
          <p:nvPr/>
        </p:nvGraphicFramePr>
        <p:xfrm>
          <a:off x="4656138" y="1554386"/>
          <a:ext cx="19827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640800" imgH="8534400" progId="Equation.DSMT4">
                  <p:embed/>
                </p:oleObj>
              </mc:Choice>
              <mc:Fallback>
                <p:oleObj name="Equation" r:id="rId4" imgW="21640800" imgH="8534400" progId="Equation.DSMT4">
                  <p:embed/>
                  <p:pic>
                    <p:nvPicPr>
                      <p:cNvPr id="66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1554386"/>
                        <a:ext cx="19827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9" name="Object 9"/>
          <p:cNvGraphicFramePr>
            <a:graphicFrameLocks noChangeAspect="1"/>
          </p:cNvGraphicFramePr>
          <p:nvPr/>
        </p:nvGraphicFramePr>
        <p:xfrm>
          <a:off x="7535863" y="1484536"/>
          <a:ext cx="239712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12800" imgH="10058400" progId="Equation.DSMT4">
                  <p:embed/>
                </p:oleObj>
              </mc:Choice>
              <mc:Fallback>
                <p:oleObj name="Equation" r:id="rId6" imgW="26212800" imgH="10058400" progId="Equation.DSMT4">
                  <p:embed/>
                  <p:pic>
                    <p:nvPicPr>
                      <p:cNvPr id="66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1484536"/>
                        <a:ext cx="2397125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10" name="Rectangle 10"/>
          <p:cNvSpPr>
            <a:spLocks noChangeArrowheads="1"/>
          </p:cNvSpPr>
          <p:nvPr/>
        </p:nvSpPr>
        <p:spPr bwMode="auto">
          <a:xfrm>
            <a:off x="2063750" y="2492598"/>
            <a:ext cx="22812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常见力的功</a:t>
            </a:r>
          </a:p>
        </p:txBody>
      </p:sp>
      <p:sp>
        <p:nvSpPr>
          <p:cNvPr id="665611" name="Text Box 11"/>
          <p:cNvSpPr txBox="1">
            <a:spLocks noChangeArrowheads="1"/>
          </p:cNvSpPr>
          <p:nvPr/>
        </p:nvSpPr>
        <p:spPr bwMode="auto">
          <a:xfrm>
            <a:off x="2495550" y="3078831"/>
            <a:ext cx="3444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重力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的功</a:t>
            </a:r>
          </a:p>
        </p:txBody>
      </p:sp>
      <p:sp>
        <p:nvSpPr>
          <p:cNvPr id="665613" name="Text Box 13"/>
          <p:cNvSpPr txBox="1">
            <a:spLocks noChangeArrowheads="1"/>
          </p:cNvSpPr>
          <p:nvPr/>
        </p:nvSpPr>
        <p:spPr bwMode="auto">
          <a:xfrm>
            <a:off x="2495550" y="3886423"/>
            <a:ext cx="3683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弹性力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的功 </a:t>
            </a:r>
          </a:p>
        </p:txBody>
      </p:sp>
      <p:graphicFrame>
        <p:nvGraphicFramePr>
          <p:cNvPr id="665614" name="Object 14"/>
          <p:cNvGraphicFramePr>
            <a:graphicFrameLocks noChangeAspect="1"/>
          </p:cNvGraphicFramePr>
          <p:nvPr/>
        </p:nvGraphicFramePr>
        <p:xfrm>
          <a:off x="4656138" y="3789586"/>
          <a:ext cx="421798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024800" imgH="9448800" progId="Equation.DSMT4">
                  <p:embed/>
                </p:oleObj>
              </mc:Choice>
              <mc:Fallback>
                <p:oleObj name="Equation" r:id="rId8" imgW="46024800" imgH="9448800" progId="Equation.DSMT4">
                  <p:embed/>
                  <p:pic>
                    <p:nvPicPr>
                      <p:cNvPr id="6656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3789586"/>
                        <a:ext cx="4217987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6" name="Object 16"/>
          <p:cNvGraphicFramePr>
            <a:graphicFrameLocks noChangeAspect="1"/>
          </p:cNvGraphicFramePr>
          <p:nvPr/>
        </p:nvGraphicFramePr>
        <p:xfrm>
          <a:off x="4668838" y="2925986"/>
          <a:ext cx="37433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843200" imgH="8534400" progId="Equation.DSMT4">
                  <p:embed/>
                </p:oleObj>
              </mc:Choice>
              <mc:Fallback>
                <p:oleObj name="Equation" r:id="rId10" imgW="40843200" imgH="8534400" progId="Equation.DSMT4">
                  <p:embed/>
                  <p:pic>
                    <p:nvPicPr>
                      <p:cNvPr id="66561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2925986"/>
                        <a:ext cx="37433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17" name="Text Box 17"/>
          <p:cNvSpPr txBox="1">
            <a:spLocks noChangeArrowheads="1"/>
          </p:cNvSpPr>
          <p:nvPr/>
        </p:nvSpPr>
        <p:spPr bwMode="auto">
          <a:xfrm>
            <a:off x="2500904" y="4871573"/>
            <a:ext cx="45878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万有引力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的功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</a:p>
        </p:txBody>
      </p:sp>
      <p:graphicFrame>
        <p:nvGraphicFramePr>
          <p:cNvPr id="665618" name="Object 18"/>
          <p:cNvGraphicFramePr>
            <a:graphicFrameLocks noChangeAspect="1"/>
          </p:cNvGraphicFramePr>
          <p:nvPr/>
        </p:nvGraphicFramePr>
        <p:xfrm>
          <a:off x="4656138" y="4726211"/>
          <a:ext cx="536257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521600" imgH="10668000" progId="Equation.DSMT4">
                  <p:embed/>
                </p:oleObj>
              </mc:Choice>
              <mc:Fallback>
                <p:oleObj name="Equation" r:id="rId12" imgW="58521600" imgH="10668000" progId="Equation.DSMT4">
                  <p:embed/>
                  <p:pic>
                    <p:nvPicPr>
                      <p:cNvPr id="6656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726211"/>
                        <a:ext cx="5362575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19" name="Object 19"/>
          <p:cNvGraphicFramePr/>
          <p:nvPr/>
        </p:nvGraphicFramePr>
        <p:xfrm>
          <a:off x="8601075" y="502148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300" imgH="180975" progId="Equation.DSMT4">
                  <p:embed/>
                </p:oleObj>
              </mc:Choice>
              <mc:Fallback>
                <p:oleObj name="Equation" r:id="rId14" imgW="114300" imgH="180975" progId="Equation.DSMT4">
                  <p:embed/>
                  <p:pic>
                    <p:nvPicPr>
                      <p:cNvPr id="665619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1075" y="502148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21" name="Text Box 21"/>
          <p:cNvSpPr txBox="1">
            <a:spLocks noChangeArrowheads="1"/>
          </p:cNvSpPr>
          <p:nvPr/>
        </p:nvSpPr>
        <p:spPr bwMode="auto">
          <a:xfrm>
            <a:off x="2495550" y="5736760"/>
            <a:ext cx="3962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摩擦力的功</a:t>
            </a:r>
          </a:p>
        </p:txBody>
      </p:sp>
      <p:graphicFrame>
        <p:nvGraphicFramePr>
          <p:cNvPr id="665622" name="Object 22"/>
          <p:cNvGraphicFramePr>
            <a:graphicFrameLocks noChangeAspect="1"/>
          </p:cNvGraphicFramePr>
          <p:nvPr/>
        </p:nvGraphicFramePr>
        <p:xfrm>
          <a:off x="4668838" y="5831556"/>
          <a:ext cx="1591920" cy="44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373600" imgH="4876800" progId="Equation.DSMT4">
                  <p:embed/>
                </p:oleObj>
              </mc:Choice>
              <mc:Fallback>
                <p:oleObj name="Equation" r:id="rId16" imgW="17373600" imgH="4876800" progId="Equation.DSMT4">
                  <p:embed/>
                  <p:pic>
                    <p:nvPicPr>
                      <p:cNvPr id="665622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5831556"/>
                        <a:ext cx="1591920" cy="446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57922" y="693718"/>
            <a:ext cx="10604809" cy="1384995"/>
            <a:chOff x="657922" y="745970"/>
            <a:chExt cx="10604809" cy="1384995"/>
          </a:xfrm>
        </p:grpSpPr>
        <p:sp>
          <p:nvSpPr>
            <p:cNvPr id="4" name="文本框 3"/>
            <p:cNvSpPr txBox="1"/>
            <p:nvPr/>
          </p:nvSpPr>
          <p:spPr>
            <a:xfrm>
              <a:off x="657922" y="745970"/>
              <a:ext cx="1060480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4. 在恒星系中，两个质量分别为    和    的星球，原来为静止，且相距为无穷远，后在引力的作用下，互相接近，到相距为 r 时，求：它们之间的相对速率为多少？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5736138" y="886522"/>
                  <a:ext cx="3584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138" y="886522"/>
                  <a:ext cx="358496" cy="27699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8475" r="-3390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6412639" y="893958"/>
                  <a:ext cx="3638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639" y="893958"/>
                  <a:ext cx="36381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33" r="-333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sp>
        <p:nvSpPr>
          <p:cNvPr id="7" name="文本框 6"/>
          <p:cNvSpPr txBox="1"/>
          <p:nvPr/>
        </p:nvSpPr>
        <p:spPr>
          <a:xfrm>
            <a:off x="657922" y="22636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解：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54827" y="22721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华文宋体" panose="02010600040101010101" pitchFamily="2" charset="-122"/>
                <a:ea typeface="华文宋体" panose="02010600040101010101" pitchFamily="2" charset="-122"/>
              </a:rPr>
              <a:t>由动量守恒、机械能守恒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241449" y="2951023"/>
                <a:ext cx="20181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449" y="2951023"/>
                <a:ext cx="2018181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208" r="-2115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84435" y="3483864"/>
                <a:ext cx="3799951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0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sz="20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sz="20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0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sz="200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zh-CN" altLang="en-US" sz="200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>
                  <a:latin typeface="华文宋体" panose="02010600040101010101" pitchFamily="2" charset="-122"/>
                  <a:ea typeface="华文宋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435" y="3483864"/>
                <a:ext cx="3799951" cy="6685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1084435" y="4264624"/>
            <a:ext cx="6111302" cy="1008746"/>
            <a:chOff x="1084435" y="4264624"/>
            <a:chExt cx="6111302" cy="1008746"/>
          </a:xfrm>
        </p:grpSpPr>
        <p:sp>
          <p:nvSpPr>
            <p:cNvPr id="13" name="文本框 12"/>
            <p:cNvSpPr txBox="1"/>
            <p:nvPr/>
          </p:nvSpPr>
          <p:spPr>
            <a:xfrm>
              <a:off x="1084435" y="460300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解得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1735123" y="4264624"/>
                  <a:ext cx="2674515" cy="10016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sz="2000" dirty="0">
                    <a:latin typeface="华文宋体" panose="02010600040101010101" pitchFamily="2" charset="-122"/>
                    <a:ea typeface="华文宋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5123" y="4264624"/>
                  <a:ext cx="2674515" cy="100168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4521222" y="4271686"/>
                  <a:ext cx="2674515" cy="10016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sz="2000" dirty="0">
                    <a:latin typeface="华文宋体" panose="02010600040101010101" pitchFamily="2" charset="-122"/>
                    <a:ea typeface="华文宋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222" y="4271686"/>
                  <a:ext cx="2674515" cy="100168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1056541" y="5372022"/>
            <a:ext cx="7336737" cy="1001684"/>
            <a:chOff x="1056541" y="5372022"/>
            <a:chExt cx="7336737" cy="1001684"/>
          </a:xfrm>
        </p:grpSpPr>
        <p:sp>
          <p:nvSpPr>
            <p:cNvPr id="16" name="文本框 15"/>
            <p:cNvSpPr txBox="1"/>
            <p:nvPr/>
          </p:nvSpPr>
          <p:spPr>
            <a:xfrm>
              <a:off x="1056541" y="573191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latin typeface="华文宋体" panose="02010600040101010101" pitchFamily="2" charset="-122"/>
                  <a:ea typeface="华文宋体" panose="02010600040101010101" pitchFamily="2" charset="-122"/>
                </a:rPr>
                <a:t>相对速率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320654" y="5372022"/>
                  <a:ext cx="6072624" cy="100168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ra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zh-CN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zh-CN" altLang="en-US" sz="2000" dirty="0">
                    <a:latin typeface="华文宋体" panose="02010600040101010101" pitchFamily="2" charset="-122"/>
                    <a:ea typeface="华文宋体" panose="020106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654" y="5372022"/>
                  <a:ext cx="6072624" cy="100168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  <a:endParaRPr lang="zh-CN" altLang="en-US">
                    <a:noFill/>
                  </a:endParaRPr>
                </a:p>
              </p:txBody>
            </p:sp>
          </mc:Fallback>
        </mc:AlternateContent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1985" y="2762250"/>
            <a:ext cx="3000375" cy="13335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8393430" y="4492625"/>
            <a:ext cx="2664460" cy="292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1108055" y="4367530"/>
            <a:ext cx="297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bldLvl="0" animBg="1"/>
      <p:bldP spid="1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副标题 2"/>
          <p:cNvSpPr>
            <a:spLocks noGrp="1"/>
          </p:cNvSpPr>
          <p:nvPr/>
        </p:nvSpPr>
        <p:spPr>
          <a:xfrm>
            <a:off x="2347913" y="1116013"/>
            <a:ext cx="6983412" cy="2655887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sz="2400"/>
          </a:p>
        </p:txBody>
      </p:sp>
      <p:sp>
        <p:nvSpPr>
          <p:cNvPr id="2051" name="文本框 1"/>
          <p:cNvSpPr txBox="1"/>
          <p:nvPr/>
        </p:nvSpPr>
        <p:spPr>
          <a:xfrm>
            <a:off x="1743075" y="628650"/>
            <a:ext cx="7948613" cy="106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zh-CN" sz="2100" dirty="0">
                <a:latin typeface="Times New Roman" panose="02020603050405020304" charset="0"/>
              </a:rPr>
              <a:t>5</a:t>
            </a:r>
            <a:r>
              <a:rPr lang="zh-CN" altLang="en-US" sz="2100" dirty="0">
                <a:latin typeface="Times New Roman" panose="02020603050405020304" charset="0"/>
              </a:rPr>
              <a:t>. 设火箭喷出的气体的相对速度                 沿火箭的轨道切线方向，且为一常量，假设火箭飞行中不受任何外力作用：火箭起始速度为</a:t>
            </a:r>
            <a:r>
              <a:rPr lang="en-US" altLang="zh-CN" sz="2100" dirty="0">
                <a:latin typeface="Times New Roman" panose="02020603050405020304" charset="0"/>
              </a:rPr>
              <a:t>0,</a:t>
            </a:r>
            <a:r>
              <a:rPr lang="zh-CN" altLang="en-US" sz="2100" dirty="0">
                <a:latin typeface="Times New Roman" panose="02020603050405020304" charset="0"/>
              </a:rPr>
              <a:t>起始质量为    ，燃料烧尽后的质量为    ，求火箭能够达到的速度</a:t>
            </a:r>
            <a:r>
              <a:rPr lang="zh-CN" altLang="en-US" sz="2100" dirty="0">
                <a:latin typeface="Arial" panose="020B0604020202020204" pitchFamily="34" charset="0"/>
              </a:rPr>
              <a:t>。</a:t>
            </a:r>
          </a:p>
        </p:txBody>
      </p:sp>
      <p:graphicFrame>
        <p:nvGraphicFramePr>
          <p:cNvPr id="2052" name="对象 -2147482615"/>
          <p:cNvGraphicFramePr>
            <a:graphicFrameLocks noChangeAspect="1"/>
          </p:cNvGraphicFramePr>
          <p:nvPr/>
        </p:nvGraphicFramePr>
        <p:xfrm>
          <a:off x="5613400" y="639763"/>
          <a:ext cx="121126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900" imgH="215900" progId="Equation.3">
                  <p:embed/>
                </p:oleObj>
              </mc:Choice>
              <mc:Fallback>
                <p:oleObj r:id="rId2" imgW="723900" imgH="215900" progId="Equation.3">
                  <p:embed/>
                  <p:pic>
                    <p:nvPicPr>
                      <p:cNvPr id="2052" name="对象 -21474826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13400" y="639763"/>
                        <a:ext cx="1211263" cy="323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79788" y="1362075"/>
          <a:ext cx="263525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1300" imgH="228600" progId="Equation.KSEE3">
                  <p:embed/>
                </p:oleObj>
              </mc:Choice>
              <mc:Fallback>
                <p:oleObj r:id="rId4" imgW="241300" imgH="228600" progId="Equation.KSEE3">
                  <p:embed/>
                  <p:pic>
                    <p:nvPicPr>
                      <p:cNvPr id="2053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79788" y="1362075"/>
                        <a:ext cx="263525" cy="249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03975" y="1406525"/>
          <a:ext cx="233363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03200" imgH="152400" progId="Equation.KSEE3">
                  <p:embed/>
                </p:oleObj>
              </mc:Choice>
              <mc:Fallback>
                <p:oleObj r:id="rId6" imgW="203200" imgH="152400" progId="Equation.KSEE3">
                  <p:embed/>
                  <p:pic>
                    <p:nvPicPr>
                      <p:cNvPr id="2054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03975" y="1406525"/>
                        <a:ext cx="233363" cy="17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106613" y="1952625"/>
            <a:ext cx="3154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Times New Roman" panose="02020603050405020304" charset="0"/>
              </a:rPr>
              <a:t>解：设火箭飞行方向为正方向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370138" y="2562225"/>
            <a:ext cx="5749925" cy="740410"/>
            <a:chOff x="1898" y="4895"/>
            <a:chExt cx="11035" cy="1554"/>
          </a:xfrm>
        </p:grpSpPr>
        <p:grpSp>
          <p:nvGrpSpPr>
            <p:cNvPr id="2073" name="组合 16"/>
            <p:cNvGrpSpPr/>
            <p:nvPr/>
          </p:nvGrpSpPr>
          <p:grpSpPr>
            <a:xfrm>
              <a:off x="1910" y="4895"/>
              <a:ext cx="7968" cy="773"/>
              <a:chOff x="1541" y="5037"/>
              <a:chExt cx="7968" cy="773"/>
            </a:xfrm>
          </p:grpSpPr>
          <p:sp>
            <p:nvSpPr>
              <p:cNvPr id="2079" name="文本框 11"/>
              <p:cNvSpPr txBox="1"/>
              <p:nvPr/>
            </p:nvSpPr>
            <p:spPr>
              <a:xfrm>
                <a:off x="1737" y="5037"/>
                <a:ext cx="7102" cy="7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dirty="0">
                    <a:latin typeface="Arial" panose="020B0604020202020204" pitchFamily="34" charset="0"/>
                  </a:rPr>
                  <a:t>时刻，火箭质量为     ，速度大小为</a:t>
                </a:r>
              </a:p>
            </p:txBody>
          </p:sp>
          <p:graphicFrame>
            <p:nvGraphicFramePr>
              <p:cNvPr id="2080" name="对象 12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541" y="5121"/>
              <a:ext cx="322" cy="5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88265" imgH="152400" progId="Equation.KSEE3">
                      <p:embed/>
                    </p:oleObj>
                  </mc:Choice>
                  <mc:Fallback>
                    <p:oleObj r:id="rId8" imgW="88265" imgH="152400" progId="Equation.KSEE3">
                      <p:embed/>
                      <p:pic>
                        <p:nvPicPr>
                          <p:cNvPr id="2080" name="对象 12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541" y="5121"/>
                            <a:ext cx="322" cy="5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81" name="对象 1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5686" y="5159"/>
              <a:ext cx="603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65100" imgH="139700" progId="Equation.KSEE3">
                      <p:embed/>
                    </p:oleObj>
                  </mc:Choice>
                  <mc:Fallback>
                    <p:oleObj r:id="rId10" imgW="165100" imgH="139700" progId="Equation.KSEE3">
                      <p:embed/>
                      <p:pic>
                        <p:nvPicPr>
                          <p:cNvPr id="2081" name="对象 13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686" y="5159"/>
                            <a:ext cx="603" cy="5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82" name="对象 14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9091" y="5179"/>
              <a:ext cx="418" cy="5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14300" imgH="139700" progId="Equation.KSEE3">
                      <p:embed/>
                    </p:oleObj>
                  </mc:Choice>
                  <mc:Fallback>
                    <p:oleObj r:id="rId12" imgW="114300" imgH="139700" progId="Equation.KSEE3">
                      <p:embed/>
                      <p:pic>
                        <p:nvPicPr>
                          <p:cNvPr id="2082" name="对象 14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9091" y="5179"/>
                            <a:ext cx="418" cy="5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74" name="组合 17"/>
            <p:cNvGrpSpPr/>
            <p:nvPr/>
          </p:nvGrpSpPr>
          <p:grpSpPr>
            <a:xfrm>
              <a:off x="1898" y="5659"/>
              <a:ext cx="11035" cy="790"/>
              <a:chOff x="1030" y="5076"/>
              <a:chExt cx="11035" cy="790"/>
            </a:xfrm>
          </p:grpSpPr>
          <p:sp>
            <p:nvSpPr>
              <p:cNvPr id="2075" name="文本框 18"/>
              <p:cNvSpPr txBox="1"/>
              <p:nvPr/>
            </p:nvSpPr>
            <p:spPr>
              <a:xfrm>
                <a:off x="1737" y="5093"/>
                <a:ext cx="10006" cy="7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dirty="0">
                    <a:latin typeface="Arial" panose="020B0604020202020204" pitchFamily="34" charset="0"/>
                  </a:rPr>
                  <a:t>     </a:t>
                </a:r>
                <a:r>
                  <a:rPr lang="zh-CN" altLang="en-US" dirty="0">
                    <a:latin typeface="Arial" panose="020B0604020202020204" pitchFamily="34" charset="0"/>
                  </a:rPr>
                  <a:t>时刻，火箭质量为                 ，速度大小</a:t>
                </a:r>
              </a:p>
            </p:txBody>
          </p:sp>
          <p:graphicFrame>
            <p:nvGraphicFramePr>
              <p:cNvPr id="2076" name="对象 19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30" y="5076"/>
              <a:ext cx="1344" cy="6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368300" imgH="177165" progId="Equation.KSEE3">
                      <p:embed/>
                    </p:oleObj>
                  </mc:Choice>
                  <mc:Fallback>
                    <p:oleObj r:id="rId14" imgW="368300" imgH="177165" progId="Equation.KSEE3">
                      <p:embed/>
                      <p:pic>
                        <p:nvPicPr>
                          <p:cNvPr id="2076" name="对象 19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1030" y="5076"/>
                            <a:ext cx="1344" cy="6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77" name="对象 2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6231" y="5150"/>
              <a:ext cx="1763" cy="6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482600" imgH="177165" progId="Equation.KSEE3">
                      <p:embed/>
                    </p:oleObj>
                  </mc:Choice>
                  <mc:Fallback>
                    <p:oleObj r:id="rId16" imgW="482600" imgH="177165" progId="Equation.KSEE3">
                      <p:embed/>
                      <p:pic>
                        <p:nvPicPr>
                          <p:cNvPr id="2077" name="对象 21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6231" y="5150"/>
                            <a:ext cx="1763" cy="6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78" name="对象 23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10578" y="5093"/>
              <a:ext cx="1487" cy="6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405765" imgH="177165" progId="Equation.KSEE3">
                      <p:embed/>
                    </p:oleObj>
                  </mc:Choice>
                  <mc:Fallback>
                    <p:oleObj r:id="rId18" imgW="405765" imgH="177165" progId="Equation.KSEE3">
                      <p:embed/>
                      <p:pic>
                        <p:nvPicPr>
                          <p:cNvPr id="2078" name="对象 23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10578" y="5093"/>
                            <a:ext cx="1487" cy="6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9" name="组合 28"/>
          <p:cNvGrpSpPr/>
          <p:nvPr/>
        </p:nvGrpSpPr>
        <p:grpSpPr>
          <a:xfrm>
            <a:off x="2382838" y="3584575"/>
            <a:ext cx="4254500" cy="368456"/>
            <a:chOff x="1728" y="6558"/>
            <a:chExt cx="8934" cy="772"/>
          </a:xfrm>
        </p:grpSpPr>
        <p:sp>
          <p:nvSpPr>
            <p:cNvPr id="2071" name="文本框 26"/>
            <p:cNvSpPr txBox="1"/>
            <p:nvPr/>
          </p:nvSpPr>
          <p:spPr>
            <a:xfrm>
              <a:off x="1728" y="6558"/>
              <a:ext cx="3264" cy="7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solidFill>
                    <a:srgbClr val="FF0000"/>
                  </a:solidFill>
                  <a:latin typeface="Arial" panose="020B0604020202020204" pitchFamily="34" charset="0"/>
                </a:rPr>
                <a:t>由动量守恒得</a:t>
              </a:r>
            </a:p>
          </p:txBody>
        </p:sp>
        <p:graphicFrame>
          <p:nvGraphicFramePr>
            <p:cNvPr id="2072" name="对象 2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012" y="6605"/>
            <a:ext cx="5650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816100" imgH="203200" progId="Equation.KSEE3">
                    <p:embed/>
                  </p:oleObj>
                </mc:Choice>
                <mc:Fallback>
                  <p:oleObj r:id="rId20" imgW="1816100" imgH="203200" progId="Equation.KSEE3">
                    <p:embed/>
                    <p:pic>
                      <p:nvPicPr>
                        <p:cNvPr id="2072" name="对象 2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012" y="6605"/>
                          <a:ext cx="5650" cy="6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2382838" y="3970338"/>
            <a:ext cx="5897562" cy="541337"/>
            <a:chOff x="1728" y="5671"/>
            <a:chExt cx="12384" cy="1138"/>
          </a:xfrm>
        </p:grpSpPr>
        <p:grpSp>
          <p:nvGrpSpPr>
            <p:cNvPr id="2066" name="组合 29"/>
            <p:cNvGrpSpPr/>
            <p:nvPr/>
          </p:nvGrpSpPr>
          <p:grpSpPr>
            <a:xfrm>
              <a:off x="1728" y="5915"/>
              <a:ext cx="7244" cy="774"/>
              <a:chOff x="1728" y="6558"/>
              <a:chExt cx="7244" cy="774"/>
            </a:xfrm>
          </p:grpSpPr>
          <p:sp>
            <p:nvSpPr>
              <p:cNvPr id="2069" name="文本框 30"/>
              <p:cNvSpPr txBox="1"/>
              <p:nvPr/>
            </p:nvSpPr>
            <p:spPr>
              <a:xfrm>
                <a:off x="1728" y="6558"/>
                <a:ext cx="3264" cy="7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zh-CN" altLang="en-US" dirty="0">
                    <a:latin typeface="Arial" panose="020B0604020202020204" pitchFamily="34" charset="0"/>
                  </a:rPr>
                  <a:t>忽略二阶小量</a:t>
                </a:r>
              </a:p>
            </p:txBody>
          </p:sp>
          <p:graphicFrame>
            <p:nvGraphicFramePr>
              <p:cNvPr id="2070" name="对象 31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5022" y="6604"/>
              <a:ext cx="3950" cy="6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1270000" imgH="203200" progId="Equation.KSEE3">
                      <p:embed/>
                    </p:oleObj>
                  </mc:Choice>
                  <mc:Fallback>
                    <p:oleObj r:id="rId22" imgW="1270000" imgH="203200" progId="Equation.KSEE3">
                      <p:embed/>
                      <p:pic>
                        <p:nvPicPr>
                          <p:cNvPr id="2070" name="对象 31">
                            <a:hlinkClick r:id="" action="ppaction://ole?verb=0"/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5022" y="6604"/>
                            <a:ext cx="3950" cy="6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067" name="对象 3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0661" y="5671"/>
            <a:ext cx="3451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193800" imgH="393700" progId="Equation.KSEE3">
                    <p:embed/>
                  </p:oleObj>
                </mc:Choice>
                <mc:Fallback>
                  <p:oleObj r:id="rId24" imgW="1193800" imgH="393700" progId="Equation.KSEE3">
                    <p:embed/>
                    <p:pic>
                      <p:nvPicPr>
                        <p:cNvPr id="2067" name="对象 32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0661" y="5671"/>
                          <a:ext cx="3451" cy="1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右箭头 33"/>
            <p:cNvSpPr/>
            <p:nvPr/>
          </p:nvSpPr>
          <p:spPr>
            <a:xfrm>
              <a:off x="9460" y="6108"/>
              <a:ext cx="648" cy="3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82838" y="4683125"/>
            <a:ext cx="5161278" cy="468313"/>
            <a:chOff x="1728" y="3712"/>
            <a:chExt cx="10837" cy="983"/>
          </a:xfrm>
        </p:grpSpPr>
        <p:sp>
          <p:nvSpPr>
            <p:cNvPr id="2064" name="文本框 38"/>
            <p:cNvSpPr txBox="1"/>
            <p:nvPr/>
          </p:nvSpPr>
          <p:spPr>
            <a:xfrm>
              <a:off x="1728" y="3816"/>
              <a:ext cx="10837" cy="7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en-US" dirty="0">
                  <a:latin typeface="Arial" panose="020B0604020202020204" pitchFamily="34" charset="0"/>
                </a:rPr>
                <a:t>或根据变质量质点运动方程                            得出</a:t>
              </a:r>
            </a:p>
          </p:txBody>
        </p:sp>
        <p:graphicFrame>
          <p:nvGraphicFramePr>
            <p:cNvPr id="2065" name="对象 3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016" y="3712"/>
            <a:ext cx="2883" cy="9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155700" imgH="393700" progId="Equation.KSEE3">
                    <p:embed/>
                  </p:oleObj>
                </mc:Choice>
                <mc:Fallback>
                  <p:oleObj r:id="rId26" imgW="1155700" imgH="393700" progId="Equation.KSEE3">
                    <p:embed/>
                    <p:pic>
                      <p:nvPicPr>
                        <p:cNvPr id="2065" name="对象 3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8016" y="3712"/>
                          <a:ext cx="2883" cy="9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2916238" y="5316538"/>
            <a:ext cx="2443162" cy="522287"/>
            <a:chOff x="2806" y="8436"/>
            <a:chExt cx="5132" cy="1098"/>
          </a:xfrm>
        </p:grpSpPr>
        <p:graphicFrame>
          <p:nvGraphicFramePr>
            <p:cNvPr id="2062" name="对象 3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802" y="8436"/>
            <a:ext cx="4136" cy="1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625600" imgH="431800" progId="Equation.KSEE3">
                    <p:embed/>
                  </p:oleObj>
                </mc:Choice>
                <mc:Fallback>
                  <p:oleObj r:id="rId28" imgW="1625600" imgH="431800" progId="Equation.KSEE3">
                    <p:embed/>
                    <p:pic>
                      <p:nvPicPr>
                        <p:cNvPr id="2062" name="对象 34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802" y="8436"/>
                          <a:ext cx="4136" cy="10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右箭头 40"/>
            <p:cNvSpPr/>
            <p:nvPr/>
          </p:nvSpPr>
          <p:spPr>
            <a:xfrm>
              <a:off x="2806" y="8817"/>
              <a:ext cx="648" cy="33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205" y="3754755"/>
            <a:ext cx="4643755" cy="2508250"/>
          </a:xfrm>
          <a:prstGeom prst="rect">
            <a:avLst/>
          </a:prstGeom>
        </p:spPr>
      </p:pic>
      <p:sp>
        <p:nvSpPr>
          <p:cNvPr id="2" name="副标题 2"/>
          <p:cNvSpPr>
            <a:spLocks noGrp="1"/>
          </p:cNvSpPr>
          <p:nvPr/>
        </p:nvSpPr>
        <p:spPr>
          <a:xfrm>
            <a:off x="1524000" y="793115"/>
            <a:ext cx="9144000" cy="2286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endParaRPr lang="zh-CN" sz="3200" dirty="0"/>
          </a:p>
        </p:txBody>
      </p:sp>
      <p:sp>
        <p:nvSpPr>
          <p:cNvPr id="4" name="文本框 3"/>
          <p:cNvSpPr txBox="1"/>
          <p:nvPr/>
        </p:nvSpPr>
        <p:spPr>
          <a:xfrm>
            <a:off x="848360" y="835025"/>
            <a:ext cx="99942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charset="0"/>
              </a:rPr>
              <a:t>6</a:t>
            </a:r>
            <a:r>
              <a:rPr lang="zh-CN" altLang="en-US" sz="3200" dirty="0">
                <a:latin typeface="Times New Roman" panose="02020603050405020304" charset="0"/>
              </a:rPr>
              <a:t>.  如图，半径分别为    和   的轮1和轮2，其转动惯量分别为   和    ，两轮均可绕自身的中心轴    和    定轴转动，各轴承光滑。轮1的初始角速度为      ，方向如图所示；轮2初始时静止。保持两轴平行，令轮1慢慢移动靠近轮2，使两轮边缘接触，从而带动轮2转动。求两轮稳定转动后各自的角速度大小。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69790" y="883285"/>
          <a:ext cx="47244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600" imgH="241300" progId="Equation.KSEE3">
                  <p:embed/>
                </p:oleObj>
              </mc:Choice>
              <mc:Fallback>
                <p:oleObj r:id="rId3" imgW="228600" imgH="241300" progId="Equation.KSEE3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69790" y="883285"/>
                        <a:ext cx="47244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19408" y="895350"/>
          <a:ext cx="49974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1300" imgH="241300" progId="Equation.KSEE3">
                  <p:embed/>
                </p:oleObj>
              </mc:Choice>
              <mc:Fallback>
                <p:oleObj r:id="rId5" imgW="241300" imgH="241300" progId="Equation.KSEE3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9408" y="895350"/>
                        <a:ext cx="49974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75448" y="1390015"/>
          <a:ext cx="44767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15900" imgH="241300" progId="Equation.KSEE3">
                  <p:embed/>
                </p:oleObj>
              </mc:Choice>
              <mc:Fallback>
                <p:oleObj r:id="rId7" imgW="215900" imgH="241300" progId="Equation.KSEE3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5448" y="1390015"/>
                        <a:ext cx="44767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96808" y="1390015"/>
          <a:ext cx="47434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28600" imgH="241300" progId="Equation.KSEE3">
                  <p:embed/>
                </p:oleObj>
              </mc:Choice>
              <mc:Fallback>
                <p:oleObj r:id="rId9" imgW="228600" imgH="241300" progId="Equation.KSEE3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6808" y="1390015"/>
                        <a:ext cx="47434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08583" y="1377950"/>
          <a:ext cx="49974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41300" imgH="241300" progId="Equation.KSEE3">
                  <p:embed/>
                </p:oleObj>
              </mc:Choice>
              <mc:Fallback>
                <p:oleObj r:id="rId11" imgW="241300" imgH="241300" progId="Equation.KSEE3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08583" y="1377950"/>
                        <a:ext cx="49974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22335" y="1372235"/>
          <a:ext cx="52578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54000" imgH="241300" progId="Equation.KSEE3">
                  <p:embed/>
                </p:oleObj>
              </mc:Choice>
              <mc:Fallback>
                <p:oleObj r:id="rId13" imgW="254000" imgH="241300" progId="Equation.KSEE3">
                  <p:embed/>
                  <p:pic>
                    <p:nvPicPr>
                      <p:cNvPr id="13" name="对象 1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22335" y="1372235"/>
                        <a:ext cx="52578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36728" y="1855470"/>
          <a:ext cx="5784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79400" imgH="241300" progId="Equation.KSEE3">
                  <p:embed/>
                </p:oleObj>
              </mc:Choice>
              <mc:Fallback>
                <p:oleObj r:id="rId15" imgW="279400" imgH="241300" progId="Equation.KSEE3">
                  <p:embed/>
                  <p:pic>
                    <p:nvPicPr>
                      <p:cNvPr id="15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36728" y="1855470"/>
                        <a:ext cx="5784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54135" y="629261"/>
            <a:ext cx="181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受力分析！</a:t>
            </a:r>
          </a:p>
        </p:txBody>
      </p:sp>
      <p:sp>
        <p:nvSpPr>
          <p:cNvPr id="3" name="矩形 2"/>
          <p:cNvSpPr/>
          <p:nvPr/>
        </p:nvSpPr>
        <p:spPr>
          <a:xfrm>
            <a:off x="2781395" y="629261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设垂直纸面向里为正方向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06573" y="1423641"/>
            <a:ext cx="411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由 </a:t>
            </a:r>
            <a:r>
              <a:rPr lang="zh-CN" altLang="en-US" dirty="0">
                <a:solidFill>
                  <a:srgbClr val="0000FF"/>
                </a:solidFill>
              </a:rPr>
              <a:t>                         </a:t>
            </a:r>
            <a:r>
              <a:rPr lang="zh-CN" altLang="en-US" dirty="0"/>
              <a:t>以及动量矩定理可得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06522" y="1379707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59200" imgH="5486400" progId="Equation.DSMT4">
                  <p:embed/>
                </p:oleObj>
              </mc:Choice>
              <mc:Fallback>
                <p:oleObj name="Equation" r:id="rId2" imgW="16459200" imgH="5486400" progId="Equation.DSMT4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6522" y="1379707"/>
                        <a:ext cx="13716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975882" y="214372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对轮</a:t>
            </a: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006563" y="1957093"/>
          <a:ext cx="2997310" cy="84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175200" imgH="8534400" progId="Equation.DSMT4">
                  <p:embed/>
                </p:oleObj>
              </mc:Choice>
              <mc:Fallback>
                <p:oleObj name="Equation" r:id="rId4" imgW="30175200" imgH="85344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06563" y="1957093"/>
                        <a:ext cx="2997310" cy="84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876852" y="329925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对轮</a:t>
            </a:r>
            <a:r>
              <a:rPr lang="en-US" altLang="zh-CN" dirty="0"/>
              <a:t>2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074934" y="3171676"/>
          <a:ext cx="2860568" cy="7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65600" imgH="7924800" progId="Equation.DSMT4">
                  <p:embed/>
                </p:oleObj>
              </mc:Choice>
              <mc:Fallback>
                <p:oleObj name="Equation" r:id="rId6" imgW="29565600" imgH="79248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4934" y="3171676"/>
                        <a:ext cx="2860568" cy="7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789693" y="421547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在两滑轮转动稳定时，二者线速度大小相等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734888" y="4215476"/>
          <a:ext cx="1971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64360" imgH="412115" progId="Equation.DSMT4">
                  <p:embed/>
                </p:oleObj>
              </mc:Choice>
              <mc:Fallback>
                <p:oleObj name="Equation" r:id="rId8" imgW="1864360" imgH="412115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4888" y="4215476"/>
                        <a:ext cx="19716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68920" y="51863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解得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3333518" y="5027083"/>
          <a:ext cx="21717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52955" imgH="860425" progId="Equation.DSMT4">
                  <p:embed/>
                </p:oleObj>
              </mc:Choice>
              <mc:Fallback>
                <p:oleObj name="Equation" r:id="rId10" imgW="2052955" imgH="860425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33518" y="5027083"/>
                        <a:ext cx="2171700" cy="90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096000" y="5084233"/>
          <a:ext cx="22002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79625" imgH="807085" progId="Equation.DSMT4">
                  <p:embed/>
                </p:oleObj>
              </mc:Choice>
              <mc:Fallback>
                <p:oleObj name="Equation" r:id="rId12" imgW="2079625" imgH="807085" progId="Equation.DSMT4">
                  <p:embed/>
                  <p:pic>
                    <p:nvPicPr>
                      <p:cNvPr id="17" name="对象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96000" y="5084233"/>
                        <a:ext cx="2200275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49373" y="62926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解：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53213" y="2219939"/>
            <a:ext cx="3285567" cy="187459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151225" y="2524698"/>
            <a:ext cx="352506" cy="730813"/>
            <a:chOff x="7553440" y="3093658"/>
            <a:chExt cx="352506" cy="730813"/>
          </a:xfrm>
        </p:grpSpPr>
        <p:cxnSp>
          <p:nvCxnSpPr>
            <p:cNvPr id="18" name="直接箭头连接符 17"/>
            <p:cNvCxnSpPr/>
            <p:nvPr/>
          </p:nvCxnSpPr>
          <p:spPr>
            <a:xfrm flipH="1" flipV="1">
              <a:off x="7553440" y="3189012"/>
              <a:ext cx="8306" cy="635459"/>
            </a:xfrm>
            <a:prstGeom prst="straightConnector1">
              <a:avLst/>
            </a:prstGeom>
            <a:ln>
              <a:solidFill>
                <a:srgbClr val="3333CC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643139" y="3093658"/>
            <a:ext cx="262807" cy="280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572000" imgH="4876800" progId="Equation.DSMT4">
                    <p:embed/>
                  </p:oleObj>
                </mc:Choice>
                <mc:Fallback>
                  <p:oleObj name="Equation" r:id="rId15" imgW="4572000" imgH="4876800" progId="Equation.DSMT4">
                    <p:embed/>
                    <p:pic>
                      <p:nvPicPr>
                        <p:cNvPr id="19" name="对象 1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643139" y="3093658"/>
                          <a:ext cx="262807" cy="2801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10151276" y="3552056"/>
            <a:ext cx="251744" cy="871960"/>
            <a:chOff x="7561746" y="3824471"/>
            <a:chExt cx="251744" cy="871960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7561746" y="3824471"/>
              <a:ext cx="0" cy="661161"/>
            </a:xfrm>
            <a:prstGeom prst="straightConnector1">
              <a:avLst/>
            </a:prstGeom>
            <a:ln>
              <a:solidFill>
                <a:srgbClr val="2A802A"/>
              </a:solidFill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579216" y="4366758"/>
            <a:ext cx="234274" cy="3296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657600" imgH="4876800" progId="Equation.DSMT4">
                    <p:embed/>
                  </p:oleObj>
                </mc:Choice>
                <mc:Fallback>
                  <p:oleObj name="Equation" r:id="rId17" imgW="3657600" imgH="4876800" progId="Equation.DSMT4">
                    <p:embed/>
                    <p:pic>
                      <p:nvPicPr>
                        <p:cNvPr id="22" name="对象 2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579216" y="4366758"/>
                          <a:ext cx="234274" cy="3296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503427" y="4356864"/>
          <a:ext cx="88848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668000" imgH="4876800" progId="Equation.DSMT4">
                  <p:embed/>
                </p:oleObj>
              </mc:Choice>
              <mc:Fallback>
                <p:oleObj name="Equation" r:id="rId19" imgW="10668000" imgH="4876800" progId="Equation.DSMT4">
                  <p:embed/>
                  <p:pic>
                    <p:nvPicPr>
                      <p:cNvPr id="29" name="对象 2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503427" y="4356864"/>
                        <a:ext cx="88848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0" grpId="0"/>
      <p:bldP spid="12" grpId="0"/>
      <p:bldP spid="15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/>
        </p:nvSpPr>
        <p:spPr>
          <a:xfrm>
            <a:off x="1965391" y="1198767"/>
            <a:ext cx="7179278" cy="24317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5579" y="255843"/>
            <a:ext cx="10213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6165D"/>
                </a:solidFill>
                <a:latin typeface="Times New Roman" panose="02020603050405020304" charset="0"/>
              </a:rPr>
              <a:t>长为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charset="0"/>
              </a:rPr>
              <a:t>L</a:t>
            </a:r>
            <a:r>
              <a:rPr lang="zh-CN" altLang="en-US" sz="2400" dirty="0">
                <a:solidFill>
                  <a:srgbClr val="16165D"/>
                </a:solidFill>
                <a:latin typeface="Times New Roman" panose="02020603050405020304" charset="0"/>
              </a:rPr>
              <a:t> 质量为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charset="0"/>
              </a:rPr>
              <a:t>m </a:t>
            </a:r>
            <a:r>
              <a:rPr lang="zh-CN" altLang="en-US" sz="2400" dirty="0">
                <a:solidFill>
                  <a:srgbClr val="16165D"/>
                </a:solidFill>
                <a:latin typeface="Times New Roman" panose="02020603050405020304" charset="0"/>
              </a:rPr>
              <a:t>的均质细棒，水平放置在棒两端的支点 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charset="0"/>
              </a:rPr>
              <a:t>A </a:t>
            </a:r>
            <a:r>
              <a:rPr lang="zh-CN" altLang="en-US" sz="2400" dirty="0">
                <a:solidFill>
                  <a:srgbClr val="16165D"/>
                </a:solidFill>
                <a:latin typeface="Times New Roman" panose="02020603050405020304" charset="0"/>
              </a:rPr>
              <a:t>和 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charset="0"/>
              </a:rPr>
              <a:t>O </a:t>
            </a:r>
            <a:r>
              <a:rPr lang="zh-CN" altLang="en-US" sz="2400" dirty="0">
                <a:solidFill>
                  <a:srgbClr val="16165D"/>
                </a:solidFill>
                <a:latin typeface="Times New Roman" panose="02020603050405020304" charset="0"/>
              </a:rPr>
              <a:t>间，若支点 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charset="0"/>
              </a:rPr>
              <a:t>A </a:t>
            </a:r>
            <a:r>
              <a:rPr lang="zh-CN" altLang="en-US" sz="2400" dirty="0">
                <a:solidFill>
                  <a:srgbClr val="16165D"/>
                </a:solidFill>
                <a:latin typeface="Times New Roman" panose="02020603050405020304" charset="0"/>
              </a:rPr>
              <a:t>突然撤消，分析此刻 </a:t>
            </a:r>
            <a:r>
              <a:rPr lang="zh-CN" altLang="en-US" sz="2400" i="1" dirty="0">
                <a:solidFill>
                  <a:srgbClr val="0000FF"/>
                </a:solidFill>
                <a:latin typeface="Times New Roman" panose="02020603050405020304" charset="0"/>
              </a:rPr>
              <a:t>O</a:t>
            </a:r>
            <a:r>
              <a:rPr lang="zh-CN" altLang="en-US" sz="2400" dirty="0">
                <a:solidFill>
                  <a:srgbClr val="16165D"/>
                </a:solidFill>
                <a:latin typeface="Times New Roman" panose="02020603050405020304" charset="0"/>
              </a:rPr>
              <a:t>点 受力是多少？</a:t>
            </a:r>
          </a:p>
        </p:txBody>
      </p:sp>
      <p:pic>
        <p:nvPicPr>
          <p:cNvPr id="1073742932" name="图片 1073742931" descr="QQ截图2018040409464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23447" y="1420826"/>
            <a:ext cx="2782729" cy="1574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285287" y="1599183"/>
            <a:ext cx="532304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支点 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撤离后，细棒将绕 </a:t>
            </a:r>
            <a:r>
              <a:rPr lang="en-US" altLang="zh-CN" i="1" dirty="0">
                <a:solidFill>
                  <a:srgbClr val="0000FF"/>
                </a:solidFill>
              </a:rPr>
              <a:t>O</a:t>
            </a:r>
            <a:r>
              <a:rPr lang="zh-CN" altLang="en-US" dirty="0">
                <a:solidFill>
                  <a:srgbClr val="0000FF"/>
                </a:solidFill>
              </a:rPr>
              <a:t>点 做转动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08784" y="2334852"/>
            <a:ext cx="2248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撤销 </a:t>
            </a:r>
            <a:r>
              <a:rPr lang="en-US" altLang="zh-CN" i="1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时，外力力矩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03912" y="2132856"/>
          <a:ext cx="1648152" cy="86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983200" imgH="9448800" progId="Equation.DSMT4">
                  <p:embed/>
                </p:oleObj>
              </mc:Choice>
              <mc:Fallback>
                <p:oleObj name="Equation" r:id="rId4" imgW="17983200" imgH="9448800" progId="Equation.DSMT4">
                  <p:embed/>
                  <p:pic>
                    <p:nvPicPr>
                      <p:cNvPr id="5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3912" y="2132856"/>
                        <a:ext cx="1648152" cy="86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259244" y="326948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由转动定理得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51443" y="3067400"/>
          <a:ext cx="3771504" cy="86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148000" imgH="9448800" progId="Equation.DSMT4">
                  <p:embed/>
                </p:oleObj>
              </mc:Choice>
              <mc:Fallback>
                <p:oleObj name="Equation" r:id="rId6" imgW="41148000" imgH="9448800" progId="Equation.DSMT4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51443" y="3067400"/>
                        <a:ext cx="3771504" cy="86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2259244" y="4460263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考虑质心运动，此时杆水平，有</a:t>
            </a: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06440" y="4119245"/>
          <a:ext cx="2726055" cy="12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600" imgH="660400" progId="Equation.DSMT4">
                  <p:embed/>
                </p:oleObj>
              </mc:Choice>
              <mc:Fallback>
                <p:oleObj name="Equation" r:id="rId8" imgW="1498600" imgH="660400" progId="Equation.DSMT4">
                  <p:embed/>
                  <p:pic>
                    <p:nvPicPr>
                      <p:cNvPr id="14" name="对象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06440" y="4119245"/>
                        <a:ext cx="2726055" cy="1205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308784" y="5139071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由</a:t>
            </a:r>
            <a:r>
              <a:rPr lang="zh-CN" altLang="en-US" dirty="0">
                <a:solidFill>
                  <a:srgbClr val="FF0000"/>
                </a:solidFill>
              </a:rPr>
              <a:t>质心运动定理</a:t>
            </a:r>
            <a:r>
              <a:rPr lang="zh-CN" altLang="en-US" dirty="0">
                <a:solidFill>
                  <a:srgbClr val="0000FF"/>
                </a:solidFill>
              </a:rPr>
              <a:t>，有</a:t>
            </a:r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23592" y="5760355"/>
          <a:ext cx="1343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630400" imgH="5486400" progId="Equation.DSMT4">
                  <p:embed/>
                </p:oleObj>
              </mc:Choice>
              <mc:Fallback>
                <p:oleObj name="Equation" r:id="rId10" imgW="14630400" imgH="5486400" progId="Equation.DSMT4">
                  <p:embed/>
                  <p:pic>
                    <p:nvPicPr>
                      <p:cNvPr id="18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23592" y="5760355"/>
                        <a:ext cx="134302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51443" y="5746862"/>
          <a:ext cx="20955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00" imgH="5791200" progId="Equation.DSMT4">
                  <p:embed/>
                </p:oleObj>
              </mc:Choice>
              <mc:Fallback>
                <p:oleObj name="Equation" r:id="rId12" imgW="22860000" imgH="5791200" progId="Equation.DSMT4">
                  <p:embed/>
                  <p:pic>
                    <p:nvPicPr>
                      <p:cNvPr id="19" name="对象 1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251443" y="5746862"/>
                        <a:ext cx="2095500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08985" y="5574691"/>
          <a:ext cx="37147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538400" imgH="9448800" progId="Equation.DSMT4">
                  <p:embed/>
                </p:oleObj>
              </mc:Choice>
              <mc:Fallback>
                <p:oleObj name="Equation" r:id="rId14" imgW="40538400" imgH="9448800" progId="Equation.DSMT4">
                  <p:embed/>
                  <p:pic>
                    <p:nvPicPr>
                      <p:cNvPr id="25" name="对象 2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08985" y="5574691"/>
                        <a:ext cx="3714750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317099" y="213614"/>
            <a:ext cx="538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dirty="0">
                <a:solidFill>
                  <a:srgbClr val="660066"/>
                </a:solidFill>
                <a:latin typeface="+mn-ea"/>
                <a:ea typeface="+mn-ea"/>
              </a:rPr>
              <a:t>7</a:t>
            </a:r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1800940" y="1599183"/>
            <a:ext cx="49244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2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副标题 2"/>
          <p:cNvSpPr>
            <a:spLocks noGrp="1"/>
          </p:cNvSpPr>
          <p:nvPr/>
        </p:nvSpPr>
        <p:spPr>
          <a:xfrm>
            <a:off x="2207895" y="1176338"/>
            <a:ext cx="6858000" cy="1892141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50000"/>
              </a:lnSpc>
            </a:pPr>
            <a:endParaRPr dirty="0">
              <a:solidFill>
                <a:srgbClr val="16165D"/>
              </a:solidFill>
              <a:latin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2860" y="302556"/>
            <a:ext cx="10861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solidFill>
                  <a:srgbClr val="16165D"/>
                </a:solidFill>
              </a:rPr>
              <a:t>在流体中运动的物体要受到粘滞阻力的作用。一质量为</a:t>
            </a:r>
            <a:r>
              <a:rPr lang="en-US" altLang="zh-CN" sz="2400" dirty="0">
                <a:solidFill>
                  <a:srgbClr val="0000FF"/>
                </a:solidFill>
              </a:rPr>
              <a:t>m </a:t>
            </a:r>
            <a:r>
              <a:rPr lang="zh-CN" altLang="en-US" sz="2400" dirty="0">
                <a:solidFill>
                  <a:srgbClr val="16165D"/>
                </a:solidFill>
              </a:rPr>
              <a:t>的矩形叶片长宽分别为 </a:t>
            </a:r>
            <a:r>
              <a:rPr lang="en-US" altLang="zh-CN" sz="2400" i="1" dirty="0">
                <a:solidFill>
                  <a:srgbClr val="0000FF"/>
                </a:solidFill>
              </a:rPr>
              <a:t>a </a:t>
            </a:r>
            <a:r>
              <a:rPr lang="zh-CN" altLang="en-US" sz="2400" dirty="0">
                <a:solidFill>
                  <a:srgbClr val="16165D"/>
                </a:solidFill>
              </a:rPr>
              <a:t>和 </a:t>
            </a:r>
            <a:r>
              <a:rPr lang="en-US" altLang="zh-CN" sz="2400" i="1" dirty="0">
                <a:solidFill>
                  <a:srgbClr val="0000FF"/>
                </a:solidFill>
              </a:rPr>
              <a:t>b </a:t>
            </a:r>
            <a:r>
              <a:rPr lang="zh-CN" altLang="en-US" sz="2400" dirty="0">
                <a:solidFill>
                  <a:srgbClr val="16165D"/>
                </a:solidFill>
              </a:rPr>
              <a:t>。若该叶片绕其一边在流体中转动，受到阻力的大小与速度的平方和面积成正比，比例系数为 </a:t>
            </a:r>
            <a:r>
              <a:rPr lang="el-GR" altLang="zh-CN" sz="2400" i="1" dirty="0">
                <a:solidFill>
                  <a:srgbClr val="0000FF"/>
                </a:solidFill>
              </a:rPr>
              <a:t>μ</a:t>
            </a:r>
            <a:r>
              <a:rPr lang="zh-CN" altLang="en-US" sz="2400" dirty="0">
                <a:solidFill>
                  <a:srgbClr val="16165D"/>
                </a:solidFill>
              </a:rPr>
              <a:t>，阻力的方向与叶片垂直。已知 </a:t>
            </a:r>
            <a:r>
              <a:rPr lang="en-US" altLang="zh-CN" sz="2400" i="1" dirty="0">
                <a:solidFill>
                  <a:srgbClr val="0000FF"/>
                </a:solidFill>
              </a:rPr>
              <a:t>t</a:t>
            </a:r>
            <a:r>
              <a:rPr lang="en-US" altLang="zh-CN" sz="2400" dirty="0">
                <a:solidFill>
                  <a:srgbClr val="0000FF"/>
                </a:solidFill>
              </a:rPr>
              <a:t>=0 </a:t>
            </a:r>
            <a:r>
              <a:rPr lang="zh-CN" altLang="en-US" sz="2400" dirty="0">
                <a:solidFill>
                  <a:srgbClr val="16165D"/>
                </a:solidFill>
              </a:rPr>
              <a:t>时刻叶片的角速度为 </a:t>
            </a:r>
            <a:r>
              <a:rPr lang="el-GR" altLang="zh-CN" sz="2400" i="1" dirty="0">
                <a:solidFill>
                  <a:srgbClr val="0000FF"/>
                </a:solidFill>
              </a:rPr>
              <a:t>ω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0 </a:t>
            </a:r>
            <a:r>
              <a:rPr lang="zh-CN" altLang="en-US" sz="2400" dirty="0">
                <a:solidFill>
                  <a:srgbClr val="16165D"/>
                </a:solidFill>
              </a:rPr>
              <a:t>。</a:t>
            </a:r>
            <a:r>
              <a:rPr lang="zh-CN" altLang="en-US" sz="2400" dirty="0">
                <a:solidFill>
                  <a:srgbClr val="660066"/>
                </a:solidFill>
              </a:rPr>
              <a:t>求</a:t>
            </a:r>
            <a:r>
              <a:rPr lang="zh-CN" altLang="en-US" sz="2400" dirty="0">
                <a:solidFill>
                  <a:srgbClr val="16165D"/>
                </a:solidFill>
              </a:rPr>
              <a:t>该叶片的角速度方程。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61434" y="2532364"/>
            <a:ext cx="2363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（以绕</a:t>
            </a:r>
            <a:r>
              <a:rPr lang="en-US" altLang="zh-CN" i="1" dirty="0">
                <a:solidFill>
                  <a:srgbClr val="0000FF"/>
                </a:solidFill>
              </a:rPr>
              <a:t>b</a:t>
            </a:r>
            <a:r>
              <a:rPr lang="zh-CN" altLang="en-US" dirty="0">
                <a:solidFill>
                  <a:srgbClr val="0000FF"/>
                </a:solidFill>
              </a:rPr>
              <a:t>轴转动为例）</a:t>
            </a:r>
          </a:p>
        </p:txBody>
      </p:sp>
      <p:sp>
        <p:nvSpPr>
          <p:cNvPr id="14" name="矩形 13"/>
          <p:cNvSpPr/>
          <p:nvPr/>
        </p:nvSpPr>
        <p:spPr>
          <a:xfrm>
            <a:off x="8616990" y="3352333"/>
            <a:ext cx="1257212" cy="976067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6165D"/>
              </a:solidFill>
            </a:endParaRP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81090" y="3085511"/>
          <a:ext cx="247666" cy="285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7000" imgH="139700" progId="Equation.KSEE3">
                  <p:embed/>
                </p:oleObj>
              </mc:Choice>
              <mc:Fallback>
                <p:oleObj r:id="rId2" imgW="127000" imgH="139700" progId="Equation.KSEE3">
                  <p:embed/>
                  <p:pic>
                    <p:nvPicPr>
                      <p:cNvPr id="15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81090" y="3085511"/>
                        <a:ext cx="247666" cy="285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884370" y="3664766"/>
          <a:ext cx="237498" cy="346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7000" imgH="177165" progId="Equation.KSEE3">
                  <p:embed/>
                </p:oleObj>
              </mc:Choice>
              <mc:Fallback>
                <p:oleObj r:id="rId4" imgW="127000" imgH="177165" progId="Equation.KSEE3">
                  <p:embed/>
                  <p:pic>
                    <p:nvPicPr>
                      <p:cNvPr id="16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84370" y="3664766"/>
                        <a:ext cx="237498" cy="346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8821430" y="3353990"/>
            <a:ext cx="369683" cy="1332590"/>
            <a:chOff x="8145867" y="5188442"/>
            <a:chExt cx="369683" cy="1332590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8302020" y="5188442"/>
              <a:ext cx="10168" cy="9813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8396438" y="5188442"/>
              <a:ext cx="10168" cy="9813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145867" y="6177432"/>
            <a:ext cx="369683" cy="343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90500" imgH="177165" progId="Equation.KSEE3">
                    <p:embed/>
                  </p:oleObj>
                </mc:Choice>
                <mc:Fallback>
                  <p:oleObj r:id="rId6" imgW="190500" imgH="177165" progId="Equation.KSEE3">
                    <p:embed/>
                    <p:pic>
                      <p:nvPicPr>
                        <p:cNvPr id="19" name="对象 1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145867" y="6177432"/>
                          <a:ext cx="369683" cy="343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8368597" y="2972245"/>
            <a:ext cx="2170162" cy="1457258"/>
            <a:chOff x="6844597" y="2972245"/>
            <a:chExt cx="2170162" cy="1457258"/>
          </a:xfrm>
        </p:grpSpPr>
        <p:cxnSp>
          <p:nvCxnSpPr>
            <p:cNvPr id="7" name="直接箭头连接符 6"/>
            <p:cNvCxnSpPr/>
            <p:nvPr/>
          </p:nvCxnSpPr>
          <p:spPr>
            <a:xfrm flipH="1" flipV="1">
              <a:off x="7084274" y="3096914"/>
              <a:ext cx="5084" cy="123528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V="1">
              <a:off x="7097347" y="4332201"/>
              <a:ext cx="1700250" cy="76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8818660" y="4203731"/>
            <a:ext cx="196099" cy="2257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7000" imgH="139700" progId="Equation.KSEE3">
                    <p:embed/>
                  </p:oleObj>
                </mc:Choice>
                <mc:Fallback>
                  <p:oleObj r:id="rId8" imgW="127000" imgH="139700" progId="Equation.KSEE3">
                    <p:embed/>
                    <p:pic>
                      <p:nvPicPr>
                        <p:cNvPr id="11" name="对象 10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818660" y="4203731"/>
                          <a:ext cx="196099" cy="2257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844597" y="2972245"/>
            <a:ext cx="215709" cy="2668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39700" imgH="165100" progId="Equation.KSEE3">
                    <p:embed/>
                  </p:oleObj>
                </mc:Choice>
                <mc:Fallback>
                  <p:oleObj r:id="rId10" imgW="139700" imgH="165100" progId="Equation.KSEE3">
                    <p:embed/>
                    <p:pic>
                      <p:nvPicPr>
                        <p:cNvPr id="26" name="对象 25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844597" y="2972245"/>
                          <a:ext cx="215709" cy="2668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文本框 30"/>
          <p:cNvSpPr txBox="1"/>
          <p:nvPr/>
        </p:nvSpPr>
        <p:spPr>
          <a:xfrm>
            <a:off x="2207895" y="3110020"/>
            <a:ext cx="24919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其受到阻力为</a:t>
            </a:r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81926" y="3112252"/>
          <a:ext cx="34538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452800" imgH="5486400" progId="Equation.DSMT4">
                  <p:embed/>
                </p:oleObj>
              </mc:Choice>
              <mc:Fallback>
                <p:oleObj name="Equation" r:id="rId12" imgW="41452800" imgH="5486400" progId="Equation.DSMT4">
                  <p:embed/>
                  <p:pic>
                    <p:nvPicPr>
                      <p:cNvPr id="32" name="对象 3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81926" y="3112252"/>
                        <a:ext cx="34538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2744671" y="3668761"/>
            <a:ext cx="17640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则力矩为</a:t>
            </a:r>
          </a:p>
        </p:txBody>
      </p: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7607" y="3670993"/>
          <a:ext cx="29966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966400" imgH="5486400" progId="Equation.DSMT4">
                  <p:embed/>
                </p:oleObj>
              </mc:Choice>
              <mc:Fallback>
                <p:oleObj name="Equation" r:id="rId14" imgW="35966400" imgH="5486400" progId="Equation.DSMT4">
                  <p:embed/>
                  <p:pic>
                    <p:nvPicPr>
                      <p:cNvPr id="36" name="对象 3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17607" y="3670993"/>
                        <a:ext cx="29966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73254" y="4178559"/>
          <a:ext cx="302256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271200" imgH="9448800" progId="Equation.DSMT4">
                  <p:embed/>
                </p:oleObj>
              </mc:Choice>
              <mc:Fallback>
                <p:oleObj name="Equation" r:id="rId16" imgW="36271200" imgH="9448800" progId="Equation.DSMT4">
                  <p:embed/>
                  <p:pic>
                    <p:nvPicPr>
                      <p:cNvPr id="38" name="对象 3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973254" y="4178559"/>
                        <a:ext cx="3022560" cy="78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2098356" y="434129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整个叶片受到的力矩</a:t>
            </a:r>
          </a:p>
        </p:txBody>
      </p:sp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88960" y="4941168"/>
          <a:ext cx="3987360" cy="78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7853600" imgH="9448800" progId="Equation.DSMT4">
                  <p:embed/>
                </p:oleObj>
              </mc:Choice>
              <mc:Fallback>
                <p:oleObj name="Equation" r:id="rId18" imgW="47853600" imgH="9448800" progId="Equation.DSMT4">
                  <p:embed/>
                  <p:pic>
                    <p:nvPicPr>
                      <p:cNvPr id="42" name="对象 4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88960" y="4941168"/>
                        <a:ext cx="3987360" cy="78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/>
        </p:nvSpPr>
        <p:spPr>
          <a:xfrm>
            <a:off x="2040232" y="51039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由刚体定轴转动定理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241768" y="202400"/>
            <a:ext cx="538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dirty="0">
                <a:solidFill>
                  <a:srgbClr val="660066"/>
                </a:solidFill>
                <a:latin typeface="+mn-ea"/>
                <a:ea typeface="+mn-ea"/>
              </a:rPr>
              <a:t>8</a:t>
            </a:r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56746" y="2492896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2152450" y="5682832"/>
            <a:ext cx="3613309" cy="838200"/>
            <a:chOff x="2286" y="7501"/>
            <a:chExt cx="7587" cy="1760"/>
          </a:xfrm>
        </p:grpSpPr>
        <p:graphicFrame>
          <p:nvGraphicFramePr>
            <p:cNvPr id="47" name="对象 4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67" y="7501"/>
            <a:ext cx="5706" cy="1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2613600" imgH="10058400" progId="Equation.DSMT4">
                    <p:embed/>
                  </p:oleObj>
                </mc:Choice>
                <mc:Fallback>
                  <p:oleObj name="Equation" r:id="rId20" imgW="32613600" imgH="10058400" progId="Equation.DSMT4">
                    <p:embed/>
                    <p:pic>
                      <p:nvPicPr>
                        <p:cNvPr id="47" name="对象 4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67" y="7501"/>
                          <a:ext cx="5706" cy="176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本框 47"/>
            <p:cNvSpPr txBox="1"/>
            <p:nvPr/>
          </p:nvSpPr>
          <p:spPr>
            <a:xfrm>
              <a:off x="2286" y="8005"/>
              <a:ext cx="1344" cy="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积分</a:t>
              </a:r>
            </a:p>
          </p:txBody>
        </p:sp>
      </p:grpSp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18153" y="5704281"/>
          <a:ext cx="2818800" cy="863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832800" imgH="10363200" progId="Equation.DSMT4">
                  <p:embed/>
                </p:oleObj>
              </mc:Choice>
              <mc:Fallback>
                <p:oleObj name="Equation" r:id="rId22" imgW="33832800" imgH="10363200" progId="Equation.DSMT4">
                  <p:embed/>
                  <p:pic>
                    <p:nvPicPr>
                      <p:cNvPr id="49" name="对象 4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918153" y="5704281"/>
                        <a:ext cx="2818800" cy="863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5187282" y="2517909"/>
            <a:ext cx="3205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取一个长为 </a:t>
            </a:r>
            <a:r>
              <a:rPr lang="en-US" altLang="zh-CN" dirty="0">
                <a:solidFill>
                  <a:srgbClr val="0000FF"/>
                </a:solidFill>
              </a:rPr>
              <a:t>d</a:t>
            </a:r>
            <a:r>
              <a:rPr lang="en-US" altLang="zh-CN" i="1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，宽为 </a:t>
            </a:r>
            <a:r>
              <a:rPr lang="en-US" altLang="zh-CN" i="1" dirty="0">
                <a:solidFill>
                  <a:srgbClr val="0000FF"/>
                </a:solidFill>
              </a:rPr>
              <a:t>b </a:t>
            </a:r>
            <a:r>
              <a:rPr lang="zh-CN" altLang="en-US" dirty="0">
                <a:solidFill>
                  <a:srgbClr val="0000FF"/>
                </a:solidFill>
              </a:rPr>
              <a:t>的微元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/>
      <p:bldP spid="35" grpId="0"/>
      <p:bldP spid="39" grpId="0"/>
      <p:bldP spid="4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r="5958"/>
          <a:stretch>
            <a:fillRect/>
          </a:stretch>
        </p:blipFill>
        <p:spPr>
          <a:xfrm>
            <a:off x="8841237" y="2217416"/>
            <a:ext cx="2564539" cy="195691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83568" y="489994"/>
            <a:ext cx="10824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latin typeface="+mn-lt"/>
              </a:rPr>
              <a:t>9.</a:t>
            </a:r>
            <a:r>
              <a:rPr lang="zh-CN" altLang="en-US" sz="2400" dirty="0">
                <a:latin typeface="+mn-lt"/>
              </a:rPr>
              <a:t>如图，一均匀细棒，长为</a:t>
            </a:r>
            <a:r>
              <a:rPr lang="en-US" altLang="zh-CN" sz="2400" i="1" dirty="0">
                <a:latin typeface="+mn-lt"/>
              </a:rPr>
              <a:t>l</a:t>
            </a:r>
            <a:r>
              <a:rPr lang="zh-CN" altLang="en-US" sz="2400" dirty="0">
                <a:latin typeface="+mn-lt"/>
              </a:rPr>
              <a:t>，质量为</a:t>
            </a:r>
            <a:r>
              <a:rPr lang="en-US" altLang="zh-CN" sz="2400" i="1" dirty="0">
                <a:latin typeface="+mn-lt"/>
              </a:rPr>
              <a:t>m</a:t>
            </a:r>
            <a:r>
              <a:rPr lang="zh-CN" altLang="en-US" sz="2400" dirty="0">
                <a:latin typeface="+mn-lt"/>
              </a:rPr>
              <a:t>，可绕过棒端且垂直于棒的光滑水平固定轴</a:t>
            </a:r>
            <a:r>
              <a:rPr lang="en-US" altLang="zh-CN" sz="2400" i="1" dirty="0">
                <a:latin typeface="+mn-lt"/>
              </a:rPr>
              <a:t>O</a:t>
            </a:r>
            <a:r>
              <a:rPr lang="zh-CN" altLang="en-US" sz="2400" dirty="0">
                <a:latin typeface="+mn-lt"/>
              </a:rPr>
              <a:t>在竖直平面内转动。棒被拉到水平位置从静止开始下落，当它转到竖直位置时，与放在地面上一静止的质量亦为</a:t>
            </a:r>
            <a:r>
              <a:rPr lang="en-US" altLang="zh-CN" sz="2400" dirty="0">
                <a:latin typeface="+mn-lt"/>
              </a:rPr>
              <a:t>m</a:t>
            </a:r>
            <a:r>
              <a:rPr lang="zh-CN" altLang="en-US" sz="2400" dirty="0">
                <a:latin typeface="+mn-lt"/>
              </a:rPr>
              <a:t>的小滑块碰撞，碰撞时间极短。小滑块与地面间的摩擦系数为</a:t>
            </a:r>
            <a:r>
              <a:rPr lang="el-GR" altLang="zh-CN" sz="2400" i="1" dirty="0">
                <a:latin typeface="+mn-lt"/>
              </a:rPr>
              <a:t>μ</a:t>
            </a:r>
            <a:r>
              <a:rPr lang="zh-CN" altLang="en-US" sz="2400" dirty="0">
                <a:latin typeface="+mn-lt"/>
              </a:rPr>
              <a:t>，碰撞后，滑块移动距离</a:t>
            </a:r>
            <a:r>
              <a:rPr lang="en-US" altLang="zh-CN" sz="2400" i="1" dirty="0">
                <a:latin typeface="+mn-lt"/>
              </a:rPr>
              <a:t>S</a:t>
            </a:r>
            <a:r>
              <a:rPr lang="zh-CN" altLang="en-US" sz="2400" dirty="0">
                <a:latin typeface="+mn-lt"/>
              </a:rPr>
              <a:t>后停止，而棒继续沿原转动方向转动，直到达到最大摆角。求：</a:t>
            </a:r>
          </a:p>
          <a:p>
            <a:r>
              <a:rPr lang="zh-CN" altLang="en-US" sz="2400" dirty="0">
                <a:latin typeface="+mn-lt"/>
              </a:rPr>
              <a:t>（1）碰撞后瞬间小滑块</a:t>
            </a:r>
            <a:r>
              <a:rPr lang="en-US" altLang="zh-CN" sz="2400" i="1" dirty="0">
                <a:latin typeface="+mn-lt"/>
              </a:rPr>
              <a:t>m</a:t>
            </a:r>
            <a:r>
              <a:rPr lang="zh-CN" altLang="en-US" sz="2400" dirty="0">
                <a:latin typeface="+mn-lt"/>
              </a:rPr>
              <a:t>速度的大小为多少？</a:t>
            </a:r>
          </a:p>
          <a:p>
            <a:r>
              <a:rPr lang="zh-CN" altLang="en-US" sz="2400" dirty="0">
                <a:latin typeface="+mn-lt"/>
              </a:rPr>
              <a:t>（2）碰撞后棒的中心</a:t>
            </a:r>
            <a:r>
              <a:rPr lang="en-US" altLang="zh-CN" sz="2400" i="1" dirty="0">
                <a:latin typeface="+mn-lt"/>
              </a:rPr>
              <a:t>C</a:t>
            </a:r>
            <a:r>
              <a:rPr lang="zh-CN" altLang="en-US" sz="2400" dirty="0">
                <a:latin typeface="+mn-lt"/>
              </a:rPr>
              <a:t>离地面可达到的最大高度</a:t>
            </a:r>
            <a:r>
              <a:rPr lang="en-US" altLang="zh-CN" sz="2400" i="1" dirty="0">
                <a:latin typeface="+mn-lt"/>
              </a:rPr>
              <a:t>h</a:t>
            </a:r>
            <a:r>
              <a:rPr lang="zh-CN" altLang="en-US" sz="2400" dirty="0">
                <a:latin typeface="+mn-lt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83568" y="3283499"/>
            <a:ext cx="581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）设碰后瞬间滑块速率为</a:t>
            </a:r>
            <a:r>
              <a:rPr lang="en-US" altLang="zh-CN" sz="2400" i="1" dirty="0"/>
              <a:t>v</a:t>
            </a:r>
            <a:r>
              <a:rPr lang="zh-CN" altLang="en-US" sz="2400" dirty="0"/>
              <a:t>，则有：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84672" y="3690324"/>
          <a:ext cx="3248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014400" imgH="9448800" progId="Equation.DSMT4">
                  <p:embed/>
                </p:oleObj>
              </mc:Choice>
              <mc:Fallback>
                <p:oleObj name="Equation" r:id="rId3" imgW="39014400" imgH="9448800" progId="Equation.DSMT4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84672" y="3690324"/>
                        <a:ext cx="324802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32697" y="3828256"/>
          <a:ext cx="177768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0" imgH="6096000" progId="Equation.DSMT4">
                  <p:embed/>
                </p:oleObj>
              </mc:Choice>
              <mc:Fallback>
                <p:oleObj name="Equation" r:id="rId5" imgW="21336000" imgH="6096000" progId="Equation.DSMT4">
                  <p:embed/>
                  <p:pic>
                    <p:nvPicPr>
                      <p:cNvPr id="7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32697" y="3828256"/>
                        <a:ext cx="177768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37346" y="331095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dirty="0">
                <a:latin typeface="+mn-ea"/>
                <a:ea typeface="+mn-ea"/>
              </a:rPr>
              <a:t>解</a:t>
            </a:r>
          </a:p>
        </p:txBody>
      </p:sp>
      <p:sp>
        <p:nvSpPr>
          <p:cNvPr id="10" name="矩形 9"/>
          <p:cNvSpPr/>
          <p:nvPr/>
        </p:nvSpPr>
        <p:spPr>
          <a:xfrm>
            <a:off x="683567" y="4523626"/>
            <a:ext cx="106265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）在棒下落和上升过程中，系统机械能守恒；在碰撞过程中动量矩守恒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730132" y="2642822"/>
          <a:ext cx="902188" cy="57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935200" imgH="9448800" progId="Equation.DSMT4">
                  <p:embed/>
                </p:oleObj>
              </mc:Choice>
              <mc:Fallback>
                <p:oleObj name="Equation" r:id="rId7" imgW="14935200" imgH="9448800" progId="Equation.DSMT4">
                  <p:embed/>
                  <p:pic>
                    <p:nvPicPr>
                      <p:cNvPr id="11" name="对象 10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30132" y="2642822"/>
                        <a:ext cx="902188" cy="570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58936" y="4960803"/>
          <a:ext cx="17780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336000" imgH="9448800" progId="Equation.DSMT4">
                  <p:embed/>
                </p:oleObj>
              </mc:Choice>
              <mc:Fallback>
                <p:oleObj name="Equation" r:id="rId9" imgW="21336000" imgH="9448800" progId="Equation.DSMT4">
                  <p:embed/>
                  <p:pic>
                    <p:nvPicPr>
                      <p:cNvPr id="12" name="对象 1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8936" y="4960803"/>
                        <a:ext cx="1778000" cy="785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58936" y="5842968"/>
          <a:ext cx="23876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651200" imgH="9448800" progId="Equation.DSMT4">
                  <p:embed/>
                </p:oleObj>
              </mc:Choice>
              <mc:Fallback>
                <p:oleObj name="Equation" r:id="rId11" imgW="28651200" imgH="9448800" progId="Equation.DSMT4">
                  <p:embed/>
                  <p:pic>
                    <p:nvPicPr>
                      <p:cNvPr id="14" name="对象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58936" y="5842968"/>
                        <a:ext cx="2387600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23226" y="5173061"/>
          <a:ext cx="20318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384000" imgH="5486400" progId="Equation.DSMT4">
                  <p:embed/>
                </p:oleObj>
              </mc:Choice>
              <mc:Fallback>
                <p:oleObj name="Equation" r:id="rId13" imgW="24384000" imgH="5486400" progId="Equation.DSMT4">
                  <p:embed/>
                  <p:pic>
                    <p:nvPicPr>
                      <p:cNvPr id="16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23226" y="5173061"/>
                        <a:ext cx="203184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97902" y="5813288"/>
          <a:ext cx="2920320" cy="50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5052000" imgH="6096000" progId="Equation.DSMT4">
                  <p:embed/>
                </p:oleObj>
              </mc:Choice>
              <mc:Fallback>
                <p:oleObj name="Equation" r:id="rId15" imgW="35052000" imgH="6096000" progId="Equation.DSMT4">
                  <p:embed/>
                  <p:pic>
                    <p:nvPicPr>
                      <p:cNvPr id="18" name="对象 1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97902" y="5813288"/>
                        <a:ext cx="2920320" cy="50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433984" y="5081644"/>
            <a:ext cx="1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下落段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33984" y="6005041"/>
            <a:ext cx="1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上升段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579876" y="5127022"/>
            <a:ext cx="1764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碰撞段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  <p:bldP spid="20" grpId="0"/>
      <p:bldP spid="20" grpId="1"/>
      <p:bldP spid="21" grpId="0"/>
      <p:bldP spid="21" grpId="1"/>
      <p:bldP spid="22" grpId="0"/>
      <p:bldP spid="2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524000" y="733425"/>
            <a:ext cx="9144000" cy="2565829"/>
          </a:xfrm>
        </p:spPr>
        <p:txBody>
          <a:bodyPr>
            <a:no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dirty="0"/>
              <a:t>测验题：</a:t>
            </a:r>
            <a:endParaRPr lang="en-US" altLang="zh-CN" dirty="0"/>
          </a:p>
          <a:p>
            <a:pPr algn="l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一均质定滑轮的质量为m，半径为r ，一轻绳两边分别系</a:t>
            </a:r>
            <a:r>
              <a:rPr lang="en-US" altLang="zh-CN" dirty="0">
                <a:sym typeface="+mn-ea"/>
              </a:rPr>
              <a:t>m1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m2(m2&gt;m1)</a:t>
            </a:r>
            <a:r>
              <a:rPr lang="zh-CN" altLang="en-US" dirty="0">
                <a:sym typeface="+mn-ea"/>
              </a:rPr>
              <a:t>，两物体挂于滑轮上，如图所示. 绳不伸长，绳与滑轮间无相对滑动，不计轴的摩擦. 试求：（1）定滑轮的转动惯量；（2）滑轮转动的角加速度和绳中张力. </a:t>
            </a:r>
            <a:endParaRPr lang="zh-CN" altLang="en-US" dirty="0"/>
          </a:p>
          <a:p>
            <a:pPr algn="l" fontAlgn="auto"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1073742857" name="图片 1073742856" descr="0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23605" y="4363085"/>
            <a:ext cx="1529715" cy="2160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53135" y="1649730"/>
                <a:ext cx="4854575" cy="2991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解：（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𝜌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𝑑𝑚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𝜌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𝑑𝑆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’</m:t>
                          </m:r>
                        </m:sup>
                      </m:sSup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	</a:t>
                </a:r>
              </a:p>
              <a:p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’2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𝑑𝑚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limLoc m:val="subSup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𝑟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’3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’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	</a:t>
                </a:r>
              </a:p>
              <a:p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    </a:t>
                </a:r>
              </a:p>
              <a:p>
                <a:endParaRPr lang="zh-CN" altLang="en-US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   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	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35" y="1649730"/>
                <a:ext cx="4854575" cy="2991075"/>
              </a:xfrm>
              <a:prstGeom prst="rect">
                <a:avLst/>
              </a:prstGeom>
              <a:blipFill rotWithShape="1">
                <a:blip r:embed="rId2"/>
                <a:stretch>
                  <a:fillRect l="-1004" t="-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73742857" name="图片 1073742856" descr="03"/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1560" y="2915920"/>
            <a:ext cx="1529715" cy="2160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11946" y="854513"/>
                <a:ext cx="7160895" cy="514897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2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）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在地面参考系中，分别以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m1,m2,m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为研究对象，</a:t>
                </a:r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以向上为正方向，有</a:t>
                </a:r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m1: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以向下为正方向，有</a:t>
                </a:r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m2: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	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以顺时针方向为正方向</a:t>
                </a:r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滑轮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 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四个未知数：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</a:p>
              <a:p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联立，解得，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6" y="854513"/>
                <a:ext cx="7160895" cy="5148974"/>
              </a:xfrm>
              <a:prstGeom prst="rect">
                <a:avLst/>
              </a:prstGeom>
              <a:blipFill rotWithShape="1">
                <a:blip r:embed="rId2"/>
                <a:stretch>
                  <a:fillRect l="-767" t="-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200140" y="725397"/>
                <a:ext cx="5991860" cy="16243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（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3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所以，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i="1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140" y="854937"/>
                <a:ext cx="5991860" cy="1624330"/>
              </a:xfrm>
              <a:prstGeom prst="rect">
                <a:avLst/>
              </a:prstGeom>
              <a:blipFill rotWithShape="1">
                <a:blip r:embed="rId3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073742857" name="图片 1073742856" descr="03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57285" y="2934970"/>
            <a:ext cx="1529715" cy="21602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2167648" y="515013"/>
            <a:ext cx="413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质点动能定理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</a:p>
        </p:txBody>
      </p:sp>
      <p:graphicFrame>
        <p:nvGraphicFramePr>
          <p:cNvPr id="666629" name="Object 5"/>
          <p:cNvGraphicFramePr>
            <a:graphicFrameLocks noChangeAspect="1"/>
          </p:cNvGraphicFramePr>
          <p:nvPr/>
        </p:nvGraphicFramePr>
        <p:xfrm>
          <a:off x="5394256" y="1081349"/>
          <a:ext cx="4302144" cy="86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39200" imgH="9448800" progId="Equation.DSMT4">
                  <p:embed/>
                </p:oleObj>
              </mc:Choice>
              <mc:Fallback>
                <p:oleObj name="Equation" r:id="rId2" imgW="46939200" imgH="9448800" progId="Equation.DSMT4">
                  <p:embed/>
                  <p:pic>
                    <p:nvPicPr>
                      <p:cNvPr id="666629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256" y="1081349"/>
                        <a:ext cx="4302144" cy="865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0" name="Object 6"/>
          <p:cNvGraphicFramePr>
            <a:graphicFrameLocks noChangeAspect="1"/>
          </p:cNvGraphicFramePr>
          <p:nvPr/>
        </p:nvGraphicFramePr>
        <p:xfrm>
          <a:off x="2716155" y="1039515"/>
          <a:ext cx="21780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74400" imgH="10363200" progId="Equation.DSMT4">
                  <p:embed/>
                </p:oleObj>
              </mc:Choice>
              <mc:Fallback>
                <p:oleObj name="Equation" r:id="rId4" imgW="23774400" imgH="10363200" progId="Equation.DSMT4">
                  <p:embed/>
                  <p:pic>
                    <p:nvPicPr>
                      <p:cNvPr id="66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155" y="1039515"/>
                        <a:ext cx="21780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31" name="Text Box 7"/>
          <p:cNvSpPr txBox="1">
            <a:spLocks noChangeArrowheads="1"/>
          </p:cNvSpPr>
          <p:nvPr/>
        </p:nvSpPr>
        <p:spPr bwMode="auto">
          <a:xfrm>
            <a:off x="2167648" y="2194222"/>
            <a:ext cx="3902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质点系动能定理</a:t>
            </a:r>
          </a:p>
        </p:txBody>
      </p:sp>
      <p:graphicFrame>
        <p:nvGraphicFramePr>
          <p:cNvPr id="666632" name="Object 8"/>
          <p:cNvGraphicFramePr>
            <a:graphicFrameLocks noChangeAspect="1"/>
          </p:cNvGraphicFramePr>
          <p:nvPr/>
        </p:nvGraphicFramePr>
        <p:xfrm>
          <a:off x="5394532" y="1983052"/>
          <a:ext cx="4078800" cy="92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500800" imgH="10058400" progId="Equation.DSMT4">
                  <p:embed/>
                </p:oleObj>
              </mc:Choice>
              <mc:Fallback>
                <p:oleObj name="Equation" r:id="rId6" imgW="44500800" imgH="10058400" progId="Equation.DSMT4">
                  <p:embed/>
                  <p:pic>
                    <p:nvPicPr>
                      <p:cNvPr id="66663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532" y="1983052"/>
                        <a:ext cx="4078800" cy="92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3" name="Object 9"/>
          <p:cNvGraphicFramePr>
            <a:graphicFrameLocks noChangeAspect="1"/>
          </p:cNvGraphicFramePr>
          <p:nvPr/>
        </p:nvGraphicFramePr>
        <p:xfrm>
          <a:off x="5394532" y="2963048"/>
          <a:ext cx="3156912" cy="753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442400" imgH="8229600" progId="Equation.DSMT4">
                  <p:embed/>
                </p:oleObj>
              </mc:Choice>
              <mc:Fallback>
                <p:oleObj name="Equation" r:id="rId8" imgW="34442400" imgH="8229600" progId="Equation.DSMT4">
                  <p:embed/>
                  <p:pic>
                    <p:nvPicPr>
                      <p:cNvPr id="666633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532" y="2963048"/>
                        <a:ext cx="3156912" cy="7539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34" name="Text Box 10"/>
          <p:cNvSpPr txBox="1">
            <a:spLocks noChangeArrowheads="1"/>
          </p:cNvSpPr>
          <p:nvPr/>
        </p:nvSpPr>
        <p:spPr bwMode="auto">
          <a:xfrm>
            <a:off x="2167648" y="3429000"/>
            <a:ext cx="3902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保守力和势能</a:t>
            </a:r>
          </a:p>
        </p:txBody>
      </p:sp>
      <p:graphicFrame>
        <p:nvGraphicFramePr>
          <p:cNvPr id="666636" name="Object 12"/>
          <p:cNvGraphicFramePr/>
          <p:nvPr/>
        </p:nvGraphicFramePr>
        <p:xfrm>
          <a:off x="2604053" y="3897616"/>
          <a:ext cx="20097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555200" imgH="7924800" progId="Equation.DSMT4">
                  <p:embed/>
                </p:oleObj>
              </mc:Choice>
              <mc:Fallback>
                <p:oleObj name="Equation" r:id="rId10" imgW="22555200" imgH="7924800" progId="Equation.DSMT4">
                  <p:embed/>
                  <p:pic>
                    <p:nvPicPr>
                      <p:cNvPr id="666636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053" y="3897616"/>
                        <a:ext cx="2009775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7" name="Object 13"/>
          <p:cNvGraphicFramePr>
            <a:graphicFrameLocks noChangeAspect="1"/>
          </p:cNvGraphicFramePr>
          <p:nvPr/>
        </p:nvGraphicFramePr>
        <p:xfrm>
          <a:off x="5102366" y="4025866"/>
          <a:ext cx="3407976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7185600" imgH="5791200" progId="Equation.DSMT4">
                  <p:embed/>
                </p:oleObj>
              </mc:Choice>
              <mc:Fallback>
                <p:oleObj name="Equation" r:id="rId12" imgW="37185600" imgH="5791200" progId="Equation.DSMT4">
                  <p:embed/>
                  <p:pic>
                    <p:nvPicPr>
                      <p:cNvPr id="666637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2366" y="4025866"/>
                        <a:ext cx="3407976" cy="53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8" name="Object 14"/>
          <p:cNvGraphicFramePr>
            <a:graphicFrameLocks noChangeAspect="1"/>
          </p:cNvGraphicFramePr>
          <p:nvPr/>
        </p:nvGraphicFramePr>
        <p:xfrm>
          <a:off x="5074498" y="4668490"/>
          <a:ext cx="41386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5110400" imgH="10058400" progId="Equation.DSMT4">
                  <p:embed/>
                </p:oleObj>
              </mc:Choice>
              <mc:Fallback>
                <p:oleObj name="Equation" r:id="rId14" imgW="45110400" imgH="10058400" progId="Equation.DSMT4">
                  <p:embed/>
                  <p:pic>
                    <p:nvPicPr>
                      <p:cNvPr id="66663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498" y="4668490"/>
                        <a:ext cx="4138613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9" name="Object 15"/>
          <p:cNvGraphicFramePr>
            <a:graphicFrameLocks noChangeAspect="1"/>
          </p:cNvGraphicFramePr>
          <p:nvPr/>
        </p:nvGraphicFramePr>
        <p:xfrm>
          <a:off x="2641741" y="4810938"/>
          <a:ext cx="150876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459200" imgH="5486400" progId="Equation.DSMT4">
                  <p:embed/>
                </p:oleObj>
              </mc:Choice>
              <mc:Fallback>
                <p:oleObj name="Equation" r:id="rId16" imgW="16459200" imgH="5486400" progId="Equation.DSMT4">
                  <p:embed/>
                  <p:pic>
                    <p:nvPicPr>
                      <p:cNvPr id="6666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741" y="4810938"/>
                        <a:ext cx="1508760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0" name="AutoShape 16"/>
          <p:cNvSpPr>
            <a:spLocks noChangeArrowheads="1"/>
          </p:cNvSpPr>
          <p:nvPr/>
        </p:nvSpPr>
        <p:spPr bwMode="auto">
          <a:xfrm>
            <a:off x="4199362" y="4954954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noFill/>
          <a:ln w="25400" cmpd="sng" algn="ctr">
            <a:solidFill>
              <a:srgbClr val="00206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anose="0202060305040502030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66641" name="Text Box 17"/>
          <p:cNvSpPr txBox="1">
            <a:spLocks noChangeArrowheads="1"/>
          </p:cNvSpPr>
          <p:nvPr/>
        </p:nvSpPr>
        <p:spPr bwMode="auto">
          <a:xfrm>
            <a:off x="2167648" y="5543909"/>
            <a:ext cx="3902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机械能守恒定律</a:t>
            </a:r>
          </a:p>
        </p:txBody>
      </p:sp>
      <p:graphicFrame>
        <p:nvGraphicFramePr>
          <p:cNvPr id="666643" name="Object 19"/>
          <p:cNvGraphicFramePr>
            <a:graphicFrameLocks noChangeAspect="1"/>
          </p:cNvGraphicFramePr>
          <p:nvPr/>
        </p:nvGraphicFramePr>
        <p:xfrm>
          <a:off x="3086976" y="6091380"/>
          <a:ext cx="1899216" cy="390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726400" imgH="4267200" progId="Equation.DSMT4">
                  <p:embed/>
                </p:oleObj>
              </mc:Choice>
              <mc:Fallback>
                <p:oleObj name="Equation" r:id="rId18" imgW="20726400" imgH="4267200" progId="Equation.DSMT4">
                  <p:embed/>
                  <p:pic>
                    <p:nvPicPr>
                      <p:cNvPr id="666643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976" y="6091380"/>
                        <a:ext cx="1899216" cy="390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4" name="Object 20"/>
          <p:cNvGraphicFramePr>
            <a:graphicFrameLocks noChangeAspect="1"/>
          </p:cNvGraphicFramePr>
          <p:nvPr/>
        </p:nvGraphicFramePr>
        <p:xfrm>
          <a:off x="5975277" y="6021288"/>
          <a:ext cx="2709432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565600" imgH="5791200" progId="Equation.DSMT4">
                  <p:embed/>
                </p:oleObj>
              </mc:Choice>
              <mc:Fallback>
                <p:oleObj name="Equation" r:id="rId20" imgW="29565600" imgH="5791200" progId="Equation.DSMT4">
                  <p:embed/>
                  <p:pic>
                    <p:nvPicPr>
                      <p:cNvPr id="666644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277" y="6021288"/>
                        <a:ext cx="2709432" cy="530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5" name="AutoShape 21"/>
          <p:cNvSpPr>
            <a:spLocks noChangeArrowheads="1"/>
          </p:cNvSpPr>
          <p:nvPr/>
        </p:nvSpPr>
        <p:spPr bwMode="auto">
          <a:xfrm>
            <a:off x="5197615" y="6172308"/>
            <a:ext cx="697483" cy="186818"/>
          </a:xfrm>
          <a:prstGeom prst="rightArrow">
            <a:avLst>
              <a:gd name="adj1" fmla="val 50000"/>
              <a:gd name="adj2" fmla="val 50000"/>
            </a:avLst>
          </a:prstGeom>
          <a:noFill/>
          <a:ln w="25400" cmpd="sng" algn="ctr">
            <a:solidFill>
              <a:srgbClr val="00206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anose="02020603050405020304" charset="0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2" name="Rectangle 4"/>
          <p:cNvSpPr>
            <a:spLocks noChangeArrowheads="1"/>
          </p:cNvSpPr>
          <p:nvPr/>
        </p:nvSpPr>
        <p:spPr bwMode="auto">
          <a:xfrm>
            <a:off x="1503423" y="512957"/>
            <a:ext cx="9144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动量和冲量</a:t>
            </a:r>
          </a:p>
        </p:txBody>
      </p:sp>
      <p:sp>
        <p:nvSpPr>
          <p:cNvPr id="667653" name="Text Box 5"/>
          <p:cNvSpPr txBox="1">
            <a:spLocks noChangeArrowheads="1"/>
          </p:cNvSpPr>
          <p:nvPr/>
        </p:nvSpPr>
        <p:spPr bwMode="auto">
          <a:xfrm>
            <a:off x="3503613" y="1277144"/>
            <a:ext cx="3810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华文中宋" panose="02010600040101010101" pitchFamily="2" charset="-122"/>
                <a:cs typeface="+mn-cs"/>
              </a:rPr>
              <a:t>力的时间积累，即冲量</a:t>
            </a:r>
          </a:p>
        </p:txBody>
      </p:sp>
      <p:graphicFrame>
        <p:nvGraphicFramePr>
          <p:cNvPr id="667654" name="Object 6"/>
          <p:cNvGraphicFramePr>
            <a:graphicFrameLocks noChangeAspect="1"/>
          </p:cNvGraphicFramePr>
          <p:nvPr/>
        </p:nvGraphicFramePr>
        <p:xfrm>
          <a:off x="7104063" y="1268413"/>
          <a:ext cx="838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0" imgH="5181600" progId="Equation.DSMT4">
                  <p:embed/>
                </p:oleObj>
              </mc:Choice>
              <mc:Fallback>
                <p:oleObj name="Equation" r:id="rId2" imgW="9144000" imgH="5181600" progId="Equation.DSMT4">
                  <p:embed/>
                  <p:pic>
                    <p:nvPicPr>
                      <p:cNvPr id="6676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063" y="1268413"/>
                        <a:ext cx="838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5" name="Text Box 7"/>
          <p:cNvSpPr txBox="1">
            <a:spLocks noChangeArrowheads="1"/>
          </p:cNvSpPr>
          <p:nvPr/>
        </p:nvSpPr>
        <p:spPr bwMode="auto">
          <a:xfrm>
            <a:off x="2063750" y="1277144"/>
            <a:ext cx="3201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冲量</a:t>
            </a:r>
          </a:p>
        </p:txBody>
      </p:sp>
      <p:graphicFrame>
        <p:nvGraphicFramePr>
          <p:cNvPr id="667656" name="Object 8"/>
          <p:cNvGraphicFramePr>
            <a:graphicFrameLocks noChangeAspect="1"/>
          </p:cNvGraphicFramePr>
          <p:nvPr/>
        </p:nvGraphicFramePr>
        <p:xfrm>
          <a:off x="4079776" y="2510160"/>
          <a:ext cx="31829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47200" imgH="6096000" progId="Equation.DSMT4">
                  <p:embed/>
                </p:oleObj>
              </mc:Choice>
              <mc:Fallback>
                <p:oleObj name="Equation" r:id="rId4" imgW="34747200" imgH="6096000" progId="Equation.DSMT4">
                  <p:embed/>
                  <p:pic>
                    <p:nvPicPr>
                      <p:cNvPr id="6676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2510160"/>
                        <a:ext cx="31829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7" name="Text Box 9"/>
          <p:cNvSpPr txBox="1">
            <a:spLocks noChangeArrowheads="1"/>
          </p:cNvSpPr>
          <p:nvPr/>
        </p:nvSpPr>
        <p:spPr bwMode="auto">
          <a:xfrm>
            <a:off x="2063750" y="1916113"/>
            <a:ext cx="35988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质点动量定理</a:t>
            </a:r>
          </a:p>
        </p:txBody>
      </p:sp>
      <p:sp>
        <p:nvSpPr>
          <p:cNvPr id="667658" name="Text Box 10"/>
          <p:cNvSpPr txBox="1">
            <a:spLocks noChangeArrowheads="1"/>
          </p:cNvSpPr>
          <p:nvPr/>
        </p:nvSpPr>
        <p:spPr bwMode="auto">
          <a:xfrm>
            <a:off x="2509838" y="2521286"/>
            <a:ext cx="3616325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华文中宋" panose="02010600040101010101" pitchFamily="2" charset="-122"/>
                <a:cs typeface="+mn-cs"/>
              </a:rPr>
              <a:t>微分形式</a:t>
            </a:r>
          </a:p>
        </p:txBody>
      </p:sp>
      <p:graphicFrame>
        <p:nvGraphicFramePr>
          <p:cNvPr id="667659" name="Object 11"/>
          <p:cNvGraphicFramePr>
            <a:graphicFrameLocks noChangeAspect="1"/>
          </p:cNvGraphicFramePr>
          <p:nvPr/>
        </p:nvGraphicFramePr>
        <p:xfrm>
          <a:off x="4140002" y="3655062"/>
          <a:ext cx="253206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6000" imgH="8534400" progId="Equation.DSMT4">
                  <p:embed/>
                </p:oleObj>
              </mc:Choice>
              <mc:Fallback>
                <p:oleObj name="Equation" r:id="rId6" imgW="28956000" imgH="8534400" progId="Equation.DSMT4">
                  <p:embed/>
                  <p:pic>
                    <p:nvPicPr>
                      <p:cNvPr id="667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002" y="3655062"/>
                        <a:ext cx="2532062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60" name="Text Box 12"/>
          <p:cNvSpPr txBox="1">
            <a:spLocks noChangeArrowheads="1"/>
          </p:cNvSpPr>
          <p:nvPr/>
        </p:nvSpPr>
        <p:spPr bwMode="auto">
          <a:xfrm>
            <a:off x="2479676" y="3759850"/>
            <a:ext cx="1868488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82800" bIns="8280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华文中宋" panose="02010600040101010101" pitchFamily="2" charset="-122"/>
                <a:cs typeface="+mn-cs"/>
              </a:rPr>
              <a:t>积分形式</a:t>
            </a:r>
          </a:p>
        </p:txBody>
      </p:sp>
      <p:grpSp>
        <p:nvGrpSpPr>
          <p:cNvPr id="667661" name="Group 13"/>
          <p:cNvGrpSpPr/>
          <p:nvPr/>
        </p:nvGrpSpPr>
        <p:grpSpPr bwMode="auto">
          <a:xfrm>
            <a:off x="6888088" y="2827048"/>
            <a:ext cx="3179439" cy="2402152"/>
            <a:chOff x="3243" y="1707"/>
            <a:chExt cx="2314" cy="1743"/>
          </a:xfrm>
        </p:grpSpPr>
        <p:graphicFrame>
          <p:nvGraphicFramePr>
            <p:cNvPr id="667662" name="Object 14"/>
            <p:cNvGraphicFramePr>
              <a:graphicFrameLocks noChangeAspect="1"/>
            </p:cNvGraphicFramePr>
            <p:nvPr/>
          </p:nvGraphicFramePr>
          <p:xfrm>
            <a:off x="3402" y="1707"/>
            <a:ext cx="2155" cy="1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2308800" imgH="26212800" progId="Equation.DSMT4">
                    <p:embed/>
                  </p:oleObj>
                </mc:Choice>
                <mc:Fallback>
                  <p:oleObj name="Equation" r:id="rId8" imgW="32308800" imgH="26212800" progId="Equation.DSMT4">
                    <p:embed/>
                    <p:pic>
                      <p:nvPicPr>
                        <p:cNvPr id="667662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1707"/>
                          <a:ext cx="2155" cy="17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7663" name="AutoShape 15"/>
            <p:cNvSpPr/>
            <p:nvPr/>
          </p:nvSpPr>
          <p:spPr bwMode="auto">
            <a:xfrm flipH="1">
              <a:off x="3243" y="1979"/>
              <a:ext cx="136" cy="1225"/>
            </a:xfrm>
            <a:prstGeom prst="rightBrace">
              <a:avLst>
                <a:gd name="adj1" fmla="val 75061"/>
                <a:gd name="adj2" fmla="val 50000"/>
              </a:avLst>
            </a:prstGeom>
            <a:noFill/>
            <a:ln w="19050">
              <a:solidFill>
                <a:schemeClr val="accent6">
                  <a:lumMod val="50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 panose="02020603050405020304" charset="0"/>
                <a:ea typeface="华文中宋" panose="02010600040101010101" pitchFamily="2" charset="-122"/>
                <a:cs typeface="+mn-cs"/>
              </a:endParaRPr>
            </a:p>
          </p:txBody>
        </p:sp>
      </p:grpSp>
      <p:sp>
        <p:nvSpPr>
          <p:cNvPr id="667664" name="Rectangle 16"/>
          <p:cNvSpPr>
            <a:spLocks noChangeArrowheads="1"/>
          </p:cNvSpPr>
          <p:nvPr/>
        </p:nvSpPr>
        <p:spPr bwMode="auto">
          <a:xfrm>
            <a:off x="2063750" y="4984899"/>
            <a:ext cx="57610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质点系的动量定理</a:t>
            </a:r>
          </a:p>
        </p:txBody>
      </p:sp>
      <p:graphicFrame>
        <p:nvGraphicFramePr>
          <p:cNvPr id="667665" name="Object 17"/>
          <p:cNvGraphicFramePr>
            <a:graphicFrameLocks noChangeAspect="1"/>
          </p:cNvGraphicFramePr>
          <p:nvPr/>
        </p:nvGraphicFramePr>
        <p:xfrm>
          <a:off x="5847027" y="5508565"/>
          <a:ext cx="4190472" cy="92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00" imgH="10058400" progId="Equation.DSMT4">
                  <p:embed/>
                </p:oleObj>
              </mc:Choice>
              <mc:Fallback>
                <p:oleObj name="Equation" r:id="rId10" imgW="45720000" imgH="10058400" progId="Equation.DSMT4">
                  <p:embed/>
                  <p:pic>
                    <p:nvPicPr>
                      <p:cNvPr id="667665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7027" y="5508565"/>
                        <a:ext cx="4190472" cy="92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66" name="Object 18"/>
          <p:cNvGraphicFramePr>
            <a:graphicFrameLocks noChangeAspect="1"/>
          </p:cNvGraphicFramePr>
          <p:nvPr/>
        </p:nvGraphicFramePr>
        <p:xfrm>
          <a:off x="2711450" y="5707211"/>
          <a:ext cx="2613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870400" imgH="8534400" progId="Equation.DSMT4">
                  <p:embed/>
                </p:oleObj>
              </mc:Choice>
              <mc:Fallback>
                <p:oleObj name="Equation" r:id="rId12" imgW="29870400" imgH="8534400" progId="Equation.DSMT4">
                  <p:embed/>
                  <p:pic>
                    <p:nvPicPr>
                      <p:cNvPr id="66766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707211"/>
                        <a:ext cx="2613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2207568" y="592665"/>
            <a:ext cx="413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质点系动量守恒定律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D2DB9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8677" name="Text Box 5"/>
          <p:cNvSpPr txBox="1">
            <a:spLocks noChangeArrowheads="1"/>
          </p:cNvSpPr>
          <p:nvPr/>
        </p:nvSpPr>
        <p:spPr bwMode="auto">
          <a:xfrm>
            <a:off x="3275930" y="1222928"/>
            <a:ext cx="48831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当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3943757" y="1157960"/>
          <a:ext cx="1290463" cy="785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20800" imgH="8534400" progId="Equation.DSMT4">
                  <p:embed/>
                </p:oleObj>
              </mc:Choice>
              <mc:Fallback>
                <p:oleObj name="Equation" r:id="rId2" imgW="14020800" imgH="8534400" progId="Equation.DSMT4">
                  <p:embed/>
                  <p:pic>
                    <p:nvPicPr>
                      <p:cNvPr id="668678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757" y="1157960"/>
                        <a:ext cx="1290463" cy="785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79" name="AutoShape 7"/>
          <p:cNvSpPr>
            <a:spLocks noChangeArrowheads="1"/>
          </p:cNvSpPr>
          <p:nvPr/>
        </p:nvSpPr>
        <p:spPr bwMode="auto">
          <a:xfrm>
            <a:off x="5410200" y="1269010"/>
            <a:ext cx="685800" cy="271463"/>
          </a:xfrm>
          <a:prstGeom prst="rightArrow">
            <a:avLst>
              <a:gd name="adj1" fmla="val 50000"/>
              <a:gd name="adj2" fmla="val 63158"/>
            </a:avLst>
          </a:prstGeom>
          <a:noFill/>
          <a:ln w="25400" cmpd="sng" algn="ctr">
            <a:solidFill>
              <a:srgbClr val="00206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anose="0202060305040502030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668680" name="Object 8"/>
          <p:cNvGraphicFramePr>
            <a:graphicFrameLocks noChangeAspect="1"/>
          </p:cNvGraphicFramePr>
          <p:nvPr/>
        </p:nvGraphicFramePr>
        <p:xfrm>
          <a:off x="6240016" y="1096048"/>
          <a:ext cx="2048670" cy="61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50400" imgH="6705600" progId="Equation.DSMT4">
                  <p:embed/>
                </p:oleObj>
              </mc:Choice>
              <mc:Fallback>
                <p:oleObj name="Equation" r:id="rId4" imgW="22250400" imgH="6705600" progId="Equation.DSMT4">
                  <p:embed/>
                  <p:pic>
                    <p:nvPicPr>
                      <p:cNvPr id="66868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1096048"/>
                        <a:ext cx="2048670" cy="61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1" name="Object 9"/>
          <p:cNvGraphicFramePr>
            <a:graphicFrameLocks noChangeAspect="1"/>
          </p:cNvGraphicFramePr>
          <p:nvPr/>
        </p:nvGraphicFramePr>
        <p:xfrm>
          <a:off x="6240016" y="1875510"/>
          <a:ext cx="2666056" cy="61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6000" imgH="6705600" progId="Equation.DSMT4">
                  <p:embed/>
                </p:oleObj>
              </mc:Choice>
              <mc:Fallback>
                <p:oleObj name="Equation" r:id="rId6" imgW="28956000" imgH="6705600" progId="Equation.DSMT4">
                  <p:embed/>
                  <p:pic>
                    <p:nvPicPr>
                      <p:cNvPr id="668681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1875510"/>
                        <a:ext cx="2666056" cy="61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2" name="AutoShape 10"/>
          <p:cNvSpPr>
            <a:spLocks noChangeArrowheads="1"/>
          </p:cNvSpPr>
          <p:nvPr/>
        </p:nvSpPr>
        <p:spPr bwMode="auto">
          <a:xfrm>
            <a:off x="5410200" y="2048472"/>
            <a:ext cx="685800" cy="271463"/>
          </a:xfrm>
          <a:prstGeom prst="rightArrow">
            <a:avLst>
              <a:gd name="adj1" fmla="val 50000"/>
              <a:gd name="adj2" fmla="val 63158"/>
            </a:avLst>
          </a:prstGeom>
          <a:noFill/>
          <a:ln w="25400" cmpd="sng" algn="ctr">
            <a:solidFill>
              <a:srgbClr val="00206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anose="0202060305040502030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68683" name="Text Box 11"/>
          <p:cNvSpPr txBox="1">
            <a:spLocks noChangeArrowheads="1"/>
          </p:cNvSpPr>
          <p:nvPr/>
        </p:nvSpPr>
        <p:spPr bwMode="auto">
          <a:xfrm>
            <a:off x="2207568" y="2679503"/>
            <a:ext cx="4130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质心运动定律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2D2DB9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668690" name="Object 18"/>
          <p:cNvGraphicFramePr>
            <a:graphicFrameLocks noChangeAspect="1"/>
          </p:cNvGraphicFramePr>
          <p:nvPr/>
        </p:nvGraphicFramePr>
        <p:xfrm>
          <a:off x="5126038" y="2820913"/>
          <a:ext cx="3644900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00" imgH="14630400" progId="Equation.DSMT4">
                  <p:embed/>
                </p:oleObj>
              </mc:Choice>
              <mc:Fallback>
                <p:oleObj name="Equation" r:id="rId8" imgW="38100000" imgH="14630400" progId="Equation.DSMT4">
                  <p:embed/>
                  <p:pic>
                    <p:nvPicPr>
                      <p:cNvPr id="66869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2820913"/>
                        <a:ext cx="3644900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1" name="Rectangle 19"/>
          <p:cNvSpPr>
            <a:spLocks noChangeArrowheads="1"/>
          </p:cNvSpPr>
          <p:nvPr/>
        </p:nvSpPr>
        <p:spPr bwMode="auto">
          <a:xfrm>
            <a:off x="2824832" y="4555976"/>
            <a:ext cx="292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华文中宋" panose="02010600040101010101" pitchFamily="2" charset="-122"/>
                <a:cs typeface="+mn-cs"/>
              </a:rPr>
              <a:t>质心的速度</a:t>
            </a:r>
          </a:p>
        </p:txBody>
      </p:sp>
      <p:sp>
        <p:nvSpPr>
          <p:cNvPr id="668695" name="Rectangle 23"/>
          <p:cNvSpPr>
            <a:spLocks noChangeArrowheads="1"/>
          </p:cNvSpPr>
          <p:nvPr/>
        </p:nvSpPr>
        <p:spPr bwMode="auto">
          <a:xfrm>
            <a:off x="2824832" y="5157788"/>
            <a:ext cx="5359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华文中宋" panose="02010600040101010101" pitchFamily="2" charset="-122"/>
                <a:cs typeface="+mn-cs"/>
              </a:rPr>
              <a:t>质心运动定律</a:t>
            </a:r>
          </a:p>
        </p:txBody>
      </p:sp>
      <p:graphicFrame>
        <p:nvGraphicFramePr>
          <p:cNvPr id="668696" name="Object 24"/>
          <p:cNvGraphicFramePr>
            <a:graphicFrameLocks noChangeAspect="1"/>
          </p:cNvGraphicFramePr>
          <p:nvPr/>
        </p:nvGraphicFramePr>
        <p:xfrm>
          <a:off x="3648873" y="5689492"/>
          <a:ext cx="1290463" cy="869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020800" imgH="9448800" progId="Equation.DSMT4">
                  <p:embed/>
                </p:oleObj>
              </mc:Choice>
              <mc:Fallback>
                <p:oleObj name="Equation" r:id="rId10" imgW="14020800" imgH="9448800" progId="Equation.DSMT4">
                  <p:embed/>
                  <p:pic>
                    <p:nvPicPr>
                      <p:cNvPr id="668696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873" y="5689492"/>
                        <a:ext cx="1290463" cy="869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7" name="AutoShape 25"/>
          <p:cNvSpPr>
            <a:spLocks noChangeArrowheads="1"/>
          </p:cNvSpPr>
          <p:nvPr/>
        </p:nvSpPr>
        <p:spPr bwMode="auto">
          <a:xfrm>
            <a:off x="5119960" y="5980619"/>
            <a:ext cx="647700" cy="287337"/>
          </a:xfrm>
          <a:prstGeom prst="rightArrow">
            <a:avLst>
              <a:gd name="adj1" fmla="val 50000"/>
              <a:gd name="adj2" fmla="val 56354"/>
            </a:avLst>
          </a:prstGeom>
          <a:noFill/>
          <a:ln w="25400" cmpd="sng" algn="ctr">
            <a:solidFill>
              <a:srgbClr val="00206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anose="0202060305040502030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668698" name="Object 26"/>
          <p:cNvGraphicFramePr>
            <a:graphicFrameLocks noChangeAspect="1"/>
          </p:cNvGraphicFramePr>
          <p:nvPr/>
        </p:nvGraphicFramePr>
        <p:xfrm>
          <a:off x="5906418" y="5661248"/>
          <a:ext cx="3143416" cy="92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137600" imgH="10058400" progId="Equation.DSMT4">
                  <p:embed/>
                </p:oleObj>
              </mc:Choice>
              <mc:Fallback>
                <p:oleObj name="Equation" r:id="rId12" imgW="34137600" imgH="10058400" progId="Equation.DSMT4">
                  <p:embed/>
                  <p:pic>
                    <p:nvPicPr>
                      <p:cNvPr id="668698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6418" y="5661248"/>
                        <a:ext cx="3143416" cy="926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702" name="Object 30"/>
          <p:cNvGraphicFramePr>
            <a:graphicFrameLocks noChangeAspect="1"/>
          </p:cNvGraphicFramePr>
          <p:nvPr/>
        </p:nvGraphicFramePr>
        <p:xfrm>
          <a:off x="4696495" y="4279875"/>
          <a:ext cx="25066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432000" imgH="10363200" progId="Equation.DSMT4">
                  <p:embed/>
                </p:oleObj>
              </mc:Choice>
              <mc:Fallback>
                <p:oleObj name="Equation" r:id="rId14" imgW="27432000" imgH="10363200" progId="Equation.DSMT4">
                  <p:embed/>
                  <p:pic>
                    <p:nvPicPr>
                      <p:cNvPr id="6687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6495" y="4279875"/>
                        <a:ext cx="25066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3" name="Rectangle 31"/>
          <p:cNvSpPr>
            <a:spLocks noChangeArrowheads="1"/>
          </p:cNvSpPr>
          <p:nvPr/>
        </p:nvSpPr>
        <p:spPr bwMode="auto">
          <a:xfrm>
            <a:off x="2798763" y="3475856"/>
            <a:ext cx="292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华文中宋" panose="02010600040101010101" pitchFamily="2" charset="-122"/>
                <a:cs typeface="+mn-cs"/>
              </a:rPr>
              <a:t>质心的位矢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0" name="Rectangle 4"/>
          <p:cNvSpPr>
            <a:spLocks noChangeArrowheads="1"/>
          </p:cNvSpPr>
          <p:nvPr/>
        </p:nvSpPr>
        <p:spPr bwMode="auto">
          <a:xfrm>
            <a:off x="1524000" y="520885"/>
            <a:ext cx="9144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7620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刚体</a:t>
            </a:r>
          </a:p>
        </p:txBody>
      </p:sp>
      <p:sp>
        <p:nvSpPr>
          <p:cNvPr id="669702" name="Rectangle 6"/>
          <p:cNvSpPr>
            <a:spLocks noChangeArrowheads="1"/>
          </p:cNvSpPr>
          <p:nvPr/>
        </p:nvSpPr>
        <p:spPr bwMode="auto">
          <a:xfrm>
            <a:off x="2063750" y="1268413"/>
            <a:ext cx="115824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力矩</a:t>
            </a:r>
          </a:p>
        </p:txBody>
      </p:sp>
      <p:sp>
        <p:nvSpPr>
          <p:cNvPr id="669703" name="Text Box 7"/>
          <p:cNvSpPr txBox="1">
            <a:spLocks noChangeArrowheads="1"/>
          </p:cNvSpPr>
          <p:nvPr/>
        </p:nvSpPr>
        <p:spPr bwMode="auto">
          <a:xfrm>
            <a:off x="3935413" y="1261270"/>
            <a:ext cx="335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华文中宋" panose="02010600040101010101" pitchFamily="2" charset="-122"/>
                <a:cs typeface="+mn-cs"/>
              </a:rPr>
              <a:t>力对点的力矩</a:t>
            </a:r>
            <a:endParaRPr kumimoji="0" lang="zh-CN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669704" name="Object 8"/>
          <p:cNvGraphicFramePr>
            <a:graphicFrameLocks noChangeAspect="1"/>
          </p:cNvGraphicFramePr>
          <p:nvPr/>
        </p:nvGraphicFramePr>
        <p:xfrm>
          <a:off x="6536839" y="1210690"/>
          <a:ext cx="1620432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78400" imgH="6096000" progId="Equation.DSMT4">
                  <p:embed/>
                </p:oleObj>
              </mc:Choice>
              <mc:Fallback>
                <p:oleObj name="Equation" r:id="rId2" imgW="17678400" imgH="6096000" progId="Equation.DSMT4">
                  <p:embed/>
                  <p:pic>
                    <p:nvPicPr>
                      <p:cNvPr id="669704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839" y="1210690"/>
                        <a:ext cx="1620432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05" name="Text Box 9"/>
          <p:cNvSpPr txBox="1">
            <a:spLocks noChangeArrowheads="1"/>
          </p:cNvSpPr>
          <p:nvPr/>
        </p:nvSpPr>
        <p:spPr bwMode="auto">
          <a:xfrm>
            <a:off x="3935413" y="1921124"/>
            <a:ext cx="28082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charset="0"/>
                <a:ea typeface="华文中宋" panose="02010600040101010101" pitchFamily="2" charset="-122"/>
                <a:cs typeface="+mn-cs"/>
              </a:rPr>
              <a:t>力对定轴的力矩</a:t>
            </a:r>
          </a:p>
        </p:txBody>
      </p:sp>
      <p:graphicFrame>
        <p:nvGraphicFramePr>
          <p:cNvPr id="669706" name="Object 10"/>
          <p:cNvGraphicFramePr>
            <a:graphicFrameLocks noChangeAspect="1"/>
          </p:cNvGraphicFramePr>
          <p:nvPr/>
        </p:nvGraphicFramePr>
        <p:xfrm>
          <a:off x="6536839" y="1870544"/>
          <a:ext cx="1675872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0" imgH="6096000" progId="Equation.DSMT4">
                  <p:embed/>
                </p:oleObj>
              </mc:Choice>
              <mc:Fallback>
                <p:oleObj name="Equation" r:id="rId4" imgW="18288000" imgH="6096000" progId="Equation.DSMT4">
                  <p:embed/>
                  <p:pic>
                    <p:nvPicPr>
                      <p:cNvPr id="669706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6839" y="1870544"/>
                        <a:ext cx="1675872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07" name="Rectangle 11"/>
          <p:cNvSpPr>
            <a:spLocks noChangeArrowheads="1"/>
          </p:cNvSpPr>
          <p:nvPr/>
        </p:nvSpPr>
        <p:spPr bwMode="auto">
          <a:xfrm>
            <a:off x="2063751" y="3429000"/>
            <a:ext cx="388823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3.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刚体绕定轴的转动定律</a:t>
            </a:r>
          </a:p>
        </p:txBody>
      </p:sp>
      <p:graphicFrame>
        <p:nvGraphicFramePr>
          <p:cNvPr id="669708" name="Object 12"/>
          <p:cNvGraphicFramePr>
            <a:graphicFrameLocks noChangeAspect="1"/>
          </p:cNvGraphicFramePr>
          <p:nvPr/>
        </p:nvGraphicFramePr>
        <p:xfrm>
          <a:off x="5994505" y="3435959"/>
          <a:ext cx="13525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0" imgH="5486400" progId="Equation.DSMT4">
                  <p:embed/>
                </p:oleObj>
              </mc:Choice>
              <mc:Fallback>
                <p:oleObj name="Equation" r:id="rId6" imgW="15240000" imgH="5486400" progId="Equation.DSMT4">
                  <p:embed/>
                  <p:pic>
                    <p:nvPicPr>
                      <p:cNvPr id="6697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505" y="3435959"/>
                        <a:ext cx="13525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09" name="Rectangle 13"/>
          <p:cNvSpPr>
            <a:spLocks noChangeArrowheads="1"/>
          </p:cNvSpPr>
          <p:nvPr/>
        </p:nvSpPr>
        <p:spPr bwMode="auto">
          <a:xfrm>
            <a:off x="2063751" y="2492375"/>
            <a:ext cx="288012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转动惯量</a:t>
            </a:r>
          </a:p>
        </p:txBody>
      </p:sp>
      <p:graphicFrame>
        <p:nvGraphicFramePr>
          <p:cNvPr id="669710" name="Object 14"/>
          <p:cNvGraphicFramePr>
            <a:graphicFrameLocks noChangeAspect="1"/>
          </p:cNvGraphicFramePr>
          <p:nvPr/>
        </p:nvGraphicFramePr>
        <p:xfrm>
          <a:off x="3935413" y="2663891"/>
          <a:ext cx="1871496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421600" imgH="6096000" progId="Equation.DSMT4">
                  <p:embed/>
                </p:oleObj>
              </mc:Choice>
              <mc:Fallback>
                <p:oleObj name="Equation" r:id="rId8" imgW="20421600" imgH="6096000" progId="Equation.DSMT4">
                  <p:embed/>
                  <p:pic>
                    <p:nvPicPr>
                      <p:cNvPr id="6697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663891"/>
                        <a:ext cx="1871496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1" name="Object 15"/>
          <p:cNvGraphicFramePr>
            <a:graphicFrameLocks noChangeAspect="1"/>
          </p:cNvGraphicFramePr>
          <p:nvPr/>
        </p:nvGraphicFramePr>
        <p:xfrm>
          <a:off x="6142091" y="2635775"/>
          <a:ext cx="1536480" cy="614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64000" imgH="6705600" progId="Equation.DSMT4">
                  <p:embed/>
                </p:oleObj>
              </mc:Choice>
              <mc:Fallback>
                <p:oleObj name="Equation" r:id="rId10" imgW="16764000" imgH="6705600" progId="Equation.DSMT4">
                  <p:embed/>
                  <p:pic>
                    <p:nvPicPr>
                      <p:cNvPr id="66971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91" y="2635775"/>
                        <a:ext cx="1536480" cy="614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12" name="Rectangle 16"/>
          <p:cNvSpPr>
            <a:spLocks noChangeArrowheads="1"/>
          </p:cNvSpPr>
          <p:nvPr/>
        </p:nvSpPr>
        <p:spPr bwMode="auto">
          <a:xfrm>
            <a:off x="2063750" y="4149725"/>
            <a:ext cx="37750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绕定轴转动刚体的动能</a:t>
            </a:r>
          </a:p>
        </p:txBody>
      </p:sp>
      <p:graphicFrame>
        <p:nvGraphicFramePr>
          <p:cNvPr id="669713" name="Object 17"/>
          <p:cNvGraphicFramePr>
            <a:graphicFrameLocks noChangeAspect="1"/>
          </p:cNvGraphicFramePr>
          <p:nvPr/>
        </p:nvGraphicFramePr>
        <p:xfrm>
          <a:off x="2495550" y="4581525"/>
          <a:ext cx="73501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0162400" imgH="9448800" progId="Equation.DSMT4">
                  <p:embed/>
                </p:oleObj>
              </mc:Choice>
              <mc:Fallback>
                <p:oleObj name="Equation" r:id="rId12" imgW="80162400" imgH="9448800" progId="Equation.DSMT4">
                  <p:embed/>
                  <p:pic>
                    <p:nvPicPr>
                      <p:cNvPr id="66971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581525"/>
                        <a:ext cx="7350125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16" name="Rectangle 20"/>
          <p:cNvSpPr>
            <a:spLocks noChangeArrowheads="1"/>
          </p:cNvSpPr>
          <p:nvPr/>
        </p:nvSpPr>
        <p:spPr bwMode="auto">
          <a:xfrm>
            <a:off x="2063751" y="5516563"/>
            <a:ext cx="25920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5.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力矩的功</a:t>
            </a:r>
          </a:p>
        </p:txBody>
      </p:sp>
      <p:graphicFrame>
        <p:nvGraphicFramePr>
          <p:cNvPr id="669717" name="Object 21"/>
          <p:cNvGraphicFramePr/>
          <p:nvPr/>
        </p:nvGraphicFramePr>
        <p:xfrm>
          <a:off x="3863975" y="6000060"/>
          <a:ext cx="1482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54400" imgH="4267200" progId="Equation.DSMT4">
                  <p:embed/>
                </p:oleObj>
              </mc:Choice>
              <mc:Fallback>
                <p:oleObj name="Equation" r:id="rId14" imgW="16154400" imgH="4267200" progId="Equation.DSMT4">
                  <p:embed/>
                  <p:pic>
                    <p:nvPicPr>
                      <p:cNvPr id="669717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6000060"/>
                        <a:ext cx="14827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18" name="Object 22"/>
          <p:cNvGraphicFramePr>
            <a:graphicFrameLocks noChangeAspect="1"/>
          </p:cNvGraphicFramePr>
          <p:nvPr/>
        </p:nvGraphicFramePr>
        <p:xfrm>
          <a:off x="5951985" y="5805264"/>
          <a:ext cx="1703592" cy="78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592800" imgH="8534400" progId="Equation.DSMT4">
                  <p:embed/>
                </p:oleObj>
              </mc:Choice>
              <mc:Fallback>
                <p:oleObj name="Equation" r:id="rId16" imgW="18592800" imgH="8534400" progId="Equation.DSMT4">
                  <p:embed/>
                  <p:pic>
                    <p:nvPicPr>
                      <p:cNvPr id="669718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985" y="5805264"/>
                        <a:ext cx="1703592" cy="78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9" name="Rectangle 9"/>
          <p:cNvSpPr>
            <a:spLocks noChangeArrowheads="1"/>
          </p:cNvSpPr>
          <p:nvPr/>
        </p:nvSpPr>
        <p:spPr bwMode="auto">
          <a:xfrm>
            <a:off x="2207568" y="548680"/>
            <a:ext cx="3600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转动动能定理</a:t>
            </a:r>
          </a:p>
        </p:txBody>
      </p:sp>
      <p:graphicFrame>
        <p:nvGraphicFramePr>
          <p:cNvPr id="645131" name="Object 11"/>
          <p:cNvGraphicFramePr>
            <a:graphicFrameLocks noChangeAspect="1"/>
          </p:cNvGraphicFramePr>
          <p:nvPr/>
        </p:nvGraphicFramePr>
        <p:xfrm>
          <a:off x="3143672" y="889993"/>
          <a:ext cx="57816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093600" imgH="9448800" progId="Equation.DSMT4">
                  <p:embed/>
                </p:oleObj>
              </mc:Choice>
              <mc:Fallback>
                <p:oleObj name="Equation" r:id="rId2" imgW="63093600" imgH="9448800" progId="Equation.DSMT4">
                  <p:embed/>
                  <p:pic>
                    <p:nvPicPr>
                      <p:cNvPr id="6451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889993"/>
                        <a:ext cx="57816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33" name="Object 13"/>
          <p:cNvGraphicFramePr>
            <a:graphicFrameLocks noChangeAspect="1"/>
          </p:cNvGraphicFramePr>
          <p:nvPr/>
        </p:nvGraphicFramePr>
        <p:xfrm>
          <a:off x="3143672" y="1734543"/>
          <a:ext cx="67024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152000" imgH="9448800" progId="Equation.DSMT4">
                  <p:embed/>
                </p:oleObj>
              </mc:Choice>
              <mc:Fallback>
                <p:oleObj name="Equation" r:id="rId4" imgW="73152000" imgH="9448800" progId="Equation.DSMT4">
                  <p:embed/>
                  <p:pic>
                    <p:nvPicPr>
                      <p:cNvPr id="6451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1734543"/>
                        <a:ext cx="67024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6" name="Rectangle 16"/>
          <p:cNvSpPr>
            <a:spLocks noChangeArrowheads="1"/>
          </p:cNvSpPr>
          <p:nvPr/>
        </p:nvSpPr>
        <p:spPr bwMode="auto">
          <a:xfrm>
            <a:off x="2207568" y="2611760"/>
            <a:ext cx="36004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动量矩</a:t>
            </a:r>
          </a:p>
        </p:txBody>
      </p:sp>
      <p:graphicFrame>
        <p:nvGraphicFramePr>
          <p:cNvPr id="645137" name="Object 17"/>
          <p:cNvGraphicFramePr>
            <a:graphicFrameLocks noChangeAspect="1"/>
          </p:cNvGraphicFramePr>
          <p:nvPr/>
        </p:nvGraphicFramePr>
        <p:xfrm>
          <a:off x="6624386" y="3014656"/>
          <a:ext cx="2653992" cy="55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956000" imgH="6096000" progId="Equation.DSMT4">
                  <p:embed/>
                </p:oleObj>
              </mc:Choice>
              <mc:Fallback>
                <p:oleObj name="Equation" r:id="rId6" imgW="28956000" imgH="6096000" progId="Equation.DSMT4">
                  <p:embed/>
                  <p:pic>
                    <p:nvPicPr>
                      <p:cNvPr id="645137" name="Object 17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386" y="3014656"/>
                        <a:ext cx="2653992" cy="558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38" name="Text Box 18"/>
          <p:cNvSpPr txBox="1">
            <a:spLocks noChangeArrowheads="1"/>
          </p:cNvSpPr>
          <p:nvPr/>
        </p:nvSpPr>
        <p:spPr bwMode="auto">
          <a:xfrm>
            <a:off x="3136500" y="3065236"/>
            <a:ext cx="36814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质点的动量矩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/>
                <a:ea typeface="华文中宋" panose="02010600040101010101" pitchFamily="2" charset="-122"/>
                <a:cs typeface="+mn-cs"/>
              </a:rPr>
              <a:t>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45139" name="Text Box 19"/>
          <p:cNvSpPr txBox="1">
            <a:spLocks noChangeArrowheads="1"/>
          </p:cNvSpPr>
          <p:nvPr/>
        </p:nvSpPr>
        <p:spPr bwMode="auto">
          <a:xfrm>
            <a:off x="3083297" y="3645024"/>
            <a:ext cx="37449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质点系的动量矩</a:t>
            </a:r>
          </a:p>
        </p:txBody>
      </p:sp>
      <p:graphicFrame>
        <p:nvGraphicFramePr>
          <p:cNvPr id="645140" name="Object 20"/>
          <p:cNvGraphicFramePr>
            <a:graphicFrameLocks noChangeAspect="1"/>
          </p:cNvGraphicFramePr>
          <p:nvPr/>
        </p:nvGraphicFramePr>
        <p:xfrm>
          <a:off x="4079776" y="4160118"/>
          <a:ext cx="63277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189600" imgH="8534400" progId="Equation.DSMT4">
                  <p:embed/>
                </p:oleObj>
              </mc:Choice>
              <mc:Fallback>
                <p:oleObj name="Equation" r:id="rId8" imgW="69189600" imgH="8534400" progId="Equation.DSMT4">
                  <p:embed/>
                  <p:pic>
                    <p:nvPicPr>
                      <p:cNvPr id="6451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4160118"/>
                        <a:ext cx="63277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41" name="Rectangle 21"/>
          <p:cNvSpPr>
            <a:spLocks noChangeArrowheads="1"/>
          </p:cNvSpPr>
          <p:nvPr/>
        </p:nvSpPr>
        <p:spPr bwMode="auto">
          <a:xfrm>
            <a:off x="2207568" y="4844134"/>
            <a:ext cx="5256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8.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D2DB9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动量矩定理和动量矩守恒定律</a:t>
            </a:r>
          </a:p>
        </p:txBody>
      </p:sp>
      <p:graphicFrame>
        <p:nvGraphicFramePr>
          <p:cNvPr id="645142" name="Object 22"/>
          <p:cNvGraphicFramePr>
            <a:graphicFrameLocks noChangeAspect="1"/>
          </p:cNvGraphicFramePr>
          <p:nvPr/>
        </p:nvGraphicFramePr>
        <p:xfrm>
          <a:off x="3893838" y="5341937"/>
          <a:ext cx="1590675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73600" imgH="6400800" progId="Equation.DSMT4">
                  <p:embed/>
                </p:oleObj>
              </mc:Choice>
              <mc:Fallback>
                <p:oleObj name="Equation" r:id="rId10" imgW="17373600" imgH="6400800" progId="Equation.DSMT4">
                  <p:embed/>
                  <p:pic>
                    <p:nvPicPr>
                      <p:cNvPr id="64514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838" y="5341937"/>
                        <a:ext cx="1590675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3" name="Object 23"/>
          <p:cNvGraphicFramePr>
            <a:graphicFrameLocks noChangeAspect="1"/>
          </p:cNvGraphicFramePr>
          <p:nvPr/>
        </p:nvGraphicFramePr>
        <p:xfrm>
          <a:off x="3719513" y="5957697"/>
          <a:ext cx="1395412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40000" imgH="6400800" progId="Equation.DSMT4">
                  <p:embed/>
                </p:oleObj>
              </mc:Choice>
              <mc:Fallback>
                <p:oleObj name="Equation" r:id="rId12" imgW="15240000" imgH="6400800" progId="Equation.DSMT4">
                  <p:embed/>
                  <p:pic>
                    <p:nvPicPr>
                      <p:cNvPr id="6451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5957697"/>
                        <a:ext cx="1395412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4" name="Object 24"/>
          <p:cNvGraphicFramePr>
            <a:graphicFrameLocks noChangeAspect="1"/>
          </p:cNvGraphicFramePr>
          <p:nvPr/>
        </p:nvGraphicFramePr>
        <p:xfrm>
          <a:off x="5691188" y="5963409"/>
          <a:ext cx="949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363200" imgH="5181600" progId="Equation.DSMT4">
                  <p:embed/>
                </p:oleObj>
              </mc:Choice>
              <mc:Fallback>
                <p:oleObj name="Equation" r:id="rId14" imgW="10363200" imgH="5181600" progId="Equation.DSMT4">
                  <p:embed/>
                  <p:pic>
                    <p:nvPicPr>
                      <p:cNvPr id="6451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1188" y="5963409"/>
                        <a:ext cx="949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45" name="AutoShape 25"/>
          <p:cNvSpPr>
            <a:spLocks noChangeArrowheads="1"/>
          </p:cNvSpPr>
          <p:nvPr/>
        </p:nvSpPr>
        <p:spPr bwMode="auto">
          <a:xfrm>
            <a:off x="5160144" y="6106128"/>
            <a:ext cx="431800" cy="288925"/>
          </a:xfrm>
          <a:prstGeom prst="rightArrow">
            <a:avLst>
              <a:gd name="adj1" fmla="val 50000"/>
              <a:gd name="adj2" fmla="val 37363"/>
            </a:avLst>
          </a:prstGeom>
          <a:noFill/>
          <a:ln w="25400" cmpd="sng" algn="ctr">
            <a:solidFill>
              <a:srgbClr val="00206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CCFF"/>
              </a:solidFill>
              <a:effectLst/>
              <a:uLnTx/>
              <a:uFillTx/>
              <a:latin typeface="Times New Roman" panose="02020603050405020304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645146" name="Object 26"/>
          <p:cNvGraphicFramePr>
            <a:graphicFrameLocks noChangeAspect="1"/>
          </p:cNvGraphicFramePr>
          <p:nvPr/>
        </p:nvGraphicFramePr>
        <p:xfrm>
          <a:off x="6892999" y="5949280"/>
          <a:ext cx="1871496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421600" imgH="5486400" progId="Equation.DSMT4">
                  <p:embed/>
                </p:oleObj>
              </mc:Choice>
              <mc:Fallback>
                <p:oleObj name="Equation" r:id="rId16" imgW="20421600" imgH="5486400" progId="Equation.DSMT4">
                  <p:embed/>
                  <p:pic>
                    <p:nvPicPr>
                      <p:cNvPr id="64514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999" y="5949280"/>
                        <a:ext cx="1871496" cy="502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7" name="Object 27"/>
          <p:cNvGraphicFramePr>
            <a:graphicFrameLocks noChangeAspect="1"/>
          </p:cNvGraphicFramePr>
          <p:nvPr/>
        </p:nvGraphicFramePr>
        <p:xfrm>
          <a:off x="6840538" y="5243513"/>
          <a:ext cx="2457450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822400" imgH="8534400" progId="Equation.DSMT4">
                  <p:embed/>
                </p:oleObj>
              </mc:Choice>
              <mc:Fallback>
                <p:oleObj name="Equation" r:id="rId18" imgW="26822400" imgH="8534400" progId="Equation.DSMT4">
                  <p:embed/>
                  <p:pic>
                    <p:nvPicPr>
                      <p:cNvPr id="6451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5243513"/>
                        <a:ext cx="2457450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2854" name="图片 1073742853" descr="0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1845" y="3098165"/>
            <a:ext cx="2515235" cy="257302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副标题 2"/>
              <p:cNvSpPr>
                <a:spLocks noGrp="1"/>
              </p:cNvSpPr>
              <p:nvPr/>
            </p:nvSpPr>
            <p:spPr>
              <a:xfrm>
                <a:off x="1524000" y="1307785"/>
                <a:ext cx="9144000" cy="29552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1</a:t>
                </a:r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. 一质点在如图所示的坐标平面内作圆周运动，有一力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zh-CN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0" lang="en-US" altLang="zh-CN" sz="3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zh-CN" altLang="en-US" sz="3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（</m:t>
                    </m:r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acc>
                      <m:accPr>
                        <m:chr m:val="⃗"/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acc>
                      <m:accPr>
                        <m:chr m:val="⃗"/>
                        <m:ctrlP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0" lang="zh-CN" altLang="en-US" sz="3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）</m:t>
                    </m:r>
                  </m:oMath>
                </a14:m>
                <a:r>
                  <a:rPr kumimoji="0" lang="zh-CN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作用在质点上。在该质点从坐标原点运动到           位置过程中，求力对它所做的功为多少？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ndara"/>
                    <a:ea typeface="华文楷体" panose="02010600040101010101" pitchFamily="2" charset="-122"/>
                    <a:cs typeface="+mn-cs"/>
                  </a:rPr>
                  <a:t>						</a:t>
                </a:r>
              </a:p>
            </p:txBody>
          </p:sp>
        </mc:Choice>
        <mc:Fallback xmlns="">
          <p:sp>
            <p:nvSpPr>
              <p:cNvPr id="2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45" y="457200"/>
                <a:ext cx="10373360" cy="3352800"/>
              </a:xfrm>
              <a:prstGeom prst="rect">
                <a:avLst/>
              </a:prstGeom>
              <a:blipFill rotWithShape="1">
                <a:blip r:embed="rId4"/>
                <a:stretch>
                  <a:fillRect l="-1667" t="-2686" r="-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" name="对象 -21474826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300208"/>
              </p:ext>
            </p:extLst>
          </p:nvPr>
        </p:nvGraphicFramePr>
        <p:xfrm>
          <a:off x="4848038" y="2401273"/>
          <a:ext cx="1083310" cy="55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08000" imgH="228600" progId="Equation.3">
                  <p:embed/>
                </p:oleObj>
              </mc:Choice>
              <mc:Fallback>
                <p:oleObj r:id="rId5" imgW="508000" imgH="228600" progId="Equation.3">
                  <p:embed/>
                  <p:pic>
                    <p:nvPicPr>
                      <p:cNvPr id="4" name="对象 -21474826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48038" y="2401273"/>
                        <a:ext cx="1083310" cy="559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695325" y="3288030"/>
            <a:ext cx="6469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charset="0"/>
              </a:rPr>
              <a:t>解：这实际上是变力做功问题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95543" y="4157622"/>
            <a:ext cx="5543550" cy="1980245"/>
            <a:chOff x="3184" y="6001"/>
            <a:chExt cx="8730" cy="3211"/>
          </a:xfrm>
        </p:grpSpPr>
        <p:graphicFrame>
          <p:nvGraphicFramePr>
            <p:cNvPr id="7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184" y="6001"/>
            <a:ext cx="8730" cy="1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349500" imgH="304800" progId="Equation.KSEE3">
                    <p:embed/>
                  </p:oleObj>
                </mc:Choice>
                <mc:Fallback>
                  <p:oleObj r:id="rId7" imgW="2349500" imgH="304800" progId="Equation.KSEE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84" y="6001"/>
                          <a:ext cx="8730" cy="11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895" y="7133"/>
            <a:ext cx="4432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257300" imgH="330200" progId="Equation.KSEE3">
                    <p:embed/>
                  </p:oleObj>
                </mc:Choice>
                <mc:Fallback>
                  <p:oleObj r:id="rId9" imgW="1257300" imgH="330200" progId="Equation.KSEE3">
                    <p:embed/>
                    <p:pic>
                      <p:nvPicPr>
                        <p:cNvPr id="8" name="对象 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895" y="7133"/>
                          <a:ext cx="4432" cy="11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895" y="8361"/>
            <a:ext cx="1881" cy="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533400" imgH="241300" progId="Equation.KSEE3">
                    <p:embed/>
                  </p:oleObj>
                </mc:Choice>
                <mc:Fallback>
                  <p:oleObj r:id="rId11" imgW="533400" imgH="241300" progId="Equation.KSEE3">
                    <p:embed/>
                    <p:pic>
                      <p:nvPicPr>
                        <p:cNvPr id="9" name="对象 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895" y="8361"/>
                          <a:ext cx="1881" cy="8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orient="vert" idx="4294967295"/>
            <p:custDataLst>
              <p:tags r:id="rId2"/>
            </p:custDataLst>
          </p:nvPr>
        </p:nvSpPr>
        <p:spPr>
          <a:xfrm>
            <a:off x="770890" y="899795"/>
            <a:ext cx="9827895" cy="5388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已知地球半径为R，质量为M。现有一质量为m的物体，在离地面高度为2R处。以地球和物体为系统，若取地面为势能零点，求系统的引力势能为多少？(G为万有引力常量)</a:t>
            </a:r>
          </a:p>
          <a:p>
            <a:pPr marL="0" indent="0">
              <a:buNone/>
            </a:pPr>
            <a:r>
              <a:rPr lang="zh-CN" altLang="en-US" sz="2000" dirty="0"/>
              <a:t>解： 质点在保守力场中某点的势能，在量值上等于质点从某点移动到零势能点的过程中保守力所做的功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53055" y="2265045"/>
          <a:ext cx="445389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55700" imgH="254000" progId="Equation.KSEE3">
                  <p:embed/>
                </p:oleObj>
              </mc:Choice>
              <mc:Fallback>
                <p:oleObj r:id="rId5" imgW="1155700" imgH="2540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53055" y="2265045"/>
                        <a:ext cx="445389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84555" y="3102610"/>
            <a:ext cx="4904105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设由地心沿半径向外为正方向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11755" y="3470910"/>
          <a:ext cx="278384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89000" imgH="393700" progId="Equation.KSEE3">
                  <p:embed/>
                </p:oleObj>
              </mc:Choice>
              <mc:Fallback>
                <p:oleObj r:id="rId7" imgW="889000" imgH="393700" progId="Equation.KSEE3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1755" y="3470910"/>
                        <a:ext cx="2783840" cy="92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84555" y="4395470"/>
            <a:ext cx="560578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/>
              <a:t>物体与地心相距为3R，此处系统的引力势能为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10865" y="5153025"/>
          <a:ext cx="3938270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714500" imgH="405765" progId="Equation.KSEE3">
                  <p:embed/>
                </p:oleObj>
              </mc:Choice>
              <mc:Fallback>
                <p:oleObj r:id="rId9" imgW="1714500" imgH="405765" progId="Equation.KSEE3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0865" y="5153025"/>
                        <a:ext cx="3938270" cy="93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55575" y="564038"/>
                <a:ext cx="8125291" cy="284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400" dirty="0">
                    <a:solidFill>
                      <a:schemeClr val="tx1"/>
                    </a:solidFill>
                    <a:latin typeface="+mn-lt"/>
                  </a:rPr>
                  <a:t>双原子分子中，两原子之间的相互作用力所对应的势能函数可表示为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p>
                        </m:sSup>
                      </m:den>
                    </m:f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𝟔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+mn-lt"/>
                  </a:rPr>
                  <a:t>，其中 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+mn-lt"/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lt"/>
                  </a:rPr>
                  <a:t> 和 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+mn-lt"/>
                  </a:rPr>
                  <a:t>b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lt"/>
                  </a:rPr>
                  <a:t> 是两正常数，</a:t>
                </a:r>
                <a:r>
                  <a:rPr lang="zh-CN" altLang="en-US" sz="2400" i="1" dirty="0">
                    <a:solidFill>
                      <a:schemeClr val="tx1"/>
                    </a:solidFill>
                    <a:latin typeface="+mn-lt"/>
                  </a:rPr>
                  <a:t>x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+mn-lt"/>
                  </a:rPr>
                  <a:t>是两原子间的距离。</a:t>
                </a:r>
              </a:p>
              <a:p>
                <a:pPr algn="just"/>
                <a:r>
                  <a:rPr lang="zh-CN" altLang="en-US" sz="2400" dirty="0">
                    <a:solidFill>
                      <a:schemeClr val="tx1"/>
                    </a:solidFill>
                    <a:latin typeface="+mn-lt"/>
                  </a:rPr>
                  <a:t>求：（1）两原子的相互作用力函数;（2）两原子达到稳定平衡时的间距；（3）将这分子拆散为两个孤立原子所需的最小能量（即将两个原子由稳定平衡时的间距分开到相隔无穷远所需要能量）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5" y="564038"/>
                <a:ext cx="8125291" cy="2847383"/>
              </a:xfrm>
              <a:prstGeom prst="rect">
                <a:avLst/>
              </a:prstGeom>
              <a:blipFill>
                <a:blip r:embed="rId2"/>
                <a:stretch>
                  <a:fillRect l="-1200" t="-1713" r="-1125" b="-25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86885" y="3476148"/>
          <a:ext cx="1703592" cy="86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92800" imgH="9448800" progId="Equation.DSMT4">
                  <p:embed/>
                </p:oleObj>
              </mc:Choice>
              <mc:Fallback>
                <p:oleObj name="Equation" r:id="rId3" imgW="18592800" imgH="9448800" progId="Equation.DSMT4">
                  <p:embed/>
                  <p:pic>
                    <p:nvPicPr>
                      <p:cNvPr id="6" name="对象 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6885" y="3476148"/>
                        <a:ext cx="1703592" cy="86565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6962" y="499311"/>
            <a:ext cx="6572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dirty="0">
                <a:solidFill>
                  <a:srgbClr val="660066"/>
                </a:solidFill>
                <a:latin typeface="+mn-ea"/>
                <a:ea typeface="+mn-ea"/>
              </a:rPr>
              <a:t>3</a:t>
            </a:r>
            <a:r>
              <a:rPr kumimoji="0" lang="zh-CN" altLang="en-US" sz="2400" dirty="0">
                <a:solidFill>
                  <a:srgbClr val="660066"/>
                </a:solidFill>
                <a:latin typeface="+mn-ea"/>
                <a:ea typeface="+mn-ea"/>
              </a:rPr>
              <a:t>、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66206" y="3433520"/>
          <a:ext cx="290353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699200" imgH="10363200" progId="Equation.DSMT4">
                  <p:embed/>
                </p:oleObj>
              </mc:Choice>
              <mc:Fallback>
                <p:oleObj name="Equation" r:id="rId5" imgW="31699200" imgH="10363200" progId="Equation.DSMT4">
                  <p:embed/>
                  <p:pic>
                    <p:nvPicPr>
                      <p:cNvPr id="8" name="对象 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66206" y="3433520"/>
                        <a:ext cx="2903538" cy="95091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17"/>
          <p:cNvSpPr/>
          <p:nvPr/>
        </p:nvSpPr>
        <p:spPr>
          <a:xfrm>
            <a:off x="4983525" y="3715558"/>
            <a:ext cx="519967" cy="3868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787133" y="3615407"/>
            <a:ext cx="49244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180400" y="3645024"/>
            <a:ext cx="1019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0" lang="en-US" altLang="zh-CN" dirty="0">
                <a:solidFill>
                  <a:srgbClr val="0000FF"/>
                </a:solidFill>
                <a:latin typeface="+mn-ea"/>
                <a:ea typeface="+mn-ea"/>
              </a:rPr>
              <a:t>1</a:t>
            </a:r>
            <a:r>
              <a:rPr kumimoji="0" lang="zh-CN" altLang="en-US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03375" y="4352100"/>
          <a:ext cx="44418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463200" imgH="12496800" progId="Equation.DSMT4">
                  <p:embed/>
                </p:oleObj>
              </mc:Choice>
              <mc:Fallback>
                <p:oleObj name="Equation" r:id="rId7" imgW="48463200" imgH="12496800" progId="Equation.DSMT4">
                  <p:embed/>
                  <p:pic>
                    <p:nvPicPr>
                      <p:cNvPr id="14" name="对象 1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3375" y="4352100"/>
                        <a:ext cx="4441825" cy="114617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22888" y="5570572"/>
          <a:ext cx="318611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4747200" imgH="10058400" progId="Equation.DSMT4">
                  <p:embed/>
                </p:oleObj>
              </mc:Choice>
              <mc:Fallback>
                <p:oleObj name="Equation" r:id="rId9" imgW="34747200" imgH="10058400" progId="Equation.DSMT4">
                  <p:embed/>
                  <p:pic>
                    <p:nvPicPr>
                      <p:cNvPr id="15" name="对象 1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2888" y="5570572"/>
                        <a:ext cx="3186112" cy="9207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78567" y="5570003"/>
          <a:ext cx="1927728" cy="92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031200" imgH="10058400" progId="Equation.DSMT4">
                  <p:embed/>
                </p:oleObj>
              </mc:Choice>
              <mc:Fallback>
                <p:oleObj name="Equation" r:id="rId11" imgW="21031200" imgH="10058400" progId="Equation.DSMT4">
                  <p:embed/>
                  <p:pic>
                    <p:nvPicPr>
                      <p:cNvPr id="16" name="对象 1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8567" y="5570003"/>
                        <a:ext cx="1927728" cy="921888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180400" y="4767535"/>
            <a:ext cx="1019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0" lang="en-US" altLang="zh-CN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kumimoji="0" lang="zh-CN" altLang="en-US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2180400" y="5800115"/>
            <a:ext cx="10197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0" lang="en-US" altLang="zh-CN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kumimoji="0" lang="zh-CN" altLang="en-US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3"/>
          <a:srcRect l="8277" r="7307"/>
          <a:stretch>
            <a:fillRect/>
          </a:stretch>
        </p:blipFill>
        <p:spPr>
          <a:xfrm>
            <a:off x="8528128" y="3403658"/>
            <a:ext cx="2139871" cy="22575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3" grpId="0" bldLvl="0" animBg="1"/>
      <p:bldP spid="17" grpId="0" bldLvl="0" animBg="1"/>
      <p:bldP spid="18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1429</Words>
  <Application>Microsoft Office PowerPoint</Application>
  <PresentationFormat>宽屏</PresentationFormat>
  <Paragraphs>138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华文楷体</vt:lpstr>
      <vt:lpstr>华文宋体</vt:lpstr>
      <vt:lpstr>华文中宋</vt:lpstr>
      <vt:lpstr>微软雅黑</vt:lpstr>
      <vt:lpstr>Arial</vt:lpstr>
      <vt:lpstr>Calibri</vt:lpstr>
      <vt:lpstr>Cambria Math</vt:lpstr>
      <vt:lpstr>Candara</vt:lpstr>
      <vt:lpstr>Times New Roman</vt:lpstr>
      <vt:lpstr>波形</vt:lpstr>
      <vt:lpstr>Equation</vt:lpstr>
      <vt:lpstr>Equation.3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1951658648@qq.com</dc:creator>
  <cp:lastModifiedBy>louqi</cp:lastModifiedBy>
  <cp:revision>14</cp:revision>
  <dcterms:created xsi:type="dcterms:W3CDTF">2021-04-12T02:07:00Z</dcterms:created>
  <dcterms:modified xsi:type="dcterms:W3CDTF">2022-04-06T08:43:11Z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