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22"/>
  </p:notesMasterIdLst>
  <p:sldIdLst>
    <p:sldId id="296" r:id="rId4"/>
    <p:sldId id="297" r:id="rId5"/>
    <p:sldId id="298" r:id="rId6"/>
    <p:sldId id="299" r:id="rId7"/>
    <p:sldId id="300" r:id="rId8"/>
    <p:sldId id="301" r:id="rId9"/>
    <p:sldId id="302" r:id="rId10"/>
    <p:sldId id="283" r:id="rId11"/>
    <p:sldId id="263" r:id="rId12"/>
    <p:sldId id="284" r:id="rId13"/>
    <p:sldId id="261" r:id="rId14"/>
    <p:sldId id="268" r:id="rId15"/>
    <p:sldId id="288" r:id="rId16"/>
    <p:sldId id="289" r:id="rId17"/>
    <p:sldId id="291" r:id="rId18"/>
    <p:sldId id="293" r:id="rId19"/>
    <p:sldId id="295" r:id="rId20"/>
    <p:sldId id="294"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3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6" d="100"/>
          <a:sy n="96" d="100"/>
        </p:scale>
        <p:origin x="58" y="58"/>
      </p:cViewPr>
      <p:guideLst>
        <p:guide orient="horz" pos="2169"/>
        <p:guide pos="3822"/>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2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615934"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ct val="0"/>
              </a:spcBef>
              <a:spcAft>
                <a:spcPct val="0"/>
              </a:spcAft>
              <a:buClrTx/>
              <a:buSzTx/>
              <a:buFontTx/>
              <a:buNone/>
              <a:defRPr/>
            </a:pPr>
            <a:r>
              <a:rPr kumimoji="0" lang="en-US" altLang="zh-CN" sz="100" b="0" i="0" u="none" strike="noStrike" kern="0" cap="none" spc="0" normalizeH="0" baseline="0" noProof="0">
                <a:ln>
                  <a:noFill/>
                </a:ln>
                <a:solidFill>
                  <a:prstClr val="black"/>
                </a:solidFill>
                <a:effectLst/>
                <a:uLnTx/>
                <a:uFillTx/>
                <a:hlinkClick r:id="rId2"/>
              </a:rPr>
              <a:t>PPT</a:t>
            </a:r>
            <a:r>
              <a:rPr kumimoji="0" lang="zh-CN" altLang="en-US" sz="100" b="0" i="0" u="none" strike="noStrike" kern="0" cap="none" spc="0" normalizeH="0" baseline="0" noProof="0">
                <a:ln>
                  <a:noFill/>
                </a:ln>
                <a:solidFill>
                  <a:prstClr val="black"/>
                </a:solidFill>
                <a:effectLst/>
                <a:uLnTx/>
                <a:uFillTx/>
                <a:hlinkClick r:id="rId2"/>
              </a:rPr>
              <a:t>模板</a:t>
            </a:r>
            <a:r>
              <a:rPr kumimoji="0" lang="zh-CN" altLang="en-US" sz="100" b="0" i="0" u="none" strike="noStrike" kern="0" cap="none" spc="0" normalizeH="0" baseline="0" noProof="0">
                <a:ln>
                  <a:noFill/>
                </a:ln>
                <a:solidFill>
                  <a:prstClr val="black"/>
                </a:solidFill>
                <a:effectLst/>
                <a:uLnTx/>
                <a:uFillTx/>
              </a:rPr>
              <a:t> </a:t>
            </a:r>
            <a:r>
              <a:rPr kumimoji="0" lang="en-US" altLang="zh-CN" sz="100" b="0" i="0" u="none" strike="noStrike" kern="0" cap="none" spc="0" normalizeH="0" baseline="0" noProof="0">
                <a:ln>
                  <a:noFill/>
                </a:ln>
                <a:solidFill>
                  <a:prstClr val="black"/>
                </a:solidFill>
                <a:effectLst/>
                <a:uLnTx/>
                <a:uFillTx/>
              </a:rPr>
              <a:t>http://www.1ppt.com/moban/</a:t>
            </a:r>
            <a:r>
              <a:rPr kumimoji="0" lang="zh-CN" altLang="en-US" sz="100" b="0" i="0" u="none" strike="noStrike" kern="0" cap="none" spc="0" normalizeH="0" baseline="0" noProof="0">
                <a:ln>
                  <a:noFill/>
                </a:ln>
                <a:solidFill>
                  <a:prstClr val="black"/>
                </a:solidFill>
                <a:effectLst/>
                <a:uLnTx/>
                <a:uFillTx/>
              </a:rPr>
              <a:t> </a:t>
            </a:r>
            <a:endParaRPr kumimoji="0" lang="en-US" altLang="zh-CN" sz="100" b="0" i="0" u="none" strike="noStrike" kern="0" cap="none" spc="0" normalizeH="0" baseline="0" noProof="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3" Type="http://schemas.openxmlformats.org/officeDocument/2006/relationships/slideLayout" Target="../slideLayouts/slideLayout8.xml"/><Relationship Id="rId22" Type="http://schemas.openxmlformats.org/officeDocument/2006/relationships/image" Target="../media/image6.jpeg"/><Relationship Id="rId21" Type="http://schemas.openxmlformats.org/officeDocument/2006/relationships/tags" Target="../tags/tag59.xml"/><Relationship Id="rId20" Type="http://schemas.openxmlformats.org/officeDocument/2006/relationships/tags" Target="../tags/tag58.xml"/><Relationship Id="rId2" Type="http://schemas.openxmlformats.org/officeDocument/2006/relationships/tags" Target="../tags/tag40.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media/image7.emf"/><Relationship Id="rId6" Type="http://schemas.openxmlformats.org/officeDocument/2006/relationships/tags" Target="../tags/tag65.xml"/><Relationship Id="rId5" Type="http://schemas.openxmlformats.org/officeDocument/2006/relationships/tags" Target="../tags/tag64.xml"/><Relationship Id="rId44" Type="http://schemas.openxmlformats.org/officeDocument/2006/relationships/slideLayout" Target="../slideLayouts/slideLayout8.xml"/><Relationship Id="rId43" Type="http://schemas.openxmlformats.org/officeDocument/2006/relationships/tags" Target="../tags/tag98.xml"/><Relationship Id="rId42" Type="http://schemas.openxmlformats.org/officeDocument/2006/relationships/tags" Target="../tags/tag97.xml"/><Relationship Id="rId41" Type="http://schemas.openxmlformats.org/officeDocument/2006/relationships/tags" Target="../tags/tag96.xml"/><Relationship Id="rId40" Type="http://schemas.openxmlformats.org/officeDocument/2006/relationships/tags" Target="../tags/tag95.xml"/><Relationship Id="rId4" Type="http://schemas.openxmlformats.org/officeDocument/2006/relationships/tags" Target="../tags/tag63.xml"/><Relationship Id="rId39" Type="http://schemas.openxmlformats.org/officeDocument/2006/relationships/tags" Target="../tags/tag94.xml"/><Relationship Id="rId38" Type="http://schemas.openxmlformats.org/officeDocument/2006/relationships/tags" Target="../tags/tag93.xml"/><Relationship Id="rId37" Type="http://schemas.openxmlformats.org/officeDocument/2006/relationships/tags" Target="../tags/tag92.xml"/><Relationship Id="rId36" Type="http://schemas.openxmlformats.org/officeDocument/2006/relationships/tags" Target="../tags/tag91.xml"/><Relationship Id="rId35" Type="http://schemas.openxmlformats.org/officeDocument/2006/relationships/tags" Target="../tags/tag90.xml"/><Relationship Id="rId34" Type="http://schemas.openxmlformats.org/officeDocument/2006/relationships/tags" Target="../tags/tag89.xml"/><Relationship Id="rId33" Type="http://schemas.openxmlformats.org/officeDocument/2006/relationships/tags" Target="../tags/tag88.xml"/><Relationship Id="rId32" Type="http://schemas.openxmlformats.org/officeDocument/2006/relationships/tags" Target="../tags/tag87.xml"/><Relationship Id="rId31" Type="http://schemas.openxmlformats.org/officeDocument/2006/relationships/tags" Target="../tags/tag86.xml"/><Relationship Id="rId30" Type="http://schemas.openxmlformats.org/officeDocument/2006/relationships/tags" Target="../tags/tag85.xml"/><Relationship Id="rId3" Type="http://schemas.openxmlformats.org/officeDocument/2006/relationships/tags" Target="../tags/tag62.xml"/><Relationship Id="rId29" Type="http://schemas.openxmlformats.org/officeDocument/2006/relationships/tags" Target="../tags/tag84.xml"/><Relationship Id="rId28" Type="http://schemas.openxmlformats.org/officeDocument/2006/relationships/tags" Target="../tags/tag83.xml"/><Relationship Id="rId27" Type="http://schemas.openxmlformats.org/officeDocument/2006/relationships/tags" Target="../tags/tag82.xml"/><Relationship Id="rId26" Type="http://schemas.openxmlformats.org/officeDocument/2006/relationships/tags" Target="../tags/tag81.xml"/><Relationship Id="rId25" Type="http://schemas.openxmlformats.org/officeDocument/2006/relationships/image" Target="../media/image3.emf"/><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61.xml"/><Relationship Id="rId19" Type="http://schemas.openxmlformats.org/officeDocument/2006/relationships/image" Target="../media/image8.emf"/><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image" Target="../media/image1.emf"/><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6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image" Target="../media/image1.emf"/><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5" Type="http://schemas.openxmlformats.org/officeDocument/2006/relationships/slideLayout" Target="../slideLayouts/slideLayout8.xml"/><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image" Target="../media/image3.emf"/><Relationship Id="rId20" Type="http://schemas.openxmlformats.org/officeDocument/2006/relationships/tags" Target="../tags/tag116.xml"/><Relationship Id="rId2" Type="http://schemas.openxmlformats.org/officeDocument/2006/relationships/tags" Target="../tags/tag100.xml"/><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image" Target="../media/image2.emf"/><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tags" Target="../tags/tag9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0.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1" Type="http://schemas.openxmlformats.org/officeDocument/2006/relationships/slideLayout" Target="../slideLayouts/slideLayout8.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33.xml"/><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1800225" y="2373630"/>
            <a:ext cx="8558530" cy="1938020"/>
          </a:xfrm>
          <a:prstGeom prst="rect">
            <a:avLst/>
          </a:prstGeom>
          <a:noFill/>
        </p:spPr>
        <p:txBody>
          <a:bodyPr wrap="square" rtlCol="0">
            <a:spAutoFit/>
          </a:bodyPr>
          <a:lstStyle/>
          <a:p>
            <a:pPr algn="ctr"/>
            <a:r>
              <a:rPr lang="zh-CN" altLang="en-US" sz="6000" spc="300" dirty="0">
                <a:latin typeface="方正正黑简体" panose="02000000000000000000" pitchFamily="2" charset="-122"/>
                <a:ea typeface="方正正黑简体" panose="02000000000000000000" pitchFamily="2" charset="-122"/>
                <a:cs typeface="+mn-ea"/>
                <a:sym typeface="+mn-lt"/>
              </a:rPr>
              <a:t>经济下行和就业与西方现代化路径的思考</a:t>
            </a:r>
            <a:endParaRPr lang="zh-CN" altLang="en-US" sz="6000" spc="300" dirty="0">
              <a:latin typeface="方正正黑简体" panose="02000000000000000000" pitchFamily="2" charset="-122"/>
              <a:ea typeface="方正正黑简体" panose="02000000000000000000" pitchFamily="2" charset="-122"/>
              <a:cs typeface="+mn-ea"/>
              <a:sym typeface="+mn-lt"/>
            </a:endParaRPr>
          </a:p>
        </p:txBody>
      </p:sp>
      <p:sp>
        <p:nvSpPr>
          <p:cNvPr id="32" name="椭圆 31"/>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文本框 58"/>
          <p:cNvSpPr txBox="1"/>
          <p:nvPr/>
        </p:nvSpPr>
        <p:spPr>
          <a:xfrm>
            <a:off x="1606550" y="4311650"/>
            <a:ext cx="7390130" cy="706755"/>
          </a:xfrm>
          <a:prstGeom prst="rect">
            <a:avLst/>
          </a:prstGeom>
          <a:noFill/>
        </p:spPr>
        <p:txBody>
          <a:bodyPr wrap="square" rtlCol="0">
            <a:spAutoFit/>
          </a:bodyPr>
          <a:lstStyle/>
          <a:p>
            <a:pPr algn="dist"/>
            <a:r>
              <a:rPr lang="zh-CN" altLang="en-US" sz="2000">
                <a:cs typeface="+mn-ea"/>
                <a:sym typeface="+mn-lt"/>
              </a:rPr>
              <a:t>成员：</a:t>
            </a:r>
            <a:r>
              <a:rPr lang="zh-CN" altLang="en-US" sz="2000">
                <a:cs typeface="+mn-ea"/>
                <a:sym typeface="+mn-lt"/>
              </a:rPr>
              <a:t>李相宜，马茂原，陈伟，王超，陆俊吉，尹才溢，王昕烨</a:t>
            </a:r>
            <a:endParaRPr lang="zh-CN" altLang="en-US" sz="2000">
              <a:cs typeface="+mn-ea"/>
              <a:sym typeface="+mn-lt"/>
            </a:endParaRPr>
          </a:p>
          <a:p>
            <a:pPr algn="dist"/>
            <a:endParaRPr lang="zh-CN" altLang="en-US" sz="2000">
              <a:cs typeface="+mn-ea"/>
              <a:sym typeface="+mn-lt"/>
            </a:endParaRPr>
          </a:p>
        </p:txBody>
      </p:sp>
      <p:grpSp>
        <p:nvGrpSpPr>
          <p:cNvPr id="70" name="组合 69"/>
          <p:cNvGrpSpPr/>
          <p:nvPr/>
        </p:nvGrpSpPr>
        <p:grpSpPr>
          <a:xfrm>
            <a:off x="4257674" y="4910927"/>
            <a:ext cx="2709183" cy="400110"/>
            <a:chOff x="1654174" y="4908884"/>
            <a:chExt cx="2333625" cy="400110"/>
          </a:xfrm>
        </p:grpSpPr>
        <p:sp>
          <p:nvSpPr>
            <p:cNvPr id="71" name="矩形: 圆角 70"/>
            <p:cNvSpPr/>
            <p:nvPr/>
          </p:nvSpPr>
          <p:spPr>
            <a:xfrm>
              <a:off x="1654174" y="4908884"/>
              <a:ext cx="2302669"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文本框 71"/>
            <p:cNvSpPr txBox="1"/>
            <p:nvPr/>
          </p:nvSpPr>
          <p:spPr>
            <a:xfrm>
              <a:off x="1654174" y="4924273"/>
              <a:ext cx="2333625" cy="369332"/>
            </a:xfrm>
            <a:prstGeom prst="rect">
              <a:avLst/>
            </a:prstGeom>
            <a:noFill/>
          </p:spPr>
          <p:txBody>
            <a:bodyPr wrap="square" rtlCol="0">
              <a:spAutoFit/>
            </a:bodyPr>
            <a:lstStyle/>
            <a:p>
              <a:pPr algn="dist"/>
              <a:r>
                <a:rPr lang="zh-CN" altLang="en-US" dirty="0">
                  <a:solidFill>
                    <a:schemeClr val="bg1"/>
                  </a:solidFill>
                  <a:cs typeface="+mn-ea"/>
                  <a:sym typeface="+mn-lt"/>
                </a:rPr>
                <a:t>时间：</a:t>
              </a:r>
              <a:r>
                <a:rPr lang="en-US" altLang="zh-CN" dirty="0">
                  <a:solidFill>
                    <a:schemeClr val="bg1"/>
                  </a:solidFill>
                  <a:cs typeface="+mn-ea"/>
                  <a:sym typeface="+mn-lt"/>
                </a:rPr>
                <a:t>2024</a:t>
              </a:r>
              <a:r>
                <a:rPr lang="zh-CN" altLang="en-US" dirty="0">
                  <a:solidFill>
                    <a:schemeClr val="bg1"/>
                  </a:solidFill>
                  <a:cs typeface="+mn-ea"/>
                  <a:sym typeface="+mn-lt"/>
                </a:rPr>
                <a:t>年</a:t>
              </a:r>
              <a:r>
                <a:rPr lang="en-US" altLang="zh-CN" dirty="0">
                  <a:solidFill>
                    <a:schemeClr val="bg1"/>
                  </a:solidFill>
                  <a:cs typeface="+mn-ea"/>
                  <a:sym typeface="+mn-lt"/>
                </a:rPr>
                <a:t>4</a:t>
              </a:r>
              <a:r>
                <a:rPr lang="zh-CN" altLang="en-US" dirty="0">
                  <a:solidFill>
                    <a:schemeClr val="bg1"/>
                  </a:solidFill>
                  <a:cs typeface="+mn-ea"/>
                  <a:sym typeface="+mn-lt"/>
                </a:rPr>
                <a:t>月</a:t>
              </a:r>
              <a:r>
                <a:rPr lang="en-US" altLang="zh-CN" dirty="0">
                  <a:solidFill>
                    <a:schemeClr val="bg1"/>
                  </a:solidFill>
                  <a:cs typeface="+mn-ea"/>
                  <a:sym typeface="+mn-lt"/>
                </a:rPr>
                <a:t>1</a:t>
              </a:r>
              <a:r>
                <a:rPr lang="zh-CN" altLang="en-US" dirty="0">
                  <a:solidFill>
                    <a:schemeClr val="bg1"/>
                  </a:solidFill>
                  <a:cs typeface="+mn-ea"/>
                  <a:sym typeface="+mn-lt"/>
                </a:rPr>
                <a:t>日</a:t>
              </a:r>
              <a:endParaRPr lang="zh-CN" altLang="en-US" dirty="0">
                <a:solidFill>
                  <a:schemeClr val="bg1"/>
                </a:solidFill>
                <a:cs typeface="+mn-ea"/>
                <a:sym typeface="+mn-lt"/>
              </a:endParaRPr>
            </a:p>
          </p:txBody>
        </p:sp>
      </p:grpSp>
      <p:grpSp>
        <p:nvGrpSpPr>
          <p:cNvPr id="79" name="组合 78"/>
          <p:cNvGrpSpPr/>
          <p:nvPr/>
        </p:nvGrpSpPr>
        <p:grpSpPr>
          <a:xfrm>
            <a:off x="9065986" y="774133"/>
            <a:ext cx="2500322" cy="712583"/>
            <a:chOff x="9065986" y="774133"/>
            <a:chExt cx="2500322" cy="712583"/>
          </a:xfrm>
        </p:grpSpPr>
        <p:sp>
          <p:nvSpPr>
            <p:cNvPr id="73" name="矩形: 圆角 72"/>
            <p:cNvSpPr/>
            <p:nvPr/>
          </p:nvSpPr>
          <p:spPr>
            <a:xfrm>
              <a:off x="9065986" y="774133"/>
              <a:ext cx="2500322" cy="712583"/>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grpSp>
          <p:nvGrpSpPr>
            <p:cNvPr id="76" name="组合 75"/>
            <p:cNvGrpSpPr/>
            <p:nvPr/>
          </p:nvGrpSpPr>
          <p:grpSpPr>
            <a:xfrm>
              <a:off x="9242425" y="842236"/>
              <a:ext cx="2323883" cy="523220"/>
              <a:chOff x="9242425" y="842236"/>
              <a:chExt cx="2323883" cy="523220"/>
            </a:xfrm>
          </p:grpSpPr>
          <p:sp>
            <p:nvSpPr>
              <p:cNvPr id="74" name="文本框 73"/>
              <p:cNvSpPr txBox="1"/>
              <p:nvPr/>
            </p:nvSpPr>
            <p:spPr>
              <a:xfrm>
                <a:off x="9242425" y="842236"/>
                <a:ext cx="1279525" cy="523220"/>
              </a:xfrm>
              <a:prstGeom prst="rect">
                <a:avLst/>
              </a:prstGeom>
              <a:noFill/>
            </p:spPr>
            <p:txBody>
              <a:bodyPr wrap="square" rtlCol="0">
                <a:spAutoFit/>
              </a:bodyPr>
              <a:lstStyle/>
              <a:p>
                <a:r>
                  <a:rPr lang="zh-CN" altLang="en-US" sz="2800" dirty="0">
                    <a:solidFill>
                      <a:schemeClr val="bg1"/>
                    </a:solidFill>
                    <a:cs typeface="+mn-ea"/>
                    <a:sym typeface="+mn-lt"/>
                  </a:rPr>
                  <a:t>西安交</a:t>
                </a:r>
                <a:endParaRPr lang="zh-CN" altLang="en-US" sz="2800" dirty="0">
                  <a:solidFill>
                    <a:schemeClr val="bg1"/>
                  </a:solidFill>
                  <a:cs typeface="+mn-ea"/>
                  <a:sym typeface="+mn-lt"/>
                </a:endParaRPr>
              </a:p>
            </p:txBody>
          </p:sp>
          <p:sp>
            <p:nvSpPr>
              <p:cNvPr id="75" name="文本框 74"/>
              <p:cNvSpPr txBox="1"/>
              <p:nvPr/>
            </p:nvSpPr>
            <p:spPr>
              <a:xfrm>
                <a:off x="10286783" y="842236"/>
                <a:ext cx="1279525" cy="523220"/>
              </a:xfrm>
              <a:prstGeom prst="rect">
                <a:avLst/>
              </a:prstGeom>
              <a:noFill/>
            </p:spPr>
            <p:txBody>
              <a:bodyPr wrap="square" rtlCol="0">
                <a:spAutoFit/>
              </a:bodyPr>
              <a:lstStyle/>
              <a:p>
                <a:pPr algn="ctr"/>
                <a:r>
                  <a:rPr lang="zh-CN" altLang="en-US" sz="2800" dirty="0">
                    <a:solidFill>
                      <a:schemeClr val="bg1"/>
                    </a:solidFill>
                    <a:cs typeface="+mn-ea"/>
                    <a:sym typeface="+mn-lt"/>
                  </a:rPr>
                  <a:t>通大学</a:t>
                </a:r>
                <a:endParaRPr lang="zh-CN" altLang="en-US" sz="2800" dirty="0">
                  <a:solidFill>
                    <a:schemeClr val="bg1"/>
                  </a:solidFill>
                  <a:cs typeface="+mn-ea"/>
                  <a:sym typeface="+mn-lt"/>
                </a:endParaRPr>
              </a:p>
            </p:txBody>
          </p:sp>
        </p:grpSp>
      </p:grpSp>
      <p:sp>
        <p:nvSpPr>
          <p:cNvPr id="77" name="椭圆 7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3886448" y="3023107"/>
              <a:ext cx="4090317" cy="907940"/>
              <a:chOff x="7720648" y="998114"/>
              <a:chExt cx="4090317" cy="907940"/>
            </a:xfrm>
          </p:grpSpPr>
          <p:sp>
            <p:nvSpPr>
              <p:cNvPr id="9" name="文本框 8"/>
              <p:cNvSpPr txBox="1"/>
              <p:nvPr/>
            </p:nvSpPr>
            <p:spPr>
              <a:xfrm>
                <a:off x="7844752" y="998114"/>
                <a:ext cx="396621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rPr>
                  <a:t>就业问题</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0" name="文本框 9"/>
              <p:cNvSpPr txBox="1"/>
              <p:nvPr/>
            </p:nvSpPr>
            <p:spPr>
              <a:xfrm>
                <a:off x="7720648" y="1629055"/>
                <a:ext cx="3687228"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prstClr val="white"/>
                    </a:solidFill>
                    <a:effectLst/>
                    <a:uLnTx/>
                    <a:uFillTx/>
                    <a:cs typeface="+mn-ea"/>
                    <a:sym typeface="+mn-lt"/>
                  </a:rPr>
                  <a:t> Employment  Issues</a:t>
                </a: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2" name="文本框 11"/>
            <p:cNvSpPr txBox="1"/>
            <p:nvPr/>
          </p:nvSpPr>
          <p:spPr>
            <a:xfrm>
              <a:off x="2757714" y="2875002"/>
              <a:ext cx="1252838"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rPr>
                <a:t>03</a:t>
              </a:r>
              <a:endParaRPr kumimoji="0" lang="zh-CN" altLang="en-US"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3478243" y="1168842"/>
            <a:ext cx="1149882" cy="544778"/>
            <a:chOff x="5978827" y="2177716"/>
            <a:chExt cx="1149882" cy="544778"/>
          </a:xfrm>
        </p:grpSpPr>
        <p:sp>
          <p:nvSpPr>
            <p:cNvPr id="21" name="矩形 20"/>
            <p:cNvSpPr/>
            <p:nvPr/>
          </p:nvSpPr>
          <p:spPr>
            <a:xfrm>
              <a:off x="6121948" y="2177716"/>
              <a:ext cx="88042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文本框 21"/>
            <p:cNvSpPr txBox="1"/>
            <p:nvPr/>
          </p:nvSpPr>
          <p:spPr>
            <a:xfrm>
              <a:off x="5978827" y="2199274"/>
              <a:ext cx="1149882" cy="523220"/>
            </a:xfrm>
            <a:prstGeom prst="rect">
              <a:avLst/>
            </a:prstGeom>
            <a:noFill/>
          </p:spPr>
          <p:txBody>
            <a:bodyPr wrap="square" rtlCol="0">
              <a:spAutoFit/>
            </a:bodyPr>
            <a:lstStyle/>
            <a:p>
              <a:pPr algn="ctr"/>
              <a:r>
                <a:rPr lang="en-US" altLang="zh-CN" sz="2800" dirty="0">
                  <a:solidFill>
                    <a:schemeClr val="bg1"/>
                  </a:solidFill>
                  <a:cs typeface="+mn-ea"/>
                  <a:sym typeface="+mn-lt"/>
                </a:rPr>
                <a:t>2023</a:t>
              </a:r>
              <a:endParaRPr lang="zh-CN" altLang="en-US" sz="2800" dirty="0">
                <a:solidFill>
                  <a:schemeClr val="bg1"/>
                </a:solidFill>
                <a:cs typeface="+mn-ea"/>
                <a:sym typeface="+mn-lt"/>
              </a:endParaRPr>
            </a:p>
          </p:txBody>
        </p:sp>
      </p:grpSp>
      <p:sp>
        <p:nvSpPr>
          <p:cNvPr id="26" name="文本框 25"/>
          <p:cNvSpPr txBox="1"/>
          <p:nvPr/>
        </p:nvSpPr>
        <p:spPr>
          <a:xfrm>
            <a:off x="4590985" y="1647489"/>
            <a:ext cx="6381815" cy="1077218"/>
          </a:xfrm>
          <a:prstGeom prst="rect">
            <a:avLst/>
          </a:prstGeom>
          <a:noFill/>
        </p:spPr>
        <p:txBody>
          <a:bodyPr wrap="square" rtlCol="0">
            <a:spAutoFit/>
          </a:bodyPr>
          <a:lstStyle/>
          <a:p>
            <a:pPr lvl="0"/>
            <a:r>
              <a:rPr lang="en-US" altLang="zh-CN" sz="1600" b="1" dirty="0"/>
              <a:t>    2023</a:t>
            </a:r>
            <a:r>
              <a:rPr lang="zh-CN" altLang="zh-CN" sz="1600" b="1" dirty="0"/>
              <a:t>年全球就业增长仅为</a:t>
            </a:r>
            <a:r>
              <a:rPr lang="en-US" altLang="zh-CN" sz="1600" b="1" dirty="0"/>
              <a:t>1%</a:t>
            </a:r>
            <a:endParaRPr lang="zh-CN" altLang="zh-CN" sz="1600" b="1" dirty="0"/>
          </a:p>
          <a:p>
            <a:r>
              <a:rPr lang="en-US" altLang="zh-CN" sz="1600" dirty="0"/>
              <a:t>    </a:t>
            </a:r>
            <a:r>
              <a:rPr lang="zh-CN" altLang="zh-CN" sz="1600" dirty="0"/>
              <a:t>报告显示，</a:t>
            </a:r>
            <a:r>
              <a:rPr lang="zh-CN" altLang="zh-CN" sz="1600" b="1" dirty="0"/>
              <a:t>全球失业人数在</a:t>
            </a:r>
            <a:r>
              <a:rPr lang="en-US" altLang="zh-CN" sz="1600" b="1" dirty="0"/>
              <a:t>2023</a:t>
            </a:r>
            <a:r>
              <a:rPr lang="zh-CN" altLang="zh-CN" sz="1600" b="1" dirty="0"/>
              <a:t>年则将小幅上升至</a:t>
            </a:r>
            <a:r>
              <a:rPr lang="en-US" altLang="zh-CN" sz="1600" b="1" dirty="0"/>
              <a:t>2.08</a:t>
            </a:r>
            <a:r>
              <a:rPr lang="zh-CN" altLang="zh-CN" sz="1600" b="1" dirty="0"/>
              <a:t>亿，使全球失业率达到</a:t>
            </a:r>
            <a:r>
              <a:rPr lang="en-US" altLang="zh-CN" sz="1600" b="1" dirty="0"/>
              <a:t>5.8%</a:t>
            </a:r>
            <a:r>
              <a:rPr lang="zh-CN" altLang="zh-CN" sz="1600" dirty="0"/>
              <a:t>。这意味着与新冠疫情暴发之前的基准相比，全球失业人数仍将多出</a:t>
            </a:r>
            <a:r>
              <a:rPr lang="en-US" altLang="zh-CN" sz="1600" dirty="0"/>
              <a:t>1600</a:t>
            </a:r>
            <a:r>
              <a:rPr lang="zh-CN" altLang="zh-CN" sz="1600" dirty="0"/>
              <a:t>万。</a:t>
            </a:r>
            <a:endParaRPr lang="zh-CN" altLang="zh-CN" sz="1600" dirty="0"/>
          </a:p>
        </p:txBody>
      </p:sp>
      <p:sp>
        <p:nvSpPr>
          <p:cNvPr id="27" name="文本框 26"/>
          <p:cNvSpPr txBox="1"/>
          <p:nvPr/>
        </p:nvSpPr>
        <p:spPr>
          <a:xfrm>
            <a:off x="4501792" y="1231977"/>
            <a:ext cx="6542569" cy="400110"/>
          </a:xfrm>
          <a:prstGeom prst="rect">
            <a:avLst/>
          </a:prstGeom>
          <a:noFill/>
        </p:spPr>
        <p:txBody>
          <a:bodyPr wrap="square" rtlCol="0">
            <a:spAutoFit/>
          </a:bodyPr>
          <a:lstStyle/>
          <a:p>
            <a:r>
              <a:rPr lang="zh-CN" altLang="zh-CN" sz="2000" b="1" dirty="0"/>
              <a:t>联合国劳工组织《世界就业和社会展望：</a:t>
            </a:r>
            <a:r>
              <a:rPr lang="en-US" altLang="zh-CN" sz="2000" b="1" dirty="0"/>
              <a:t>2023</a:t>
            </a:r>
            <a:r>
              <a:rPr lang="zh-CN" altLang="zh-CN" sz="2000" b="1" dirty="0"/>
              <a:t>年趋势》</a:t>
            </a:r>
            <a:endParaRPr lang="zh-CN" altLang="en-US" sz="2800" dirty="0">
              <a:solidFill>
                <a:schemeClr val="tx1">
                  <a:lumMod val="85000"/>
                  <a:lumOff val="15000"/>
                </a:schemeClr>
              </a:solidFill>
              <a:cs typeface="+mn-ea"/>
              <a:sym typeface="+mn-lt"/>
            </a:endParaRPr>
          </a:p>
        </p:txBody>
      </p:sp>
      <p:sp>
        <p:nvSpPr>
          <p:cNvPr id="5" name="矩形 4"/>
          <p:cNvSpPr/>
          <p:nvPr/>
        </p:nvSpPr>
        <p:spPr>
          <a:xfrm>
            <a:off x="180372" y="1168842"/>
            <a:ext cx="3351800" cy="5454595"/>
          </a:xfrm>
          <a:prstGeom prst="rect">
            <a:avLst/>
          </a:prstGeom>
          <a:noFill/>
          <a:ln w="38100">
            <a:solidFill>
              <a:srgbClr val="9DC0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p:cNvSpPr txBox="1"/>
          <p:nvPr/>
        </p:nvSpPr>
        <p:spPr>
          <a:xfrm>
            <a:off x="1224640" y="335911"/>
            <a:ext cx="3213100"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全球就业问题</a:t>
            </a:r>
            <a:endParaRPr lang="zh-CN" altLang="en-US" sz="3200" spc="400" dirty="0">
              <a:solidFill>
                <a:schemeClr val="tx1">
                  <a:lumMod val="85000"/>
                  <a:lumOff val="15000"/>
                </a:schemeClr>
              </a:solidFill>
              <a:cs typeface="+mn-ea"/>
              <a:sym typeface="+mn-lt"/>
            </a:endParaRPr>
          </a:p>
        </p:txBody>
      </p:sp>
      <p:grpSp>
        <p:nvGrpSpPr>
          <p:cNvPr id="33" name="组合 32"/>
          <p:cNvGrpSpPr/>
          <p:nvPr/>
        </p:nvGrpSpPr>
        <p:grpSpPr>
          <a:xfrm>
            <a:off x="420106" y="300845"/>
            <a:ext cx="760161" cy="654908"/>
            <a:chOff x="401056" y="200808"/>
            <a:chExt cx="760161" cy="654908"/>
          </a:xfrm>
        </p:grpSpPr>
        <p:sp>
          <p:nvSpPr>
            <p:cNvPr id="34" name="椭圆 33"/>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1026" name="Picture 2" descr="国际劳工组织：世界就业和社会展望：2023年趋势报告【英文版】 | 先导研报"/>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6546" y="1228769"/>
            <a:ext cx="3241697" cy="532838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3475584" y="3010719"/>
            <a:ext cx="1149882" cy="544778"/>
            <a:chOff x="5978827" y="2177716"/>
            <a:chExt cx="1149882" cy="544778"/>
          </a:xfrm>
        </p:grpSpPr>
        <p:sp>
          <p:nvSpPr>
            <p:cNvPr id="8" name="矩形 7"/>
            <p:cNvSpPr/>
            <p:nvPr/>
          </p:nvSpPr>
          <p:spPr>
            <a:xfrm>
              <a:off x="6121948" y="2177716"/>
              <a:ext cx="88042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5978827" y="2199274"/>
              <a:ext cx="1149882" cy="523220"/>
            </a:xfrm>
            <a:prstGeom prst="rect">
              <a:avLst/>
            </a:prstGeom>
            <a:noFill/>
          </p:spPr>
          <p:txBody>
            <a:bodyPr wrap="square" rtlCol="0">
              <a:spAutoFit/>
            </a:bodyPr>
            <a:lstStyle/>
            <a:p>
              <a:pPr algn="ctr"/>
              <a:r>
                <a:rPr lang="en-US" altLang="zh-CN" sz="2800" dirty="0">
                  <a:solidFill>
                    <a:schemeClr val="bg1"/>
                  </a:solidFill>
                  <a:cs typeface="+mn-ea"/>
                  <a:sym typeface="+mn-lt"/>
                </a:rPr>
                <a:t>2024</a:t>
              </a:r>
              <a:endParaRPr lang="zh-CN" altLang="en-US" sz="2800" dirty="0">
                <a:solidFill>
                  <a:schemeClr val="bg1"/>
                </a:solidFill>
                <a:cs typeface="+mn-ea"/>
                <a:sym typeface="+mn-lt"/>
              </a:endParaRPr>
            </a:p>
          </p:txBody>
        </p:sp>
      </p:grpSp>
      <p:sp>
        <p:nvSpPr>
          <p:cNvPr id="10" name="文本框 9"/>
          <p:cNvSpPr txBox="1"/>
          <p:nvPr/>
        </p:nvSpPr>
        <p:spPr>
          <a:xfrm>
            <a:off x="4501793" y="3075759"/>
            <a:ext cx="6789330" cy="400110"/>
          </a:xfrm>
          <a:prstGeom prst="rect">
            <a:avLst/>
          </a:prstGeom>
          <a:noFill/>
        </p:spPr>
        <p:txBody>
          <a:bodyPr wrap="square" rtlCol="0">
            <a:spAutoFit/>
          </a:bodyPr>
          <a:lstStyle/>
          <a:p>
            <a:r>
              <a:rPr lang="zh-CN" altLang="zh-CN" sz="2000" b="1" dirty="0"/>
              <a:t>联合国劳工组织《世界就业和社会展望：</a:t>
            </a:r>
            <a:r>
              <a:rPr lang="en-US" altLang="zh-CN" sz="2000" b="1" dirty="0"/>
              <a:t>2024</a:t>
            </a:r>
            <a:r>
              <a:rPr lang="zh-CN" altLang="zh-CN" sz="2000" b="1" dirty="0"/>
              <a:t>年趋势》</a:t>
            </a:r>
            <a:endParaRPr lang="zh-CN" altLang="en-US" sz="2800" dirty="0">
              <a:solidFill>
                <a:schemeClr val="tx1">
                  <a:lumMod val="85000"/>
                  <a:lumOff val="15000"/>
                </a:schemeClr>
              </a:solidFill>
              <a:cs typeface="+mn-ea"/>
              <a:sym typeface="+mn-lt"/>
            </a:endParaRPr>
          </a:p>
        </p:txBody>
      </p:sp>
      <p:sp>
        <p:nvSpPr>
          <p:cNvPr id="11" name="文本框 10"/>
          <p:cNvSpPr txBox="1"/>
          <p:nvPr/>
        </p:nvSpPr>
        <p:spPr>
          <a:xfrm>
            <a:off x="4501960" y="3488573"/>
            <a:ext cx="6381815" cy="2308324"/>
          </a:xfrm>
          <a:prstGeom prst="rect">
            <a:avLst/>
          </a:prstGeom>
          <a:noFill/>
        </p:spPr>
        <p:txBody>
          <a:bodyPr wrap="square" rtlCol="0">
            <a:spAutoFit/>
          </a:bodyPr>
          <a:lstStyle/>
          <a:p>
            <a:r>
              <a:rPr lang="en-US" altLang="zh-CN" sz="1600" dirty="0"/>
              <a:t>    </a:t>
            </a:r>
            <a:r>
              <a:rPr lang="zh-CN" altLang="zh-CN" sz="1600" dirty="0"/>
              <a:t>报告显示，失业率和就业缺口（指有就业意愿的失业者人数）都已低于疫情前水平。</a:t>
            </a:r>
            <a:r>
              <a:rPr lang="en-US" altLang="zh-CN" sz="1600" b="1" dirty="0"/>
              <a:t>2023</a:t>
            </a:r>
            <a:r>
              <a:rPr lang="zh-CN" altLang="zh-CN" sz="1600" b="1" dirty="0"/>
              <a:t>年的全球失业率为</a:t>
            </a:r>
            <a:r>
              <a:rPr lang="en-US" altLang="zh-CN" sz="1600" b="1" dirty="0"/>
              <a:t>5.1%</a:t>
            </a:r>
            <a:r>
              <a:rPr lang="zh-CN" altLang="zh-CN" sz="1600" b="1" dirty="0"/>
              <a:t>，比</a:t>
            </a:r>
            <a:r>
              <a:rPr lang="en-US" altLang="zh-CN" sz="1600" b="1" dirty="0"/>
              <a:t>2022</a:t>
            </a:r>
            <a:r>
              <a:rPr lang="zh-CN" altLang="zh-CN" sz="1600" b="1" dirty="0"/>
              <a:t>年的</a:t>
            </a:r>
            <a:r>
              <a:rPr lang="en-US" altLang="zh-CN" sz="1600" b="1" dirty="0"/>
              <a:t>5.3%</a:t>
            </a:r>
            <a:r>
              <a:rPr lang="zh-CN" altLang="zh-CN" sz="1600" b="1" dirty="0"/>
              <a:t>略有改善</a:t>
            </a:r>
            <a:r>
              <a:rPr lang="zh-CN" altLang="zh-CN" sz="1600" dirty="0"/>
              <a:t>。</a:t>
            </a:r>
            <a:r>
              <a:rPr lang="en-US" altLang="zh-CN" sz="1600" dirty="0"/>
              <a:t>2023</a:t>
            </a:r>
            <a:r>
              <a:rPr lang="zh-CN" altLang="zh-CN" sz="1600" dirty="0"/>
              <a:t>年，全球就业缺口和劳动力市场参与率也有所改善。</a:t>
            </a:r>
            <a:endParaRPr lang="zh-CN" altLang="zh-CN" sz="1600" dirty="0"/>
          </a:p>
          <a:p>
            <a:r>
              <a:rPr lang="en-US" altLang="zh-CN" sz="1600" dirty="0"/>
              <a:t>    </a:t>
            </a:r>
            <a:r>
              <a:rPr lang="zh-CN" altLang="zh-CN" sz="1600" dirty="0"/>
              <a:t>报告预测，劳动力市场前景和全球失业状况都将恶化。</a:t>
            </a:r>
            <a:r>
              <a:rPr lang="en-US" altLang="zh-CN" sz="1600" b="1" dirty="0"/>
              <a:t>2024</a:t>
            </a:r>
            <a:r>
              <a:rPr lang="zh-CN" altLang="zh-CN" sz="1600" b="1" dirty="0"/>
              <a:t>年，全球失业率将从</a:t>
            </a:r>
            <a:r>
              <a:rPr lang="en-US" altLang="zh-CN" sz="1600" b="1" dirty="0"/>
              <a:t>2023</a:t>
            </a:r>
            <a:r>
              <a:rPr lang="zh-CN" altLang="zh-CN" sz="1600" b="1" dirty="0"/>
              <a:t>年的</a:t>
            </a:r>
            <a:r>
              <a:rPr lang="en-US" altLang="zh-CN" sz="1600" b="1" dirty="0"/>
              <a:t>5.1%</a:t>
            </a:r>
            <a:r>
              <a:rPr lang="zh-CN" altLang="zh-CN" sz="1600" b="1" dirty="0"/>
              <a:t>上升到</a:t>
            </a:r>
            <a:r>
              <a:rPr lang="en-US" altLang="zh-CN" sz="1600" b="1" dirty="0"/>
              <a:t>5.2%</a:t>
            </a:r>
            <a:r>
              <a:rPr lang="zh-CN" altLang="zh-CN" sz="1600" b="1" dirty="0"/>
              <a:t>。</a:t>
            </a:r>
            <a:endParaRPr lang="zh-CN" altLang="zh-CN" sz="1600" dirty="0"/>
          </a:p>
          <a:p>
            <a:r>
              <a:rPr lang="en-US" altLang="zh-CN" sz="1600" b="1" dirty="0"/>
              <a:t>    </a:t>
            </a:r>
            <a:r>
              <a:rPr lang="zh-CN" altLang="zh-CN" sz="1600" b="1" dirty="0"/>
              <a:t>高收入国家和低收入国家之间仍然存在重大差异。</a:t>
            </a:r>
            <a:r>
              <a:rPr lang="en-US" altLang="zh-CN" sz="1600" dirty="0"/>
              <a:t>2023 </a:t>
            </a:r>
            <a:r>
              <a:rPr lang="zh-CN" altLang="zh-CN" sz="1600" dirty="0"/>
              <a:t>年，高收入国家的就业缺口率（</a:t>
            </a:r>
            <a:r>
              <a:rPr lang="en-US" altLang="zh-CN" sz="1600" dirty="0"/>
              <a:t>jobs gap rate</a:t>
            </a:r>
            <a:r>
              <a:rPr lang="zh-CN" altLang="zh-CN" sz="1600" dirty="0"/>
              <a:t>）为</a:t>
            </a:r>
            <a:r>
              <a:rPr lang="en-US" altLang="zh-CN" sz="1600" dirty="0"/>
              <a:t> 8.2%</a:t>
            </a:r>
            <a:r>
              <a:rPr lang="zh-CN" altLang="zh-CN" sz="1600" dirty="0"/>
              <a:t>，而低收入国家的缺口率为</a:t>
            </a:r>
            <a:r>
              <a:rPr lang="en-US" altLang="zh-CN" sz="1600" dirty="0"/>
              <a:t> 20.5%</a:t>
            </a:r>
            <a:r>
              <a:rPr lang="zh-CN" altLang="zh-CN" sz="1600" dirty="0"/>
              <a:t>。与此类似，</a:t>
            </a:r>
            <a:r>
              <a:rPr lang="en-US" altLang="zh-CN" sz="1600" dirty="0"/>
              <a:t>2023 </a:t>
            </a:r>
            <a:r>
              <a:rPr lang="zh-CN" altLang="zh-CN" sz="1600" dirty="0"/>
              <a:t>年高收入国家的失业率保持在</a:t>
            </a:r>
            <a:r>
              <a:rPr lang="en-US" altLang="zh-CN" sz="1600" dirty="0"/>
              <a:t>4.5%</a:t>
            </a:r>
            <a:r>
              <a:rPr lang="zh-CN" altLang="zh-CN" sz="1600" dirty="0"/>
              <a:t>，而低收入国家则为</a:t>
            </a:r>
            <a:r>
              <a:rPr lang="en-US" altLang="zh-CN" sz="1600" dirty="0"/>
              <a:t> 5.7%</a:t>
            </a:r>
            <a:r>
              <a:rPr lang="zh-CN" altLang="zh-CN" sz="1600" dirty="0"/>
              <a:t>。</a:t>
            </a:r>
            <a:endParaRPr lang="zh-CN" altLang="zh-CN" sz="1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par>
                                <p:cTn id="13" presetID="22" presetClass="entr" presetSubtype="4"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 presetClass="entr" presetSubtype="2"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5" grpId="0" animBg="1"/>
      <p:bldP spid="32"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020年大学生就业报告出炉 - 知乎"/>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21110" y="1790317"/>
            <a:ext cx="4404939" cy="3708638"/>
          </a:xfrm>
          <a:prstGeom prst="rect">
            <a:avLst/>
          </a:prstGeom>
          <a:noFill/>
          <a:effectLst>
            <a:softEdge rad="139700"/>
          </a:effectLst>
          <a:extLst>
            <a:ext uri="{909E8E84-426E-40DD-AFC4-6F175D3DCCD1}">
              <a14:hiddenFill xmlns:a14="http://schemas.microsoft.com/office/drawing/2010/main">
                <a:solidFill>
                  <a:srgbClr val="FFFFFF"/>
                </a:solidFill>
              </a14:hiddenFill>
            </a:ext>
          </a:extLst>
        </p:spPr>
      </p:pic>
      <p:grpSp>
        <p:nvGrpSpPr>
          <p:cNvPr id="78" name="组合 77"/>
          <p:cNvGrpSpPr/>
          <p:nvPr/>
        </p:nvGrpSpPr>
        <p:grpSpPr>
          <a:xfrm>
            <a:off x="9614202" y="4088595"/>
            <a:ext cx="3295250" cy="3942035"/>
            <a:chOff x="9614202" y="4088595"/>
            <a:chExt cx="3295250" cy="3942035"/>
          </a:xfrm>
        </p:grpSpPr>
        <p:sp>
          <p:nvSpPr>
            <p:cNvPr id="101" name="椭圆 100"/>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椭圆 101"/>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3" name="椭圆 102"/>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a:off x="4294864" y="2031563"/>
            <a:ext cx="1231900" cy="1231900"/>
            <a:chOff x="1479550" y="3302000"/>
            <a:chExt cx="1231900" cy="1231900"/>
          </a:xfrm>
        </p:grpSpPr>
        <p:grpSp>
          <p:nvGrpSpPr>
            <p:cNvPr id="17" name="组合 16"/>
            <p:cNvGrpSpPr/>
            <p:nvPr/>
          </p:nvGrpSpPr>
          <p:grpSpPr>
            <a:xfrm>
              <a:off x="1479550" y="3302000"/>
              <a:ext cx="1231900" cy="1231900"/>
              <a:chOff x="1479550" y="3302000"/>
              <a:chExt cx="1231900" cy="1231900"/>
            </a:xfrm>
          </p:grpSpPr>
          <p:sp>
            <p:nvSpPr>
              <p:cNvPr id="20" name="椭圆 19"/>
              <p:cNvSpPr/>
              <p:nvPr/>
            </p:nvSpPr>
            <p:spPr>
              <a:xfrm>
                <a:off x="1543050" y="3365500"/>
                <a:ext cx="1123950" cy="1123950"/>
              </a:xfrm>
              <a:prstGeom prst="ellipse">
                <a:avLst/>
              </a:prstGeom>
              <a:solidFill>
                <a:srgbClr val="27776D">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708150" y="3530600"/>
                <a:ext cx="793750" cy="793750"/>
              </a:xfrm>
              <a:prstGeom prst="ellipse">
                <a:avLst/>
              </a:prstGeom>
              <a:solidFill>
                <a:srgbClr val="27776D">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479550" y="376555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2158206" y="33020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 name="文本框 17"/>
            <p:cNvSpPr txBox="1"/>
            <p:nvPr/>
          </p:nvSpPr>
          <p:spPr>
            <a:xfrm>
              <a:off x="1609725" y="3611653"/>
              <a:ext cx="990600" cy="584775"/>
            </a:xfrm>
            <a:prstGeom prst="rect">
              <a:avLst/>
            </a:prstGeom>
            <a:noFill/>
          </p:spPr>
          <p:txBody>
            <a:bodyPr wrap="square" rtlCol="0">
              <a:spAutoFit/>
            </a:bodyPr>
            <a:lstStyle/>
            <a:p>
              <a:pPr algn="ctr"/>
              <a:r>
                <a:rPr lang="en-US" altLang="zh-CN" sz="3200">
                  <a:solidFill>
                    <a:schemeClr val="bg1"/>
                  </a:solidFill>
                  <a:effectLst>
                    <a:outerShdw blurRad="38100" dist="38100" dir="2700000" algn="tl">
                      <a:srgbClr val="000000">
                        <a:alpha val="43137"/>
                      </a:srgbClr>
                    </a:outerShdw>
                  </a:effectLst>
                  <a:cs typeface="+mn-ea"/>
                  <a:sym typeface="+mn-lt"/>
                </a:rPr>
                <a:t>01</a:t>
              </a:r>
              <a:endParaRPr lang="zh-CN" altLang="en-US" sz="3200">
                <a:solidFill>
                  <a:schemeClr val="bg1"/>
                </a:solidFill>
                <a:effectLst>
                  <a:outerShdw blurRad="38100" dist="38100" dir="2700000" algn="tl">
                    <a:srgbClr val="000000">
                      <a:alpha val="43137"/>
                    </a:srgbClr>
                  </a:outerShdw>
                </a:effectLst>
                <a:cs typeface="+mn-ea"/>
                <a:sym typeface="+mn-lt"/>
              </a:endParaRPr>
            </a:p>
          </p:txBody>
        </p:sp>
      </p:grpSp>
      <p:grpSp>
        <p:nvGrpSpPr>
          <p:cNvPr id="24" name="组合 23"/>
          <p:cNvGrpSpPr/>
          <p:nvPr/>
        </p:nvGrpSpPr>
        <p:grpSpPr>
          <a:xfrm>
            <a:off x="4294864" y="4061555"/>
            <a:ext cx="1231900" cy="1212850"/>
            <a:chOff x="1498600" y="3321050"/>
            <a:chExt cx="1231900" cy="1212850"/>
          </a:xfrm>
        </p:grpSpPr>
        <p:grpSp>
          <p:nvGrpSpPr>
            <p:cNvPr id="25" name="组合 24"/>
            <p:cNvGrpSpPr/>
            <p:nvPr/>
          </p:nvGrpSpPr>
          <p:grpSpPr>
            <a:xfrm>
              <a:off x="1498600" y="3321050"/>
              <a:ext cx="1231900" cy="1212850"/>
              <a:chOff x="1498600" y="3321050"/>
              <a:chExt cx="1231900" cy="1212850"/>
            </a:xfrm>
          </p:grpSpPr>
          <p:sp>
            <p:nvSpPr>
              <p:cNvPr id="28" name="椭圆 27"/>
              <p:cNvSpPr/>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椭圆 28"/>
              <p:cNvSpPr/>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2667000" y="40513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2519362" y="3483731"/>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6" name="文本框 25"/>
            <p:cNvSpPr txBox="1"/>
            <p:nvPr/>
          </p:nvSpPr>
          <p:spPr>
            <a:xfrm>
              <a:off x="1609725" y="3611653"/>
              <a:ext cx="990600" cy="584775"/>
            </a:xfrm>
            <a:prstGeom prst="rect">
              <a:avLst/>
            </a:prstGeom>
            <a:noFill/>
          </p:spPr>
          <p:txBody>
            <a:bodyPr wrap="square" rtlCol="0">
              <a:spAutoFit/>
            </a:bodyPr>
            <a:lstStyle/>
            <a:p>
              <a:pPr algn="ctr"/>
              <a:r>
                <a:rPr lang="en-US" altLang="zh-CN" sz="3200">
                  <a:solidFill>
                    <a:schemeClr val="bg1"/>
                  </a:solidFill>
                  <a:effectLst>
                    <a:outerShdw blurRad="38100" dist="38100" dir="2700000" algn="tl">
                      <a:srgbClr val="000000">
                        <a:alpha val="43137"/>
                      </a:srgbClr>
                    </a:outerShdw>
                  </a:effectLst>
                  <a:cs typeface="+mn-ea"/>
                  <a:sym typeface="+mn-lt"/>
                </a:rPr>
                <a:t>02</a:t>
              </a:r>
              <a:endParaRPr lang="zh-CN" altLang="en-US" sz="3200">
                <a:solidFill>
                  <a:schemeClr val="bg1"/>
                </a:solidFill>
                <a:effectLst>
                  <a:outerShdw blurRad="38100" dist="38100" dir="2700000" algn="tl">
                    <a:srgbClr val="000000">
                      <a:alpha val="43137"/>
                    </a:srgbClr>
                  </a:outerShdw>
                </a:effectLst>
                <a:cs typeface="+mn-ea"/>
                <a:sym typeface="+mn-lt"/>
              </a:endParaRPr>
            </a:p>
          </p:txBody>
        </p:sp>
      </p:grpSp>
      <p:grpSp>
        <p:nvGrpSpPr>
          <p:cNvPr id="32" name="组合 31"/>
          <p:cNvGrpSpPr/>
          <p:nvPr/>
        </p:nvGrpSpPr>
        <p:grpSpPr>
          <a:xfrm>
            <a:off x="6503076" y="2050022"/>
            <a:ext cx="1212850" cy="1212850"/>
            <a:chOff x="1498600" y="3321050"/>
            <a:chExt cx="1212850" cy="1212850"/>
          </a:xfrm>
        </p:grpSpPr>
        <p:grpSp>
          <p:nvGrpSpPr>
            <p:cNvPr id="33" name="组合 32"/>
            <p:cNvGrpSpPr/>
            <p:nvPr/>
          </p:nvGrpSpPr>
          <p:grpSpPr>
            <a:xfrm>
              <a:off x="1498600" y="3321050"/>
              <a:ext cx="1212850" cy="1212850"/>
              <a:chOff x="1498600" y="3321050"/>
              <a:chExt cx="1212850" cy="1212850"/>
            </a:xfrm>
          </p:grpSpPr>
          <p:sp>
            <p:nvSpPr>
              <p:cNvPr id="36" name="椭圆 35"/>
              <p:cNvSpPr/>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1704975" y="4372769"/>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2501900" y="432435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文本框 33"/>
            <p:cNvSpPr txBox="1"/>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03</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grpSp>
        <p:nvGrpSpPr>
          <p:cNvPr id="48" name="组合 47"/>
          <p:cNvGrpSpPr/>
          <p:nvPr/>
        </p:nvGrpSpPr>
        <p:grpSpPr>
          <a:xfrm>
            <a:off x="-31953" y="2026467"/>
            <a:ext cx="3936883" cy="1138774"/>
            <a:chOff x="-1209329" y="4317883"/>
            <a:chExt cx="3936883" cy="1138774"/>
          </a:xfrm>
        </p:grpSpPr>
        <p:sp>
          <p:nvSpPr>
            <p:cNvPr id="49" name="文本框 48"/>
            <p:cNvSpPr txBox="1"/>
            <p:nvPr/>
          </p:nvSpPr>
          <p:spPr>
            <a:xfrm>
              <a:off x="328127" y="4317883"/>
              <a:ext cx="2399427" cy="400110"/>
            </a:xfrm>
            <a:prstGeom prst="rect">
              <a:avLst/>
            </a:prstGeom>
            <a:noFill/>
          </p:spPr>
          <p:txBody>
            <a:bodyPr wrap="square" rtlCol="0">
              <a:spAutoFit/>
            </a:bodyPr>
            <a:lstStyle/>
            <a:p>
              <a:pPr algn="r"/>
              <a:r>
                <a:rPr lang="zh-CN" altLang="en-US" sz="2000" b="1" dirty="0">
                  <a:solidFill>
                    <a:schemeClr val="tx1">
                      <a:lumMod val="85000"/>
                      <a:lumOff val="15000"/>
                    </a:schemeClr>
                  </a:solidFill>
                  <a:cs typeface="+mn-ea"/>
                  <a:sym typeface="+mn-lt"/>
                </a:rPr>
                <a:t>就业压力长期存在 </a:t>
              </a:r>
              <a:endParaRPr lang="zh-CN" altLang="en-US" sz="2000" b="1" dirty="0">
                <a:solidFill>
                  <a:schemeClr val="tx1">
                    <a:lumMod val="85000"/>
                    <a:lumOff val="15000"/>
                  </a:schemeClr>
                </a:solidFill>
                <a:cs typeface="+mn-ea"/>
                <a:sym typeface="+mn-lt"/>
              </a:endParaRPr>
            </a:p>
          </p:txBody>
        </p:sp>
        <p:sp>
          <p:nvSpPr>
            <p:cNvPr id="50" name="文本框 49"/>
            <p:cNvSpPr txBox="1"/>
            <p:nvPr/>
          </p:nvSpPr>
          <p:spPr>
            <a:xfrm>
              <a:off x="-1209329" y="4717993"/>
              <a:ext cx="3936883" cy="738664"/>
            </a:xfrm>
            <a:prstGeom prst="rect">
              <a:avLst/>
            </a:prstGeom>
            <a:noFill/>
          </p:spPr>
          <p:txBody>
            <a:bodyPr wrap="square" rtlCol="0">
              <a:spAutoFit/>
            </a:bodyPr>
            <a:lstStyle/>
            <a:p>
              <a:pPr indent="228600"/>
              <a:r>
                <a:rPr lang="en-US" altLang="zh-CN" sz="1400" dirty="0">
                  <a:solidFill>
                    <a:srgbClr val="333333"/>
                  </a:solidFill>
                  <a:effectLst/>
                  <a:latin typeface="微软雅黑" panose="020B0503020204020204" pitchFamily="34" charset="-122"/>
                  <a:ea typeface="宋体" panose="02010600030101010101" pitchFamily="2" charset="-122"/>
                  <a:cs typeface="微软雅黑" panose="020B0503020204020204" pitchFamily="34" charset="-122"/>
                </a:rPr>
                <a:t>2022</a:t>
              </a:r>
              <a:r>
                <a:rPr lang="zh-CN"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年，需在城镇就业的新成长劳动力近</a:t>
              </a:r>
              <a:r>
                <a:rPr lang="en-US"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1600</a:t>
              </a:r>
              <a:r>
                <a:rPr lang="zh-CN"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万人，加上近千万城镇登记失业人员，就业总量压力依然较大。</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51" name="组合 50"/>
          <p:cNvGrpSpPr/>
          <p:nvPr/>
        </p:nvGrpSpPr>
        <p:grpSpPr>
          <a:xfrm>
            <a:off x="1" y="4224236"/>
            <a:ext cx="3936883" cy="1354217"/>
            <a:chOff x="-1209328" y="4317883"/>
            <a:chExt cx="3936883" cy="1354217"/>
          </a:xfrm>
        </p:grpSpPr>
        <p:sp>
          <p:nvSpPr>
            <p:cNvPr id="52" name="文本框 51"/>
            <p:cNvSpPr txBox="1"/>
            <p:nvPr/>
          </p:nvSpPr>
          <p:spPr>
            <a:xfrm>
              <a:off x="420491" y="4317883"/>
              <a:ext cx="2307064" cy="400110"/>
            </a:xfrm>
            <a:prstGeom prst="rect">
              <a:avLst/>
            </a:prstGeom>
            <a:noFill/>
          </p:spPr>
          <p:txBody>
            <a:bodyPr wrap="square" rtlCol="0">
              <a:spAutoFit/>
            </a:bodyPr>
            <a:lstStyle/>
            <a:p>
              <a:pPr algn="r"/>
              <a:r>
                <a:rPr lang="zh-CN" altLang="en-US" sz="2000" b="1" dirty="0">
                  <a:solidFill>
                    <a:schemeClr val="tx1">
                      <a:lumMod val="85000"/>
                      <a:lumOff val="15000"/>
                    </a:schemeClr>
                  </a:solidFill>
                  <a:cs typeface="+mn-ea"/>
                  <a:sym typeface="+mn-lt"/>
                </a:rPr>
                <a:t>供需匹配矛盾突出</a:t>
              </a:r>
              <a:endParaRPr lang="zh-CN" altLang="en-US" sz="2000" b="1" dirty="0">
                <a:solidFill>
                  <a:schemeClr val="tx1">
                    <a:lumMod val="85000"/>
                    <a:lumOff val="15000"/>
                  </a:schemeClr>
                </a:solidFill>
                <a:cs typeface="+mn-ea"/>
                <a:sym typeface="+mn-lt"/>
              </a:endParaRPr>
            </a:p>
          </p:txBody>
        </p:sp>
        <p:sp>
          <p:nvSpPr>
            <p:cNvPr id="53" name="文本框 52"/>
            <p:cNvSpPr txBox="1"/>
            <p:nvPr/>
          </p:nvSpPr>
          <p:spPr>
            <a:xfrm>
              <a:off x="-1209328" y="4717993"/>
              <a:ext cx="3936882" cy="954107"/>
            </a:xfrm>
            <a:prstGeom prst="rect">
              <a:avLst/>
            </a:prstGeom>
            <a:noFill/>
          </p:spPr>
          <p:txBody>
            <a:bodyPr wrap="square" rtlCol="0">
              <a:spAutoFit/>
            </a:bodyPr>
            <a:lstStyle/>
            <a:p>
              <a:r>
                <a:rPr lang="en-US"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      </a:t>
              </a:r>
              <a:r>
                <a:rPr lang="zh-CN"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突出表现为招工难与就业难“两难”并存。一方面，企业招工难问题突出；另一方面，部分劳动者知识技能不能适应现代产业发展变化，求职和就业难度加大。</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54" name="组合 53"/>
          <p:cNvGrpSpPr/>
          <p:nvPr/>
        </p:nvGrpSpPr>
        <p:grpSpPr>
          <a:xfrm>
            <a:off x="8111440" y="1963079"/>
            <a:ext cx="4079395" cy="1569661"/>
            <a:chOff x="15310" y="4317883"/>
            <a:chExt cx="4079395" cy="1569661"/>
          </a:xfrm>
        </p:grpSpPr>
        <p:sp>
          <p:nvSpPr>
            <p:cNvPr id="55" name="文本框 54"/>
            <p:cNvSpPr txBox="1"/>
            <p:nvPr/>
          </p:nvSpPr>
          <p:spPr>
            <a:xfrm>
              <a:off x="15310" y="4317883"/>
              <a:ext cx="3099611"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青年、大龄劳动力就业难</a:t>
              </a:r>
              <a:endParaRPr lang="zh-CN" altLang="en-US" sz="2000" b="1" dirty="0">
                <a:solidFill>
                  <a:schemeClr val="tx1">
                    <a:lumMod val="85000"/>
                    <a:lumOff val="15000"/>
                  </a:schemeClr>
                </a:solidFill>
                <a:cs typeface="+mn-ea"/>
                <a:sym typeface="+mn-lt"/>
              </a:endParaRPr>
            </a:p>
          </p:txBody>
        </p:sp>
        <p:sp>
          <p:nvSpPr>
            <p:cNvPr id="56" name="文本框 55"/>
            <p:cNvSpPr txBox="1"/>
            <p:nvPr/>
          </p:nvSpPr>
          <p:spPr>
            <a:xfrm>
              <a:off x="15310" y="4717993"/>
              <a:ext cx="4079395" cy="1169551"/>
            </a:xfrm>
            <a:prstGeom prst="rect">
              <a:avLst/>
            </a:prstGeom>
            <a:noFill/>
          </p:spPr>
          <p:txBody>
            <a:bodyPr wrap="square" rtlCol="0">
              <a:spAutoFit/>
            </a:bodyPr>
            <a:lstStyle/>
            <a:p>
              <a:pPr indent="228600"/>
              <a:r>
                <a:rPr lang="en-US" altLang="zh-CN" sz="1400" dirty="0">
                  <a:solidFill>
                    <a:srgbClr val="333333"/>
                  </a:solidFill>
                  <a:effectLst/>
                  <a:latin typeface="微软雅黑" panose="020B0503020204020204" pitchFamily="34" charset="-122"/>
                  <a:ea typeface="宋体" panose="02010600030101010101" pitchFamily="2" charset="-122"/>
                  <a:cs typeface="微软雅黑" panose="020B0503020204020204" pitchFamily="34" charset="-122"/>
                </a:rPr>
                <a:t>2022</a:t>
              </a:r>
              <a:r>
                <a:rPr lang="zh-CN"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届高校毕业生首次突破千万，青年就业总量压力持续加大。</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a:p>
              <a:pPr indent="228600"/>
              <a:r>
                <a:rPr lang="zh-CN"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部分大龄劳动者专业技能、创新能力还不能很好满足市场需要，就业也面临一些突出困难和问题。</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79" name="组合 78"/>
          <p:cNvGrpSpPr/>
          <p:nvPr/>
        </p:nvGrpSpPr>
        <p:grpSpPr>
          <a:xfrm>
            <a:off x="6493551" y="4106005"/>
            <a:ext cx="1231900" cy="1212850"/>
            <a:chOff x="1498600" y="3321050"/>
            <a:chExt cx="1231900" cy="1212850"/>
          </a:xfrm>
        </p:grpSpPr>
        <p:grpSp>
          <p:nvGrpSpPr>
            <p:cNvPr id="80" name="组合 79"/>
            <p:cNvGrpSpPr/>
            <p:nvPr/>
          </p:nvGrpSpPr>
          <p:grpSpPr>
            <a:xfrm>
              <a:off x="1498600" y="3321050"/>
              <a:ext cx="1231900" cy="1212850"/>
              <a:chOff x="1498600" y="3321050"/>
              <a:chExt cx="1231900" cy="1212850"/>
            </a:xfrm>
          </p:grpSpPr>
          <p:sp>
            <p:nvSpPr>
              <p:cNvPr id="83" name="椭圆 82"/>
              <p:cNvSpPr/>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2" name="椭圆 81"/>
              <p:cNvSpPr/>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4" name="椭圆 83"/>
              <p:cNvSpPr/>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椭圆 84"/>
              <p:cNvSpPr/>
              <p:nvPr/>
            </p:nvSpPr>
            <p:spPr>
              <a:xfrm>
                <a:off x="2667000" y="40513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椭圆 85"/>
              <p:cNvSpPr/>
              <p:nvPr/>
            </p:nvSpPr>
            <p:spPr>
              <a:xfrm>
                <a:off x="2519362" y="3483731"/>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1" name="文本框 80"/>
            <p:cNvSpPr txBox="1"/>
            <p:nvPr/>
          </p:nvSpPr>
          <p:spPr>
            <a:xfrm>
              <a:off x="1609725" y="3611653"/>
              <a:ext cx="990600" cy="584775"/>
            </a:xfrm>
            <a:prstGeom prst="rect">
              <a:avLst/>
            </a:prstGeom>
            <a:noFill/>
          </p:spPr>
          <p:txBody>
            <a:bodyPr wrap="square" rtlCol="0">
              <a:spAutoFit/>
            </a:bodyPr>
            <a:lstStyle/>
            <a:p>
              <a:pPr algn="ctr"/>
              <a:r>
                <a:rPr lang="en-US" altLang="zh-CN" sz="3200" dirty="0">
                  <a:solidFill>
                    <a:schemeClr val="bg1"/>
                  </a:solidFill>
                  <a:effectLst>
                    <a:outerShdw blurRad="38100" dist="38100" dir="2700000" algn="tl">
                      <a:srgbClr val="000000">
                        <a:alpha val="43137"/>
                      </a:srgbClr>
                    </a:outerShdw>
                  </a:effectLst>
                  <a:cs typeface="+mn-ea"/>
                  <a:sym typeface="+mn-lt"/>
                </a:rPr>
                <a:t>04</a:t>
              </a:r>
              <a:endParaRPr lang="zh-CN" altLang="en-US" sz="3200" dirty="0">
                <a:solidFill>
                  <a:schemeClr val="bg1"/>
                </a:solidFill>
                <a:effectLst>
                  <a:outerShdw blurRad="38100" dist="38100" dir="2700000" algn="tl">
                    <a:srgbClr val="000000">
                      <a:alpha val="43137"/>
                    </a:srgbClr>
                  </a:outerShdw>
                </a:effectLst>
                <a:cs typeface="+mn-ea"/>
                <a:sym typeface="+mn-lt"/>
              </a:endParaRPr>
            </a:p>
          </p:txBody>
        </p:sp>
      </p:grpSp>
      <p:sp>
        <p:nvSpPr>
          <p:cNvPr id="104" name="文本框 103"/>
          <p:cNvSpPr txBox="1"/>
          <p:nvPr/>
        </p:nvSpPr>
        <p:spPr>
          <a:xfrm>
            <a:off x="1224639" y="335911"/>
            <a:ext cx="4364525"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中国就业问题的现状</a:t>
            </a:r>
            <a:endParaRPr lang="zh-CN" altLang="en-US" sz="3200" spc="400" dirty="0">
              <a:solidFill>
                <a:schemeClr val="tx1">
                  <a:lumMod val="85000"/>
                  <a:lumOff val="15000"/>
                </a:schemeClr>
              </a:solidFill>
              <a:cs typeface="+mn-ea"/>
              <a:sym typeface="+mn-lt"/>
            </a:endParaRPr>
          </a:p>
        </p:txBody>
      </p:sp>
      <p:grpSp>
        <p:nvGrpSpPr>
          <p:cNvPr id="105" name="组合 104"/>
          <p:cNvGrpSpPr/>
          <p:nvPr/>
        </p:nvGrpSpPr>
        <p:grpSpPr>
          <a:xfrm>
            <a:off x="420106" y="300845"/>
            <a:ext cx="760161" cy="654908"/>
            <a:chOff x="401056" y="200808"/>
            <a:chExt cx="760161" cy="654908"/>
          </a:xfrm>
        </p:grpSpPr>
        <p:sp>
          <p:nvSpPr>
            <p:cNvPr id="106" name="椭圆 105"/>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7" name="椭圆 106"/>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p:cNvGrpSpPr/>
          <p:nvPr/>
        </p:nvGrpSpPr>
        <p:grpSpPr>
          <a:xfrm>
            <a:off x="8111440" y="4250489"/>
            <a:ext cx="4079395" cy="923330"/>
            <a:chOff x="15310" y="4317883"/>
            <a:chExt cx="4079395" cy="923330"/>
          </a:xfrm>
        </p:grpSpPr>
        <p:sp>
          <p:nvSpPr>
            <p:cNvPr id="3" name="文本框 2"/>
            <p:cNvSpPr txBox="1"/>
            <p:nvPr/>
          </p:nvSpPr>
          <p:spPr>
            <a:xfrm>
              <a:off x="15310" y="4317883"/>
              <a:ext cx="3198088" cy="400110"/>
            </a:xfrm>
            <a:prstGeom prst="rect">
              <a:avLst/>
            </a:prstGeom>
            <a:noFill/>
          </p:spPr>
          <p:txBody>
            <a:bodyPr wrap="square" rtlCol="0">
              <a:spAutoFit/>
            </a:bodyPr>
            <a:lstStyle/>
            <a:p>
              <a:r>
                <a:rPr lang="zh-CN" altLang="en-US" sz="2000" b="1" dirty="0">
                  <a:solidFill>
                    <a:schemeClr val="tx1">
                      <a:lumMod val="85000"/>
                      <a:lumOff val="15000"/>
                    </a:schemeClr>
                  </a:solidFill>
                  <a:cs typeface="+mn-ea"/>
                  <a:sym typeface="+mn-lt"/>
                </a:rPr>
                <a:t>不确定、不稳定因素增多</a:t>
              </a:r>
              <a:endParaRPr lang="zh-CN" altLang="en-US" sz="2000" b="1" dirty="0">
                <a:solidFill>
                  <a:schemeClr val="tx1">
                    <a:lumMod val="85000"/>
                    <a:lumOff val="15000"/>
                  </a:schemeClr>
                </a:solidFill>
                <a:cs typeface="+mn-ea"/>
                <a:sym typeface="+mn-lt"/>
              </a:endParaRPr>
            </a:p>
          </p:txBody>
        </p:sp>
        <p:sp>
          <p:nvSpPr>
            <p:cNvPr id="4" name="文本框 3"/>
            <p:cNvSpPr txBox="1"/>
            <p:nvPr/>
          </p:nvSpPr>
          <p:spPr>
            <a:xfrm>
              <a:off x="15310" y="4717993"/>
              <a:ext cx="4079395" cy="523220"/>
            </a:xfrm>
            <a:prstGeom prst="rect">
              <a:avLst/>
            </a:prstGeom>
            <a:noFill/>
          </p:spPr>
          <p:txBody>
            <a:bodyPr wrap="square" rtlCol="0">
              <a:spAutoFit/>
            </a:bodyPr>
            <a:lstStyle/>
            <a:p>
              <a:pPr indent="228600"/>
              <a:r>
                <a:rPr lang="zh-CN" altLang="zh-CN" sz="1400" dirty="0">
                  <a:solidFill>
                    <a:srgbClr val="333333"/>
                  </a:solidFill>
                  <a:effectLst/>
                  <a:latin typeface="Calibri" panose="020F0502020204030204" pitchFamily="34" charset="0"/>
                  <a:ea typeface="微软雅黑" panose="020B0503020204020204" pitchFamily="34" charset="-122"/>
                  <a:cs typeface="微软雅黑" panose="020B0503020204020204" pitchFamily="34" charset="-122"/>
                </a:rPr>
                <a:t>世界经济复苏动力较弱，外部环境更趋严峻复杂，不可避免波及到我国经济社会发展。</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 calcmode="lin" valueType="num">
                                      <p:cBhvr>
                                        <p:cTn id="7" dur="500" fill="hold"/>
                                        <p:tgtEl>
                                          <p:spTgt spid="105"/>
                                        </p:tgtEl>
                                        <p:attrNameLst>
                                          <p:attrName>ppt_w</p:attrName>
                                        </p:attrNameLst>
                                      </p:cBhvr>
                                      <p:tavLst>
                                        <p:tav tm="0">
                                          <p:val>
                                            <p:fltVal val="0"/>
                                          </p:val>
                                        </p:tav>
                                        <p:tav tm="100000">
                                          <p:val>
                                            <p:strVal val="#ppt_w"/>
                                          </p:val>
                                        </p:tav>
                                      </p:tavLst>
                                    </p:anim>
                                    <p:anim calcmode="lin" valueType="num">
                                      <p:cBhvr>
                                        <p:cTn id="8" dur="500" fill="hold"/>
                                        <p:tgtEl>
                                          <p:spTgt spid="105"/>
                                        </p:tgtEl>
                                        <p:attrNameLst>
                                          <p:attrName>ppt_h</p:attrName>
                                        </p:attrNameLst>
                                      </p:cBhvr>
                                      <p:tavLst>
                                        <p:tav tm="0">
                                          <p:val>
                                            <p:fltVal val="0"/>
                                          </p:val>
                                        </p:tav>
                                        <p:tav tm="100000">
                                          <p:val>
                                            <p:strVal val="#ppt_h"/>
                                          </p:val>
                                        </p:tav>
                                      </p:tavLst>
                                    </p:anim>
                                    <p:animEffect transition="in" filter="fade">
                                      <p:cBhvr>
                                        <p:cTn id="9" dur="500"/>
                                        <p:tgtEl>
                                          <p:spTgt spid="10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left)">
                                      <p:cBhvr>
                                        <p:cTn id="12" dur="500"/>
                                        <p:tgtEl>
                                          <p:spTgt spid="104"/>
                                        </p:tgtEl>
                                      </p:cBhvr>
                                    </p:animEffect>
                                  </p:childTnLst>
                                </p:cTn>
                              </p:par>
                              <p:par>
                                <p:cTn id="13" presetID="14" presetClass="entr" presetSubtype="5"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randombar(vertical)">
                                      <p:cBhvr>
                                        <p:cTn id="15" dur="500"/>
                                        <p:tgtEl>
                                          <p:spTgt spid="2050"/>
                                        </p:tgtEl>
                                      </p:cBhvr>
                                    </p:animEffect>
                                  </p:childTnLst>
                                </p:cTn>
                              </p:par>
                              <p:par>
                                <p:cTn id="16" presetID="14" presetClass="entr" presetSubtype="5"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vertical)">
                                      <p:cBhvr>
                                        <p:cTn id="18" dur="500"/>
                                        <p:tgtEl>
                                          <p:spTgt spid="16"/>
                                        </p:tgtEl>
                                      </p:cBhvr>
                                    </p:animEffect>
                                  </p:childTnLst>
                                </p:cTn>
                              </p:par>
                              <p:par>
                                <p:cTn id="19" presetID="14" presetClass="entr" presetSubtype="5"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randombar(vertical)">
                                      <p:cBhvr>
                                        <p:cTn id="21" dur="500"/>
                                        <p:tgtEl>
                                          <p:spTgt spid="32"/>
                                        </p:tgtEl>
                                      </p:cBhvr>
                                    </p:animEffect>
                                  </p:childTnLst>
                                </p:cTn>
                              </p:par>
                              <p:par>
                                <p:cTn id="22" presetID="14" presetClass="entr" presetSubtype="5"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randombar(vertical)">
                                      <p:cBhvr>
                                        <p:cTn id="24" dur="500"/>
                                        <p:tgtEl>
                                          <p:spTgt spid="79"/>
                                        </p:tgtEl>
                                      </p:cBhvr>
                                    </p:animEffect>
                                  </p:childTnLst>
                                </p:cTn>
                              </p:par>
                              <p:par>
                                <p:cTn id="25" presetID="14" presetClass="entr" presetSubtype="5"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randombar(vertical)">
                                      <p:cBhvr>
                                        <p:cTn id="27" dur="500"/>
                                        <p:tgtEl>
                                          <p:spTgt spid="24"/>
                                        </p:tgtEl>
                                      </p:cBhvr>
                                    </p:animEffect>
                                  </p:childTnLst>
                                </p:cTn>
                              </p:par>
                              <p:par>
                                <p:cTn id="28" presetID="2" presetClass="entr" presetSubtype="8"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8" fill="hold" nodeType="withEffect">
                                  <p:stCondLst>
                                    <p:cond delay="0"/>
                                  </p:stCondLst>
                                  <p:childTnLst>
                                    <p:set>
                                      <p:cBhvr>
                                        <p:cTn id="33" dur="1" fill="hold">
                                          <p:stCondLst>
                                            <p:cond delay="0"/>
                                          </p:stCondLst>
                                        </p:cTn>
                                        <p:tgtEl>
                                          <p:spTgt spid="51"/>
                                        </p:tgtEl>
                                        <p:attrNameLst>
                                          <p:attrName>style.visibility</p:attrName>
                                        </p:attrNameLst>
                                      </p:cBhvr>
                                      <p:to>
                                        <p:strVal val="visible"/>
                                      </p:to>
                                    </p:set>
                                    <p:anim calcmode="lin" valueType="num">
                                      <p:cBhvr additive="base">
                                        <p:cTn id="34" dur="500" fill="hold"/>
                                        <p:tgtEl>
                                          <p:spTgt spid="51"/>
                                        </p:tgtEl>
                                        <p:attrNameLst>
                                          <p:attrName>ppt_x</p:attrName>
                                        </p:attrNameLst>
                                      </p:cBhvr>
                                      <p:tavLst>
                                        <p:tav tm="0">
                                          <p:val>
                                            <p:strVal val="0-#ppt_w/2"/>
                                          </p:val>
                                        </p:tav>
                                        <p:tav tm="100000">
                                          <p:val>
                                            <p:strVal val="#ppt_x"/>
                                          </p:val>
                                        </p:tav>
                                      </p:tavLst>
                                    </p:anim>
                                    <p:anim calcmode="lin" valueType="num">
                                      <p:cBhvr additive="base">
                                        <p:cTn id="35" dur="500" fill="hold"/>
                                        <p:tgtEl>
                                          <p:spTgt spid="51"/>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1+#ppt_w/2"/>
                                          </p:val>
                                        </p:tav>
                                        <p:tav tm="100000">
                                          <p:val>
                                            <p:strVal val="#ppt_x"/>
                                          </p:val>
                                        </p:tav>
                                      </p:tavLst>
                                    </p:anim>
                                    <p:anim calcmode="lin" valueType="num">
                                      <p:cBhvr additive="base">
                                        <p:cTn id="39" dur="500" fill="hold"/>
                                        <p:tgtEl>
                                          <p:spTgt spid="54"/>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1+#ppt_w/2"/>
                                          </p:val>
                                        </p:tav>
                                        <p:tav tm="100000">
                                          <p:val>
                                            <p:strVal val="#ppt_x"/>
                                          </p:val>
                                        </p:tav>
                                      </p:tavLst>
                                    </p:anim>
                                    <p:anim calcmode="lin" valueType="num">
                                      <p:cBhvr additive="base">
                                        <p:cTn id="4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4010552" y="3023107"/>
              <a:ext cx="3966213" cy="959073"/>
              <a:chOff x="7844752" y="998114"/>
              <a:chExt cx="3966213" cy="959073"/>
            </a:xfrm>
          </p:grpSpPr>
          <p:sp>
            <p:nvSpPr>
              <p:cNvPr id="9" name="文本框 8"/>
              <p:cNvSpPr txBox="1"/>
              <p:nvPr/>
            </p:nvSpPr>
            <p:spPr>
              <a:xfrm>
                <a:off x="7844752" y="998114"/>
                <a:ext cx="3966213"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rPr>
                  <a:t>应对措施</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0" name="文本框 9"/>
              <p:cNvSpPr txBox="1"/>
              <p:nvPr/>
            </p:nvSpPr>
            <p:spPr>
              <a:xfrm>
                <a:off x="8289608" y="1681374"/>
                <a:ext cx="2039620" cy="275813"/>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prstClr val="white"/>
                    </a:solidFill>
                    <a:effectLst/>
                    <a:uLnTx/>
                    <a:uFillTx/>
                    <a:cs typeface="+mn-ea"/>
                    <a:sym typeface="+mn-lt"/>
                  </a:rPr>
                  <a:t> solutions</a:t>
                </a: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2" name="文本框 11"/>
            <p:cNvSpPr txBox="1"/>
            <p:nvPr/>
          </p:nvSpPr>
          <p:spPr>
            <a:xfrm>
              <a:off x="2757714" y="2875002"/>
              <a:ext cx="1252838"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rPr>
                <a:t>04</a:t>
              </a:r>
              <a:endParaRPr kumimoji="0" lang="zh-CN" altLang="en-US"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9614202" y="4088595"/>
            <a:ext cx="3295250" cy="3942035"/>
            <a:chOff x="9614202" y="4088595"/>
            <a:chExt cx="3295250" cy="3942035"/>
          </a:xfrm>
        </p:grpSpPr>
        <p:sp>
          <p:nvSpPr>
            <p:cNvPr id="24" name="椭圆 23"/>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1224915" y="335915"/>
            <a:ext cx="4402455" cy="583565"/>
          </a:xfrm>
          <a:prstGeom prst="rect">
            <a:avLst/>
          </a:prstGeom>
          <a:noFill/>
        </p:spPr>
        <p:txBody>
          <a:bodyPr wrap="square">
            <a:spAutoFit/>
          </a:bodyPr>
          <a:lstStyle/>
          <a:p>
            <a:r>
              <a:rPr lang="zh-CN" altLang="en-US" sz="3200" spc="400">
                <a:solidFill>
                  <a:schemeClr val="tx1">
                    <a:lumMod val="85000"/>
                    <a:lumOff val="15000"/>
                  </a:schemeClr>
                </a:solidFill>
                <a:cs typeface="+mn-ea"/>
                <a:sym typeface="+mn-lt"/>
              </a:rPr>
              <a:t>中国应对就业的方式</a:t>
            </a:r>
            <a:endParaRPr lang="zh-CN" altLang="en-US" sz="3200" spc="400">
              <a:solidFill>
                <a:schemeClr val="tx1">
                  <a:lumMod val="85000"/>
                  <a:lumOff val="15000"/>
                </a:schemeClr>
              </a:solidFill>
              <a:cs typeface="+mn-ea"/>
              <a:sym typeface="+mn-lt"/>
            </a:endParaRPr>
          </a:p>
        </p:txBody>
      </p:sp>
      <p:grpSp>
        <p:nvGrpSpPr>
          <p:cNvPr id="3" name="组合 2"/>
          <p:cNvGrpSpPr/>
          <p:nvPr/>
        </p:nvGrpSpPr>
        <p:grpSpPr>
          <a:xfrm>
            <a:off x="420106" y="300845"/>
            <a:ext cx="760161" cy="654908"/>
            <a:chOff x="401056" y="200808"/>
            <a:chExt cx="760161" cy="654908"/>
          </a:xfrm>
        </p:grpSpPr>
        <p:sp>
          <p:nvSpPr>
            <p:cNvPr id="4" name="椭圆 3"/>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custDataLst>
              <p:tags r:id="rId1"/>
            </p:custDataLst>
          </p:nvPr>
        </p:nvGrpSpPr>
        <p:grpSpPr>
          <a:xfrm>
            <a:off x="3642360" y="1229360"/>
            <a:ext cx="1725930" cy="1567815"/>
            <a:chOff x="1479550" y="3302000"/>
            <a:chExt cx="1231900" cy="1231900"/>
          </a:xfrm>
        </p:grpSpPr>
        <p:grpSp>
          <p:nvGrpSpPr>
            <p:cNvPr id="29" name="组合 28"/>
            <p:cNvGrpSpPr/>
            <p:nvPr/>
          </p:nvGrpSpPr>
          <p:grpSpPr>
            <a:xfrm>
              <a:off x="1479550" y="3302000"/>
              <a:ext cx="1231900" cy="1231900"/>
              <a:chOff x="1479550" y="3302000"/>
              <a:chExt cx="1231900" cy="1231900"/>
            </a:xfrm>
          </p:grpSpPr>
          <p:sp>
            <p:nvSpPr>
              <p:cNvPr id="30" name="椭圆 29"/>
              <p:cNvSpPr/>
              <p:nvPr>
                <p:custDataLst>
                  <p:tags r:id="rId2"/>
                </p:custDataLst>
              </p:nvPr>
            </p:nvSpPr>
            <p:spPr>
              <a:xfrm>
                <a:off x="1543050" y="3365500"/>
                <a:ext cx="1123950" cy="1123950"/>
              </a:xfrm>
              <a:prstGeom prst="ellipse">
                <a:avLst/>
              </a:prstGeom>
              <a:solidFill>
                <a:srgbClr val="27776D">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椭圆 30"/>
              <p:cNvSpPr/>
              <p:nvPr>
                <p:custDataLst>
                  <p:tags r:id="rId3"/>
                </p:custDataLst>
              </p:nvPr>
            </p:nvSpPr>
            <p:spPr>
              <a:xfrm>
                <a:off x="1708150" y="3530600"/>
                <a:ext cx="793750" cy="793750"/>
              </a:xfrm>
              <a:prstGeom prst="ellipse">
                <a:avLst/>
              </a:prstGeom>
              <a:solidFill>
                <a:srgbClr val="27776D">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2" name="椭圆 31"/>
              <p:cNvSpPr/>
              <p:nvPr>
                <p:custDataLst>
                  <p:tags r:id="rId4"/>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3" name="椭圆 32"/>
              <p:cNvSpPr/>
              <p:nvPr>
                <p:custDataLst>
                  <p:tags r:id="rId5"/>
                </p:custDataLst>
              </p:nvPr>
            </p:nvSpPr>
            <p:spPr>
              <a:xfrm>
                <a:off x="1479550" y="376555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4" name="椭圆 33"/>
              <p:cNvSpPr/>
              <p:nvPr>
                <p:custDataLst>
                  <p:tags r:id="rId6"/>
                </p:custDataLst>
              </p:nvPr>
            </p:nvSpPr>
            <p:spPr>
              <a:xfrm>
                <a:off x="2158206" y="33020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35" name="文本框 34"/>
            <p:cNvSpPr txBox="1"/>
            <p:nvPr>
              <p:custDataLst>
                <p:tags r:id="rId7"/>
              </p:custDataLst>
            </p:nvPr>
          </p:nvSpPr>
          <p:spPr>
            <a:xfrm>
              <a:off x="1609725" y="3611653"/>
              <a:ext cx="990600" cy="458532"/>
            </a:xfrm>
            <a:prstGeom prst="rect">
              <a:avLst/>
            </a:prstGeom>
            <a:noFill/>
          </p:spPr>
          <p:txBody>
            <a:bodyPr wrap="square" rtlCol="0">
              <a:spAutoFit/>
            </a:bodyPr>
            <a:p>
              <a:pPr algn="ctr"/>
              <a:r>
                <a:rPr lang="en-US" altLang="zh-CN" sz="3200">
                  <a:solidFill>
                    <a:schemeClr val="bg1"/>
                  </a:solidFill>
                  <a:effectLst>
                    <a:outerShdw blurRad="38100" dist="38100" dir="2700000" algn="tl">
                      <a:srgbClr val="000000">
                        <a:alpha val="43137"/>
                      </a:srgbClr>
                    </a:outerShdw>
                  </a:effectLst>
                  <a:cs typeface="+mn-ea"/>
                  <a:sym typeface="+mn-lt"/>
                </a:rPr>
                <a:t>01</a:t>
              </a:r>
              <a:endParaRPr lang="zh-CN" altLang="en-US" sz="3200">
                <a:solidFill>
                  <a:schemeClr val="bg1"/>
                </a:solidFill>
                <a:effectLst>
                  <a:outerShdw blurRad="38100" dist="38100" dir="2700000" algn="tl">
                    <a:srgbClr val="000000">
                      <a:alpha val="43137"/>
                    </a:srgbClr>
                  </a:outerShdw>
                </a:effectLst>
                <a:cs typeface="+mn-ea"/>
                <a:sym typeface="+mn-lt"/>
              </a:endParaRPr>
            </a:p>
          </p:txBody>
        </p:sp>
      </p:grpSp>
      <p:sp>
        <p:nvSpPr>
          <p:cNvPr id="10" name="文本框 9"/>
          <p:cNvSpPr txBox="1"/>
          <p:nvPr/>
        </p:nvSpPr>
        <p:spPr>
          <a:xfrm>
            <a:off x="3559175" y="1819275"/>
            <a:ext cx="2204720" cy="953135"/>
          </a:xfrm>
          <a:prstGeom prst="rect">
            <a:avLst/>
          </a:prstGeom>
          <a:noFill/>
        </p:spPr>
        <p:txBody>
          <a:bodyPr wrap="square" rtlCol="0">
            <a:spAutoFit/>
          </a:bodyPr>
          <a:p>
            <a:r>
              <a:rPr lang="zh-CN" altLang="en-US" sz="2000">
                <a:solidFill>
                  <a:srgbClr val="FF0000"/>
                </a:solidFill>
              </a:rPr>
              <a:t>A.稳住就业基本盘</a:t>
            </a:r>
            <a:endParaRPr lang="zh-CN" altLang="en-US" sz="2000">
              <a:solidFill>
                <a:srgbClr val="FF0000"/>
              </a:solidFill>
            </a:endParaRPr>
          </a:p>
          <a:p>
            <a:r>
              <a:rPr lang="zh-CN" altLang="en-US">
                <a:solidFill>
                  <a:schemeClr val="tx1"/>
                </a:solidFill>
              </a:rPr>
              <a:t>聚焦毕业生，农民工等群体。</a:t>
            </a:r>
            <a:endParaRPr lang="zh-CN" altLang="en-US">
              <a:solidFill>
                <a:schemeClr val="tx1"/>
              </a:solidFill>
            </a:endParaRPr>
          </a:p>
        </p:txBody>
      </p:sp>
      <p:grpSp>
        <p:nvGrpSpPr>
          <p:cNvPr id="45" name="组合 44"/>
          <p:cNvGrpSpPr/>
          <p:nvPr>
            <p:custDataLst>
              <p:tags r:id="rId8"/>
            </p:custDataLst>
          </p:nvPr>
        </p:nvGrpSpPr>
        <p:grpSpPr>
          <a:xfrm>
            <a:off x="5370830" y="2103120"/>
            <a:ext cx="1739900" cy="1760855"/>
            <a:chOff x="1498600" y="3321050"/>
            <a:chExt cx="1231900" cy="1212850"/>
          </a:xfrm>
        </p:grpSpPr>
        <p:grpSp>
          <p:nvGrpSpPr>
            <p:cNvPr id="46" name="组合 45"/>
            <p:cNvGrpSpPr/>
            <p:nvPr/>
          </p:nvGrpSpPr>
          <p:grpSpPr>
            <a:xfrm>
              <a:off x="1498600" y="3321050"/>
              <a:ext cx="1231900" cy="1212850"/>
              <a:chOff x="1498600" y="3321050"/>
              <a:chExt cx="1231900" cy="1212850"/>
            </a:xfrm>
          </p:grpSpPr>
          <p:sp>
            <p:nvSpPr>
              <p:cNvPr id="47" name="椭圆 46"/>
              <p:cNvSpPr/>
              <p:nvPr>
                <p:custDataLst>
                  <p:tags r:id="rId9"/>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8" name="椭圆 47"/>
              <p:cNvSpPr/>
              <p:nvPr>
                <p:custDataLst>
                  <p:tags r:id="rId10"/>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9" name="椭圆 48"/>
              <p:cNvSpPr/>
              <p:nvPr>
                <p:custDataLst>
                  <p:tags r:id="rId11"/>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0" name="椭圆 49"/>
              <p:cNvSpPr/>
              <p:nvPr>
                <p:custDataLst>
                  <p:tags r:id="rId12"/>
                </p:custDataLst>
              </p:nvPr>
            </p:nvSpPr>
            <p:spPr>
              <a:xfrm>
                <a:off x="2667000" y="40513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1" name="椭圆 50"/>
              <p:cNvSpPr/>
              <p:nvPr>
                <p:custDataLst>
                  <p:tags r:id="rId13"/>
                </p:custDataLst>
              </p:nvPr>
            </p:nvSpPr>
            <p:spPr>
              <a:xfrm>
                <a:off x="2519362" y="3483731"/>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52" name="文本框 51"/>
            <p:cNvSpPr txBox="1"/>
            <p:nvPr>
              <p:custDataLst>
                <p:tags r:id="rId14"/>
              </p:custDataLst>
            </p:nvPr>
          </p:nvSpPr>
          <p:spPr>
            <a:xfrm>
              <a:off x="1609725" y="3611653"/>
              <a:ext cx="990600" cy="401951"/>
            </a:xfrm>
            <a:prstGeom prst="rect">
              <a:avLst/>
            </a:prstGeom>
            <a:noFill/>
          </p:spPr>
          <p:txBody>
            <a:bodyPr wrap="square" rtlCol="0">
              <a:spAutoFit/>
            </a:bodyPr>
            <a:p>
              <a:pPr algn="ctr"/>
              <a:r>
                <a:rPr lang="en-US" altLang="zh-CN" sz="3200">
                  <a:solidFill>
                    <a:schemeClr val="bg1"/>
                  </a:solidFill>
                  <a:effectLst>
                    <a:outerShdw blurRad="38100" dist="38100" dir="2700000" algn="tl">
                      <a:srgbClr val="000000">
                        <a:alpha val="43137"/>
                      </a:srgbClr>
                    </a:outerShdw>
                  </a:effectLst>
                  <a:cs typeface="+mn-ea"/>
                  <a:sym typeface="+mn-lt"/>
                </a:rPr>
                <a:t>02</a:t>
              </a:r>
              <a:endParaRPr lang="zh-CN" altLang="en-US" sz="3200">
                <a:solidFill>
                  <a:schemeClr val="bg1"/>
                </a:solidFill>
                <a:effectLst>
                  <a:outerShdw blurRad="38100" dist="38100" dir="2700000" algn="tl">
                    <a:srgbClr val="000000">
                      <a:alpha val="43137"/>
                    </a:srgbClr>
                  </a:outerShdw>
                </a:effectLst>
                <a:cs typeface="+mn-ea"/>
                <a:sym typeface="+mn-lt"/>
              </a:endParaRPr>
            </a:p>
          </p:txBody>
        </p:sp>
      </p:grpSp>
      <p:sp>
        <p:nvSpPr>
          <p:cNvPr id="12" name="文本框 11"/>
          <p:cNvSpPr txBox="1"/>
          <p:nvPr/>
        </p:nvSpPr>
        <p:spPr>
          <a:xfrm>
            <a:off x="5367020" y="2607310"/>
            <a:ext cx="2252980" cy="953135"/>
          </a:xfrm>
          <a:prstGeom prst="rect">
            <a:avLst/>
          </a:prstGeom>
          <a:noFill/>
        </p:spPr>
        <p:txBody>
          <a:bodyPr wrap="square" rtlCol="0">
            <a:spAutoFit/>
          </a:bodyPr>
          <a:p>
            <a:r>
              <a:rPr lang="zh-CN" altLang="en-US" sz="2000">
                <a:solidFill>
                  <a:srgbClr val="FF0000"/>
                </a:solidFill>
              </a:rPr>
              <a:t>B.促进高质量就业</a:t>
            </a:r>
            <a:endParaRPr lang="zh-CN" altLang="en-US" sz="2000">
              <a:solidFill>
                <a:srgbClr val="FF0000"/>
              </a:solidFill>
            </a:endParaRPr>
          </a:p>
          <a:p>
            <a:r>
              <a:rPr lang="zh-CN" altLang="en-US">
                <a:solidFill>
                  <a:schemeClr val="tx1"/>
                </a:solidFill>
                <a:sym typeface="+mn-ea"/>
              </a:rPr>
              <a:t>进行职业技能培训</a:t>
            </a:r>
            <a:endParaRPr lang="zh-CN" altLang="en-US">
              <a:solidFill>
                <a:schemeClr val="tx1"/>
              </a:solidFill>
            </a:endParaRPr>
          </a:p>
          <a:p>
            <a:r>
              <a:rPr lang="zh-CN" altLang="en-US">
                <a:solidFill>
                  <a:schemeClr val="tx1"/>
                </a:solidFill>
              </a:rPr>
              <a:t>，提高劳动者素质。</a:t>
            </a:r>
            <a:endParaRPr lang="zh-CN" altLang="en-US">
              <a:solidFill>
                <a:schemeClr val="tx1"/>
              </a:solidFill>
            </a:endParaRPr>
          </a:p>
        </p:txBody>
      </p:sp>
      <p:grpSp>
        <p:nvGrpSpPr>
          <p:cNvPr id="79" name="组合 78"/>
          <p:cNvGrpSpPr/>
          <p:nvPr>
            <p:custDataLst>
              <p:tags r:id="rId15"/>
            </p:custDataLst>
          </p:nvPr>
        </p:nvGrpSpPr>
        <p:grpSpPr>
          <a:xfrm>
            <a:off x="6355080" y="1184275"/>
            <a:ext cx="1595755" cy="1512570"/>
            <a:chOff x="1498600" y="3321050"/>
            <a:chExt cx="1231900" cy="1212850"/>
          </a:xfrm>
        </p:grpSpPr>
        <p:grpSp>
          <p:nvGrpSpPr>
            <p:cNvPr id="80" name="组合 79"/>
            <p:cNvGrpSpPr/>
            <p:nvPr/>
          </p:nvGrpSpPr>
          <p:grpSpPr>
            <a:xfrm>
              <a:off x="1498600" y="3321050"/>
              <a:ext cx="1231900" cy="1212850"/>
              <a:chOff x="1498600" y="3321050"/>
              <a:chExt cx="1231900" cy="1212850"/>
            </a:xfrm>
          </p:grpSpPr>
          <p:sp>
            <p:nvSpPr>
              <p:cNvPr id="83" name="椭圆 82"/>
              <p:cNvSpPr/>
              <p:nvPr>
                <p:custDataLst>
                  <p:tags r:id="rId16"/>
                </p:custDataLst>
              </p:nvPr>
            </p:nvSpPr>
            <p:spPr>
              <a:xfrm>
                <a:off x="1543050" y="3365500"/>
                <a:ext cx="1123950" cy="1123950"/>
              </a:xfrm>
              <a:prstGeom prst="ellipse">
                <a:avLst/>
              </a:prstGeom>
              <a:solidFill>
                <a:srgbClr val="0077C1">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2" name="椭圆 81"/>
              <p:cNvSpPr/>
              <p:nvPr>
                <p:custDataLst>
                  <p:tags r:id="rId17"/>
                </p:custDataLst>
              </p:nvPr>
            </p:nvSpPr>
            <p:spPr>
              <a:xfrm>
                <a:off x="1708150" y="3530600"/>
                <a:ext cx="793750" cy="79375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4" name="椭圆 83"/>
              <p:cNvSpPr/>
              <p:nvPr>
                <p:custDataLst>
                  <p:tags r:id="rId18"/>
                </p:custDataLst>
              </p:nvPr>
            </p:nvSpPr>
            <p:spPr>
              <a:xfrm>
                <a:off x="1498600" y="3321050"/>
                <a:ext cx="1212850" cy="1212850"/>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5" name="椭圆 84"/>
              <p:cNvSpPr/>
              <p:nvPr>
                <p:custDataLst>
                  <p:tags r:id="rId19"/>
                </p:custDataLst>
              </p:nvPr>
            </p:nvSpPr>
            <p:spPr>
              <a:xfrm>
                <a:off x="2667000" y="4051300"/>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86" name="椭圆 85"/>
              <p:cNvSpPr/>
              <p:nvPr>
                <p:custDataLst>
                  <p:tags r:id="rId20"/>
                </p:custDataLst>
              </p:nvPr>
            </p:nvSpPr>
            <p:spPr>
              <a:xfrm>
                <a:off x="2519362" y="3483731"/>
                <a:ext cx="63500" cy="63500"/>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81" name="文本框 80"/>
            <p:cNvSpPr txBox="1"/>
            <p:nvPr>
              <p:custDataLst>
                <p:tags r:id="rId21"/>
              </p:custDataLst>
            </p:nvPr>
          </p:nvSpPr>
          <p:spPr>
            <a:xfrm>
              <a:off x="1609725" y="3611653"/>
              <a:ext cx="990600" cy="467930"/>
            </a:xfrm>
            <a:prstGeom prst="rect">
              <a:avLst/>
            </a:prstGeom>
            <a:noFill/>
          </p:spPr>
          <p:txBody>
            <a:bodyPr wrap="square" rtlCol="0">
              <a:spAutoFit/>
            </a:bodyPr>
            <a:p>
              <a:pPr algn="ctr"/>
              <a:r>
                <a:rPr lang="en-US" altLang="zh-CN" sz="3200">
                  <a:solidFill>
                    <a:schemeClr val="bg1"/>
                  </a:solidFill>
                  <a:effectLst>
                    <a:outerShdw blurRad="38100" dist="38100" dir="2700000" algn="tl">
                      <a:srgbClr val="000000">
                        <a:alpha val="43137"/>
                      </a:srgbClr>
                    </a:outerShdw>
                  </a:effectLst>
                  <a:cs typeface="+mn-ea"/>
                  <a:sym typeface="+mn-lt"/>
                </a:rPr>
                <a:t>03</a:t>
              </a:r>
              <a:endParaRPr lang="zh-CN" altLang="en-US" sz="3200">
                <a:solidFill>
                  <a:schemeClr val="bg1"/>
                </a:solidFill>
                <a:effectLst>
                  <a:outerShdw blurRad="38100" dist="38100" dir="2700000" algn="tl">
                    <a:srgbClr val="000000">
                      <a:alpha val="43137"/>
                    </a:srgbClr>
                  </a:outerShdw>
                </a:effectLst>
                <a:cs typeface="+mn-ea"/>
                <a:sym typeface="+mn-lt"/>
              </a:endParaRPr>
            </a:p>
          </p:txBody>
        </p:sp>
      </p:grpSp>
      <p:sp>
        <p:nvSpPr>
          <p:cNvPr id="27" name="文本框 26"/>
          <p:cNvSpPr txBox="1"/>
          <p:nvPr/>
        </p:nvSpPr>
        <p:spPr>
          <a:xfrm>
            <a:off x="6122670" y="1793875"/>
            <a:ext cx="2235835" cy="953135"/>
          </a:xfrm>
          <a:prstGeom prst="rect">
            <a:avLst/>
          </a:prstGeom>
          <a:noFill/>
        </p:spPr>
        <p:txBody>
          <a:bodyPr wrap="square" rtlCol="0">
            <a:spAutoFit/>
          </a:bodyPr>
          <a:p>
            <a:r>
              <a:rPr lang="zh-CN" altLang="en-US" sz="2000">
                <a:solidFill>
                  <a:srgbClr val="FF0000"/>
                </a:solidFill>
              </a:rPr>
              <a:t>C.挖掘新业态潜力</a:t>
            </a:r>
            <a:endParaRPr lang="zh-CN" altLang="en-US" sz="2000">
              <a:solidFill>
                <a:srgbClr val="FF0000"/>
              </a:solidFill>
            </a:endParaRPr>
          </a:p>
          <a:p>
            <a:r>
              <a:rPr lang="zh-CN" altLang="en-US">
                <a:solidFill>
                  <a:schemeClr val="tx1"/>
                </a:solidFill>
              </a:rPr>
              <a:t>将网络直播模式应用于就业招聘。</a:t>
            </a:r>
            <a:endParaRPr lang="zh-CN" altLang="en-US">
              <a:solidFill>
                <a:schemeClr val="tx1"/>
              </a:solidFill>
            </a:endParaRPr>
          </a:p>
        </p:txBody>
      </p:sp>
      <p:pic>
        <p:nvPicPr>
          <p:cNvPr id="100" name="图片 99"/>
          <p:cNvPicPr/>
          <p:nvPr/>
        </p:nvPicPr>
        <p:blipFill>
          <a:blip r:embed="rId22"/>
          <a:stretch>
            <a:fillRect/>
          </a:stretch>
        </p:blipFill>
        <p:spPr>
          <a:xfrm>
            <a:off x="3451860" y="1061085"/>
            <a:ext cx="4906645" cy="28403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58281 0.00166667 " pathEditMode="relative" ptsTypes="">
                                      <p:cBhvr>
                                        <p:cTn id="6" dur="2000" fill="hold"/>
                                        <p:tgtEl>
                                          <p:spTgt spid="2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8.78903e-06 -0.0128163 L -0.00560564 -0.0128163 L -0.0121806 -0.0128163 L -0.0178318 -0.0128163 L -0.023483 -0.0128163 L -0.0291342 -0.0128163 L -0.0356548 -0.0128163 L -0.0413059 -0.0128163 L -0.0469572 -0.0128163 L -0.0526084 -0.0128163 L -0.0582052 -0.0128163 L -0.0638564 -0.0128163 L -0.0695076 -0.0104036 L -0.0751045 -0.0104036 L -0.0807556 -0.0104036 L -0.0864068 -0.0104036 L -0.0920037 -0.0104036 L -0.0976548 -0.0104036 L -0.103306 -0.0104036 L -0.108903 -0.0104036 L -0.114554 -0.0104036 L -0.120205 -0.0104036 L -0.125857 -0.0104036 L -0.131454 -0.0104036 L -0.137104 -0.0104036 L -0.142756 -0.0104036 L -0.148353 -0.0104036 L -0.154004 -0.0104036 L -0.159655 -0.0104036 L -0.165251 -0.0104036 L -0.170903 -0.0104036 L -0.176555 -0.0104036 L -0.182151 -0.0104036 L -0.187802 -0.0104036 L -0.193454 -0.0104036 L -0.199104 -0.0104036 L -0.204702 -0.0104036 L -0.210353 -0.0104036 L -0.216004 -0.0104036 L -0.221601 -0.0104036 L -0.227251 -0.0104036 L -0.232903 -0.0104036 L -0.2385 -0.0104036 L -0.244151 -0.0104036 L -0.249802 -0.0104036 L -0.2554 -0.0104036 L -0.26105 -0.0104036 L -0.260127 0.15635 L -0.260127 0.152765 " pathEditMode="relative" rAng="0" ptsTypes="">
                                      <p:cBhvr>
                                        <p:cTn id="8" dur="3000" fill="hold"/>
                                        <p:tgtEl>
                                          <p:spTgt spid="10"/>
                                        </p:tgtEl>
                                        <p:attrNameLst>
                                          <p:attrName>ppt_x</p:attrName>
                                          <p:attrName>ppt_y</p:attrName>
                                        </p:attrNameLst>
                                      </p:cBhvr>
                                      <p:rCtr x="-130" y="85"/>
                                    </p:animMotion>
                                  </p:childTnLst>
                                </p:cTn>
                              </p:par>
                              <p:par>
                                <p:cTn id="9" presetID="0" presetClass="path" presetSubtype="0" accel="50000" decel="50000" fill="hold" nodeType="withEffect">
                                  <p:stCondLst>
                                    <p:cond delay="0"/>
                                  </p:stCondLst>
                                  <p:childTnLst>
                                    <p:animMotion origin="layout" path="M -8.78903e-06 -0.0128163 L -0.00560564 -0.0128163 L -0.0121806 -0.0128163 L -0.0178318 -0.0128163 L -0.023483 -0.0128163 L -0.0291342 -0.0128163 L -0.0356548 -0.0128163 L -0.0413059 -0.0128163 L -0.0469572 -0.0128163 L -0.0526084 -0.0128163 L -0.0582052 -0.0128163 L -0.0638564 -0.0128163 L -0.0695076 -0.0104036 L -0.0751045 -0.0104036 L -0.0807556 -0.0104036 L -0.0864068 -0.0104036 L -0.0920037 -0.0104036 L -0.0976548 -0.0104036 L -0.103306 -0.0104036 L -0.108903 -0.0104036 L -0.114554 -0.0104036 L -0.120205 -0.0104036 L -0.125857 -0.0104036 L -0.131454 -0.0104036 L -0.137104 -0.0104036 L -0.142756 -0.0104036 L -0.148353 -0.0104036 L -0.154004 -0.0104036 L -0.159655 -0.0104036 L -0.165251 -0.0104036 L -0.170903 -0.0104036 L -0.176555 -0.0104036 L -0.182151 -0.0104036 L -0.187802 -0.0104036 L -0.193454 -0.0104036 L -0.199104 -0.0104036 L -0.204702 -0.0104036 L -0.210353 -0.0104036 L -0.216004 -0.0104036 L -0.221601 -0.0104036 L -0.227251 -0.0104036 L -0.232903 -0.0104036 L -0.2385 -0.0104036 L -0.244151 -0.0104036 L -0.249802 -0.0104036 L -0.2554 -0.0104036 L -0.26105 -0.0104036 L -0.260127 0.15635 L -0.260127 0.152765 " pathEditMode="relative" rAng="0" ptsTypes="">
                                      <p:cBhvr>
                                        <p:cTn id="10" dur="3000" fill="hold"/>
                                        <p:tgtEl>
                                          <p:spTgt spid="10"/>
                                        </p:tgtEl>
                                        <p:attrNameLst>
                                          <p:attrName>ppt_x</p:attrName>
                                          <p:attrName>ppt_y</p:attrName>
                                        </p:attrNameLst>
                                      </p:cBhvr>
                                      <p:rCtr x="-130" y="85"/>
                                    </p:animMotion>
                                  </p:childTnLst>
                                </p:cTn>
                              </p:par>
                              <p:par>
                                <p:cTn id="11" presetID="0" presetClass="path" presetSubtype="0" accel="50000" decel="50000" fill="hold" nodeType="withEffect">
                                  <p:stCondLst>
                                    <p:cond delay="0"/>
                                  </p:stCondLst>
                                  <p:childTnLst>
                                    <p:animMotion origin="layout" path="M -0.00770833 0.00314815 L -0.0141146 0.280278 " pathEditMode="relative" rAng="0" ptsTypes="">
                                      <p:cBhvr>
                                        <p:cTn id="12" dur="2000" fill="hold"/>
                                        <p:tgtEl>
                                          <p:spTgt spid="45"/>
                                        </p:tgtEl>
                                        <p:attrNameLst>
                                          <p:attrName>ppt_x</p:attrName>
                                          <p:attrName>ppt_y</p:attrName>
                                        </p:attrNameLst>
                                      </p:cBhvr>
                                      <p:rCtr x="-2" y="148"/>
                                    </p:animMotion>
                                  </p:childTnLst>
                                </p:cTn>
                              </p:par>
                              <p:par>
                                <p:cTn id="13" presetID="0" presetClass="path" presetSubtype="0" accel="50000" decel="50000" fill="hold" nodeType="withEffect">
                                  <p:stCondLst>
                                    <p:cond delay="0"/>
                                  </p:stCondLst>
                                  <p:childTnLst>
                                    <p:animMotion origin="layout" path="M -0.0327083 0.082037 L -0.0327083 0.458611 " pathEditMode="relative" rAng="0" ptsTypes="">
                                      <p:cBhvr>
                                        <p:cTn id="14" dur="3000" fill="hold"/>
                                        <p:tgtEl>
                                          <p:spTgt spid="12"/>
                                        </p:tgtEl>
                                        <p:attrNameLst>
                                          <p:attrName>ppt_x</p:attrName>
                                          <p:attrName>ppt_y</p:attrName>
                                        </p:attrNameLst>
                                      </p:cBhvr>
                                      <p:rCtr x="0" y="176"/>
                                    </p:animMotion>
                                  </p:childTnLst>
                                </p:cTn>
                              </p:par>
                              <p:par>
                                <p:cTn id="15" presetID="0" presetClass="path" presetSubtype="0" accel="50000" decel="50000" fill="hold" nodeType="withEffect">
                                  <p:stCondLst>
                                    <p:cond delay="0"/>
                                  </p:stCondLst>
                                  <p:childTnLst>
                                    <p:animMotion origin="layout" path="M -0.0327083 0.082037 L -0.0327083 0.458611 " pathEditMode="relative" rAng="0" ptsTypes="">
                                      <p:cBhvr>
                                        <p:cTn id="16" dur="3000" fill="hold"/>
                                        <p:tgtEl>
                                          <p:spTgt spid="12"/>
                                        </p:tgtEl>
                                        <p:attrNameLst>
                                          <p:attrName>ppt_x</p:attrName>
                                          <p:attrName>ppt_y</p:attrName>
                                        </p:attrNameLst>
                                      </p:cBhvr>
                                      <p:rCtr x="0" y="176"/>
                                    </p:animMotion>
                                  </p:childTnLst>
                                </p:cTn>
                              </p:par>
                              <p:par>
                                <p:cTn id="17" presetID="0" presetClass="path" presetSubtype="0" accel="50000" decel="50000" fill="hold" nodeType="withEffect">
                                  <p:stCondLst>
                                    <p:cond delay="0"/>
                                  </p:stCondLst>
                                  <p:childTnLst>
                                    <p:animMotion origin="layout" path="M -0.0327083 0.082037 L -0.0327083 0.458611 " pathEditMode="relative" rAng="0" ptsTypes="">
                                      <p:cBhvr>
                                        <p:cTn id="18" dur="3000" fill="hold"/>
                                        <p:tgtEl>
                                          <p:spTgt spid="12"/>
                                        </p:tgtEl>
                                        <p:attrNameLst>
                                          <p:attrName>ppt_x</p:attrName>
                                          <p:attrName>ppt_y</p:attrName>
                                        </p:attrNameLst>
                                      </p:cBhvr>
                                      <p:rCtr x="0" y="176"/>
                                    </p:animMotion>
                                  </p:childTnLst>
                                </p:cTn>
                              </p:par>
                              <p:par>
                                <p:cTn id="19" presetID="0" presetClass="path" presetSubtype="0" accel="50000" decel="50000" fill="hold" nodeType="withEffect">
                                  <p:stCondLst>
                                    <p:cond delay="0"/>
                                  </p:stCondLst>
                                  <p:childTnLst>
                                    <p:animMotion origin="layout" path="M 0 0 L 0.252917 0.0127778 " pathEditMode="relative" ptsTypes="">
                                      <p:cBhvr>
                                        <p:cTn id="20" dur="2000" fill="hold"/>
                                        <p:tgtEl>
                                          <p:spTgt spid="79"/>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0018167 -2.27758e-05 L 0.00721519 -2.27758e-05 L 0.0126136 -2.27758e-05 L 0.0179602 -2.27758e-05 L 0.0242411 -2.27758e-05 L 0.0314564 -2.27758e-05 L 0.0386198 -2.27758e-05 L 0.0449008 -2.27758e-05 L 0.0502992 -2.27758e-05 L 0.0574626 -2.27758e-05 L 0.0646259 -2.27758e-05 L 0.0709069 -2.27758e-05 L 0.0790046 -2.27758e-05 L 0.086168 -2.27758e-05 L 0.0933313 -2.27758e-05 L 0.104076 -2.27758e-05 L 0.114874 -2.27758e-05 L 0.129201 -2.27758e-05 L 0.141762 -2.27758e-05 L 0.14716 -2.27758e-05 L 0.155258 -2.27758e-05 L 0.162422 -2.27758e-05 L 0.167768 -2.27758e-05 L 0.173167 -2.27758e-05 L 0.178565 -2.27758e-05 L 0.183963 -2.27758e-05 L 0.18931 -2.27758e-05 L 0.195591 -2.27758e-05 L 0.20099 -2.27758e-05 L 0.206388 -2.27758e-05 L 0.211735 -2.27758e-05 L 0.217134 -2.27758e-05 L 0.222531 0.00119457 L 0.228812 0.00586105 L 0.235093 0.00586105 L 0.24044 0.00586105 L 0.245839 0.00701076 L 0.251237 0.00701076 L 0.256584 0.00701076 L 0.261982 0.00701076 L 0.264681 0.164792 L 0.261982 0.163642 " pathEditMode="relative" rAng="0" ptsTypes="">
                                      <p:cBhvr>
                                        <p:cTn id="22" dur="3000" fill="hold"/>
                                        <p:tgtEl>
                                          <p:spTgt spid="27"/>
                                        </p:tgtEl>
                                        <p:attrNameLst>
                                          <p:attrName>ppt_x</p:attrName>
                                          <p:attrName>ppt_y</p:attrName>
                                        </p:attrNameLst>
                                      </p:cBhvr>
                                      <p:rCtr x="131" y="82"/>
                                    </p:animMotion>
                                  </p:childTnLst>
                                </p:cTn>
                              </p:par>
                              <p:par>
                                <p:cTn id="23" presetID="0" presetClass="path" presetSubtype="0" accel="50000" decel="50000" fill="hold" nodeType="withEffect">
                                  <p:stCondLst>
                                    <p:cond delay="0"/>
                                  </p:stCondLst>
                                  <p:childTnLst>
                                    <p:animMotion origin="layout" path="M 0.0018167 -2.27758e-05 L 0.00721519 -2.27758e-05 L 0.0126136 -2.27758e-05 L 0.0179602 -2.27758e-05 L 0.0242411 -2.27758e-05 L 0.0314564 -2.27758e-05 L 0.0386198 -2.27758e-05 L 0.0449008 -2.27758e-05 L 0.0502992 -2.27758e-05 L 0.0574626 -2.27758e-05 L 0.0646259 -2.27758e-05 L 0.0709069 -2.27758e-05 L 0.0790046 -2.27758e-05 L 0.086168 -2.27758e-05 L 0.0933313 -2.27758e-05 L 0.104076 -2.27758e-05 L 0.114874 -2.27758e-05 L 0.129201 -2.27758e-05 L 0.141762 -2.27758e-05 L 0.14716 -2.27758e-05 L 0.155258 -2.27758e-05 L 0.162422 -2.27758e-05 L 0.167768 -2.27758e-05 L 0.173167 -2.27758e-05 L 0.178565 -2.27758e-05 L 0.183963 -2.27758e-05 L 0.18931 -2.27758e-05 L 0.195591 -2.27758e-05 L 0.20099 -2.27758e-05 L 0.206388 -2.27758e-05 L 0.211735 -2.27758e-05 L 0.217134 -2.27758e-05 L 0.222531 0.00119457 L 0.228812 0.00586105 L 0.235093 0.00586105 L 0.24044 0.00586105 L 0.245839 0.00701076 L 0.251237 0.00701076 L 0.256584 0.00701076 L 0.261982 0.00701076 L 0.264681 0.164792 L 0.261982 0.163642 " pathEditMode="relative" rAng="0" ptsTypes="">
                                      <p:cBhvr>
                                        <p:cTn id="24" dur="3000" fill="hold"/>
                                        <p:tgtEl>
                                          <p:spTgt spid="27"/>
                                        </p:tgtEl>
                                        <p:attrNameLst>
                                          <p:attrName>ppt_x</p:attrName>
                                          <p:attrName>ppt_y</p:attrName>
                                        </p:attrNameLst>
                                      </p:cBhvr>
                                      <p:rCtr x="131" y="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custDataLst>
              <p:tags r:id="rId1"/>
            </p:custDataLst>
          </p:nvPr>
        </p:nvGrpSpPr>
        <p:grpSpPr>
          <a:xfrm>
            <a:off x="9614202" y="4088595"/>
            <a:ext cx="3295250" cy="3942035"/>
            <a:chOff x="9614202" y="4088595"/>
            <a:chExt cx="3295250" cy="3942035"/>
          </a:xfrm>
        </p:grpSpPr>
        <p:sp>
          <p:nvSpPr>
            <p:cNvPr id="60" name="椭圆 59"/>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custDataLst>
                <p:tags r:id="rId2"/>
              </p:custDataLst>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custDataLst>
                <p:tags r:id="rId3"/>
              </p:custDataLst>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custDataLst>
              <p:tags r:id="rId4"/>
            </p:custDataLst>
          </p:nvPr>
        </p:nvGrpSpPr>
        <p:grpSpPr>
          <a:xfrm>
            <a:off x="1416759" y="2697843"/>
            <a:ext cx="1393371" cy="2046772"/>
            <a:chOff x="1415143" y="2989943"/>
            <a:chExt cx="1393371" cy="2046772"/>
          </a:xfrm>
        </p:grpSpPr>
        <p:grpSp>
          <p:nvGrpSpPr>
            <p:cNvPr id="17" name="组合 16"/>
            <p:cNvGrpSpPr/>
            <p:nvPr/>
          </p:nvGrpSpPr>
          <p:grpSpPr>
            <a:xfrm>
              <a:off x="1415143" y="2989943"/>
              <a:ext cx="1393371" cy="1393371"/>
              <a:chOff x="1415143" y="2989943"/>
              <a:chExt cx="1393371" cy="1393371"/>
            </a:xfrm>
          </p:grpSpPr>
          <p:sp>
            <p:nvSpPr>
              <p:cNvPr id="20" name="椭圆 19"/>
              <p:cNvSpPr/>
              <p:nvPr>
                <p:custDataLst>
                  <p:tags r:id="rId5"/>
                </p:custDataLst>
              </p:nvPr>
            </p:nvSpPr>
            <p:spPr>
              <a:xfrm>
                <a:off x="1415143" y="2989943"/>
                <a:ext cx="1393371" cy="1393371"/>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p:cNvPicPr>
                <a:picLocks noChangeAspect="1"/>
              </p:cNvPicPr>
              <p:nvPr>
                <p:custDataLst>
                  <p:tags r:id="rId6"/>
                </p:custDataLst>
              </p:nvPr>
            </p:nvPicPr>
            <p:blipFill>
              <a:blip r:embed="rId7"/>
              <a:stretch>
                <a:fillRect/>
              </a:stretch>
            </p:blipFill>
            <p:spPr>
              <a:xfrm>
                <a:off x="1746898" y="3338286"/>
                <a:ext cx="729860" cy="696685"/>
              </a:xfrm>
              <a:prstGeom prst="rect">
                <a:avLst/>
              </a:prstGeom>
            </p:spPr>
          </p:pic>
        </p:grpSp>
        <p:cxnSp>
          <p:nvCxnSpPr>
            <p:cNvPr id="18" name="直接连接符 17"/>
            <p:cNvCxnSpPr>
              <a:stCxn id="20" idx="4"/>
            </p:cNvCxnSpPr>
            <p:nvPr>
              <p:custDataLst>
                <p:tags r:id="rId8"/>
              </p:custDataLst>
            </p:nvPr>
          </p:nvCxnSpPr>
          <p:spPr>
            <a:xfrm flipH="1">
              <a:off x="2111828" y="4383314"/>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19" name="椭圆 18"/>
            <p:cNvSpPr/>
            <p:nvPr>
              <p:custDataLst>
                <p:tags r:id="rId9"/>
              </p:custDataLst>
            </p:nvPr>
          </p:nvSpPr>
          <p:spPr>
            <a:xfrm>
              <a:off x="2066587" y="4946234"/>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custDataLst>
              <p:tags r:id="rId10"/>
            </p:custDataLst>
          </p:nvPr>
        </p:nvGrpSpPr>
        <p:grpSpPr>
          <a:xfrm>
            <a:off x="4072873" y="1362529"/>
            <a:ext cx="1393371" cy="2014575"/>
            <a:chOff x="4071257" y="1654629"/>
            <a:chExt cx="1393371" cy="2014575"/>
          </a:xfrm>
        </p:grpSpPr>
        <p:grpSp>
          <p:nvGrpSpPr>
            <p:cNvPr id="23" name="组合 22"/>
            <p:cNvGrpSpPr/>
            <p:nvPr/>
          </p:nvGrpSpPr>
          <p:grpSpPr>
            <a:xfrm>
              <a:off x="4071257" y="1654629"/>
              <a:ext cx="1393371" cy="1393371"/>
              <a:chOff x="4071257" y="1654629"/>
              <a:chExt cx="1393371" cy="1393371"/>
            </a:xfrm>
          </p:grpSpPr>
          <p:sp>
            <p:nvSpPr>
              <p:cNvPr id="26" name="椭圆 25"/>
              <p:cNvSpPr/>
              <p:nvPr>
                <p:custDataLst>
                  <p:tags r:id="rId11"/>
                </p:custDataLst>
              </p:nvPr>
            </p:nvSpPr>
            <p:spPr>
              <a:xfrm>
                <a:off x="4071257" y="1654629"/>
                <a:ext cx="1393371" cy="1393371"/>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图片 26"/>
              <p:cNvPicPr>
                <a:picLocks noChangeAspect="1"/>
              </p:cNvPicPr>
              <p:nvPr>
                <p:custDataLst>
                  <p:tags r:id="rId12"/>
                </p:custDataLst>
              </p:nvPr>
            </p:nvPicPr>
            <p:blipFill>
              <a:blip r:embed="rId13"/>
              <a:stretch>
                <a:fillRect/>
              </a:stretch>
            </p:blipFill>
            <p:spPr>
              <a:xfrm>
                <a:off x="4486073" y="2052864"/>
                <a:ext cx="563739" cy="596900"/>
              </a:xfrm>
              <a:prstGeom prst="rect">
                <a:avLst/>
              </a:prstGeom>
            </p:spPr>
          </p:pic>
        </p:grpSp>
        <p:cxnSp>
          <p:nvCxnSpPr>
            <p:cNvPr id="24" name="直接连接符 23"/>
            <p:cNvCxnSpPr/>
            <p:nvPr>
              <p:custDataLst>
                <p:tags r:id="rId14"/>
              </p:custDataLst>
            </p:nvPr>
          </p:nvCxnSpPr>
          <p:spPr>
            <a:xfrm flipH="1">
              <a:off x="4755694" y="3050267"/>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5" name="椭圆 24"/>
            <p:cNvSpPr/>
            <p:nvPr>
              <p:custDataLst>
                <p:tags r:id="rId15"/>
              </p:custDataLst>
            </p:nvPr>
          </p:nvSpPr>
          <p:spPr>
            <a:xfrm>
              <a:off x="4722701" y="3578723"/>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custDataLst>
              <p:tags r:id="rId16"/>
            </p:custDataLst>
          </p:nvPr>
        </p:nvGrpSpPr>
        <p:grpSpPr>
          <a:xfrm>
            <a:off x="6728987" y="3031672"/>
            <a:ext cx="1393371" cy="1965327"/>
            <a:chOff x="6727371" y="3323772"/>
            <a:chExt cx="1393371" cy="1965327"/>
          </a:xfrm>
        </p:grpSpPr>
        <p:grpSp>
          <p:nvGrpSpPr>
            <p:cNvPr id="29" name="组合 28"/>
            <p:cNvGrpSpPr/>
            <p:nvPr/>
          </p:nvGrpSpPr>
          <p:grpSpPr>
            <a:xfrm>
              <a:off x="6727371" y="3323772"/>
              <a:ext cx="1393371" cy="1393371"/>
              <a:chOff x="6727371" y="3323772"/>
              <a:chExt cx="1393371" cy="1393371"/>
            </a:xfrm>
          </p:grpSpPr>
          <p:sp>
            <p:nvSpPr>
              <p:cNvPr id="32" name="椭圆 31"/>
              <p:cNvSpPr/>
              <p:nvPr>
                <p:custDataLst>
                  <p:tags r:id="rId17"/>
                </p:custDataLst>
              </p:nvPr>
            </p:nvSpPr>
            <p:spPr>
              <a:xfrm>
                <a:off x="6727371" y="3323772"/>
                <a:ext cx="1393371" cy="1393371"/>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3" name="图片 32"/>
              <p:cNvPicPr>
                <a:picLocks noChangeAspect="1"/>
              </p:cNvPicPr>
              <p:nvPr>
                <p:custDataLst>
                  <p:tags r:id="rId18"/>
                </p:custDataLst>
              </p:nvPr>
            </p:nvPicPr>
            <p:blipFill>
              <a:blip r:embed="rId19"/>
              <a:stretch>
                <a:fillRect/>
              </a:stretch>
            </p:blipFill>
            <p:spPr>
              <a:xfrm>
                <a:off x="7159171" y="3735196"/>
                <a:ext cx="529771" cy="570523"/>
              </a:xfrm>
              <a:prstGeom prst="rect">
                <a:avLst/>
              </a:prstGeom>
            </p:spPr>
          </p:pic>
        </p:grpSp>
        <p:cxnSp>
          <p:nvCxnSpPr>
            <p:cNvPr id="30" name="直接连接符 29"/>
            <p:cNvCxnSpPr/>
            <p:nvPr>
              <p:custDataLst>
                <p:tags r:id="rId20"/>
              </p:custDataLst>
            </p:nvPr>
          </p:nvCxnSpPr>
          <p:spPr>
            <a:xfrm flipH="1">
              <a:off x="7424056" y="4670162"/>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31" name="椭圆 30"/>
            <p:cNvSpPr/>
            <p:nvPr>
              <p:custDataLst>
                <p:tags r:id="rId21"/>
              </p:custDataLst>
            </p:nvPr>
          </p:nvSpPr>
          <p:spPr>
            <a:xfrm>
              <a:off x="7378815" y="5198618"/>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custDataLst>
              <p:tags r:id="rId22"/>
            </p:custDataLst>
          </p:nvPr>
        </p:nvGrpSpPr>
        <p:grpSpPr>
          <a:xfrm>
            <a:off x="9385102" y="1638301"/>
            <a:ext cx="1393371" cy="2002321"/>
            <a:chOff x="9383486" y="1930401"/>
            <a:chExt cx="1393371" cy="2002321"/>
          </a:xfrm>
        </p:grpSpPr>
        <p:grpSp>
          <p:nvGrpSpPr>
            <p:cNvPr id="35" name="组合 34"/>
            <p:cNvGrpSpPr/>
            <p:nvPr/>
          </p:nvGrpSpPr>
          <p:grpSpPr>
            <a:xfrm>
              <a:off x="9383486" y="1930401"/>
              <a:ext cx="1393371" cy="1393371"/>
              <a:chOff x="9383486" y="1930401"/>
              <a:chExt cx="1393371" cy="1393371"/>
            </a:xfrm>
          </p:grpSpPr>
          <p:sp>
            <p:nvSpPr>
              <p:cNvPr id="38" name="椭圆 37"/>
              <p:cNvSpPr/>
              <p:nvPr>
                <p:custDataLst>
                  <p:tags r:id="rId23"/>
                </p:custDataLst>
              </p:nvPr>
            </p:nvSpPr>
            <p:spPr>
              <a:xfrm>
                <a:off x="9383486" y="1930401"/>
                <a:ext cx="1393371" cy="1393371"/>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9" name="图片 38"/>
              <p:cNvPicPr>
                <a:picLocks noChangeAspect="1"/>
              </p:cNvPicPr>
              <p:nvPr>
                <p:custDataLst>
                  <p:tags r:id="rId24"/>
                </p:custDataLst>
              </p:nvPr>
            </p:nvPicPr>
            <p:blipFill>
              <a:blip r:embed="rId25"/>
              <a:stretch>
                <a:fillRect/>
              </a:stretch>
            </p:blipFill>
            <p:spPr>
              <a:xfrm>
                <a:off x="9771893" y="2283654"/>
                <a:ext cx="616556" cy="686865"/>
              </a:xfrm>
              <a:prstGeom prst="rect">
                <a:avLst/>
              </a:prstGeom>
            </p:spPr>
          </p:pic>
        </p:grpSp>
        <p:cxnSp>
          <p:nvCxnSpPr>
            <p:cNvPr id="36" name="直接连接符 35"/>
            <p:cNvCxnSpPr/>
            <p:nvPr>
              <p:custDataLst>
                <p:tags r:id="rId26"/>
              </p:custDataLst>
            </p:nvPr>
          </p:nvCxnSpPr>
          <p:spPr>
            <a:xfrm flipH="1">
              <a:off x="10092990" y="3313785"/>
              <a:ext cx="1" cy="573697"/>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37" name="椭圆 36"/>
            <p:cNvSpPr/>
            <p:nvPr>
              <p:custDataLst>
                <p:tags r:id="rId27"/>
              </p:custDataLst>
            </p:nvPr>
          </p:nvSpPr>
          <p:spPr>
            <a:xfrm>
              <a:off x="10047177" y="3842241"/>
              <a:ext cx="90481" cy="9048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0" name="箭头: 右 39"/>
          <p:cNvSpPr/>
          <p:nvPr>
            <p:custDataLst>
              <p:tags r:id="rId28"/>
            </p:custDataLst>
          </p:nvPr>
        </p:nvSpPr>
        <p:spPr>
          <a:xfrm rot="19411312">
            <a:off x="3126428" y="2487146"/>
            <a:ext cx="711185" cy="530723"/>
          </a:xfrm>
          <a:prstGeom prst="rightArrow">
            <a:avLst/>
          </a:prstGeom>
          <a:gradFill flip="none" rotWithShape="1">
            <a:gsLst>
              <a:gs pos="0">
                <a:schemeClr val="accent1">
                  <a:lumMod val="5000"/>
                  <a:lumOff val="95000"/>
                  <a:alpha val="0"/>
                </a:schemeClr>
              </a:gs>
              <a:gs pos="42000">
                <a:schemeClr val="tx1">
                  <a:lumMod val="85000"/>
                  <a:lumOff val="15000"/>
                  <a:alpha val="18000"/>
                </a:schemeClr>
              </a:gs>
              <a:gs pos="76000">
                <a:schemeClr val="tx1">
                  <a:lumMod val="85000"/>
                  <a:lumOff val="15000"/>
                  <a:alpha val="21000"/>
                </a:schemeClr>
              </a:gs>
              <a:gs pos="100000">
                <a:schemeClr val="tx1">
                  <a:lumMod val="85000"/>
                  <a:lumOff val="15000"/>
                  <a:alpha val="1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箭头: 右 40"/>
          <p:cNvSpPr/>
          <p:nvPr>
            <p:custDataLst>
              <p:tags r:id="rId29"/>
            </p:custDataLst>
          </p:nvPr>
        </p:nvSpPr>
        <p:spPr>
          <a:xfrm rot="2296002">
            <a:off x="5795088" y="2446760"/>
            <a:ext cx="711185" cy="530723"/>
          </a:xfrm>
          <a:prstGeom prst="rightArrow">
            <a:avLst/>
          </a:prstGeom>
          <a:gradFill flip="none" rotWithShape="1">
            <a:gsLst>
              <a:gs pos="0">
                <a:schemeClr val="accent1">
                  <a:lumMod val="5000"/>
                  <a:lumOff val="95000"/>
                  <a:alpha val="0"/>
                </a:schemeClr>
              </a:gs>
              <a:gs pos="42000">
                <a:schemeClr val="tx1">
                  <a:lumMod val="85000"/>
                  <a:lumOff val="15000"/>
                  <a:alpha val="18000"/>
                </a:schemeClr>
              </a:gs>
              <a:gs pos="76000">
                <a:schemeClr val="tx1">
                  <a:lumMod val="85000"/>
                  <a:lumOff val="15000"/>
                  <a:alpha val="21000"/>
                </a:schemeClr>
              </a:gs>
              <a:gs pos="100000">
                <a:schemeClr val="tx1">
                  <a:lumMod val="85000"/>
                  <a:lumOff val="15000"/>
                  <a:alpha val="1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箭头: 右 41"/>
          <p:cNvSpPr/>
          <p:nvPr>
            <p:custDataLst>
              <p:tags r:id="rId30"/>
            </p:custDataLst>
          </p:nvPr>
        </p:nvSpPr>
        <p:spPr>
          <a:xfrm rot="19769698">
            <a:off x="8447491" y="2815170"/>
            <a:ext cx="711185" cy="530723"/>
          </a:xfrm>
          <a:prstGeom prst="rightArrow">
            <a:avLst/>
          </a:prstGeom>
          <a:gradFill flip="none" rotWithShape="1">
            <a:gsLst>
              <a:gs pos="0">
                <a:schemeClr val="accent1">
                  <a:lumMod val="5000"/>
                  <a:lumOff val="95000"/>
                  <a:alpha val="0"/>
                </a:schemeClr>
              </a:gs>
              <a:gs pos="42000">
                <a:schemeClr val="tx1">
                  <a:lumMod val="85000"/>
                  <a:lumOff val="15000"/>
                  <a:alpha val="18000"/>
                </a:schemeClr>
              </a:gs>
              <a:gs pos="76000">
                <a:schemeClr val="tx1">
                  <a:lumMod val="85000"/>
                  <a:lumOff val="15000"/>
                  <a:alpha val="21000"/>
                </a:schemeClr>
              </a:gs>
              <a:gs pos="100000">
                <a:schemeClr val="tx1">
                  <a:lumMod val="85000"/>
                  <a:lumOff val="15000"/>
                  <a:alpha val="16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3" name="组合 42"/>
          <p:cNvGrpSpPr/>
          <p:nvPr>
            <p:custDataLst>
              <p:tags r:id="rId31"/>
            </p:custDataLst>
          </p:nvPr>
        </p:nvGrpSpPr>
        <p:grpSpPr>
          <a:xfrm>
            <a:off x="3619601" y="3550141"/>
            <a:ext cx="2306154" cy="1786011"/>
            <a:chOff x="424277" y="2346577"/>
            <a:chExt cx="2306154" cy="1786011"/>
          </a:xfrm>
        </p:grpSpPr>
        <p:sp>
          <p:nvSpPr>
            <p:cNvPr id="44" name="文本框 43"/>
            <p:cNvSpPr txBox="1"/>
            <p:nvPr>
              <p:custDataLst>
                <p:tags r:id="rId32"/>
              </p:custDataLst>
            </p:nvPr>
          </p:nvSpPr>
          <p:spPr>
            <a:xfrm>
              <a:off x="507152" y="2346577"/>
              <a:ext cx="2127704" cy="460375"/>
            </a:xfrm>
            <a:prstGeom prst="rect">
              <a:avLst/>
            </a:prstGeom>
            <a:noFill/>
          </p:spPr>
          <p:txBody>
            <a:bodyPr wrap="square" rtlCol="0">
              <a:spAutoFit/>
            </a:bodyPr>
            <a:lstStyle/>
            <a:p>
              <a:pPr algn="ctr"/>
              <a:r>
                <a:rPr lang="zh-CN" altLang="en-US" sz="2400">
                  <a:cs typeface="+mn-ea"/>
                  <a:sym typeface="+mn-lt"/>
                </a:rPr>
                <a:t>联邦政府层面</a:t>
              </a:r>
              <a:endParaRPr lang="zh-CN" altLang="en-US" sz="2400">
                <a:cs typeface="+mn-ea"/>
                <a:sym typeface="+mn-lt"/>
              </a:endParaRPr>
            </a:p>
          </p:txBody>
        </p:sp>
        <p:sp>
          <p:nvSpPr>
            <p:cNvPr id="45" name="文本框 44"/>
            <p:cNvSpPr txBox="1"/>
            <p:nvPr>
              <p:custDataLst>
                <p:tags r:id="rId33"/>
              </p:custDataLst>
            </p:nvPr>
          </p:nvSpPr>
          <p:spPr>
            <a:xfrm>
              <a:off x="424277" y="2810518"/>
              <a:ext cx="2306154" cy="1322070"/>
            </a:xfrm>
            <a:prstGeom prst="rect">
              <a:avLst/>
            </a:prstGeom>
            <a:noFill/>
          </p:spPr>
          <p:txBody>
            <a:bodyPr wrap="square" rtlCol="0">
              <a:spAutoFit/>
            </a:bodyPr>
            <a:lstStyle/>
            <a:p>
              <a:pPr algn="ctr"/>
              <a:r>
                <a:rPr lang="zh-CN" altLang="en-US" sz="2000" spc="300">
                  <a:cs typeface="+mn-ea"/>
                  <a:sym typeface="+mn-lt"/>
                </a:rPr>
                <a:t>失业保险</a:t>
              </a:r>
              <a:endParaRPr lang="zh-CN" altLang="en-US" sz="2000" spc="300">
                <a:cs typeface="+mn-ea"/>
                <a:sym typeface="+mn-lt"/>
              </a:endParaRPr>
            </a:p>
            <a:p>
              <a:pPr algn="ctr"/>
              <a:r>
                <a:rPr lang="zh-CN" altLang="en-US" sz="2000" spc="300">
                  <a:cs typeface="+mn-ea"/>
                  <a:sym typeface="+mn-lt"/>
                </a:rPr>
                <a:t>职业培训</a:t>
              </a:r>
              <a:endParaRPr lang="zh-CN" altLang="en-US" sz="2000" spc="300">
                <a:cs typeface="+mn-ea"/>
                <a:sym typeface="+mn-lt"/>
              </a:endParaRPr>
            </a:p>
            <a:p>
              <a:pPr algn="ctr"/>
              <a:r>
                <a:rPr lang="zh-CN" altLang="en-US" sz="2000" spc="300">
                  <a:cs typeface="+mn-ea"/>
                  <a:sym typeface="+mn-lt"/>
                </a:rPr>
                <a:t>公平就业法</a:t>
              </a:r>
              <a:endParaRPr lang="zh-CN" altLang="en-US" sz="2000" spc="300">
                <a:cs typeface="+mn-ea"/>
                <a:sym typeface="+mn-lt"/>
              </a:endParaRPr>
            </a:p>
            <a:p>
              <a:pPr algn="ctr"/>
              <a:endParaRPr lang="zh-CN" altLang="en-US" sz="2000" spc="300">
                <a:cs typeface="+mn-ea"/>
                <a:sym typeface="+mn-lt"/>
              </a:endParaRPr>
            </a:p>
          </p:txBody>
        </p:sp>
      </p:grpSp>
      <p:grpSp>
        <p:nvGrpSpPr>
          <p:cNvPr id="46" name="组合 45"/>
          <p:cNvGrpSpPr/>
          <p:nvPr>
            <p:custDataLst>
              <p:tags r:id="rId34"/>
            </p:custDataLst>
          </p:nvPr>
        </p:nvGrpSpPr>
        <p:grpSpPr>
          <a:xfrm>
            <a:off x="1049591" y="4857471"/>
            <a:ext cx="3325004" cy="2518801"/>
            <a:chOff x="507152" y="2346577"/>
            <a:chExt cx="3325004" cy="2518801"/>
          </a:xfrm>
        </p:grpSpPr>
        <p:sp>
          <p:nvSpPr>
            <p:cNvPr id="47" name="文本框 46"/>
            <p:cNvSpPr txBox="1"/>
            <p:nvPr>
              <p:custDataLst>
                <p:tags r:id="rId35"/>
              </p:custDataLst>
            </p:nvPr>
          </p:nvSpPr>
          <p:spPr>
            <a:xfrm>
              <a:off x="507152" y="2346577"/>
              <a:ext cx="2127704" cy="1568450"/>
            </a:xfrm>
            <a:prstGeom prst="rect">
              <a:avLst/>
            </a:prstGeom>
            <a:noFill/>
          </p:spPr>
          <p:txBody>
            <a:bodyPr wrap="square" rtlCol="0">
              <a:spAutoFit/>
            </a:bodyPr>
            <a:lstStyle/>
            <a:p>
              <a:pPr algn="ctr"/>
              <a:r>
                <a:rPr lang="zh-CN" altLang="en-US" sz="2400">
                  <a:cs typeface="+mn-ea"/>
                  <a:sym typeface="+mn-lt"/>
                </a:rPr>
                <a:t>就业保障政策由</a:t>
              </a:r>
              <a:r>
                <a:rPr lang="zh-CN" altLang="en-US" sz="2400">
                  <a:solidFill>
                    <a:srgbClr val="FF0000"/>
                  </a:solidFill>
                  <a:cs typeface="+mn-ea"/>
                  <a:sym typeface="+mn-lt"/>
                </a:rPr>
                <a:t>联邦政府和州政府</a:t>
              </a:r>
              <a:r>
                <a:rPr lang="zh-CN" altLang="en-US" sz="2400">
                  <a:cs typeface="+mn-ea"/>
                  <a:sym typeface="+mn-lt"/>
                </a:rPr>
                <a:t>施行</a:t>
              </a:r>
              <a:endParaRPr lang="zh-CN" altLang="en-US" sz="2400">
                <a:cs typeface="+mn-ea"/>
                <a:sym typeface="+mn-lt"/>
              </a:endParaRPr>
            </a:p>
            <a:p>
              <a:pPr algn="ctr"/>
              <a:endParaRPr lang="zh-CN" altLang="en-US" sz="2400">
                <a:cs typeface="+mn-ea"/>
                <a:sym typeface="+mn-lt"/>
              </a:endParaRPr>
            </a:p>
          </p:txBody>
        </p:sp>
        <p:sp>
          <p:nvSpPr>
            <p:cNvPr id="48" name="文本框 47"/>
            <p:cNvSpPr txBox="1"/>
            <p:nvPr>
              <p:custDataLst>
                <p:tags r:id="rId36"/>
              </p:custDataLst>
            </p:nvPr>
          </p:nvSpPr>
          <p:spPr>
            <a:xfrm>
              <a:off x="1526002" y="4589788"/>
              <a:ext cx="2306154" cy="275590"/>
            </a:xfrm>
            <a:prstGeom prst="rect">
              <a:avLst/>
            </a:prstGeom>
            <a:noFill/>
          </p:spPr>
          <p:txBody>
            <a:bodyPr wrap="square" rtlCol="0">
              <a:spAutoFit/>
            </a:bodyPr>
            <a:lstStyle/>
            <a:p>
              <a:pPr algn="ctr"/>
              <a:endParaRPr lang="zh-CN" altLang="en-US" sz="1200" spc="300">
                <a:cs typeface="+mn-ea"/>
                <a:sym typeface="+mn-lt"/>
              </a:endParaRPr>
            </a:p>
          </p:txBody>
        </p:sp>
      </p:grpSp>
      <p:grpSp>
        <p:nvGrpSpPr>
          <p:cNvPr id="49" name="组合 48"/>
          <p:cNvGrpSpPr/>
          <p:nvPr>
            <p:custDataLst>
              <p:tags r:id="rId37"/>
            </p:custDataLst>
          </p:nvPr>
        </p:nvGrpSpPr>
        <p:grpSpPr>
          <a:xfrm>
            <a:off x="6014784" y="5149571"/>
            <a:ext cx="2999740" cy="1475105"/>
            <a:chOff x="160117" y="2346577"/>
            <a:chExt cx="2999740" cy="1475105"/>
          </a:xfrm>
        </p:grpSpPr>
        <p:sp>
          <p:nvSpPr>
            <p:cNvPr id="50" name="文本框 49"/>
            <p:cNvSpPr txBox="1"/>
            <p:nvPr>
              <p:custDataLst>
                <p:tags r:id="rId38"/>
              </p:custDataLst>
            </p:nvPr>
          </p:nvSpPr>
          <p:spPr>
            <a:xfrm>
              <a:off x="507152" y="2346577"/>
              <a:ext cx="2127704" cy="460375"/>
            </a:xfrm>
            <a:prstGeom prst="rect">
              <a:avLst/>
            </a:prstGeom>
            <a:noFill/>
          </p:spPr>
          <p:txBody>
            <a:bodyPr wrap="square" rtlCol="0">
              <a:spAutoFit/>
            </a:bodyPr>
            <a:lstStyle/>
            <a:p>
              <a:pPr algn="ctr"/>
              <a:r>
                <a:rPr lang="zh-CN" altLang="en-US" sz="2400">
                  <a:cs typeface="+mn-ea"/>
                  <a:sym typeface="+mn-lt"/>
                </a:rPr>
                <a:t>州政府层面</a:t>
              </a:r>
              <a:endParaRPr lang="zh-CN" altLang="en-US" sz="2400">
                <a:cs typeface="+mn-ea"/>
                <a:sym typeface="+mn-lt"/>
              </a:endParaRPr>
            </a:p>
          </p:txBody>
        </p:sp>
        <p:sp>
          <p:nvSpPr>
            <p:cNvPr id="51" name="文本框 50"/>
            <p:cNvSpPr txBox="1"/>
            <p:nvPr>
              <p:custDataLst>
                <p:tags r:id="rId39"/>
              </p:custDataLst>
            </p:nvPr>
          </p:nvSpPr>
          <p:spPr>
            <a:xfrm>
              <a:off x="160117" y="2806952"/>
              <a:ext cx="2999740" cy="1014730"/>
            </a:xfrm>
            <a:prstGeom prst="rect">
              <a:avLst/>
            </a:prstGeom>
            <a:noFill/>
          </p:spPr>
          <p:txBody>
            <a:bodyPr wrap="square" rtlCol="0">
              <a:spAutoFit/>
            </a:bodyPr>
            <a:lstStyle/>
            <a:p>
              <a:pPr algn="ctr"/>
              <a:r>
                <a:rPr lang="zh-CN" altLang="en-US" sz="2000" spc="300">
                  <a:cs typeface="+mn-ea"/>
                  <a:sym typeface="+mn-lt"/>
                </a:rPr>
                <a:t>就业服务和咨询</a:t>
              </a:r>
              <a:endParaRPr lang="zh-CN" altLang="en-US" sz="2000" spc="300">
                <a:cs typeface="+mn-ea"/>
                <a:sym typeface="+mn-lt"/>
              </a:endParaRPr>
            </a:p>
            <a:p>
              <a:pPr algn="ctr"/>
              <a:r>
                <a:rPr lang="zh-CN" altLang="en-US" sz="2000" spc="300">
                  <a:cs typeface="+mn-ea"/>
                  <a:sym typeface="+mn-lt"/>
                </a:rPr>
                <a:t>工资标准和劳工保护</a:t>
              </a:r>
              <a:endParaRPr lang="zh-CN" altLang="en-US" sz="2000" spc="300">
                <a:cs typeface="+mn-ea"/>
                <a:sym typeface="+mn-lt"/>
              </a:endParaRPr>
            </a:p>
            <a:p>
              <a:pPr algn="ctr"/>
              <a:endParaRPr lang="zh-CN" altLang="en-US" sz="2000" spc="300">
                <a:cs typeface="+mn-ea"/>
                <a:sym typeface="+mn-lt"/>
              </a:endParaRPr>
            </a:p>
          </p:txBody>
        </p:sp>
      </p:grpSp>
      <p:grpSp>
        <p:nvGrpSpPr>
          <p:cNvPr id="52" name="组合 51"/>
          <p:cNvGrpSpPr/>
          <p:nvPr>
            <p:custDataLst>
              <p:tags r:id="rId40"/>
            </p:custDataLst>
          </p:nvPr>
        </p:nvGrpSpPr>
        <p:grpSpPr>
          <a:xfrm>
            <a:off x="8925480" y="3748772"/>
            <a:ext cx="2306154" cy="2460381"/>
            <a:chOff x="417927" y="2346577"/>
            <a:chExt cx="2306154" cy="2460381"/>
          </a:xfrm>
        </p:grpSpPr>
        <p:sp>
          <p:nvSpPr>
            <p:cNvPr id="53" name="文本框 52"/>
            <p:cNvSpPr txBox="1"/>
            <p:nvPr>
              <p:custDataLst>
                <p:tags r:id="rId41"/>
              </p:custDataLst>
            </p:nvPr>
          </p:nvSpPr>
          <p:spPr>
            <a:xfrm>
              <a:off x="507152" y="2346577"/>
              <a:ext cx="2127704" cy="829945"/>
            </a:xfrm>
            <a:prstGeom prst="rect">
              <a:avLst/>
            </a:prstGeom>
            <a:noFill/>
          </p:spPr>
          <p:txBody>
            <a:bodyPr wrap="square" rtlCol="0">
              <a:spAutoFit/>
            </a:bodyPr>
            <a:lstStyle/>
            <a:p>
              <a:pPr algn="ctr"/>
              <a:r>
                <a:rPr lang="zh-CN" altLang="en-US" sz="2400">
                  <a:cs typeface="+mn-ea"/>
                  <a:sym typeface="+mn-lt"/>
                </a:rPr>
                <a:t>美国就业保障的</a:t>
              </a:r>
              <a:r>
                <a:rPr lang="zh-CN" altLang="en-US" sz="2400">
                  <a:solidFill>
                    <a:srgbClr val="FF0000"/>
                  </a:solidFill>
                  <a:cs typeface="+mn-ea"/>
                  <a:sym typeface="+mn-lt"/>
                </a:rPr>
                <a:t>问题</a:t>
              </a:r>
              <a:endParaRPr lang="zh-CN" altLang="en-US" sz="2400">
                <a:solidFill>
                  <a:srgbClr val="FF0000"/>
                </a:solidFill>
                <a:cs typeface="+mn-ea"/>
                <a:sym typeface="+mn-lt"/>
              </a:endParaRPr>
            </a:p>
          </p:txBody>
        </p:sp>
        <p:sp>
          <p:nvSpPr>
            <p:cNvPr id="54" name="文本框 53"/>
            <p:cNvSpPr txBox="1"/>
            <p:nvPr>
              <p:custDataLst>
                <p:tags r:id="rId42"/>
              </p:custDataLst>
            </p:nvPr>
          </p:nvSpPr>
          <p:spPr>
            <a:xfrm>
              <a:off x="417927" y="3176913"/>
              <a:ext cx="2306154" cy="1630045"/>
            </a:xfrm>
            <a:prstGeom prst="rect">
              <a:avLst/>
            </a:prstGeom>
            <a:noFill/>
          </p:spPr>
          <p:txBody>
            <a:bodyPr wrap="square" rtlCol="0">
              <a:spAutoFit/>
            </a:bodyPr>
            <a:lstStyle/>
            <a:p>
              <a:pPr algn="ctr"/>
              <a:r>
                <a:rPr lang="zh-CN" altLang="en-US" sz="2000" spc="300">
                  <a:cs typeface="+mn-ea"/>
                  <a:sym typeface="+mn-lt"/>
                </a:rPr>
                <a:t>政策之间的协调不足</a:t>
              </a:r>
              <a:endParaRPr lang="zh-CN" altLang="en-US" sz="2000" spc="300">
                <a:cs typeface="+mn-ea"/>
                <a:sym typeface="+mn-lt"/>
              </a:endParaRPr>
            </a:p>
            <a:p>
              <a:pPr algn="ctr"/>
              <a:r>
                <a:rPr lang="zh-CN" altLang="en-US" sz="2000" spc="300">
                  <a:cs typeface="+mn-ea"/>
                  <a:sym typeface="+mn-lt"/>
                </a:rPr>
                <a:t>不同州的政策差异较大</a:t>
              </a:r>
              <a:endParaRPr lang="zh-CN" altLang="en-US" sz="2000" spc="300">
                <a:cs typeface="+mn-ea"/>
                <a:sym typeface="+mn-lt"/>
              </a:endParaRPr>
            </a:p>
            <a:p>
              <a:pPr algn="ctr"/>
              <a:endParaRPr lang="zh-CN" altLang="en-US" sz="2000" spc="300">
                <a:cs typeface="+mn-ea"/>
                <a:sym typeface="+mn-lt"/>
              </a:endParaRPr>
            </a:p>
          </p:txBody>
        </p:sp>
      </p:grpSp>
      <p:sp>
        <p:nvSpPr>
          <p:cNvPr id="55" name="文本框 54"/>
          <p:cNvSpPr txBox="1"/>
          <p:nvPr/>
        </p:nvSpPr>
        <p:spPr>
          <a:xfrm>
            <a:off x="1224640" y="335911"/>
            <a:ext cx="3213100" cy="583565"/>
          </a:xfrm>
          <a:prstGeom prst="rect">
            <a:avLst/>
          </a:prstGeom>
          <a:noFill/>
        </p:spPr>
        <p:txBody>
          <a:bodyPr wrap="square">
            <a:spAutoFit/>
          </a:bodyPr>
          <a:lstStyle/>
          <a:p>
            <a:r>
              <a:rPr lang="zh-CN" altLang="en-US" sz="3200" spc="400">
                <a:solidFill>
                  <a:schemeClr val="tx1">
                    <a:lumMod val="85000"/>
                    <a:lumOff val="15000"/>
                  </a:schemeClr>
                </a:solidFill>
                <a:cs typeface="+mn-ea"/>
                <a:sym typeface="+mn-lt"/>
              </a:rPr>
              <a:t>美国就业政策</a:t>
            </a:r>
            <a:endParaRPr lang="zh-CN" altLang="en-US" sz="3200" spc="400">
              <a:solidFill>
                <a:schemeClr val="tx1">
                  <a:lumMod val="85000"/>
                  <a:lumOff val="15000"/>
                </a:schemeClr>
              </a:solidFill>
              <a:cs typeface="+mn-ea"/>
              <a:sym typeface="+mn-lt"/>
            </a:endParaRPr>
          </a:p>
        </p:txBody>
      </p:sp>
      <p:grpSp>
        <p:nvGrpSpPr>
          <p:cNvPr id="56" name="组合 55"/>
          <p:cNvGrpSpPr/>
          <p:nvPr/>
        </p:nvGrpSpPr>
        <p:grpSpPr>
          <a:xfrm>
            <a:off x="420106" y="300845"/>
            <a:ext cx="760161" cy="654908"/>
            <a:chOff x="401056" y="200808"/>
            <a:chExt cx="760161" cy="654908"/>
          </a:xfrm>
        </p:grpSpPr>
        <p:sp>
          <p:nvSpPr>
            <p:cNvPr id="57" name="椭圆 56"/>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43"/>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wipe(left)">
                                      <p:cBhvr>
                                        <p:cTn id="13" dur="500"/>
                                        <p:tgtEl>
                                          <p:spTgt spid="55"/>
                                        </p:tgtEl>
                                      </p:cBhvr>
                                    </p:animEffect>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par>
                          <p:cTn id="30" fill="hold">
                            <p:stCondLst>
                              <p:cond delay="3500"/>
                            </p:stCondLst>
                            <p:childTnLst>
                              <p:par>
                                <p:cTn id="31" presetID="47" presetClass="entr" presetSubtype="0"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000"/>
                                        <p:tgtEl>
                                          <p:spTgt spid="43"/>
                                        </p:tgtEl>
                                      </p:cBhvr>
                                    </p:animEffect>
                                    <p:anim calcmode="lin" valueType="num">
                                      <p:cBhvr>
                                        <p:cTn id="40" dur="1000" fill="hold"/>
                                        <p:tgtEl>
                                          <p:spTgt spid="43"/>
                                        </p:tgtEl>
                                        <p:attrNameLst>
                                          <p:attrName>ppt_x</p:attrName>
                                        </p:attrNameLst>
                                      </p:cBhvr>
                                      <p:tavLst>
                                        <p:tav tm="0">
                                          <p:val>
                                            <p:strVal val="#ppt_x"/>
                                          </p:val>
                                        </p:tav>
                                        <p:tav tm="100000">
                                          <p:val>
                                            <p:strVal val="#ppt_x"/>
                                          </p:val>
                                        </p:tav>
                                      </p:tavLst>
                                    </p:anim>
                                    <p:anim calcmode="lin" valueType="num">
                                      <p:cBhvr>
                                        <p:cTn id="41" dur="1000" fill="hold"/>
                                        <p:tgtEl>
                                          <p:spTgt spid="43"/>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up)">
                                      <p:cBhvr>
                                        <p:cTn id="45" dur="500"/>
                                        <p:tgtEl>
                                          <p:spTgt spid="41"/>
                                        </p:tgtEl>
                                      </p:cBhvr>
                                    </p:animEffect>
                                  </p:childTnLst>
                                </p:cTn>
                              </p:par>
                            </p:childTnLst>
                          </p:cTn>
                        </p:par>
                        <p:par>
                          <p:cTn id="46" fill="hold">
                            <p:stCondLst>
                              <p:cond delay="6000"/>
                            </p:stCondLst>
                            <p:childTnLst>
                              <p:par>
                                <p:cTn id="47" presetID="47"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1000"/>
                                        <p:tgtEl>
                                          <p:spTgt spid="28"/>
                                        </p:tgtEl>
                                      </p:cBhvr>
                                    </p:animEffect>
                                    <p:anim calcmode="lin" valueType="num">
                                      <p:cBhvr>
                                        <p:cTn id="50" dur="1000" fill="hold"/>
                                        <p:tgtEl>
                                          <p:spTgt spid="28"/>
                                        </p:tgtEl>
                                        <p:attrNameLst>
                                          <p:attrName>ppt_x</p:attrName>
                                        </p:attrNameLst>
                                      </p:cBhvr>
                                      <p:tavLst>
                                        <p:tav tm="0">
                                          <p:val>
                                            <p:strVal val="#ppt_x"/>
                                          </p:val>
                                        </p:tav>
                                        <p:tav tm="100000">
                                          <p:val>
                                            <p:strVal val="#ppt_x"/>
                                          </p:val>
                                        </p:tav>
                                      </p:tavLst>
                                    </p:anim>
                                    <p:anim calcmode="lin" valueType="num">
                                      <p:cBhvr>
                                        <p:cTn id="51" dur="1000" fill="hold"/>
                                        <p:tgtEl>
                                          <p:spTgt spid="28"/>
                                        </p:tgtEl>
                                        <p:attrNameLst>
                                          <p:attrName>ppt_y</p:attrName>
                                        </p:attrNameLst>
                                      </p:cBhvr>
                                      <p:tavLst>
                                        <p:tav tm="0">
                                          <p:val>
                                            <p:strVal val="#ppt_y-.1"/>
                                          </p:val>
                                        </p:tav>
                                        <p:tav tm="100000">
                                          <p:val>
                                            <p:strVal val="#ppt_y"/>
                                          </p:val>
                                        </p:tav>
                                      </p:tavLst>
                                    </p:anim>
                                  </p:childTnLst>
                                </p:cTn>
                              </p:par>
                            </p:childTnLst>
                          </p:cTn>
                        </p:par>
                        <p:par>
                          <p:cTn id="52" fill="hold">
                            <p:stCondLst>
                              <p:cond delay="7000"/>
                            </p:stCondLst>
                            <p:childTnLst>
                              <p:par>
                                <p:cTn id="53" presetID="42" presetClass="entr" presetSubtype="0" fill="hold"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1000"/>
                                        <p:tgtEl>
                                          <p:spTgt spid="49"/>
                                        </p:tgtEl>
                                      </p:cBhvr>
                                    </p:animEffect>
                                    <p:anim calcmode="lin" valueType="num">
                                      <p:cBhvr>
                                        <p:cTn id="56" dur="1000" fill="hold"/>
                                        <p:tgtEl>
                                          <p:spTgt spid="49"/>
                                        </p:tgtEl>
                                        <p:attrNameLst>
                                          <p:attrName>ppt_x</p:attrName>
                                        </p:attrNameLst>
                                      </p:cBhvr>
                                      <p:tavLst>
                                        <p:tav tm="0">
                                          <p:val>
                                            <p:strVal val="#ppt_x"/>
                                          </p:val>
                                        </p:tav>
                                        <p:tav tm="100000">
                                          <p:val>
                                            <p:strVal val="#ppt_x"/>
                                          </p:val>
                                        </p:tav>
                                      </p:tavLst>
                                    </p:anim>
                                    <p:anim calcmode="lin" valueType="num">
                                      <p:cBhvr>
                                        <p:cTn id="57" dur="1000" fill="hold"/>
                                        <p:tgtEl>
                                          <p:spTgt spid="49"/>
                                        </p:tgtEl>
                                        <p:attrNameLst>
                                          <p:attrName>ppt_y</p:attrName>
                                        </p:attrNameLst>
                                      </p:cBhvr>
                                      <p:tavLst>
                                        <p:tav tm="0">
                                          <p:val>
                                            <p:strVal val="#ppt_y+.1"/>
                                          </p:val>
                                        </p:tav>
                                        <p:tav tm="100000">
                                          <p:val>
                                            <p:strVal val="#ppt_y"/>
                                          </p:val>
                                        </p:tav>
                                      </p:tavLst>
                                    </p:anim>
                                  </p:childTnLst>
                                </p:cTn>
                              </p:par>
                            </p:childTnLst>
                          </p:cTn>
                        </p:par>
                        <p:par>
                          <p:cTn id="58" fill="hold">
                            <p:stCondLst>
                              <p:cond delay="8000"/>
                            </p:stCondLst>
                            <p:childTnLst>
                              <p:par>
                                <p:cTn id="59" presetID="22" presetClass="entr" presetSubtype="4" fill="hold" grpId="0" nodeType="after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down)">
                                      <p:cBhvr>
                                        <p:cTn id="61" dur="500"/>
                                        <p:tgtEl>
                                          <p:spTgt spid="42"/>
                                        </p:tgtEl>
                                      </p:cBhvr>
                                    </p:animEffect>
                                  </p:childTnLst>
                                </p:cTn>
                              </p:par>
                            </p:childTnLst>
                          </p:cTn>
                        </p:par>
                        <p:par>
                          <p:cTn id="62" fill="hold">
                            <p:stCondLst>
                              <p:cond delay="8500"/>
                            </p:stCondLst>
                            <p:childTnLst>
                              <p:par>
                                <p:cTn id="63" presetID="47" presetClass="entr" presetSubtype="0" fill="hold" nodeType="after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1000"/>
                                        <p:tgtEl>
                                          <p:spTgt spid="34"/>
                                        </p:tgtEl>
                                      </p:cBhvr>
                                    </p:animEffect>
                                    <p:anim calcmode="lin" valueType="num">
                                      <p:cBhvr>
                                        <p:cTn id="66" dur="1000" fill="hold"/>
                                        <p:tgtEl>
                                          <p:spTgt spid="34"/>
                                        </p:tgtEl>
                                        <p:attrNameLst>
                                          <p:attrName>ppt_x</p:attrName>
                                        </p:attrNameLst>
                                      </p:cBhvr>
                                      <p:tavLst>
                                        <p:tav tm="0">
                                          <p:val>
                                            <p:strVal val="#ppt_x"/>
                                          </p:val>
                                        </p:tav>
                                        <p:tav tm="100000">
                                          <p:val>
                                            <p:strVal val="#ppt_x"/>
                                          </p:val>
                                        </p:tav>
                                      </p:tavLst>
                                    </p:anim>
                                    <p:anim calcmode="lin" valueType="num">
                                      <p:cBhvr>
                                        <p:cTn id="67" dur="1000" fill="hold"/>
                                        <p:tgtEl>
                                          <p:spTgt spid="34"/>
                                        </p:tgtEl>
                                        <p:attrNameLst>
                                          <p:attrName>ppt_y</p:attrName>
                                        </p:attrNameLst>
                                      </p:cBhvr>
                                      <p:tavLst>
                                        <p:tav tm="0">
                                          <p:val>
                                            <p:strVal val="#ppt_y-.1"/>
                                          </p:val>
                                        </p:tav>
                                        <p:tav tm="100000">
                                          <p:val>
                                            <p:strVal val="#ppt_y"/>
                                          </p:val>
                                        </p:tav>
                                      </p:tavLst>
                                    </p:anim>
                                  </p:childTnLst>
                                </p:cTn>
                              </p:par>
                            </p:childTnLst>
                          </p:cTn>
                        </p:par>
                        <p:par>
                          <p:cTn id="68" fill="hold">
                            <p:stCondLst>
                              <p:cond delay="9500"/>
                            </p:stCondLst>
                            <p:childTnLst>
                              <p:par>
                                <p:cTn id="69" presetID="42" presetClass="entr" presetSubtype="0"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00"/>
                                        <p:tgtEl>
                                          <p:spTgt spid="52"/>
                                        </p:tgtEl>
                                      </p:cBhvr>
                                    </p:animEffect>
                                    <p:anim calcmode="lin" valueType="num">
                                      <p:cBhvr>
                                        <p:cTn id="72" dur="1000" fill="hold"/>
                                        <p:tgtEl>
                                          <p:spTgt spid="52"/>
                                        </p:tgtEl>
                                        <p:attrNameLst>
                                          <p:attrName>ppt_x</p:attrName>
                                        </p:attrNameLst>
                                      </p:cBhvr>
                                      <p:tavLst>
                                        <p:tav tm="0">
                                          <p:val>
                                            <p:strVal val="#ppt_x"/>
                                          </p:val>
                                        </p:tav>
                                        <p:tav tm="100000">
                                          <p:val>
                                            <p:strVal val="#ppt_x"/>
                                          </p:val>
                                        </p:tav>
                                      </p:tavLst>
                                    </p:anim>
                                    <p:anim calcmode="lin" valueType="num">
                                      <p:cBhvr>
                                        <p:cTn id="7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4569987" y="3023107"/>
              <a:ext cx="2507615" cy="958883"/>
              <a:chOff x="8404187" y="998114"/>
              <a:chExt cx="2507615" cy="958883"/>
            </a:xfrm>
          </p:grpSpPr>
          <p:sp>
            <p:nvSpPr>
              <p:cNvPr id="9" name="文本框 8"/>
              <p:cNvSpPr txBox="1"/>
              <p:nvPr/>
            </p:nvSpPr>
            <p:spPr>
              <a:xfrm>
                <a:off x="8404187" y="998114"/>
                <a:ext cx="2507615" cy="768350"/>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rPr>
                  <a:t>总结</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0" name="文本框 9"/>
              <p:cNvSpPr txBox="1"/>
              <p:nvPr/>
            </p:nvSpPr>
            <p:spPr>
              <a:xfrm>
                <a:off x="8807768" y="1681374"/>
                <a:ext cx="1700530" cy="275623"/>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prstClr val="white"/>
                    </a:solidFill>
                    <a:effectLst/>
                    <a:uLnTx/>
                    <a:uFillTx/>
                    <a:cs typeface="+mn-ea"/>
                    <a:sym typeface="+mn-lt"/>
                  </a:rPr>
                  <a:t>summary</a:t>
                </a: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2" name="文本框 11"/>
            <p:cNvSpPr txBox="1"/>
            <p:nvPr/>
          </p:nvSpPr>
          <p:spPr>
            <a:xfrm>
              <a:off x="2757714" y="2875002"/>
              <a:ext cx="1252838"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rPr>
                <a:t>05</a:t>
              </a:r>
              <a:endParaRPr kumimoji="0" lang="zh-CN" altLang="en-US"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custDataLst>
              <p:tags r:id="rId1"/>
            </p:custDataLst>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224640" y="335911"/>
            <a:ext cx="3213100" cy="583565"/>
          </a:xfrm>
          <a:prstGeom prst="rect">
            <a:avLst/>
          </a:prstGeom>
          <a:noFill/>
        </p:spPr>
        <p:txBody>
          <a:bodyPr wrap="square">
            <a:spAutoFit/>
          </a:bodyPr>
          <a:lstStyle/>
          <a:p>
            <a:r>
              <a:rPr lang="zh-CN" altLang="en-US" sz="3200" spc="400">
                <a:solidFill>
                  <a:schemeClr val="tx1">
                    <a:lumMod val="85000"/>
                    <a:lumOff val="15000"/>
                  </a:schemeClr>
                </a:solidFill>
                <a:cs typeface="+mn-ea"/>
                <a:sym typeface="+mn-lt"/>
              </a:rPr>
              <a:t>总结</a:t>
            </a:r>
            <a:endParaRPr lang="zh-CN" altLang="en-US" sz="3200" spc="400">
              <a:solidFill>
                <a:schemeClr val="tx1">
                  <a:lumMod val="85000"/>
                  <a:lumOff val="15000"/>
                </a:schemeClr>
              </a:solidFill>
              <a:cs typeface="+mn-ea"/>
              <a:sym typeface="+mn-lt"/>
            </a:endParaRPr>
          </a:p>
        </p:txBody>
      </p:sp>
      <p:grpSp>
        <p:nvGrpSpPr>
          <p:cNvPr id="74" name="组合 73"/>
          <p:cNvGrpSpPr/>
          <p:nvPr>
            <p:custDataLst>
              <p:tags r:id="rId2"/>
            </p:custDataLst>
          </p:nvPr>
        </p:nvGrpSpPr>
        <p:grpSpPr>
          <a:xfrm>
            <a:off x="1037769" y="1585911"/>
            <a:ext cx="3091542" cy="4316336"/>
            <a:chOff x="1037769" y="1876197"/>
            <a:chExt cx="3091542" cy="4316336"/>
          </a:xfrm>
        </p:grpSpPr>
        <p:sp>
          <p:nvSpPr>
            <p:cNvPr id="75" name="矩形 74"/>
            <p:cNvSpPr/>
            <p:nvPr>
              <p:custDataLst>
                <p:tags r:id="rId3"/>
              </p:custDataLst>
            </p:nvPr>
          </p:nvSpPr>
          <p:spPr>
            <a:xfrm>
              <a:off x="1037769" y="2336800"/>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6" name="组合 75"/>
            <p:cNvGrpSpPr/>
            <p:nvPr/>
          </p:nvGrpSpPr>
          <p:grpSpPr>
            <a:xfrm>
              <a:off x="1395187" y="1876197"/>
              <a:ext cx="921204" cy="921204"/>
              <a:chOff x="1395187" y="1876197"/>
              <a:chExt cx="921204" cy="921204"/>
            </a:xfrm>
          </p:grpSpPr>
          <p:sp>
            <p:nvSpPr>
              <p:cNvPr id="82" name="椭圆 81"/>
              <p:cNvSpPr/>
              <p:nvPr>
                <p:custDataLst>
                  <p:tags r:id="rId4"/>
                </p:custDataLst>
              </p:nvPr>
            </p:nvSpPr>
            <p:spPr>
              <a:xfrm>
                <a:off x="1395187" y="1876197"/>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3" name="图片 82"/>
              <p:cNvPicPr>
                <a:picLocks noChangeAspect="1"/>
              </p:cNvPicPr>
              <p:nvPr>
                <p:custDataLst>
                  <p:tags r:id="rId5"/>
                </p:custDataLst>
              </p:nvPr>
            </p:nvPicPr>
            <p:blipFill>
              <a:blip r:embed="rId6"/>
              <a:stretch>
                <a:fillRect/>
              </a:stretch>
            </p:blipFill>
            <p:spPr>
              <a:xfrm>
                <a:off x="1567014" y="2031037"/>
                <a:ext cx="577551" cy="611524"/>
              </a:xfrm>
              <a:prstGeom prst="rect">
                <a:avLst/>
              </a:prstGeom>
            </p:spPr>
          </p:pic>
        </p:grpSp>
        <p:grpSp>
          <p:nvGrpSpPr>
            <p:cNvPr id="77" name="组合 76"/>
            <p:cNvGrpSpPr/>
            <p:nvPr/>
          </p:nvGrpSpPr>
          <p:grpSpPr>
            <a:xfrm>
              <a:off x="1263196" y="3198204"/>
              <a:ext cx="2634253" cy="2604422"/>
              <a:chOff x="1263196" y="3198204"/>
              <a:chExt cx="2634253" cy="2604422"/>
            </a:xfrm>
          </p:grpSpPr>
          <p:sp>
            <p:nvSpPr>
              <p:cNvPr id="78" name="文本框 77"/>
              <p:cNvSpPr txBox="1"/>
              <p:nvPr>
                <p:custDataLst>
                  <p:tags r:id="rId7"/>
                </p:custDataLst>
              </p:nvPr>
            </p:nvSpPr>
            <p:spPr>
              <a:xfrm>
                <a:off x="1263196" y="3198204"/>
                <a:ext cx="2367280" cy="460375"/>
              </a:xfrm>
              <a:prstGeom prst="rect">
                <a:avLst/>
              </a:prstGeom>
              <a:noFill/>
            </p:spPr>
            <p:txBody>
              <a:bodyPr wrap="square" rtlCol="0">
                <a:spAutoFit/>
              </a:bodyPr>
              <a:lstStyle/>
              <a:p>
                <a:r>
                  <a:rPr lang="zh-CN" altLang="en-US" sz="2400">
                    <a:cs typeface="+mn-ea"/>
                    <a:sym typeface="+mn-lt"/>
                  </a:rPr>
                  <a:t>各国的就业情况</a:t>
                </a:r>
                <a:endParaRPr lang="zh-CN" altLang="en-US" sz="2400">
                  <a:cs typeface="+mn-ea"/>
                  <a:sym typeface="+mn-lt"/>
                </a:endParaRPr>
              </a:p>
            </p:txBody>
          </p:sp>
          <p:sp>
            <p:nvSpPr>
              <p:cNvPr id="79" name="文本框 78"/>
              <p:cNvSpPr txBox="1"/>
              <p:nvPr>
                <p:custDataLst>
                  <p:tags r:id="rId8"/>
                </p:custDataLst>
              </p:nvPr>
            </p:nvSpPr>
            <p:spPr>
              <a:xfrm>
                <a:off x="1270816" y="4418012"/>
                <a:ext cx="2626633" cy="645160"/>
              </a:xfrm>
              <a:prstGeom prst="rect">
                <a:avLst/>
              </a:prstGeom>
              <a:noFill/>
            </p:spPr>
            <p:txBody>
              <a:bodyPr wrap="square" rtlCol="0">
                <a:spAutoFit/>
              </a:bodyPr>
              <a:lstStyle/>
              <a:p>
                <a:r>
                  <a:rPr lang="zh-CN" altLang="en-US" spc="300">
                    <a:cs typeface="+mn-ea"/>
                    <a:sym typeface="+mn-lt"/>
                  </a:rPr>
                  <a:t>中国的就业情况趋于稳定。</a:t>
                </a:r>
                <a:endParaRPr lang="zh-CN" altLang="en-US" spc="300">
                  <a:cs typeface="+mn-ea"/>
                  <a:sym typeface="+mn-lt"/>
                </a:endParaRPr>
              </a:p>
            </p:txBody>
          </p:sp>
          <p:sp>
            <p:nvSpPr>
              <p:cNvPr id="80" name="文本框 79"/>
              <p:cNvSpPr txBox="1"/>
              <p:nvPr>
                <p:custDataLst>
                  <p:tags r:id="rId9"/>
                </p:custDataLst>
              </p:nvPr>
            </p:nvSpPr>
            <p:spPr>
              <a:xfrm>
                <a:off x="1270816" y="5157466"/>
                <a:ext cx="2626633" cy="645160"/>
              </a:xfrm>
              <a:prstGeom prst="rect">
                <a:avLst/>
              </a:prstGeom>
              <a:noFill/>
            </p:spPr>
            <p:txBody>
              <a:bodyPr wrap="square" rtlCol="0">
                <a:spAutoFit/>
              </a:bodyPr>
              <a:lstStyle/>
              <a:p>
                <a:r>
                  <a:rPr lang="zh-CN" altLang="en-US" spc="300">
                    <a:cs typeface="+mn-ea"/>
                    <a:sym typeface="+mn-lt"/>
                  </a:rPr>
                  <a:t>西方国家的就业问题难以解决。</a:t>
                </a:r>
                <a:endParaRPr lang="zh-CN" altLang="en-US" spc="300">
                  <a:cs typeface="+mn-ea"/>
                  <a:sym typeface="+mn-lt"/>
                </a:endParaRPr>
              </a:p>
            </p:txBody>
          </p:sp>
        </p:grpSp>
      </p:grpSp>
      <p:grpSp>
        <p:nvGrpSpPr>
          <p:cNvPr id="84" name="组合 83"/>
          <p:cNvGrpSpPr/>
          <p:nvPr>
            <p:custDataLst>
              <p:tags r:id="rId10"/>
            </p:custDataLst>
          </p:nvPr>
        </p:nvGrpSpPr>
        <p:grpSpPr>
          <a:xfrm>
            <a:off x="4550229" y="1597890"/>
            <a:ext cx="3091542" cy="4304356"/>
            <a:chOff x="4550229" y="1888176"/>
            <a:chExt cx="3091542" cy="4304356"/>
          </a:xfrm>
        </p:grpSpPr>
        <p:sp>
          <p:nvSpPr>
            <p:cNvPr id="85" name="矩形 84"/>
            <p:cNvSpPr/>
            <p:nvPr>
              <p:custDataLst>
                <p:tags r:id="rId11"/>
              </p:custDataLst>
            </p:nvPr>
          </p:nvSpPr>
          <p:spPr>
            <a:xfrm>
              <a:off x="4550229" y="2336799"/>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6" name="组合 85"/>
            <p:cNvGrpSpPr/>
            <p:nvPr/>
          </p:nvGrpSpPr>
          <p:grpSpPr>
            <a:xfrm>
              <a:off x="4901743" y="1888176"/>
              <a:ext cx="921204" cy="921204"/>
              <a:chOff x="4901743" y="1888176"/>
              <a:chExt cx="921204" cy="921204"/>
            </a:xfrm>
          </p:grpSpPr>
          <p:sp>
            <p:nvSpPr>
              <p:cNvPr id="92" name="椭圆 91"/>
              <p:cNvSpPr/>
              <p:nvPr>
                <p:custDataLst>
                  <p:tags r:id="rId12"/>
                </p:custDataLst>
              </p:nvPr>
            </p:nvSpPr>
            <p:spPr>
              <a:xfrm>
                <a:off x="4901743" y="1888176"/>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3" name="图片 92"/>
              <p:cNvPicPr>
                <a:picLocks noChangeAspect="1"/>
              </p:cNvPicPr>
              <p:nvPr>
                <p:custDataLst>
                  <p:tags r:id="rId13"/>
                </p:custDataLst>
              </p:nvPr>
            </p:nvPicPr>
            <p:blipFill>
              <a:blip r:embed="rId14"/>
              <a:stretch>
                <a:fillRect/>
              </a:stretch>
            </p:blipFill>
            <p:spPr>
              <a:xfrm>
                <a:off x="5073570" y="2073129"/>
                <a:ext cx="577551" cy="551298"/>
              </a:xfrm>
              <a:prstGeom prst="rect">
                <a:avLst/>
              </a:prstGeom>
            </p:spPr>
          </p:pic>
        </p:grpSp>
        <p:grpSp>
          <p:nvGrpSpPr>
            <p:cNvPr id="87" name="组合 86"/>
            <p:cNvGrpSpPr/>
            <p:nvPr/>
          </p:nvGrpSpPr>
          <p:grpSpPr>
            <a:xfrm>
              <a:off x="4782684" y="3198204"/>
              <a:ext cx="2713355" cy="2410112"/>
              <a:chOff x="1263196" y="3198204"/>
              <a:chExt cx="2713355" cy="2410112"/>
            </a:xfrm>
          </p:grpSpPr>
          <p:sp>
            <p:nvSpPr>
              <p:cNvPr id="88" name="文本框 87"/>
              <p:cNvSpPr txBox="1"/>
              <p:nvPr>
                <p:custDataLst>
                  <p:tags r:id="rId15"/>
                </p:custDataLst>
              </p:nvPr>
            </p:nvSpPr>
            <p:spPr>
              <a:xfrm>
                <a:off x="1263196" y="3198204"/>
                <a:ext cx="2713355" cy="829945"/>
              </a:xfrm>
              <a:prstGeom prst="rect">
                <a:avLst/>
              </a:prstGeom>
              <a:noFill/>
            </p:spPr>
            <p:txBody>
              <a:bodyPr wrap="square" rtlCol="0">
                <a:spAutoFit/>
              </a:bodyPr>
              <a:lstStyle/>
              <a:p>
                <a:r>
                  <a:rPr lang="zh-CN" altLang="en-US" sz="2400">
                    <a:cs typeface="+mn-ea"/>
                    <a:sym typeface="+mn-lt"/>
                  </a:rPr>
                  <a:t>中西方现代化路径的对比</a:t>
                </a:r>
                <a:endParaRPr lang="zh-CN" altLang="en-US" sz="2400">
                  <a:cs typeface="+mn-ea"/>
                  <a:sym typeface="+mn-lt"/>
                </a:endParaRPr>
              </a:p>
            </p:txBody>
          </p:sp>
          <p:sp>
            <p:nvSpPr>
              <p:cNvPr id="90" name="文本框 89"/>
              <p:cNvSpPr txBox="1"/>
              <p:nvPr>
                <p:custDataLst>
                  <p:tags r:id="rId16"/>
                </p:custDataLst>
              </p:nvPr>
            </p:nvSpPr>
            <p:spPr>
              <a:xfrm>
                <a:off x="1263196" y="4409436"/>
                <a:ext cx="2626633" cy="1198880"/>
              </a:xfrm>
              <a:prstGeom prst="rect">
                <a:avLst/>
              </a:prstGeom>
              <a:noFill/>
            </p:spPr>
            <p:txBody>
              <a:bodyPr wrap="square" rtlCol="0">
                <a:spAutoFit/>
              </a:bodyPr>
              <a:lstStyle/>
              <a:p>
                <a:r>
                  <a:rPr lang="zh-CN" altLang="en-US" spc="300">
                    <a:cs typeface="+mn-ea"/>
                    <a:sym typeface="+mn-lt"/>
                  </a:rPr>
                  <a:t>从本质、发展过程和思想内核进行对比反思西方现代化路径中不足之处。</a:t>
                </a:r>
                <a:endParaRPr lang="zh-CN" altLang="en-US" spc="300">
                  <a:cs typeface="+mn-ea"/>
                  <a:sym typeface="+mn-lt"/>
                </a:endParaRPr>
              </a:p>
            </p:txBody>
          </p:sp>
        </p:grpSp>
      </p:grpSp>
      <p:grpSp>
        <p:nvGrpSpPr>
          <p:cNvPr id="94" name="组合 93"/>
          <p:cNvGrpSpPr/>
          <p:nvPr>
            <p:custDataLst>
              <p:tags r:id="rId17"/>
            </p:custDataLst>
          </p:nvPr>
        </p:nvGrpSpPr>
        <p:grpSpPr>
          <a:xfrm>
            <a:off x="8062689" y="1597890"/>
            <a:ext cx="3096305" cy="4316335"/>
            <a:chOff x="8062689" y="1888176"/>
            <a:chExt cx="3096305" cy="4316335"/>
          </a:xfrm>
        </p:grpSpPr>
        <p:sp>
          <p:nvSpPr>
            <p:cNvPr id="95" name="矩形 94"/>
            <p:cNvSpPr/>
            <p:nvPr>
              <p:custDataLst>
                <p:tags r:id="rId18"/>
              </p:custDataLst>
            </p:nvPr>
          </p:nvSpPr>
          <p:spPr>
            <a:xfrm>
              <a:off x="8062689" y="2348778"/>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6" name="组合 95"/>
            <p:cNvGrpSpPr/>
            <p:nvPr/>
          </p:nvGrpSpPr>
          <p:grpSpPr>
            <a:xfrm>
              <a:off x="8408299" y="1888176"/>
              <a:ext cx="921204" cy="921204"/>
              <a:chOff x="8408299" y="1888176"/>
              <a:chExt cx="921204" cy="921204"/>
            </a:xfrm>
          </p:grpSpPr>
          <p:sp>
            <p:nvSpPr>
              <p:cNvPr id="102" name="椭圆 101"/>
              <p:cNvSpPr/>
              <p:nvPr>
                <p:custDataLst>
                  <p:tags r:id="rId19"/>
                </p:custDataLst>
              </p:nvPr>
            </p:nvSpPr>
            <p:spPr>
              <a:xfrm>
                <a:off x="8408299" y="1888176"/>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3" name="图片 102"/>
              <p:cNvPicPr>
                <a:picLocks noChangeAspect="1"/>
              </p:cNvPicPr>
              <p:nvPr>
                <p:custDataLst>
                  <p:tags r:id="rId20"/>
                </p:custDataLst>
              </p:nvPr>
            </p:nvPicPr>
            <p:blipFill>
              <a:blip r:embed="rId21"/>
              <a:stretch>
                <a:fillRect/>
              </a:stretch>
            </p:blipFill>
            <p:spPr>
              <a:xfrm>
                <a:off x="8647785" y="2102447"/>
                <a:ext cx="442232" cy="492662"/>
              </a:xfrm>
              <a:prstGeom prst="rect">
                <a:avLst/>
              </a:prstGeom>
            </p:spPr>
          </p:pic>
        </p:grpSp>
        <p:grpSp>
          <p:nvGrpSpPr>
            <p:cNvPr id="97" name="组合 96"/>
            <p:cNvGrpSpPr/>
            <p:nvPr/>
          </p:nvGrpSpPr>
          <p:grpSpPr>
            <a:xfrm>
              <a:off x="8295144" y="3198204"/>
              <a:ext cx="2863850" cy="2687607"/>
              <a:chOff x="1263196" y="3198204"/>
              <a:chExt cx="2863850" cy="2687607"/>
            </a:xfrm>
          </p:grpSpPr>
          <p:sp>
            <p:nvSpPr>
              <p:cNvPr id="98" name="文本框 97"/>
              <p:cNvSpPr txBox="1"/>
              <p:nvPr>
                <p:custDataLst>
                  <p:tags r:id="rId22"/>
                </p:custDataLst>
              </p:nvPr>
            </p:nvSpPr>
            <p:spPr>
              <a:xfrm>
                <a:off x="1263196" y="3198204"/>
                <a:ext cx="2863850" cy="829945"/>
              </a:xfrm>
              <a:prstGeom prst="rect">
                <a:avLst/>
              </a:prstGeom>
              <a:noFill/>
            </p:spPr>
            <p:txBody>
              <a:bodyPr wrap="square" rtlCol="0">
                <a:spAutoFit/>
              </a:bodyPr>
              <a:lstStyle/>
              <a:p>
                <a:r>
                  <a:rPr lang="zh-CN" altLang="en-US" sz="2400">
                    <a:cs typeface="+mn-ea"/>
                    <a:sym typeface="+mn-lt"/>
                  </a:rPr>
                  <a:t>中国现代化路径的优越性</a:t>
                </a:r>
                <a:endParaRPr lang="zh-CN" altLang="en-US" sz="2400">
                  <a:cs typeface="+mn-ea"/>
                  <a:sym typeface="+mn-lt"/>
                </a:endParaRPr>
              </a:p>
            </p:txBody>
          </p:sp>
          <p:sp>
            <p:nvSpPr>
              <p:cNvPr id="100" name="文本框 99"/>
              <p:cNvSpPr txBox="1"/>
              <p:nvPr>
                <p:custDataLst>
                  <p:tags r:id="rId23"/>
                </p:custDataLst>
              </p:nvPr>
            </p:nvSpPr>
            <p:spPr>
              <a:xfrm>
                <a:off x="1263196" y="4409436"/>
                <a:ext cx="2626633" cy="1476375"/>
              </a:xfrm>
              <a:prstGeom prst="rect">
                <a:avLst/>
              </a:prstGeom>
              <a:noFill/>
            </p:spPr>
            <p:txBody>
              <a:bodyPr wrap="square" rtlCol="0">
                <a:spAutoFit/>
              </a:bodyPr>
              <a:lstStyle/>
              <a:p>
                <a:r>
                  <a:rPr lang="zh-CN" altLang="en-US" spc="300">
                    <a:cs typeface="+mn-ea"/>
                    <a:sym typeface="+mn-lt"/>
                  </a:rPr>
                  <a:t>与国际就业情况整体恶化相对比，中国通过自身的鼓励政策将国内就业形式稳定下来，稳中向好。</a:t>
                </a:r>
                <a:endParaRPr lang="zh-CN" altLang="en-US" spc="300">
                  <a:cs typeface="+mn-ea"/>
                  <a:sym typeface="+mn-lt"/>
                </a:endParaRPr>
              </a:p>
            </p:txBody>
          </p:sp>
        </p:grpSp>
      </p:grpSp>
      <p:grpSp>
        <p:nvGrpSpPr>
          <p:cNvPr id="5" name="组合 4"/>
          <p:cNvGrpSpPr/>
          <p:nvPr/>
        </p:nvGrpSpPr>
        <p:grpSpPr>
          <a:xfrm>
            <a:off x="420106" y="300845"/>
            <a:ext cx="760161" cy="654908"/>
            <a:chOff x="401056" y="200808"/>
            <a:chExt cx="760161" cy="654908"/>
          </a:xfrm>
        </p:grpSpPr>
        <p:sp>
          <p:nvSpPr>
            <p:cNvPr id="43" name="椭圆 42"/>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2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42"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1000"/>
                                        <p:tgtEl>
                                          <p:spTgt spid="74"/>
                                        </p:tgtEl>
                                      </p:cBhvr>
                                    </p:animEffect>
                                    <p:anim calcmode="lin" valueType="num">
                                      <p:cBhvr>
                                        <p:cTn id="16" dur="1000" fill="hold"/>
                                        <p:tgtEl>
                                          <p:spTgt spid="74"/>
                                        </p:tgtEl>
                                        <p:attrNameLst>
                                          <p:attrName>ppt_x</p:attrName>
                                        </p:attrNameLst>
                                      </p:cBhvr>
                                      <p:tavLst>
                                        <p:tav tm="0">
                                          <p:val>
                                            <p:strVal val="#ppt_x"/>
                                          </p:val>
                                        </p:tav>
                                        <p:tav tm="100000">
                                          <p:val>
                                            <p:strVal val="#ppt_x"/>
                                          </p:val>
                                        </p:tav>
                                      </p:tavLst>
                                    </p:anim>
                                    <p:anim calcmode="lin" valueType="num">
                                      <p:cBhvr>
                                        <p:cTn id="17" dur="1000" fill="hold"/>
                                        <p:tgtEl>
                                          <p:spTgt spid="74"/>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0"/>
                                  </p:stCondLst>
                                  <p:childTnLst>
                                    <p:set>
                                      <p:cBhvr>
                                        <p:cTn id="19" dur="1" fill="hold">
                                          <p:stCondLst>
                                            <p:cond delay="0"/>
                                          </p:stCondLst>
                                        </p:cTn>
                                        <p:tgtEl>
                                          <p:spTgt spid="84"/>
                                        </p:tgtEl>
                                        <p:attrNameLst>
                                          <p:attrName>style.visibility</p:attrName>
                                        </p:attrNameLst>
                                      </p:cBhvr>
                                      <p:to>
                                        <p:strVal val="visible"/>
                                      </p:to>
                                    </p:set>
                                    <p:animEffect transition="in" filter="fade">
                                      <p:cBhvr>
                                        <p:cTn id="20" dur="1000"/>
                                        <p:tgtEl>
                                          <p:spTgt spid="84"/>
                                        </p:tgtEl>
                                      </p:cBhvr>
                                    </p:animEffect>
                                    <p:anim calcmode="lin" valueType="num">
                                      <p:cBhvr>
                                        <p:cTn id="21" dur="1000" fill="hold"/>
                                        <p:tgtEl>
                                          <p:spTgt spid="84"/>
                                        </p:tgtEl>
                                        <p:attrNameLst>
                                          <p:attrName>ppt_x</p:attrName>
                                        </p:attrNameLst>
                                      </p:cBhvr>
                                      <p:tavLst>
                                        <p:tav tm="0">
                                          <p:val>
                                            <p:strVal val="#ppt_x"/>
                                          </p:val>
                                        </p:tav>
                                        <p:tav tm="100000">
                                          <p:val>
                                            <p:strVal val="#ppt_x"/>
                                          </p:val>
                                        </p:tav>
                                      </p:tavLst>
                                    </p:anim>
                                    <p:anim calcmode="lin" valueType="num">
                                      <p:cBhvr>
                                        <p:cTn id="22" dur="1000" fill="hold"/>
                                        <p:tgtEl>
                                          <p:spTgt spid="8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1000"/>
                                        <p:tgtEl>
                                          <p:spTgt spid="94"/>
                                        </p:tgtEl>
                                      </p:cBhvr>
                                    </p:animEffect>
                                    <p:anim calcmode="lin" valueType="num">
                                      <p:cBhvr>
                                        <p:cTn id="26" dur="1000" fill="hold"/>
                                        <p:tgtEl>
                                          <p:spTgt spid="94"/>
                                        </p:tgtEl>
                                        <p:attrNameLst>
                                          <p:attrName>ppt_x</p:attrName>
                                        </p:attrNameLst>
                                      </p:cBhvr>
                                      <p:tavLst>
                                        <p:tav tm="0">
                                          <p:val>
                                            <p:strVal val="#ppt_x"/>
                                          </p:val>
                                        </p:tav>
                                        <p:tav tm="100000">
                                          <p:val>
                                            <p:strVal val="#ppt_x"/>
                                          </p:val>
                                        </p:tav>
                                      </p:tavLst>
                                    </p:anim>
                                    <p:anim calcmode="lin" valueType="num">
                                      <p:cBhvr>
                                        <p:cTn id="27"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椭圆 48"/>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3500120" y="2056190"/>
            <a:ext cx="5402036" cy="1107996"/>
          </a:xfrm>
          <a:prstGeom prst="rect">
            <a:avLst/>
          </a:prstGeom>
          <a:noFill/>
        </p:spPr>
        <p:txBody>
          <a:bodyPr wrap="square" rtlCol="0">
            <a:spAutoFit/>
          </a:bodyPr>
          <a:lstStyle/>
          <a:p>
            <a:pPr algn="dist"/>
            <a:r>
              <a:rPr lang="zh-CN" altLang="en-US" sz="6600" spc="-300">
                <a:latin typeface="方正正黑简体" panose="02000000000000000000" pitchFamily="2" charset="-122"/>
                <a:ea typeface="方正正黑简体" panose="02000000000000000000" pitchFamily="2" charset="-122"/>
                <a:cs typeface="+mn-ea"/>
                <a:sym typeface="+mn-lt"/>
              </a:rPr>
              <a:t>谢谢观看</a:t>
            </a:r>
            <a:endParaRPr lang="zh-CN" altLang="en-US" sz="6600" spc="-300">
              <a:latin typeface="方正正黑简体" panose="02000000000000000000" pitchFamily="2" charset="-122"/>
              <a:ea typeface="方正正黑简体" panose="02000000000000000000" pitchFamily="2" charset="-122"/>
              <a:cs typeface="+mn-ea"/>
              <a:sym typeface="+mn-lt"/>
            </a:endParaRPr>
          </a:p>
        </p:txBody>
      </p:sp>
      <p:sp>
        <p:nvSpPr>
          <p:cNvPr id="32" name="椭圆 31"/>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p:cNvSpPr txBox="1"/>
          <p:nvPr/>
        </p:nvSpPr>
        <p:spPr>
          <a:xfrm>
            <a:off x="3601720" y="3443605"/>
            <a:ext cx="4900930" cy="1014730"/>
          </a:xfrm>
          <a:prstGeom prst="rect">
            <a:avLst/>
          </a:prstGeom>
          <a:noFill/>
        </p:spPr>
        <p:txBody>
          <a:bodyPr wrap="square" rtlCol="0">
            <a:spAutoFit/>
          </a:bodyPr>
          <a:lstStyle/>
          <a:p>
            <a:pPr algn="l"/>
            <a:r>
              <a:rPr lang="zh-CN" altLang="en-US" sz="2000">
                <a:cs typeface="+mn-ea"/>
                <a:sym typeface="+mn-lt"/>
              </a:rPr>
              <a:t>成员：</a:t>
            </a:r>
            <a:endParaRPr lang="zh-CN" altLang="en-US" sz="2000">
              <a:cs typeface="+mn-ea"/>
              <a:sym typeface="+mn-lt"/>
            </a:endParaRPr>
          </a:p>
          <a:p>
            <a:pPr algn="l"/>
            <a:r>
              <a:rPr lang="zh-CN" altLang="en-US" sz="2000">
                <a:cs typeface="+mn-ea"/>
                <a:sym typeface="+mn-lt"/>
              </a:rPr>
              <a:t>李相宜，马茂原，陈伟，王超，陆俊吉，尹才溢，王昕烨</a:t>
            </a:r>
            <a:endParaRPr lang="zh-CN" altLang="en-US" sz="2000">
              <a:cs typeface="+mn-ea"/>
              <a:sym typeface="+mn-lt"/>
            </a:endParaRPr>
          </a:p>
        </p:txBody>
      </p:sp>
      <p:grpSp>
        <p:nvGrpSpPr>
          <p:cNvPr id="70" name="组合 69"/>
          <p:cNvGrpSpPr/>
          <p:nvPr/>
        </p:nvGrpSpPr>
        <p:grpSpPr>
          <a:xfrm>
            <a:off x="4916804" y="4542627"/>
            <a:ext cx="2636612" cy="400110"/>
            <a:chOff x="1654174" y="4908884"/>
            <a:chExt cx="2333625" cy="400110"/>
          </a:xfrm>
        </p:grpSpPr>
        <p:sp>
          <p:nvSpPr>
            <p:cNvPr id="71" name="矩形: 圆角 70"/>
            <p:cNvSpPr/>
            <p:nvPr/>
          </p:nvSpPr>
          <p:spPr>
            <a:xfrm>
              <a:off x="1654174" y="4908884"/>
              <a:ext cx="2302669" cy="400110"/>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文本框 71"/>
            <p:cNvSpPr txBox="1"/>
            <p:nvPr/>
          </p:nvSpPr>
          <p:spPr>
            <a:xfrm>
              <a:off x="1654174" y="4909033"/>
              <a:ext cx="2333625" cy="368300"/>
            </a:xfrm>
            <a:prstGeom prst="rect">
              <a:avLst/>
            </a:prstGeom>
            <a:noFill/>
          </p:spPr>
          <p:txBody>
            <a:bodyPr wrap="square" rtlCol="0">
              <a:spAutoFit/>
            </a:bodyPr>
            <a:lstStyle/>
            <a:p>
              <a:pPr algn="dist"/>
              <a:r>
                <a:rPr lang="zh-CN" altLang="en-US">
                  <a:solidFill>
                    <a:schemeClr val="bg1"/>
                  </a:solidFill>
                  <a:cs typeface="+mn-ea"/>
                  <a:sym typeface="+mn-lt"/>
                </a:rPr>
                <a:t>时间：</a:t>
              </a:r>
              <a:r>
                <a:rPr lang="en-US" altLang="zh-CN">
                  <a:solidFill>
                    <a:schemeClr val="bg1"/>
                  </a:solidFill>
                  <a:cs typeface="+mn-ea"/>
                  <a:sym typeface="+mn-lt"/>
                </a:rPr>
                <a:t>2024</a:t>
              </a:r>
              <a:r>
                <a:rPr lang="zh-CN" altLang="en-US">
                  <a:solidFill>
                    <a:schemeClr val="bg1"/>
                  </a:solidFill>
                  <a:cs typeface="+mn-ea"/>
                  <a:sym typeface="+mn-lt"/>
                </a:rPr>
                <a:t>年</a:t>
              </a:r>
              <a:r>
                <a:rPr lang="en-US" altLang="zh-CN">
                  <a:solidFill>
                    <a:schemeClr val="bg1"/>
                  </a:solidFill>
                  <a:cs typeface="+mn-ea"/>
                  <a:sym typeface="+mn-lt"/>
                </a:rPr>
                <a:t>4</a:t>
              </a:r>
              <a:r>
                <a:rPr lang="zh-CN" altLang="en-US">
                  <a:solidFill>
                    <a:schemeClr val="bg1"/>
                  </a:solidFill>
                  <a:cs typeface="+mn-ea"/>
                  <a:sym typeface="+mn-lt"/>
                </a:rPr>
                <a:t>月</a:t>
              </a:r>
              <a:r>
                <a:rPr lang="en-US" altLang="zh-CN">
                  <a:solidFill>
                    <a:schemeClr val="bg1"/>
                  </a:solidFill>
                  <a:cs typeface="+mn-ea"/>
                  <a:sym typeface="+mn-lt"/>
                </a:rPr>
                <a:t>1</a:t>
              </a:r>
              <a:r>
                <a:rPr lang="zh-CN" altLang="en-US">
                  <a:solidFill>
                    <a:schemeClr val="bg1"/>
                  </a:solidFill>
                  <a:cs typeface="+mn-ea"/>
                  <a:sym typeface="+mn-lt"/>
                </a:rPr>
                <a:t>日</a:t>
              </a:r>
              <a:endParaRPr lang="zh-CN" altLang="en-US">
                <a:solidFill>
                  <a:schemeClr val="bg1"/>
                </a:solidFill>
                <a:cs typeface="+mn-ea"/>
                <a:sym typeface="+mn-lt"/>
              </a:endParaRPr>
            </a:p>
          </p:txBody>
        </p:sp>
      </p:grpSp>
      <p:sp>
        <p:nvSpPr>
          <p:cNvPr id="77" name="椭圆 7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96108" y="-2181679"/>
            <a:ext cx="4363358" cy="43633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99455" y="356507"/>
            <a:ext cx="1326144" cy="1326144"/>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p:cNvGrpSpPr/>
          <p:nvPr/>
        </p:nvGrpSpPr>
        <p:grpSpPr>
          <a:xfrm>
            <a:off x="2112402" y="975030"/>
            <a:ext cx="3315942" cy="877799"/>
            <a:chOff x="2112402" y="975030"/>
            <a:chExt cx="3315942" cy="877799"/>
          </a:xfrm>
        </p:grpSpPr>
        <p:sp>
          <p:nvSpPr>
            <p:cNvPr id="5" name="矩形: 圆角 4"/>
            <p:cNvSpPr/>
            <p:nvPr/>
          </p:nvSpPr>
          <p:spPr>
            <a:xfrm>
              <a:off x="2112402" y="975030"/>
              <a:ext cx="3315942" cy="877799"/>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2417716" y="1059986"/>
              <a:ext cx="1232264" cy="707886"/>
            </a:xfrm>
            <a:prstGeom prst="rect">
              <a:avLst/>
            </a:prstGeom>
            <a:noFill/>
          </p:spPr>
          <p:txBody>
            <a:bodyPr wrap="square" rtlCol="0">
              <a:spAutoFit/>
            </a:bodyPr>
            <a:lstStyle/>
            <a:p>
              <a:r>
                <a:rPr lang="zh-CN" altLang="en-US" sz="4000">
                  <a:solidFill>
                    <a:schemeClr val="bg1"/>
                  </a:solidFill>
                  <a:effectLst>
                    <a:outerShdw blurRad="38100" dist="38100" dir="2700000" algn="tl">
                      <a:srgbClr val="000000">
                        <a:alpha val="43137"/>
                      </a:srgbClr>
                    </a:outerShdw>
                  </a:effectLst>
                  <a:cs typeface="+mn-ea"/>
                  <a:sym typeface="+mn-lt"/>
                </a:rPr>
                <a:t>目录</a:t>
              </a:r>
              <a:endParaRPr lang="zh-CN" altLang="en-US" sz="4000">
                <a:solidFill>
                  <a:schemeClr val="bg1"/>
                </a:solidFill>
                <a:effectLst>
                  <a:outerShdw blurRad="38100" dist="38100" dir="2700000" algn="tl">
                    <a:srgbClr val="000000">
                      <a:alpha val="43137"/>
                    </a:srgbClr>
                  </a:outerShdw>
                </a:effectLst>
                <a:cs typeface="+mn-ea"/>
                <a:sym typeface="+mn-lt"/>
              </a:endParaRPr>
            </a:p>
          </p:txBody>
        </p:sp>
        <p:cxnSp>
          <p:nvCxnSpPr>
            <p:cNvPr id="8" name="直接连接符 7"/>
            <p:cNvCxnSpPr/>
            <p:nvPr/>
          </p:nvCxnSpPr>
          <p:spPr>
            <a:xfrm flipV="1">
              <a:off x="3649980" y="1190914"/>
              <a:ext cx="123825" cy="491737"/>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800121" y="1280269"/>
              <a:ext cx="1628223" cy="369332"/>
            </a:xfrm>
            <a:prstGeom prst="rect">
              <a:avLst/>
            </a:prstGeom>
            <a:noFill/>
          </p:spPr>
          <p:txBody>
            <a:bodyPr wrap="square" rtlCol="0">
              <a:spAutoFit/>
            </a:bodyPr>
            <a:lstStyle/>
            <a:p>
              <a:r>
                <a:rPr lang="en-US" altLang="zh-CN">
                  <a:solidFill>
                    <a:schemeClr val="bg1"/>
                  </a:solidFill>
                  <a:effectLst>
                    <a:outerShdw blurRad="38100" dist="38100" dir="2700000" algn="tl">
                      <a:srgbClr val="000000">
                        <a:alpha val="43137"/>
                      </a:srgbClr>
                    </a:outerShdw>
                  </a:effectLst>
                  <a:cs typeface="+mn-ea"/>
                  <a:sym typeface="+mn-lt"/>
                </a:rPr>
                <a:t>CONTENTES</a:t>
              </a:r>
              <a:endParaRPr lang="zh-CN" altLang="en-US">
                <a:solidFill>
                  <a:schemeClr val="bg1"/>
                </a:solidFill>
                <a:effectLst>
                  <a:outerShdw blurRad="38100" dist="38100" dir="2700000" algn="tl">
                    <a:srgbClr val="000000">
                      <a:alpha val="43137"/>
                    </a:srgbClr>
                  </a:outerShdw>
                </a:effectLst>
                <a:cs typeface="+mn-ea"/>
                <a:sym typeface="+mn-lt"/>
              </a:endParaRPr>
            </a:p>
          </p:txBody>
        </p:sp>
      </p:grpSp>
      <p:grpSp>
        <p:nvGrpSpPr>
          <p:cNvPr id="12" name="组合 11"/>
          <p:cNvGrpSpPr/>
          <p:nvPr>
            <p:custDataLst>
              <p:tags r:id="rId1"/>
            </p:custDataLst>
          </p:nvPr>
        </p:nvGrpSpPr>
        <p:grpSpPr>
          <a:xfrm>
            <a:off x="1190134" y="2989597"/>
            <a:ext cx="952500" cy="584775"/>
            <a:chOff x="6762561" y="1160797"/>
            <a:chExt cx="952500" cy="584775"/>
          </a:xfrm>
        </p:grpSpPr>
        <p:sp>
          <p:nvSpPr>
            <p:cNvPr id="13" name="矩形 12"/>
            <p:cNvSpPr/>
            <p:nvPr>
              <p:custDataLst>
                <p:tags r:id="rId2"/>
              </p:custDataLst>
            </p:nvPr>
          </p:nvSpPr>
          <p:spPr>
            <a:xfrm>
              <a:off x="6762561" y="1197279"/>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7776D"/>
                </a:solidFill>
                <a:cs typeface="+mn-ea"/>
                <a:sym typeface="+mn-lt"/>
              </a:endParaRPr>
            </a:p>
          </p:txBody>
        </p:sp>
        <p:sp>
          <p:nvSpPr>
            <p:cNvPr id="14" name="文本框 13"/>
            <p:cNvSpPr txBox="1"/>
            <p:nvPr>
              <p:custDataLst>
                <p:tags r:id="rId3"/>
              </p:custDataLst>
            </p:nvPr>
          </p:nvSpPr>
          <p:spPr>
            <a:xfrm>
              <a:off x="6787961" y="1160797"/>
              <a:ext cx="901700" cy="584775"/>
            </a:xfrm>
            <a:prstGeom prst="rect">
              <a:avLst/>
            </a:prstGeom>
            <a:noFill/>
          </p:spPr>
          <p:txBody>
            <a:bodyPr wrap="square" rtlCol="0">
              <a:spAutoFit/>
            </a:bodyPr>
            <a:lstStyle/>
            <a:p>
              <a:pPr algn="ctr"/>
              <a:r>
                <a:rPr lang="en-US" altLang="zh-CN" sz="3200">
                  <a:solidFill>
                    <a:srgbClr val="27776D"/>
                  </a:solidFill>
                  <a:cs typeface="+mn-ea"/>
                  <a:sym typeface="+mn-lt"/>
                </a:rPr>
                <a:t>01</a:t>
              </a:r>
              <a:endParaRPr lang="zh-CN" altLang="en-US" sz="3200">
                <a:solidFill>
                  <a:srgbClr val="27776D"/>
                </a:solidFill>
                <a:cs typeface="+mn-ea"/>
                <a:sym typeface="+mn-lt"/>
              </a:endParaRPr>
            </a:p>
          </p:txBody>
        </p:sp>
      </p:grpSp>
      <p:grpSp>
        <p:nvGrpSpPr>
          <p:cNvPr id="15" name="组合 14"/>
          <p:cNvGrpSpPr/>
          <p:nvPr>
            <p:custDataLst>
              <p:tags r:id="rId4"/>
            </p:custDataLst>
          </p:nvPr>
        </p:nvGrpSpPr>
        <p:grpSpPr>
          <a:xfrm>
            <a:off x="2417716" y="2866768"/>
            <a:ext cx="3458906" cy="1198880"/>
            <a:chOff x="7932994" y="1089445"/>
            <a:chExt cx="3458906" cy="1198880"/>
          </a:xfrm>
        </p:grpSpPr>
        <p:sp>
          <p:nvSpPr>
            <p:cNvPr id="16" name="文本框 15"/>
            <p:cNvSpPr txBox="1"/>
            <p:nvPr>
              <p:custDataLst>
                <p:tags r:id="rId5"/>
              </p:custDataLst>
            </p:nvPr>
          </p:nvSpPr>
          <p:spPr>
            <a:xfrm>
              <a:off x="7932994" y="1089445"/>
              <a:ext cx="3458906" cy="1198880"/>
            </a:xfrm>
            <a:prstGeom prst="rect">
              <a:avLst/>
            </a:prstGeom>
            <a:noFill/>
          </p:spPr>
          <p:txBody>
            <a:bodyPr wrap="square" rtlCol="0">
              <a:spAutoFit/>
            </a:bodyPr>
            <a:lstStyle/>
            <a:p>
              <a:r>
                <a:rPr lang="zh-CN" altLang="en-US" sz="3600" spc="400">
                  <a:solidFill>
                    <a:srgbClr val="27776D"/>
                  </a:solidFill>
                  <a:effectLst>
                    <a:outerShdw blurRad="76200" dist="38100" dir="5400000" algn="t" rotWithShape="0">
                      <a:prstClr val="black">
                        <a:alpha val="22000"/>
                      </a:prstClr>
                    </a:outerShdw>
                  </a:effectLst>
                  <a:cs typeface="+mn-ea"/>
                  <a:sym typeface="+mn-lt"/>
                </a:rPr>
                <a:t>西方现代化</a:t>
              </a:r>
              <a:endParaRPr lang="zh-CN" altLang="en-US" sz="3600" spc="400" dirty="0">
                <a:solidFill>
                  <a:schemeClr val="bg1"/>
                </a:solidFill>
                <a:effectLst>
                  <a:outerShdw blurRad="76200" dist="38100" dir="5400000" algn="t" rotWithShape="0">
                    <a:prstClr val="black">
                      <a:alpha val="22000"/>
                    </a:prstClr>
                  </a:outerShdw>
                </a:effectLst>
                <a:cs typeface="+mn-ea"/>
                <a:sym typeface="+mn-lt"/>
              </a:endParaRPr>
            </a:p>
            <a:p>
              <a:endParaRPr lang="zh-CN" altLang="en-US" sz="3600" spc="400">
                <a:solidFill>
                  <a:srgbClr val="27776D"/>
                </a:solidFill>
                <a:effectLst>
                  <a:outerShdw blurRad="76200" dist="38100" dir="5400000" algn="t" rotWithShape="0">
                    <a:prstClr val="black">
                      <a:alpha val="22000"/>
                    </a:prstClr>
                  </a:outerShdw>
                </a:effectLst>
                <a:cs typeface="+mn-ea"/>
                <a:sym typeface="+mn-lt"/>
              </a:endParaRPr>
            </a:p>
          </p:txBody>
        </p:sp>
        <p:sp>
          <p:nvSpPr>
            <p:cNvPr id="17" name="文本框 16"/>
            <p:cNvSpPr txBox="1"/>
            <p:nvPr>
              <p:custDataLst>
                <p:tags r:id="rId6"/>
              </p:custDataLst>
            </p:nvPr>
          </p:nvSpPr>
          <p:spPr>
            <a:xfrm>
              <a:off x="8043197" y="1629056"/>
              <a:ext cx="3220116" cy="414020"/>
            </a:xfrm>
            <a:prstGeom prst="rect">
              <a:avLst/>
            </a:prstGeom>
            <a:noFill/>
          </p:spPr>
          <p:txBody>
            <a:bodyPr wrap="square" rtlCol="0">
              <a:spAutoFit/>
            </a:bodyPr>
            <a:lstStyle/>
            <a:p>
              <a:pPr algn="dist"/>
              <a:r>
                <a:rPr lang="en-US" altLang="zh-CN" sz="1050">
                  <a:solidFill>
                    <a:srgbClr val="27776D"/>
                  </a:solidFill>
                  <a:cs typeface="+mn-ea"/>
                  <a:sym typeface="+mn-lt"/>
                </a:rPr>
                <a:t>Western Modernization</a:t>
              </a:r>
              <a:endParaRPr lang="en-US" altLang="zh-CN" sz="1050">
                <a:solidFill>
                  <a:srgbClr val="27776D"/>
                </a:solidFill>
                <a:cs typeface="+mn-ea"/>
                <a:sym typeface="+mn-lt"/>
              </a:endParaRPr>
            </a:p>
            <a:p>
              <a:pPr algn="dist"/>
              <a:endParaRPr lang="en-US" altLang="zh-CN" sz="1050">
                <a:solidFill>
                  <a:srgbClr val="27776D"/>
                </a:solidFill>
                <a:cs typeface="+mn-ea"/>
                <a:sym typeface="+mn-lt"/>
              </a:endParaRPr>
            </a:p>
          </p:txBody>
        </p:sp>
      </p:grpSp>
      <p:grpSp>
        <p:nvGrpSpPr>
          <p:cNvPr id="24" name="组合 23"/>
          <p:cNvGrpSpPr/>
          <p:nvPr>
            <p:custDataLst>
              <p:tags r:id="rId7"/>
            </p:custDataLst>
          </p:nvPr>
        </p:nvGrpSpPr>
        <p:grpSpPr>
          <a:xfrm>
            <a:off x="6315380" y="2978340"/>
            <a:ext cx="952500" cy="584775"/>
            <a:chOff x="6762561" y="2351806"/>
            <a:chExt cx="952500" cy="584775"/>
          </a:xfrm>
        </p:grpSpPr>
        <p:sp>
          <p:nvSpPr>
            <p:cNvPr id="25" name="矩形 24"/>
            <p:cNvSpPr/>
            <p:nvPr>
              <p:custDataLst>
                <p:tags r:id="rId8"/>
              </p:custDataLst>
            </p:nvPr>
          </p:nvSpPr>
          <p:spPr>
            <a:xfrm>
              <a:off x="6762561" y="2399546"/>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7776D"/>
                </a:solidFill>
                <a:cs typeface="+mn-ea"/>
                <a:sym typeface="+mn-lt"/>
              </a:endParaRPr>
            </a:p>
          </p:txBody>
        </p:sp>
        <p:sp>
          <p:nvSpPr>
            <p:cNvPr id="26" name="文本框 25"/>
            <p:cNvSpPr txBox="1"/>
            <p:nvPr>
              <p:custDataLst>
                <p:tags r:id="rId9"/>
              </p:custDataLst>
            </p:nvPr>
          </p:nvSpPr>
          <p:spPr>
            <a:xfrm>
              <a:off x="6785507" y="2351806"/>
              <a:ext cx="901700" cy="584775"/>
            </a:xfrm>
            <a:prstGeom prst="rect">
              <a:avLst/>
            </a:prstGeom>
            <a:noFill/>
          </p:spPr>
          <p:txBody>
            <a:bodyPr wrap="square" rtlCol="0">
              <a:spAutoFit/>
            </a:bodyPr>
            <a:lstStyle/>
            <a:p>
              <a:pPr algn="ctr"/>
              <a:r>
                <a:rPr lang="en-US" altLang="zh-CN" sz="3200">
                  <a:solidFill>
                    <a:srgbClr val="27776D"/>
                  </a:solidFill>
                  <a:cs typeface="+mn-ea"/>
                  <a:sym typeface="+mn-lt"/>
                </a:rPr>
                <a:t>02</a:t>
              </a:r>
              <a:endParaRPr lang="zh-CN" altLang="en-US" sz="3200">
                <a:solidFill>
                  <a:srgbClr val="27776D"/>
                </a:solidFill>
                <a:cs typeface="+mn-ea"/>
                <a:sym typeface="+mn-lt"/>
              </a:endParaRPr>
            </a:p>
          </p:txBody>
        </p:sp>
      </p:grpSp>
      <p:grpSp>
        <p:nvGrpSpPr>
          <p:cNvPr id="27" name="组合 26"/>
          <p:cNvGrpSpPr/>
          <p:nvPr>
            <p:custDataLst>
              <p:tags r:id="rId10"/>
            </p:custDataLst>
          </p:nvPr>
        </p:nvGrpSpPr>
        <p:grpSpPr>
          <a:xfrm>
            <a:off x="7542962" y="2866768"/>
            <a:ext cx="3458906" cy="1198880"/>
            <a:chOff x="7932994" y="1089445"/>
            <a:chExt cx="3458906" cy="1198880"/>
          </a:xfrm>
        </p:grpSpPr>
        <p:sp>
          <p:nvSpPr>
            <p:cNvPr id="28" name="文本框 27"/>
            <p:cNvSpPr txBox="1"/>
            <p:nvPr>
              <p:custDataLst>
                <p:tags r:id="rId11"/>
              </p:custDataLst>
            </p:nvPr>
          </p:nvSpPr>
          <p:spPr>
            <a:xfrm>
              <a:off x="7932994" y="1089445"/>
              <a:ext cx="3458906" cy="1198880"/>
            </a:xfrm>
            <a:prstGeom prst="rect">
              <a:avLst/>
            </a:prstGeom>
            <a:noFill/>
          </p:spPr>
          <p:txBody>
            <a:bodyPr wrap="square" rtlCol="0">
              <a:spAutoFit/>
            </a:bodyPr>
            <a:lstStyle/>
            <a:p>
              <a:r>
                <a:rPr lang="zh-CN" altLang="en-US" sz="3600" spc="400">
                  <a:solidFill>
                    <a:srgbClr val="27776D"/>
                  </a:solidFill>
                  <a:effectLst>
                    <a:outerShdw blurRad="76200" dist="38100" dir="5400000" algn="t" rotWithShape="0">
                      <a:prstClr val="black">
                        <a:alpha val="22000"/>
                      </a:prstClr>
                    </a:outerShdw>
                  </a:effectLst>
                  <a:cs typeface="+mn-ea"/>
                  <a:sym typeface="+mn-lt"/>
                </a:rPr>
                <a:t>中国式现代化</a:t>
              </a:r>
              <a:endParaRPr kumimoji="0" lang="zh-CN" altLang="en-US" sz="3600" b="0" i="0" u="none" strike="noStrike" kern="1200" cap="none" spc="400" normalizeH="0" baseline="0">
                <a:solidFill>
                  <a:srgbClr val="27776D"/>
                </a:solidFill>
                <a:effectLst>
                  <a:outerShdw blurRad="76200" dist="38100" dir="5400000" algn="t" rotWithShape="0">
                    <a:prstClr val="black">
                      <a:alpha val="22000"/>
                    </a:prstClr>
                  </a:outerShdw>
                </a:effectLst>
                <a:cs typeface="+mn-ea"/>
                <a:sym typeface="+mn-lt"/>
              </a:endParaRPr>
            </a:p>
            <a:p>
              <a:endParaRPr lang="zh-CN" altLang="en-US" sz="3600" spc="400">
                <a:solidFill>
                  <a:srgbClr val="27776D"/>
                </a:solidFill>
                <a:effectLst>
                  <a:outerShdw blurRad="76200" dist="38100" dir="5400000" algn="t" rotWithShape="0">
                    <a:prstClr val="black">
                      <a:alpha val="22000"/>
                    </a:prstClr>
                  </a:outerShdw>
                </a:effectLst>
                <a:cs typeface="+mn-ea"/>
                <a:sym typeface="+mn-lt"/>
              </a:endParaRPr>
            </a:p>
          </p:txBody>
        </p:sp>
        <p:sp>
          <p:nvSpPr>
            <p:cNvPr id="29" name="文本框 28"/>
            <p:cNvSpPr txBox="1"/>
            <p:nvPr>
              <p:custDataLst>
                <p:tags r:id="rId12"/>
              </p:custDataLst>
            </p:nvPr>
          </p:nvSpPr>
          <p:spPr>
            <a:xfrm>
              <a:off x="8043197" y="1629056"/>
              <a:ext cx="3220116" cy="414020"/>
            </a:xfrm>
            <a:prstGeom prst="rect">
              <a:avLst/>
            </a:prstGeom>
            <a:noFill/>
          </p:spPr>
          <p:txBody>
            <a:bodyPr wrap="square" rtlCol="0">
              <a:spAutoFit/>
            </a:bodyPr>
            <a:lstStyle/>
            <a:p>
              <a:pPr algn="dist"/>
              <a:r>
                <a:rPr lang="en-US" altLang="zh-CN" sz="1050">
                  <a:solidFill>
                    <a:srgbClr val="27776D"/>
                  </a:solidFill>
                  <a:cs typeface="+mn-ea"/>
                  <a:sym typeface="+mn-lt"/>
                </a:rPr>
                <a:t>Chinese-style Modernization</a:t>
              </a:r>
              <a:endParaRPr kumimoji="0" lang="en-US" altLang="zh-CN" sz="1050" b="0" i="0" u="none" strike="noStrike" kern="1200" cap="none" spc="0" normalizeH="0" baseline="0">
                <a:solidFill>
                  <a:srgbClr val="27776D"/>
                </a:solidFill>
                <a:cs typeface="+mn-ea"/>
                <a:sym typeface="+mn-lt"/>
              </a:endParaRPr>
            </a:p>
            <a:p>
              <a:pPr algn="dist"/>
              <a:endParaRPr lang="en-US" altLang="zh-CN" sz="1050">
                <a:solidFill>
                  <a:srgbClr val="27776D"/>
                </a:solidFill>
                <a:cs typeface="+mn-ea"/>
                <a:sym typeface="+mn-lt"/>
              </a:endParaRPr>
            </a:p>
          </p:txBody>
        </p:sp>
      </p:grpSp>
      <p:grpSp>
        <p:nvGrpSpPr>
          <p:cNvPr id="30" name="组合 29"/>
          <p:cNvGrpSpPr/>
          <p:nvPr>
            <p:custDataLst>
              <p:tags r:id="rId13"/>
            </p:custDataLst>
          </p:nvPr>
        </p:nvGrpSpPr>
        <p:grpSpPr>
          <a:xfrm>
            <a:off x="1190134" y="4461304"/>
            <a:ext cx="952500" cy="584775"/>
            <a:chOff x="6762561" y="3550725"/>
            <a:chExt cx="952500" cy="584775"/>
          </a:xfrm>
        </p:grpSpPr>
        <p:sp>
          <p:nvSpPr>
            <p:cNvPr id="31" name="矩形 30"/>
            <p:cNvSpPr/>
            <p:nvPr>
              <p:custDataLst>
                <p:tags r:id="rId14"/>
              </p:custDataLst>
            </p:nvPr>
          </p:nvSpPr>
          <p:spPr>
            <a:xfrm>
              <a:off x="6762561" y="3601813"/>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7776D"/>
                </a:solidFill>
                <a:cs typeface="+mn-ea"/>
                <a:sym typeface="+mn-lt"/>
              </a:endParaRPr>
            </a:p>
          </p:txBody>
        </p:sp>
        <p:sp>
          <p:nvSpPr>
            <p:cNvPr id="32" name="文本框 31"/>
            <p:cNvSpPr txBox="1"/>
            <p:nvPr>
              <p:custDataLst>
                <p:tags r:id="rId15"/>
              </p:custDataLst>
            </p:nvPr>
          </p:nvSpPr>
          <p:spPr>
            <a:xfrm>
              <a:off x="6785507" y="3550725"/>
              <a:ext cx="901700" cy="584775"/>
            </a:xfrm>
            <a:prstGeom prst="rect">
              <a:avLst/>
            </a:prstGeom>
            <a:noFill/>
          </p:spPr>
          <p:txBody>
            <a:bodyPr wrap="square" rtlCol="0">
              <a:spAutoFit/>
            </a:bodyPr>
            <a:lstStyle/>
            <a:p>
              <a:pPr algn="ctr"/>
              <a:r>
                <a:rPr lang="en-US" altLang="zh-CN" sz="3200">
                  <a:solidFill>
                    <a:srgbClr val="27776D"/>
                  </a:solidFill>
                  <a:cs typeface="+mn-ea"/>
                  <a:sym typeface="+mn-lt"/>
                </a:rPr>
                <a:t>03</a:t>
              </a:r>
              <a:endParaRPr lang="zh-CN" altLang="en-US" sz="3200">
                <a:solidFill>
                  <a:srgbClr val="27776D"/>
                </a:solidFill>
                <a:cs typeface="+mn-ea"/>
                <a:sym typeface="+mn-lt"/>
              </a:endParaRPr>
            </a:p>
          </p:txBody>
        </p:sp>
      </p:grpSp>
      <p:grpSp>
        <p:nvGrpSpPr>
          <p:cNvPr id="33" name="组合 32"/>
          <p:cNvGrpSpPr/>
          <p:nvPr>
            <p:custDataLst>
              <p:tags r:id="rId16"/>
            </p:custDataLst>
          </p:nvPr>
        </p:nvGrpSpPr>
        <p:grpSpPr>
          <a:xfrm>
            <a:off x="2417716" y="4353079"/>
            <a:ext cx="3458906" cy="1198880"/>
            <a:chOff x="7932994" y="1089445"/>
            <a:chExt cx="3458906" cy="1198880"/>
          </a:xfrm>
        </p:grpSpPr>
        <p:sp>
          <p:nvSpPr>
            <p:cNvPr id="34" name="文本框 33"/>
            <p:cNvSpPr txBox="1"/>
            <p:nvPr>
              <p:custDataLst>
                <p:tags r:id="rId17"/>
              </p:custDataLst>
            </p:nvPr>
          </p:nvSpPr>
          <p:spPr>
            <a:xfrm>
              <a:off x="7932994" y="1089445"/>
              <a:ext cx="3458906" cy="1198880"/>
            </a:xfrm>
            <a:prstGeom prst="rect">
              <a:avLst/>
            </a:prstGeom>
            <a:noFill/>
          </p:spPr>
          <p:txBody>
            <a:bodyPr wrap="square" rtlCol="0">
              <a:spAutoFit/>
            </a:bodyPr>
            <a:lstStyle/>
            <a:p>
              <a:r>
                <a:rPr lang="zh-CN" altLang="en-US" sz="3600" spc="400">
                  <a:solidFill>
                    <a:srgbClr val="27776D"/>
                  </a:solidFill>
                  <a:effectLst>
                    <a:outerShdw blurRad="76200" dist="38100" dir="5400000" algn="t" rotWithShape="0">
                      <a:prstClr val="black">
                        <a:alpha val="22000"/>
                      </a:prstClr>
                    </a:outerShdw>
                  </a:effectLst>
                  <a:cs typeface="+mn-ea"/>
                  <a:sym typeface="+mn-lt"/>
                </a:rPr>
                <a:t>就业问题</a:t>
              </a:r>
              <a:endParaRPr kumimoji="0" lang="zh-CN" altLang="en-US" sz="3600" b="0" i="0" u="none" strike="noStrike" kern="1200" cap="none" spc="400" normalizeH="0" baseline="0">
                <a:solidFill>
                  <a:srgbClr val="27776D"/>
                </a:solidFill>
                <a:effectLst>
                  <a:outerShdw blurRad="76200" dist="38100" dir="5400000" algn="t" rotWithShape="0">
                    <a:prstClr val="black">
                      <a:alpha val="22000"/>
                    </a:prstClr>
                  </a:outerShdw>
                </a:effectLst>
                <a:cs typeface="+mn-ea"/>
                <a:sym typeface="+mn-lt"/>
              </a:endParaRPr>
            </a:p>
            <a:p>
              <a:endParaRPr lang="zh-CN" altLang="en-US" sz="3600" spc="400">
                <a:solidFill>
                  <a:srgbClr val="27776D"/>
                </a:solidFill>
                <a:effectLst>
                  <a:outerShdw blurRad="76200" dist="38100" dir="5400000" algn="t" rotWithShape="0">
                    <a:prstClr val="black">
                      <a:alpha val="22000"/>
                    </a:prstClr>
                  </a:outerShdw>
                </a:effectLst>
                <a:cs typeface="+mn-ea"/>
                <a:sym typeface="+mn-lt"/>
              </a:endParaRPr>
            </a:p>
          </p:txBody>
        </p:sp>
        <p:sp>
          <p:nvSpPr>
            <p:cNvPr id="35" name="文本框 34"/>
            <p:cNvSpPr txBox="1"/>
            <p:nvPr>
              <p:custDataLst>
                <p:tags r:id="rId18"/>
              </p:custDataLst>
            </p:nvPr>
          </p:nvSpPr>
          <p:spPr>
            <a:xfrm>
              <a:off x="8043197" y="1629056"/>
              <a:ext cx="3220116" cy="414020"/>
            </a:xfrm>
            <a:prstGeom prst="rect">
              <a:avLst/>
            </a:prstGeom>
            <a:noFill/>
          </p:spPr>
          <p:txBody>
            <a:bodyPr wrap="square" rtlCol="0">
              <a:spAutoFit/>
            </a:bodyPr>
            <a:lstStyle/>
            <a:p>
              <a:pPr algn="dist"/>
              <a:r>
                <a:rPr lang="en-US" altLang="zh-CN" sz="1050">
                  <a:solidFill>
                    <a:srgbClr val="27776D"/>
                  </a:solidFill>
                  <a:cs typeface="+mn-ea"/>
                  <a:sym typeface="+mn-lt"/>
                </a:rPr>
                <a:t> Employment  Issues</a:t>
              </a:r>
              <a:endParaRPr kumimoji="0" lang="en-US" altLang="zh-CN" sz="1050" b="0" i="0" u="none" strike="noStrike" kern="1200" cap="none" spc="0" normalizeH="0" baseline="0">
                <a:solidFill>
                  <a:srgbClr val="27776D"/>
                </a:solidFill>
                <a:cs typeface="+mn-ea"/>
                <a:sym typeface="+mn-lt"/>
              </a:endParaRPr>
            </a:p>
            <a:p>
              <a:pPr algn="dist"/>
              <a:endParaRPr lang="en-US" altLang="zh-CN" sz="1050">
                <a:solidFill>
                  <a:srgbClr val="27776D"/>
                </a:solidFill>
                <a:cs typeface="+mn-ea"/>
                <a:sym typeface="+mn-lt"/>
              </a:endParaRPr>
            </a:p>
          </p:txBody>
        </p:sp>
      </p:grpSp>
      <p:grpSp>
        <p:nvGrpSpPr>
          <p:cNvPr id="36" name="组合 35"/>
          <p:cNvGrpSpPr/>
          <p:nvPr>
            <p:custDataLst>
              <p:tags r:id="rId19"/>
            </p:custDataLst>
          </p:nvPr>
        </p:nvGrpSpPr>
        <p:grpSpPr>
          <a:xfrm>
            <a:off x="6338326" y="4461303"/>
            <a:ext cx="952500" cy="584775"/>
            <a:chOff x="6762561" y="4752991"/>
            <a:chExt cx="952500" cy="584775"/>
          </a:xfrm>
        </p:grpSpPr>
        <p:sp>
          <p:nvSpPr>
            <p:cNvPr id="37" name="矩形 36"/>
            <p:cNvSpPr/>
            <p:nvPr>
              <p:custDataLst>
                <p:tags r:id="rId20"/>
              </p:custDataLst>
            </p:nvPr>
          </p:nvSpPr>
          <p:spPr>
            <a:xfrm>
              <a:off x="6762561" y="4804079"/>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7776D"/>
                </a:solidFill>
                <a:cs typeface="+mn-ea"/>
                <a:sym typeface="+mn-lt"/>
              </a:endParaRPr>
            </a:p>
          </p:txBody>
        </p:sp>
        <p:sp>
          <p:nvSpPr>
            <p:cNvPr id="38" name="文本框 37"/>
            <p:cNvSpPr txBox="1"/>
            <p:nvPr>
              <p:custDataLst>
                <p:tags r:id="rId21"/>
              </p:custDataLst>
            </p:nvPr>
          </p:nvSpPr>
          <p:spPr>
            <a:xfrm>
              <a:off x="6786937" y="4752991"/>
              <a:ext cx="901700" cy="584775"/>
            </a:xfrm>
            <a:prstGeom prst="rect">
              <a:avLst/>
            </a:prstGeom>
            <a:noFill/>
          </p:spPr>
          <p:txBody>
            <a:bodyPr wrap="square" rtlCol="0">
              <a:spAutoFit/>
            </a:bodyPr>
            <a:lstStyle/>
            <a:p>
              <a:pPr algn="ctr"/>
              <a:r>
                <a:rPr lang="en-US" altLang="zh-CN" sz="3200">
                  <a:solidFill>
                    <a:srgbClr val="27776D"/>
                  </a:solidFill>
                  <a:cs typeface="+mn-ea"/>
                  <a:sym typeface="+mn-lt"/>
                </a:rPr>
                <a:t>04</a:t>
              </a:r>
              <a:endParaRPr lang="zh-CN" altLang="en-US" sz="3200">
                <a:solidFill>
                  <a:srgbClr val="27776D"/>
                </a:solidFill>
                <a:cs typeface="+mn-ea"/>
                <a:sym typeface="+mn-lt"/>
              </a:endParaRPr>
            </a:p>
          </p:txBody>
        </p:sp>
      </p:grpSp>
      <p:grpSp>
        <p:nvGrpSpPr>
          <p:cNvPr id="39" name="组合 38"/>
          <p:cNvGrpSpPr/>
          <p:nvPr>
            <p:custDataLst>
              <p:tags r:id="rId22"/>
            </p:custDataLst>
          </p:nvPr>
        </p:nvGrpSpPr>
        <p:grpSpPr>
          <a:xfrm>
            <a:off x="7565908" y="4353079"/>
            <a:ext cx="3458906" cy="1198880"/>
            <a:chOff x="7932994" y="1089445"/>
            <a:chExt cx="3458906" cy="1198880"/>
          </a:xfrm>
        </p:grpSpPr>
        <p:sp>
          <p:nvSpPr>
            <p:cNvPr id="40" name="文本框 39"/>
            <p:cNvSpPr txBox="1"/>
            <p:nvPr>
              <p:custDataLst>
                <p:tags r:id="rId23"/>
              </p:custDataLst>
            </p:nvPr>
          </p:nvSpPr>
          <p:spPr>
            <a:xfrm>
              <a:off x="7932994" y="1089445"/>
              <a:ext cx="3458906" cy="1198880"/>
            </a:xfrm>
            <a:prstGeom prst="rect">
              <a:avLst/>
            </a:prstGeom>
            <a:noFill/>
          </p:spPr>
          <p:txBody>
            <a:bodyPr wrap="square" rtlCol="0">
              <a:spAutoFit/>
            </a:bodyPr>
            <a:lstStyle/>
            <a:p>
              <a:r>
                <a:rPr lang="zh-CN" altLang="en-US" sz="3600" spc="400">
                  <a:solidFill>
                    <a:srgbClr val="27776D"/>
                  </a:solidFill>
                  <a:effectLst>
                    <a:outerShdw blurRad="76200" dist="38100" dir="5400000" algn="t" rotWithShape="0">
                      <a:prstClr val="black">
                        <a:alpha val="22000"/>
                      </a:prstClr>
                    </a:outerShdw>
                  </a:effectLst>
                  <a:cs typeface="+mn-ea"/>
                  <a:sym typeface="+mn-lt"/>
                </a:rPr>
                <a:t>应对措施</a:t>
              </a:r>
              <a:endParaRPr kumimoji="0" lang="zh-CN" altLang="en-US" sz="3600" b="0" i="0" u="none" strike="noStrike" kern="1200" cap="none" spc="400" normalizeH="0" baseline="0">
                <a:solidFill>
                  <a:srgbClr val="27776D"/>
                </a:solidFill>
                <a:effectLst>
                  <a:outerShdw blurRad="76200" dist="38100" dir="5400000" algn="t" rotWithShape="0">
                    <a:prstClr val="black">
                      <a:alpha val="22000"/>
                    </a:prstClr>
                  </a:outerShdw>
                </a:effectLst>
                <a:cs typeface="+mn-ea"/>
                <a:sym typeface="+mn-lt"/>
              </a:endParaRPr>
            </a:p>
            <a:p>
              <a:endParaRPr lang="zh-CN" altLang="en-US" sz="3600" spc="400">
                <a:solidFill>
                  <a:srgbClr val="27776D"/>
                </a:solidFill>
                <a:effectLst>
                  <a:outerShdw blurRad="76200" dist="38100" dir="5400000" algn="t" rotWithShape="0">
                    <a:prstClr val="black">
                      <a:alpha val="22000"/>
                    </a:prstClr>
                  </a:outerShdw>
                </a:effectLst>
                <a:cs typeface="+mn-ea"/>
                <a:sym typeface="+mn-lt"/>
              </a:endParaRPr>
            </a:p>
          </p:txBody>
        </p:sp>
        <p:sp>
          <p:nvSpPr>
            <p:cNvPr id="41" name="文本框 40"/>
            <p:cNvSpPr txBox="1"/>
            <p:nvPr>
              <p:custDataLst>
                <p:tags r:id="rId24"/>
              </p:custDataLst>
            </p:nvPr>
          </p:nvSpPr>
          <p:spPr>
            <a:xfrm>
              <a:off x="8043484" y="1629195"/>
              <a:ext cx="2186940" cy="252730"/>
            </a:xfrm>
            <a:prstGeom prst="rect">
              <a:avLst/>
            </a:prstGeom>
            <a:noFill/>
          </p:spPr>
          <p:txBody>
            <a:bodyPr wrap="square" rtlCol="0">
              <a:spAutoFit/>
            </a:bodyPr>
            <a:lstStyle/>
            <a:p>
              <a:pPr algn="dist"/>
              <a:r>
                <a:rPr lang="en-US" altLang="zh-CN" sz="1050">
                  <a:solidFill>
                    <a:srgbClr val="27776D"/>
                  </a:solidFill>
                  <a:cs typeface="+mn-ea"/>
                  <a:sym typeface="+mn-lt"/>
                </a:rPr>
                <a:t>solutions</a:t>
              </a:r>
              <a:endParaRPr lang="zh-CN" altLang="en-US" sz="1050">
                <a:solidFill>
                  <a:srgbClr val="27776D"/>
                </a:solidFill>
                <a:cs typeface="+mn-ea"/>
                <a:sym typeface="+mn-lt"/>
              </a:endParaRPr>
            </a:p>
          </p:txBody>
        </p:sp>
      </p:grpSp>
      <p:sp>
        <p:nvSpPr>
          <p:cNvPr id="42" name="椭圆 41"/>
          <p:cNvSpPr/>
          <p:nvPr/>
        </p:nvSpPr>
        <p:spPr>
          <a:xfrm>
            <a:off x="10299343" y="5470946"/>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11660072" y="4507969"/>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9983151" y="5171760"/>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custDataLst>
              <p:tags r:id="rId25"/>
            </p:custDataLst>
          </p:nvPr>
        </p:nvGrpSpPr>
        <p:grpSpPr>
          <a:xfrm>
            <a:off x="1189746" y="5629703"/>
            <a:ext cx="952500" cy="583565"/>
            <a:chOff x="6762561" y="4752991"/>
            <a:chExt cx="952500" cy="583565"/>
          </a:xfrm>
        </p:grpSpPr>
        <p:sp>
          <p:nvSpPr>
            <p:cNvPr id="7" name="矩形 6"/>
            <p:cNvSpPr/>
            <p:nvPr>
              <p:custDataLst>
                <p:tags r:id="rId26"/>
              </p:custDataLst>
            </p:nvPr>
          </p:nvSpPr>
          <p:spPr>
            <a:xfrm>
              <a:off x="6762561" y="4804079"/>
              <a:ext cx="952500" cy="482600"/>
            </a:xfrm>
            <a:prstGeom prst="rect">
              <a:avLst/>
            </a:prstGeom>
            <a:noFill/>
            <a:ln w="22225">
              <a:solidFill>
                <a:srgbClr val="27776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27776D"/>
                </a:solidFill>
                <a:cs typeface="+mn-ea"/>
                <a:sym typeface="+mn-lt"/>
              </a:endParaRPr>
            </a:p>
          </p:txBody>
        </p:sp>
        <p:sp>
          <p:nvSpPr>
            <p:cNvPr id="9" name="文本框 8"/>
            <p:cNvSpPr txBox="1"/>
            <p:nvPr>
              <p:custDataLst>
                <p:tags r:id="rId27"/>
              </p:custDataLst>
            </p:nvPr>
          </p:nvSpPr>
          <p:spPr>
            <a:xfrm>
              <a:off x="6786937" y="4752991"/>
              <a:ext cx="901700" cy="583565"/>
            </a:xfrm>
            <a:prstGeom prst="rect">
              <a:avLst/>
            </a:prstGeom>
            <a:noFill/>
          </p:spPr>
          <p:txBody>
            <a:bodyPr wrap="square" rtlCol="0">
              <a:spAutoFit/>
            </a:bodyPr>
            <a:p>
              <a:pPr algn="ctr"/>
              <a:r>
                <a:rPr lang="en-US" altLang="zh-CN" sz="3200">
                  <a:solidFill>
                    <a:srgbClr val="27776D"/>
                  </a:solidFill>
                  <a:cs typeface="+mn-ea"/>
                  <a:sym typeface="+mn-lt"/>
                </a:rPr>
                <a:t>05</a:t>
              </a:r>
              <a:endParaRPr lang="zh-CN" altLang="en-US" sz="3200">
                <a:solidFill>
                  <a:srgbClr val="27776D"/>
                </a:solidFill>
                <a:cs typeface="+mn-ea"/>
                <a:sym typeface="+mn-lt"/>
              </a:endParaRPr>
            </a:p>
          </p:txBody>
        </p:sp>
      </p:grpSp>
      <p:grpSp>
        <p:nvGrpSpPr>
          <p:cNvPr id="18" name="组合 17"/>
          <p:cNvGrpSpPr/>
          <p:nvPr>
            <p:custDataLst>
              <p:tags r:id="rId28"/>
            </p:custDataLst>
          </p:nvPr>
        </p:nvGrpSpPr>
        <p:grpSpPr>
          <a:xfrm>
            <a:off x="2417328" y="5521479"/>
            <a:ext cx="3458906" cy="792480"/>
            <a:chOff x="7932994" y="1089445"/>
            <a:chExt cx="3458906" cy="792480"/>
          </a:xfrm>
        </p:grpSpPr>
        <p:sp>
          <p:nvSpPr>
            <p:cNvPr id="19" name="文本框 18"/>
            <p:cNvSpPr txBox="1"/>
            <p:nvPr>
              <p:custDataLst>
                <p:tags r:id="rId29"/>
              </p:custDataLst>
            </p:nvPr>
          </p:nvSpPr>
          <p:spPr>
            <a:xfrm>
              <a:off x="7932994" y="1089445"/>
              <a:ext cx="3458906" cy="645160"/>
            </a:xfrm>
            <a:prstGeom prst="rect">
              <a:avLst/>
            </a:prstGeom>
            <a:noFill/>
          </p:spPr>
          <p:txBody>
            <a:bodyPr wrap="square" rtlCol="0">
              <a:spAutoFit/>
            </a:bodyPr>
            <a:p>
              <a:r>
                <a:rPr lang="zh-CN" altLang="en-US" sz="3600" spc="400">
                  <a:solidFill>
                    <a:srgbClr val="27776D"/>
                  </a:solidFill>
                  <a:effectLst>
                    <a:outerShdw blurRad="76200" dist="38100" dir="5400000" algn="t" rotWithShape="0">
                      <a:prstClr val="black">
                        <a:alpha val="22000"/>
                      </a:prstClr>
                    </a:outerShdw>
                  </a:effectLst>
                  <a:cs typeface="+mn-ea"/>
                  <a:sym typeface="+mn-lt"/>
                </a:rPr>
                <a:t>总结</a:t>
              </a:r>
              <a:endParaRPr lang="zh-CN" altLang="en-US" sz="3600" spc="400">
                <a:solidFill>
                  <a:srgbClr val="27776D"/>
                </a:solidFill>
                <a:effectLst>
                  <a:outerShdw blurRad="76200" dist="38100" dir="5400000" algn="t" rotWithShape="0">
                    <a:prstClr val="black">
                      <a:alpha val="22000"/>
                    </a:prstClr>
                  </a:outerShdw>
                </a:effectLst>
                <a:cs typeface="+mn-ea"/>
                <a:sym typeface="+mn-lt"/>
              </a:endParaRPr>
            </a:p>
          </p:txBody>
        </p:sp>
        <p:sp>
          <p:nvSpPr>
            <p:cNvPr id="20" name="文本框 19"/>
            <p:cNvSpPr txBox="1"/>
            <p:nvPr>
              <p:custDataLst>
                <p:tags r:id="rId30"/>
              </p:custDataLst>
            </p:nvPr>
          </p:nvSpPr>
          <p:spPr>
            <a:xfrm>
              <a:off x="8043484" y="1629195"/>
              <a:ext cx="1546225" cy="252730"/>
            </a:xfrm>
            <a:prstGeom prst="rect">
              <a:avLst/>
            </a:prstGeom>
            <a:noFill/>
          </p:spPr>
          <p:txBody>
            <a:bodyPr wrap="square" rtlCol="0">
              <a:spAutoFit/>
            </a:bodyPr>
            <a:p>
              <a:pPr algn="dist"/>
              <a:r>
                <a:rPr lang="en-US" altLang="zh-CN" sz="1050">
                  <a:solidFill>
                    <a:srgbClr val="27776D"/>
                  </a:solidFill>
                  <a:cs typeface="+mn-ea"/>
                  <a:sym typeface="+mn-lt"/>
                </a:rPr>
                <a:t>summary</a:t>
              </a:r>
              <a:endParaRPr lang="zh-CN" altLang="en-US" sz="1050">
                <a:solidFill>
                  <a:srgbClr val="27776D"/>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53"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par>
                                <p:cTn id="22" presetID="2" presetClass="entr" presetSubtype="2"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1+#ppt_w/2"/>
                                          </p:val>
                                        </p:tav>
                                        <p:tav tm="100000">
                                          <p:val>
                                            <p:strVal val="#ppt_x"/>
                                          </p:val>
                                        </p:tav>
                                      </p:tavLst>
                                    </p:anim>
                                    <p:anim calcmode="lin" valueType="num">
                                      <p:cBhvr additive="base">
                                        <p:cTn id="25" dur="500" fill="hold"/>
                                        <p:tgtEl>
                                          <p:spTgt spid="27"/>
                                        </p:tgtEl>
                                        <p:attrNameLst>
                                          <p:attrName>ppt_y</p:attrName>
                                        </p:attrNameLst>
                                      </p:cBhvr>
                                      <p:tavLst>
                                        <p:tav tm="0">
                                          <p:val>
                                            <p:strVal val="#ppt_y"/>
                                          </p:val>
                                        </p:tav>
                                        <p:tav tm="100000">
                                          <p:val>
                                            <p:strVal val="#ppt_y"/>
                                          </p:val>
                                        </p:tav>
                                      </p:tavLst>
                                    </p:anim>
                                  </p:childTnLst>
                                </p:cTn>
                              </p:par>
                              <p:par>
                                <p:cTn id="26" presetID="53" presetClass="entr" presetSubtype="16" fill="hold" nodeType="with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par>
                                <p:cTn id="31" presetID="2" presetClass="entr" presetSubtype="2"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fill="hold"/>
                                        <p:tgtEl>
                                          <p:spTgt spid="33"/>
                                        </p:tgtEl>
                                        <p:attrNameLst>
                                          <p:attrName>ppt_x</p:attrName>
                                        </p:attrNameLst>
                                      </p:cBhvr>
                                      <p:tavLst>
                                        <p:tav tm="0">
                                          <p:val>
                                            <p:strVal val="1+#ppt_w/2"/>
                                          </p:val>
                                        </p:tav>
                                        <p:tav tm="100000">
                                          <p:val>
                                            <p:strVal val="#ppt_x"/>
                                          </p:val>
                                        </p:tav>
                                      </p:tavLst>
                                    </p:anim>
                                    <p:anim calcmode="lin" valueType="num">
                                      <p:cBhvr additive="base">
                                        <p:cTn id="34" dur="500" fill="hold"/>
                                        <p:tgtEl>
                                          <p:spTgt spid="33"/>
                                        </p:tgtEl>
                                        <p:attrNameLst>
                                          <p:attrName>ppt_y</p:attrName>
                                        </p:attrNameLst>
                                      </p:cBhvr>
                                      <p:tavLst>
                                        <p:tav tm="0">
                                          <p:val>
                                            <p:strVal val="#ppt_y"/>
                                          </p:val>
                                        </p:tav>
                                        <p:tav tm="100000">
                                          <p:val>
                                            <p:strVal val="#ppt_y"/>
                                          </p:val>
                                        </p:tav>
                                      </p:tavLst>
                                    </p:anim>
                                  </p:childTnLst>
                                </p:cTn>
                              </p:par>
                              <p:par>
                                <p:cTn id="35" presetID="53" presetClass="entr" presetSubtype="16"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par>
                                <p:cTn id="40" presetID="2" presetClass="entr" presetSubtype="2"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fill="hold"/>
                                        <p:tgtEl>
                                          <p:spTgt spid="39"/>
                                        </p:tgtEl>
                                        <p:attrNameLst>
                                          <p:attrName>ppt_x</p:attrName>
                                        </p:attrNameLst>
                                      </p:cBhvr>
                                      <p:tavLst>
                                        <p:tav tm="0">
                                          <p:val>
                                            <p:strVal val="1+#ppt_w/2"/>
                                          </p:val>
                                        </p:tav>
                                        <p:tav tm="100000">
                                          <p:val>
                                            <p:strVal val="#ppt_x"/>
                                          </p:val>
                                        </p:tav>
                                      </p:tavLst>
                                    </p:anim>
                                    <p:anim calcmode="lin" valueType="num">
                                      <p:cBhvr additive="base">
                                        <p:cTn id="43" dur="500" fill="hold"/>
                                        <p:tgtEl>
                                          <p:spTgt spid="39"/>
                                        </p:tgtEl>
                                        <p:attrNameLst>
                                          <p:attrName>ppt_y</p:attrName>
                                        </p:attrNameLst>
                                      </p:cBhvr>
                                      <p:tavLst>
                                        <p:tav tm="0">
                                          <p:val>
                                            <p:strVal val="#ppt_y"/>
                                          </p:val>
                                        </p:tav>
                                        <p:tav tm="100000">
                                          <p:val>
                                            <p:strVal val="#ppt_y"/>
                                          </p:val>
                                        </p:tav>
                                      </p:tavLst>
                                    </p:anim>
                                  </p:childTnLst>
                                </p:cTn>
                              </p:par>
                              <p:par>
                                <p:cTn id="44" presetID="53" presetClass="entr" presetSubtype="16"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 calcmode="lin" valueType="num">
                                      <p:cBhvr>
                                        <p:cTn id="46" dur="500" fill="hold"/>
                                        <p:tgtEl>
                                          <p:spTgt spid="3"/>
                                        </p:tgtEl>
                                        <p:attrNameLst>
                                          <p:attrName>ppt_w</p:attrName>
                                        </p:attrNameLst>
                                      </p:cBhvr>
                                      <p:tavLst>
                                        <p:tav tm="0">
                                          <p:val>
                                            <p:fltVal val="0"/>
                                          </p:val>
                                        </p:tav>
                                        <p:tav tm="100000">
                                          <p:val>
                                            <p:strVal val="#ppt_w"/>
                                          </p:val>
                                        </p:tav>
                                      </p:tavLst>
                                    </p:anim>
                                    <p:anim calcmode="lin" valueType="num">
                                      <p:cBhvr>
                                        <p:cTn id="47" dur="500" fill="hold"/>
                                        <p:tgtEl>
                                          <p:spTgt spid="3"/>
                                        </p:tgtEl>
                                        <p:attrNameLst>
                                          <p:attrName>ppt_h</p:attrName>
                                        </p:attrNameLst>
                                      </p:cBhvr>
                                      <p:tavLst>
                                        <p:tav tm="0">
                                          <p:val>
                                            <p:fltVal val="0"/>
                                          </p:val>
                                        </p:tav>
                                        <p:tav tm="100000">
                                          <p:val>
                                            <p:strVal val="#ppt_h"/>
                                          </p:val>
                                        </p:tav>
                                      </p:tavLst>
                                    </p:anim>
                                    <p:animEffect transition="in" filter="fade">
                                      <p:cBhvr>
                                        <p:cTn id="48" dur="500"/>
                                        <p:tgtEl>
                                          <p:spTgt spid="3"/>
                                        </p:tgtEl>
                                      </p:cBhvr>
                                    </p:animEffect>
                                  </p:childTnLst>
                                </p:cTn>
                              </p:par>
                              <p:par>
                                <p:cTn id="49" presetID="2" presetClass="entr" presetSubtype="2"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1+#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4010552" y="3023107"/>
              <a:ext cx="3966213" cy="907941"/>
              <a:chOff x="7844752" y="998114"/>
              <a:chExt cx="3966213" cy="907941"/>
            </a:xfrm>
          </p:grpSpPr>
          <p:sp>
            <p:nvSpPr>
              <p:cNvPr id="9" name="文本框 8"/>
              <p:cNvSpPr txBox="1"/>
              <p:nvPr/>
            </p:nvSpPr>
            <p:spPr>
              <a:xfrm>
                <a:off x="7844752" y="998114"/>
                <a:ext cx="3966213" cy="769441"/>
              </a:xfrm>
              <a:prstGeom prst="rect">
                <a:avLst/>
              </a:prstGeom>
              <a:noFill/>
            </p:spPr>
            <p:txBody>
              <a:bodyPr wrap="square" rtlCol="0">
                <a:spAutoFit/>
              </a:bodyPr>
              <a:lstStyle/>
              <a:p>
                <a:pPr algn="dist"/>
                <a:r>
                  <a:rPr lang="zh-CN" altLang="en-US" sz="4400" spc="400" dirty="0">
                    <a:solidFill>
                      <a:schemeClr val="bg1"/>
                    </a:solidFill>
                    <a:effectLst>
                      <a:outerShdw blurRad="76200" dist="38100" dir="5400000" algn="t" rotWithShape="0">
                        <a:prstClr val="black">
                          <a:alpha val="22000"/>
                        </a:prstClr>
                      </a:outerShdw>
                    </a:effectLst>
                    <a:cs typeface="+mn-ea"/>
                    <a:sym typeface="+mn-lt"/>
                  </a:rPr>
                  <a:t>西方现代化</a:t>
                </a:r>
                <a:endParaRPr lang="zh-CN" altLang="en-US" sz="4400" spc="400" dirty="0">
                  <a:solidFill>
                    <a:schemeClr val="bg1"/>
                  </a:solidFill>
                  <a:effectLst>
                    <a:outerShdw blurRad="76200" dist="38100" dir="5400000" algn="t" rotWithShape="0">
                      <a:prstClr val="black">
                        <a:alpha val="22000"/>
                      </a:prstClr>
                    </a:outerShdw>
                  </a:effectLst>
                  <a:cs typeface="+mn-ea"/>
                  <a:sym typeface="+mn-lt"/>
                </a:endParaRPr>
              </a:p>
            </p:txBody>
          </p:sp>
          <p:sp>
            <p:nvSpPr>
              <p:cNvPr id="10" name="文本框 9"/>
              <p:cNvSpPr txBox="1"/>
              <p:nvPr/>
            </p:nvSpPr>
            <p:spPr>
              <a:xfrm>
                <a:off x="8043197" y="1629056"/>
                <a:ext cx="3687228" cy="276999"/>
              </a:xfrm>
              <a:prstGeom prst="rect">
                <a:avLst/>
              </a:prstGeom>
              <a:noFill/>
            </p:spPr>
            <p:txBody>
              <a:bodyPr wrap="square" rtlCol="0">
                <a:spAutoFit/>
              </a:bodyPr>
              <a:lstStyle/>
              <a:p>
                <a:pPr algn="dist"/>
                <a:r>
                  <a:rPr lang="en-US" altLang="zh-CN" sz="1200" dirty="0">
                    <a:solidFill>
                      <a:schemeClr val="bg1"/>
                    </a:solidFill>
                    <a:cs typeface="+mn-ea"/>
                    <a:sym typeface="+mn-lt"/>
                  </a:rPr>
                  <a:t>Western Modernization</a:t>
                </a:r>
                <a:endParaRPr lang="zh-CN" altLang="en-US" sz="1200" dirty="0">
                  <a:solidFill>
                    <a:schemeClr val="bg1"/>
                  </a:solidFill>
                  <a:cs typeface="+mn-ea"/>
                  <a:sym typeface="+mn-lt"/>
                </a:endParaRPr>
              </a:p>
            </p:txBody>
          </p:sp>
        </p:grpSp>
        <p:sp>
          <p:nvSpPr>
            <p:cNvPr id="12" name="文本框 11"/>
            <p:cNvSpPr txBox="1"/>
            <p:nvPr/>
          </p:nvSpPr>
          <p:spPr>
            <a:xfrm>
              <a:off x="2859313" y="2875002"/>
              <a:ext cx="1194781" cy="1107996"/>
            </a:xfrm>
            <a:prstGeom prst="rect">
              <a:avLst/>
            </a:prstGeom>
            <a:noFill/>
          </p:spPr>
          <p:txBody>
            <a:bodyPr wrap="square" rtlCol="0">
              <a:spAutoFit/>
            </a:bodyPr>
            <a:lstStyle/>
            <a:p>
              <a:pPr algn="ctr"/>
              <a:r>
                <a:rPr lang="en-US" altLang="zh-CN" sz="6600">
                  <a:solidFill>
                    <a:schemeClr val="bg1"/>
                  </a:solidFill>
                  <a:effectLst>
                    <a:outerShdw blurRad="38100" dist="38100" dir="2700000" algn="tl">
                      <a:srgbClr val="000000">
                        <a:alpha val="43137"/>
                      </a:srgbClr>
                    </a:outerShdw>
                  </a:effectLst>
                  <a:cs typeface="+mn-ea"/>
                  <a:sym typeface="+mn-lt"/>
                </a:rPr>
                <a:t>01</a:t>
              </a:r>
              <a:endParaRPr lang="zh-CN" altLang="en-US" sz="6600">
                <a:solidFill>
                  <a:schemeClr val="bg1"/>
                </a:solidFill>
                <a:effectLst>
                  <a:outerShdw blurRad="38100" dist="38100" dir="2700000" algn="tl">
                    <a:srgbClr val="000000">
                      <a:alpha val="43137"/>
                    </a:srgbClr>
                  </a:out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1180267" y="1653140"/>
            <a:ext cx="782053" cy="544778"/>
            <a:chOff x="6346655" y="2177716"/>
            <a:chExt cx="782053" cy="544778"/>
          </a:xfrm>
        </p:grpSpPr>
        <p:sp>
          <p:nvSpPr>
            <p:cNvPr id="21" name="矩形 20"/>
            <p:cNvSpPr/>
            <p:nvPr/>
          </p:nvSpPr>
          <p:spPr>
            <a:xfrm>
              <a:off x="6472988" y="2177716"/>
              <a:ext cx="52938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6346655" y="2199274"/>
              <a:ext cx="782053" cy="523220"/>
            </a:xfrm>
            <a:prstGeom prst="rect">
              <a:avLst/>
            </a:prstGeom>
            <a:noFill/>
          </p:spPr>
          <p:txBody>
            <a:bodyPr wrap="square" rtlCol="0">
              <a:spAutoFit/>
            </a:bodyPr>
            <a:lstStyle/>
            <a:p>
              <a:pPr algn="ctr"/>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sp>
        <p:nvSpPr>
          <p:cNvPr id="26" name="文本框 25"/>
          <p:cNvSpPr txBox="1"/>
          <p:nvPr/>
        </p:nvSpPr>
        <p:spPr>
          <a:xfrm>
            <a:off x="1835989" y="2490265"/>
            <a:ext cx="4847500" cy="1015663"/>
          </a:xfrm>
          <a:prstGeom prst="rect">
            <a:avLst/>
          </a:prstGeom>
          <a:noFill/>
        </p:spPr>
        <p:txBody>
          <a:bodyPr wrap="square" rtlCol="0">
            <a:spAutoFit/>
          </a:bodyPr>
          <a:lstStyle/>
          <a:p>
            <a:pPr marL="285750" indent="-285750">
              <a:buFont typeface="Arial" panose="020B0604020202020204" pitchFamily="34" charset="0"/>
              <a:buChar char="•"/>
            </a:pPr>
            <a:r>
              <a:rPr lang="zh-CN" altLang="zh-CN" sz="2000" kern="100" dirty="0">
                <a:solidFill>
                  <a:srgbClr val="222222"/>
                </a:solidFill>
                <a:ea typeface="微软雅黑" panose="020B0503020204020204" pitchFamily="34" charset="-122"/>
                <a:cs typeface="微软雅黑" panose="020B0503020204020204" pitchFamily="34" charset="-122"/>
              </a:rPr>
              <a:t>西方现代化</a:t>
            </a:r>
            <a:r>
              <a:rPr lang="zh-CN" altLang="zh-CN" sz="2000" b="1" kern="100" dirty="0">
                <a:solidFill>
                  <a:srgbClr val="222222"/>
                </a:solidFill>
                <a:ea typeface="微软雅黑" panose="020B0503020204020204" pitchFamily="34" charset="-122"/>
                <a:cs typeface="微软雅黑" panose="020B0503020204020204" pitchFamily="34" charset="-122"/>
              </a:rPr>
              <a:t>表现出侵略、剥削和压迫的特征</a:t>
            </a:r>
            <a:r>
              <a:rPr lang="zh-CN" altLang="zh-CN" sz="2000" kern="100" dirty="0">
                <a:solidFill>
                  <a:srgbClr val="222222"/>
                </a:solidFill>
                <a:ea typeface="微软雅黑" panose="020B0503020204020204" pitchFamily="34" charset="-122"/>
                <a:cs typeface="微软雅黑" panose="020B0503020204020204" pitchFamily="34" charset="-122"/>
              </a:rPr>
              <a:t>，这些国家工业化时期进行殖民扩张，推动现代化的发展。</a:t>
            </a:r>
            <a:endParaRPr lang="zh-CN" altLang="en-US" sz="2000" spc="300" dirty="0">
              <a:solidFill>
                <a:schemeClr val="tx1">
                  <a:lumMod val="85000"/>
                  <a:lumOff val="15000"/>
                </a:schemeClr>
              </a:solidFill>
              <a:cs typeface="+mn-ea"/>
              <a:sym typeface="+mn-lt"/>
            </a:endParaRPr>
          </a:p>
        </p:txBody>
      </p:sp>
      <p:sp>
        <p:nvSpPr>
          <p:cNvPr id="27" name="文本框 26"/>
          <p:cNvSpPr txBox="1"/>
          <p:nvPr/>
        </p:nvSpPr>
        <p:spPr>
          <a:xfrm>
            <a:off x="2088653" y="1736253"/>
            <a:ext cx="1560862" cy="461665"/>
          </a:xfrm>
          <a:prstGeom prst="rect">
            <a:avLst/>
          </a:prstGeom>
          <a:noFill/>
        </p:spPr>
        <p:txBody>
          <a:bodyPr wrap="square" rtlCol="0">
            <a:spAutoFit/>
          </a:bodyPr>
          <a:lstStyle/>
          <a:p>
            <a:r>
              <a:rPr lang="zh-CN" altLang="en-US" sz="2400" dirty="0">
                <a:solidFill>
                  <a:schemeClr val="tx1">
                    <a:lumMod val="85000"/>
                    <a:lumOff val="15000"/>
                  </a:schemeClr>
                </a:solidFill>
                <a:cs typeface="+mn-ea"/>
                <a:sym typeface="+mn-lt"/>
              </a:rPr>
              <a:t>定义</a:t>
            </a:r>
            <a:endParaRPr lang="zh-CN" altLang="en-US" sz="2400" dirty="0">
              <a:solidFill>
                <a:schemeClr val="tx1">
                  <a:lumMod val="85000"/>
                  <a:lumOff val="15000"/>
                </a:schemeClr>
              </a:solidFill>
              <a:cs typeface="+mn-ea"/>
              <a:sym typeface="+mn-lt"/>
            </a:endParaRPr>
          </a:p>
        </p:txBody>
      </p:sp>
      <p:sp>
        <p:nvSpPr>
          <p:cNvPr id="28" name="文本框 27"/>
          <p:cNvSpPr txBox="1"/>
          <p:nvPr/>
        </p:nvSpPr>
        <p:spPr>
          <a:xfrm>
            <a:off x="1835989" y="3767497"/>
            <a:ext cx="4847500" cy="1323439"/>
          </a:xfrm>
          <a:prstGeom prst="rect">
            <a:avLst/>
          </a:prstGeom>
          <a:noFill/>
        </p:spPr>
        <p:txBody>
          <a:bodyPr wrap="square" rtlCol="0">
            <a:spAutoFit/>
          </a:bodyPr>
          <a:lstStyle/>
          <a:p>
            <a:pPr marL="285750" indent="-285750">
              <a:buFont typeface="Arial" panose="020B0604020202020204" pitchFamily="34" charset="0"/>
              <a:buChar char="•"/>
            </a:pPr>
            <a:r>
              <a:rPr lang="zh-CN" altLang="zh-CN" sz="2000" kern="100" dirty="0">
                <a:solidFill>
                  <a:srgbClr val="222222"/>
                </a:solidFill>
                <a:ea typeface="微软雅黑" panose="020B0503020204020204" pitchFamily="34" charset="-122"/>
                <a:cs typeface="微软雅黑" panose="020B0503020204020204" pitchFamily="34" charset="-122"/>
              </a:rPr>
              <a:t>西方现代化的发展，特征是“</a:t>
            </a:r>
            <a:r>
              <a:rPr lang="zh-CN" altLang="zh-CN" sz="2000" b="1" kern="100" dirty="0">
                <a:solidFill>
                  <a:srgbClr val="222222"/>
                </a:solidFill>
                <a:ea typeface="微软雅黑" panose="020B0503020204020204" pitchFamily="34" charset="-122"/>
                <a:cs typeface="微软雅黑" panose="020B0503020204020204" pitchFamily="34" charset="-122"/>
              </a:rPr>
              <a:t>资本主义私有制</a:t>
            </a:r>
            <a:r>
              <a:rPr lang="en-US" altLang="zh-CN" sz="2000" b="1" kern="100" dirty="0">
                <a:solidFill>
                  <a:srgbClr val="222222"/>
                </a:solidFill>
                <a:ea typeface="微软雅黑" panose="020B0503020204020204" pitchFamily="34" charset="-122"/>
                <a:cs typeface="微软雅黑" panose="020B0503020204020204" pitchFamily="34" charset="-122"/>
              </a:rPr>
              <a:t>+</a:t>
            </a:r>
            <a:r>
              <a:rPr lang="zh-CN" altLang="zh-CN" sz="2000" b="1" kern="100" dirty="0">
                <a:solidFill>
                  <a:srgbClr val="222222"/>
                </a:solidFill>
                <a:ea typeface="微软雅黑" panose="020B0503020204020204" pitchFamily="34" charset="-122"/>
                <a:cs typeface="微软雅黑" panose="020B0503020204020204" pitchFamily="34" charset="-122"/>
              </a:rPr>
              <a:t>自由市场</a:t>
            </a:r>
            <a:r>
              <a:rPr lang="en-US" altLang="zh-CN" sz="2000" b="1" kern="100" dirty="0">
                <a:solidFill>
                  <a:srgbClr val="222222"/>
                </a:solidFill>
                <a:ea typeface="微软雅黑" panose="020B0503020204020204" pitchFamily="34" charset="-122"/>
                <a:cs typeface="微软雅黑" panose="020B0503020204020204" pitchFamily="34" charset="-122"/>
              </a:rPr>
              <a:t>+</a:t>
            </a:r>
            <a:r>
              <a:rPr lang="zh-CN" altLang="zh-CN" sz="2000" b="1" kern="100" dirty="0">
                <a:solidFill>
                  <a:srgbClr val="222222"/>
                </a:solidFill>
                <a:ea typeface="微软雅黑" panose="020B0503020204020204" pitchFamily="34" charset="-122"/>
                <a:cs typeface="微软雅黑" panose="020B0503020204020204" pitchFamily="34" charset="-122"/>
              </a:rPr>
              <a:t>分权型或集权型的现代国家机构”</a:t>
            </a:r>
            <a:r>
              <a:rPr lang="zh-CN" altLang="zh-CN" sz="2000" kern="100" dirty="0">
                <a:solidFill>
                  <a:srgbClr val="222222"/>
                </a:solidFill>
                <a:ea typeface="微软雅黑" panose="020B0503020204020204" pitchFamily="34" charset="-122"/>
                <a:cs typeface="微软雅黑" panose="020B0503020204020204" pitchFamily="34" charset="-122"/>
              </a:rPr>
              <a:t>，属于西方资本主义现代化。</a:t>
            </a:r>
            <a:endParaRPr lang="zh-CN" altLang="en-US" sz="2000" spc="300" dirty="0">
              <a:solidFill>
                <a:schemeClr val="tx1">
                  <a:lumMod val="85000"/>
                  <a:lumOff val="15000"/>
                </a:schemeClr>
              </a:solidFill>
              <a:cs typeface="+mn-ea"/>
              <a:sym typeface="+mn-lt"/>
            </a:endParaRPr>
          </a:p>
        </p:txBody>
      </p:sp>
      <p:sp>
        <p:nvSpPr>
          <p:cNvPr id="32" name="文本框 31"/>
          <p:cNvSpPr txBox="1"/>
          <p:nvPr/>
        </p:nvSpPr>
        <p:spPr>
          <a:xfrm>
            <a:off x="1224640" y="335911"/>
            <a:ext cx="3213100"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西方现代化</a:t>
            </a:r>
            <a:endParaRPr lang="zh-CN" altLang="en-US" sz="3200" spc="400" dirty="0">
              <a:solidFill>
                <a:schemeClr val="tx1">
                  <a:lumMod val="85000"/>
                  <a:lumOff val="15000"/>
                </a:schemeClr>
              </a:solidFill>
              <a:cs typeface="+mn-ea"/>
              <a:sym typeface="+mn-lt"/>
            </a:endParaRPr>
          </a:p>
        </p:txBody>
      </p:sp>
      <p:grpSp>
        <p:nvGrpSpPr>
          <p:cNvPr id="33" name="组合 32"/>
          <p:cNvGrpSpPr/>
          <p:nvPr/>
        </p:nvGrpSpPr>
        <p:grpSpPr>
          <a:xfrm>
            <a:off x="420106" y="300845"/>
            <a:ext cx="760161" cy="654908"/>
            <a:chOff x="401056" y="200808"/>
            <a:chExt cx="760161" cy="654908"/>
          </a:xfrm>
        </p:grpSpPr>
        <p:sp>
          <p:nvSpPr>
            <p:cNvPr id="34" name="椭圆 33"/>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par>
                                <p:cTn id="13" presetID="53" presetClass="entr" presetSubtype="1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1000"/>
                                        <p:tgtEl>
                                          <p:spTgt spid="26"/>
                                        </p:tgtEl>
                                      </p:cBhvr>
                                    </p:animEffect>
                                    <p:anim calcmode="lin" valueType="num">
                                      <p:cBhvr>
                                        <p:cTn id="24" dur="1000" fill="hold"/>
                                        <p:tgtEl>
                                          <p:spTgt spid="26"/>
                                        </p:tgtEl>
                                        <p:attrNameLst>
                                          <p:attrName>ppt_x</p:attrName>
                                        </p:attrNameLst>
                                      </p:cBhvr>
                                      <p:tavLst>
                                        <p:tav tm="0">
                                          <p:val>
                                            <p:strVal val="#ppt_x"/>
                                          </p:val>
                                        </p:tav>
                                        <p:tav tm="100000">
                                          <p:val>
                                            <p:strVal val="#ppt_x"/>
                                          </p:val>
                                        </p:tav>
                                      </p:tavLst>
                                    </p:anim>
                                    <p:anim calcmode="lin" valueType="num">
                                      <p:cBhvr>
                                        <p:cTn id="25" dur="1000" fill="hold"/>
                                        <p:tgtEl>
                                          <p:spTgt spid="2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224640" y="335911"/>
            <a:ext cx="3213100"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西方现代化</a:t>
            </a:r>
            <a:endParaRPr lang="zh-CN" altLang="en-US" sz="3200" spc="400" dirty="0">
              <a:solidFill>
                <a:schemeClr val="tx1">
                  <a:lumMod val="85000"/>
                  <a:lumOff val="15000"/>
                </a:schemeClr>
              </a:solidFill>
              <a:cs typeface="+mn-ea"/>
              <a:sym typeface="+mn-lt"/>
            </a:endParaRPr>
          </a:p>
        </p:txBody>
      </p:sp>
      <p:grpSp>
        <p:nvGrpSpPr>
          <p:cNvPr id="74" name="组合 73"/>
          <p:cNvGrpSpPr/>
          <p:nvPr/>
        </p:nvGrpSpPr>
        <p:grpSpPr>
          <a:xfrm>
            <a:off x="1037769" y="1585911"/>
            <a:ext cx="3091542" cy="4316336"/>
            <a:chOff x="1037769" y="1876197"/>
            <a:chExt cx="3091542" cy="4316336"/>
          </a:xfrm>
        </p:grpSpPr>
        <p:sp>
          <p:nvSpPr>
            <p:cNvPr id="75" name="矩形 74"/>
            <p:cNvSpPr/>
            <p:nvPr/>
          </p:nvSpPr>
          <p:spPr>
            <a:xfrm>
              <a:off x="1037769" y="2336800"/>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6" name="组合 75"/>
            <p:cNvGrpSpPr/>
            <p:nvPr/>
          </p:nvGrpSpPr>
          <p:grpSpPr>
            <a:xfrm>
              <a:off x="1395187" y="1876197"/>
              <a:ext cx="921204" cy="921204"/>
              <a:chOff x="1395187" y="1876197"/>
              <a:chExt cx="921204" cy="921204"/>
            </a:xfrm>
          </p:grpSpPr>
          <p:sp>
            <p:nvSpPr>
              <p:cNvPr id="82" name="椭圆 81"/>
              <p:cNvSpPr/>
              <p:nvPr/>
            </p:nvSpPr>
            <p:spPr>
              <a:xfrm>
                <a:off x="1395187" y="1876197"/>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3" name="图片 82"/>
              <p:cNvPicPr>
                <a:picLocks noChangeAspect="1"/>
              </p:cNvPicPr>
              <p:nvPr/>
            </p:nvPicPr>
            <p:blipFill>
              <a:blip r:embed="rId1"/>
              <a:stretch>
                <a:fillRect/>
              </a:stretch>
            </p:blipFill>
            <p:spPr>
              <a:xfrm>
                <a:off x="1567014" y="2031037"/>
                <a:ext cx="577551" cy="611524"/>
              </a:xfrm>
              <a:prstGeom prst="rect">
                <a:avLst/>
              </a:prstGeom>
            </p:spPr>
          </p:pic>
        </p:grpSp>
        <p:grpSp>
          <p:nvGrpSpPr>
            <p:cNvPr id="77" name="组合 76"/>
            <p:cNvGrpSpPr/>
            <p:nvPr/>
          </p:nvGrpSpPr>
          <p:grpSpPr>
            <a:xfrm>
              <a:off x="1180267" y="3038815"/>
              <a:ext cx="2716589" cy="1878675"/>
              <a:chOff x="1180267" y="3038815"/>
              <a:chExt cx="2716589" cy="1878675"/>
            </a:xfrm>
          </p:grpSpPr>
          <p:sp>
            <p:nvSpPr>
              <p:cNvPr id="78" name="文本框 77"/>
              <p:cNvSpPr txBox="1"/>
              <p:nvPr/>
            </p:nvSpPr>
            <p:spPr>
              <a:xfrm>
                <a:off x="1180267" y="3038815"/>
                <a:ext cx="2199976" cy="461665"/>
              </a:xfrm>
              <a:prstGeom prst="rect">
                <a:avLst/>
              </a:prstGeom>
              <a:noFill/>
            </p:spPr>
            <p:txBody>
              <a:bodyPr wrap="square" rtlCol="0">
                <a:spAutoFit/>
              </a:bodyPr>
              <a:lstStyle/>
              <a:p>
                <a:r>
                  <a:rPr lang="zh-CN" altLang="en-US" sz="2400" dirty="0">
                    <a:cs typeface="+mn-ea"/>
                    <a:sym typeface="+mn-lt"/>
                  </a:rPr>
                  <a:t>以西方为中心</a:t>
                </a:r>
                <a:endParaRPr lang="zh-CN" altLang="en-US" sz="2400" dirty="0">
                  <a:cs typeface="+mn-ea"/>
                  <a:sym typeface="+mn-lt"/>
                </a:endParaRPr>
              </a:p>
            </p:txBody>
          </p:sp>
          <p:sp>
            <p:nvSpPr>
              <p:cNvPr id="79" name="文本框 78"/>
              <p:cNvSpPr txBox="1"/>
              <p:nvPr/>
            </p:nvSpPr>
            <p:spPr>
              <a:xfrm>
                <a:off x="1270223" y="3840272"/>
                <a:ext cx="2626633" cy="1077218"/>
              </a:xfrm>
              <a:prstGeom prst="rect">
                <a:avLst/>
              </a:prstGeom>
              <a:noFill/>
            </p:spPr>
            <p:txBody>
              <a:bodyPr wrap="square" rtlCol="0">
                <a:spAutoFit/>
              </a:bodyPr>
              <a:lstStyle/>
              <a:p>
                <a:pPr indent="228600"/>
                <a:r>
                  <a:rPr lang="zh-CN" altLang="zh-CN" sz="16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西方将现代化过程和道路简单归结为西方模式，认为西方国家走过的路正是非西方国家要走的路。</a:t>
                </a:r>
                <a:endParaRPr lang="zh-CN" altLang="zh-CN" sz="28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grpSp>
        <p:nvGrpSpPr>
          <p:cNvPr id="7" name="组合 6"/>
          <p:cNvGrpSpPr/>
          <p:nvPr/>
        </p:nvGrpSpPr>
        <p:grpSpPr>
          <a:xfrm>
            <a:off x="4550229" y="1597890"/>
            <a:ext cx="3240810" cy="4304356"/>
            <a:chOff x="4550229" y="1597890"/>
            <a:chExt cx="3240810" cy="4304356"/>
          </a:xfrm>
        </p:grpSpPr>
        <p:grpSp>
          <p:nvGrpSpPr>
            <p:cNvPr id="84" name="组合 83"/>
            <p:cNvGrpSpPr/>
            <p:nvPr/>
          </p:nvGrpSpPr>
          <p:grpSpPr>
            <a:xfrm>
              <a:off x="4550229" y="1597890"/>
              <a:ext cx="3240810" cy="4304356"/>
              <a:chOff x="4550229" y="1888176"/>
              <a:chExt cx="3240810" cy="4304356"/>
            </a:xfrm>
          </p:grpSpPr>
          <p:sp>
            <p:nvSpPr>
              <p:cNvPr id="85" name="矩形 84"/>
              <p:cNvSpPr/>
              <p:nvPr/>
            </p:nvSpPr>
            <p:spPr>
              <a:xfrm>
                <a:off x="4550229" y="2336799"/>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6" name="组合 85"/>
              <p:cNvGrpSpPr/>
              <p:nvPr/>
            </p:nvGrpSpPr>
            <p:grpSpPr>
              <a:xfrm>
                <a:off x="4901743" y="1888176"/>
                <a:ext cx="921204" cy="921204"/>
                <a:chOff x="4901743" y="1888176"/>
                <a:chExt cx="921204" cy="921204"/>
              </a:xfrm>
            </p:grpSpPr>
            <p:sp>
              <p:nvSpPr>
                <p:cNvPr id="92" name="椭圆 91"/>
                <p:cNvSpPr/>
                <p:nvPr/>
              </p:nvSpPr>
              <p:spPr>
                <a:xfrm>
                  <a:off x="4901743" y="1888176"/>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3" name="图片 92"/>
                <p:cNvPicPr>
                  <a:picLocks noChangeAspect="1"/>
                </p:cNvPicPr>
                <p:nvPr/>
              </p:nvPicPr>
              <p:blipFill>
                <a:blip r:embed="rId2"/>
                <a:stretch>
                  <a:fillRect/>
                </a:stretch>
              </p:blipFill>
              <p:spPr>
                <a:xfrm>
                  <a:off x="5073570" y="2073129"/>
                  <a:ext cx="577551" cy="551298"/>
                </a:xfrm>
                <a:prstGeom prst="rect">
                  <a:avLst/>
                </a:prstGeom>
              </p:spPr>
            </p:pic>
          </p:grpSp>
          <p:grpSp>
            <p:nvGrpSpPr>
              <p:cNvPr id="87" name="组合 86"/>
              <p:cNvGrpSpPr/>
              <p:nvPr/>
            </p:nvGrpSpPr>
            <p:grpSpPr>
              <a:xfrm>
                <a:off x="4743487" y="3041661"/>
                <a:ext cx="3047552" cy="1451698"/>
                <a:chOff x="1223999" y="3041661"/>
                <a:chExt cx="3047552" cy="1451698"/>
              </a:xfrm>
            </p:grpSpPr>
            <p:sp>
              <p:nvSpPr>
                <p:cNvPr id="88" name="文本框 87"/>
                <p:cNvSpPr txBox="1"/>
                <p:nvPr/>
              </p:nvSpPr>
              <p:spPr>
                <a:xfrm>
                  <a:off x="1223999" y="3041661"/>
                  <a:ext cx="3047552" cy="461665"/>
                </a:xfrm>
                <a:prstGeom prst="rect">
                  <a:avLst/>
                </a:prstGeom>
                <a:noFill/>
              </p:spPr>
              <p:txBody>
                <a:bodyPr wrap="square" rtlCol="0">
                  <a:spAutoFit/>
                </a:bodyPr>
                <a:lstStyle/>
                <a:p>
                  <a:r>
                    <a:rPr lang="zh-CN" altLang="en-US" sz="2400" dirty="0">
                      <a:cs typeface="+mn-ea"/>
                      <a:sym typeface="+mn-lt"/>
                    </a:rPr>
                    <a:t>少数人独享</a:t>
                  </a:r>
                  <a:endParaRPr lang="zh-CN" altLang="en-US" sz="2400" dirty="0">
                    <a:cs typeface="+mn-ea"/>
                    <a:sym typeface="+mn-lt"/>
                  </a:endParaRPr>
                </a:p>
              </p:txBody>
            </p:sp>
            <p:sp>
              <p:nvSpPr>
                <p:cNvPr id="89" name="文本框 88"/>
                <p:cNvSpPr txBox="1"/>
                <p:nvPr/>
              </p:nvSpPr>
              <p:spPr>
                <a:xfrm>
                  <a:off x="1263195" y="3662362"/>
                  <a:ext cx="2626633" cy="830997"/>
                </a:xfrm>
                <a:prstGeom prst="rect">
                  <a:avLst/>
                </a:prstGeom>
                <a:noFill/>
              </p:spPr>
              <p:txBody>
                <a:bodyPr wrap="square" rtlCol="0">
                  <a:spAutoFit/>
                </a:bodyPr>
                <a:lstStyle/>
                <a:p>
                  <a:pPr indent="228600"/>
                  <a:r>
                    <a:rPr lang="zh-CN" altLang="zh-CN" sz="16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西方现代化是由少数资产阶级发动、以维护自身利益为目的的现代化。</a:t>
                  </a:r>
                  <a:endParaRPr lang="zh-CN" altLang="zh-CN" sz="28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sp>
          <p:nvSpPr>
            <p:cNvPr id="100" name="文本框 99"/>
            <p:cNvSpPr txBox="1"/>
            <p:nvPr/>
          </p:nvSpPr>
          <p:spPr>
            <a:xfrm>
              <a:off x="4782683" y="4135304"/>
              <a:ext cx="2736704" cy="1569660"/>
            </a:xfrm>
            <a:prstGeom prst="rect">
              <a:avLst/>
            </a:prstGeom>
            <a:noFill/>
          </p:spPr>
          <p:txBody>
            <a:bodyPr wrap="square" rtlCol="0">
              <a:spAutoFit/>
            </a:bodyPr>
            <a:lstStyle/>
            <a:p>
              <a:r>
                <a:rPr lang="en-US" altLang="zh-CN" sz="1600" kern="100" dirty="0">
                  <a:solidFill>
                    <a:srgbClr val="222222"/>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1600"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据美国经济分析机构统计，截至</a:t>
              </a:r>
              <a:r>
                <a:rPr lang="en-US" altLang="zh-CN" sz="1600"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2021</a:t>
              </a:r>
              <a:r>
                <a:rPr lang="zh-CN" altLang="zh-CN" sz="1600"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年底美国国内生产总值达</a:t>
              </a:r>
              <a:r>
                <a:rPr lang="en-US" altLang="zh-CN" sz="1600"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23.37</a:t>
              </a:r>
              <a:r>
                <a:rPr lang="zh-CN" altLang="zh-CN" sz="1600"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万亿美元，但</a:t>
              </a:r>
              <a:r>
                <a:rPr lang="zh-CN" altLang="en-US" sz="1600"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是</a:t>
              </a:r>
              <a:r>
                <a:rPr lang="zh-CN" altLang="zh-CN" sz="1600" b="1"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不超过</a:t>
              </a:r>
              <a:r>
                <a:rPr lang="en-US" altLang="zh-CN" sz="1600" b="1"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1600" b="1"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的少数资产阶级和商业集团控制超过</a:t>
              </a:r>
              <a:r>
                <a:rPr lang="en-US" altLang="zh-CN" sz="1600" b="1"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90%</a:t>
              </a:r>
              <a:r>
                <a:rPr lang="zh-CN" altLang="zh-CN" sz="1600" b="1" kern="100" dirty="0">
                  <a:solidFill>
                    <a:srgbClr val="222222"/>
                  </a:solidFill>
                  <a:effectLst/>
                  <a:latin typeface="微软雅黑" panose="020B0503020204020204" pitchFamily="34" charset="-122"/>
                  <a:ea typeface="微软雅黑" panose="020B0503020204020204" pitchFamily="34" charset="-122"/>
                  <a:cs typeface="微软雅黑" panose="020B0503020204020204" pitchFamily="34" charset="-122"/>
                </a:rPr>
                <a:t>的国家财富。</a:t>
              </a:r>
              <a:endParaRPr lang="zh-CN" altLang="en-US" sz="1600" b="1" spc="300" dirty="0">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8062689" y="1597890"/>
            <a:ext cx="3091542" cy="4316335"/>
            <a:chOff x="8062689" y="1597890"/>
            <a:chExt cx="3091542" cy="4316335"/>
          </a:xfrm>
        </p:grpSpPr>
        <p:grpSp>
          <p:nvGrpSpPr>
            <p:cNvPr id="4" name="组合 3"/>
            <p:cNvGrpSpPr/>
            <p:nvPr/>
          </p:nvGrpSpPr>
          <p:grpSpPr>
            <a:xfrm>
              <a:off x="8062689" y="1597890"/>
              <a:ext cx="3091542" cy="4316335"/>
              <a:chOff x="8062689" y="1597890"/>
              <a:chExt cx="3091542" cy="4316335"/>
            </a:xfrm>
          </p:grpSpPr>
          <p:sp>
            <p:nvSpPr>
              <p:cNvPr id="95" name="矩形 94"/>
              <p:cNvSpPr/>
              <p:nvPr/>
            </p:nvSpPr>
            <p:spPr>
              <a:xfrm>
                <a:off x="8062689" y="2058492"/>
                <a:ext cx="3091542" cy="3855733"/>
              </a:xfrm>
              <a:prstGeom prst="rect">
                <a:avLst/>
              </a:prstGeom>
              <a:solidFill>
                <a:schemeClr val="bg1"/>
              </a:solidFill>
              <a:ln>
                <a:noFill/>
              </a:ln>
              <a:effectLst>
                <a:outerShdw blurRad="2667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6" name="组合 95"/>
              <p:cNvGrpSpPr/>
              <p:nvPr/>
            </p:nvGrpSpPr>
            <p:grpSpPr>
              <a:xfrm>
                <a:off x="8408299" y="1597890"/>
                <a:ext cx="921204" cy="921204"/>
                <a:chOff x="8408299" y="1888176"/>
                <a:chExt cx="921204" cy="921204"/>
              </a:xfrm>
            </p:grpSpPr>
            <p:sp>
              <p:nvSpPr>
                <p:cNvPr id="102" name="椭圆 101"/>
                <p:cNvSpPr/>
                <p:nvPr/>
              </p:nvSpPr>
              <p:spPr>
                <a:xfrm>
                  <a:off x="8408299" y="1888176"/>
                  <a:ext cx="921204" cy="921204"/>
                </a:xfrm>
                <a:prstGeom prst="ellipse">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03" name="图片 102"/>
                <p:cNvPicPr>
                  <a:picLocks noChangeAspect="1"/>
                </p:cNvPicPr>
                <p:nvPr/>
              </p:nvPicPr>
              <p:blipFill>
                <a:blip r:embed="rId3"/>
                <a:stretch>
                  <a:fillRect/>
                </a:stretch>
              </p:blipFill>
              <p:spPr>
                <a:xfrm>
                  <a:off x="8647785" y="2102447"/>
                  <a:ext cx="442232" cy="492662"/>
                </a:xfrm>
                <a:prstGeom prst="rect">
                  <a:avLst/>
                </a:prstGeom>
              </p:spPr>
            </p:pic>
          </p:grpSp>
        </p:grpSp>
        <p:sp>
          <p:nvSpPr>
            <p:cNvPr id="98" name="文本框 97"/>
            <p:cNvSpPr txBox="1"/>
            <p:nvPr/>
          </p:nvSpPr>
          <p:spPr>
            <a:xfrm>
              <a:off x="8295144" y="2751376"/>
              <a:ext cx="2642004" cy="461665"/>
            </a:xfrm>
            <a:prstGeom prst="rect">
              <a:avLst/>
            </a:prstGeom>
            <a:noFill/>
          </p:spPr>
          <p:txBody>
            <a:bodyPr wrap="square" rtlCol="0">
              <a:spAutoFit/>
            </a:bodyPr>
            <a:lstStyle/>
            <a:p>
              <a:r>
                <a:rPr lang="zh-CN" altLang="en-US" sz="2400" dirty="0">
                  <a:cs typeface="+mn-ea"/>
                  <a:sym typeface="+mn-lt"/>
                </a:rPr>
                <a:t>战争驱动</a:t>
              </a:r>
              <a:endParaRPr lang="zh-CN" altLang="en-US" sz="2400" dirty="0">
                <a:cs typeface="+mn-ea"/>
                <a:sym typeface="+mn-lt"/>
              </a:endParaRPr>
            </a:p>
          </p:txBody>
        </p:sp>
        <p:sp>
          <p:nvSpPr>
            <p:cNvPr id="99" name="文本框 98"/>
            <p:cNvSpPr txBox="1"/>
            <p:nvPr/>
          </p:nvSpPr>
          <p:spPr>
            <a:xfrm>
              <a:off x="8295144" y="3258144"/>
              <a:ext cx="2626633" cy="830997"/>
            </a:xfrm>
            <a:prstGeom prst="rect">
              <a:avLst/>
            </a:prstGeom>
            <a:noFill/>
          </p:spPr>
          <p:txBody>
            <a:bodyPr wrap="square" rtlCol="0">
              <a:spAutoFit/>
            </a:bodyPr>
            <a:lstStyle/>
            <a:p>
              <a:r>
                <a:rPr lang="en-US" altLang="zh-CN" sz="1600" kern="100" dirty="0">
                  <a:solidFill>
                    <a:srgbClr val="222222"/>
                  </a:solidFill>
                  <a:effectLst/>
                  <a:ea typeface="微软雅黑" panose="020B0503020204020204" pitchFamily="34" charset="-122"/>
                  <a:cs typeface="微软雅黑" panose="020B0503020204020204" pitchFamily="34" charset="-122"/>
                </a:rPr>
                <a:t>   </a:t>
              </a:r>
              <a:r>
                <a:rPr lang="zh-CN" altLang="zh-CN" sz="1600" kern="100" dirty="0">
                  <a:solidFill>
                    <a:srgbClr val="222222"/>
                  </a:solidFill>
                  <a:effectLst/>
                  <a:ea typeface="微软雅黑" panose="020B0503020204020204" pitchFamily="34" charset="-122"/>
                  <a:cs typeface="微软雅黑" panose="020B0503020204020204" pitchFamily="34" charset="-122"/>
                </a:rPr>
                <a:t>西方国家通过</a:t>
              </a:r>
              <a:r>
                <a:rPr lang="zh-CN" altLang="zh-CN" sz="1600" b="1" kern="100" dirty="0">
                  <a:solidFill>
                    <a:srgbClr val="222222"/>
                  </a:solidFill>
                  <a:effectLst/>
                  <a:ea typeface="微软雅黑" panose="020B0503020204020204" pitchFamily="34" charset="-122"/>
                  <a:cs typeface="微软雅黑" panose="020B0503020204020204" pitchFamily="34" charset="-122"/>
                </a:rPr>
                <a:t>殖民掠夺、殖民扩张</a:t>
              </a:r>
              <a:r>
                <a:rPr lang="zh-CN" altLang="zh-CN" sz="1600" kern="100" dirty="0">
                  <a:solidFill>
                    <a:srgbClr val="222222"/>
                  </a:solidFill>
                  <a:effectLst/>
                  <a:ea typeface="微软雅黑" panose="020B0503020204020204" pitchFamily="34" charset="-122"/>
                  <a:cs typeface="微软雅黑" panose="020B0503020204020204" pitchFamily="34" charset="-122"/>
                </a:rPr>
                <a:t>的暴力方式积累原始资本。</a:t>
              </a:r>
              <a:endParaRPr lang="zh-CN" altLang="en-US" sz="1600" spc="300" dirty="0">
                <a:cs typeface="+mn-ea"/>
                <a:sym typeface="+mn-lt"/>
              </a:endParaRPr>
            </a:p>
          </p:txBody>
        </p:sp>
        <p:sp>
          <p:nvSpPr>
            <p:cNvPr id="101" name="文本框 100"/>
            <p:cNvSpPr txBox="1"/>
            <p:nvPr/>
          </p:nvSpPr>
          <p:spPr>
            <a:xfrm>
              <a:off x="8279773" y="4018407"/>
              <a:ext cx="2626633" cy="1815882"/>
            </a:xfrm>
            <a:prstGeom prst="rect">
              <a:avLst/>
            </a:prstGeom>
            <a:noFill/>
          </p:spPr>
          <p:txBody>
            <a:bodyPr wrap="square" rtlCol="0">
              <a:spAutoFit/>
            </a:bodyPr>
            <a:lstStyle/>
            <a:p>
              <a:pPr indent="229235" algn="just"/>
              <a:r>
                <a:rPr lang="zh-CN" altLang="zh-CN" sz="1600" kern="1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例如：英国通过圈地运动、贸易战争、人口贩卖和殖民扩张的方式牟取暴利，以此来发展资本主义现代化，美国发动战争是其走向现代化和维护全球霸权的重要手段</a:t>
              </a:r>
              <a:r>
                <a:rPr lang="zh-CN" altLang="zh-CN" sz="1200" kern="1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5" name="组合 4"/>
          <p:cNvGrpSpPr/>
          <p:nvPr/>
        </p:nvGrpSpPr>
        <p:grpSpPr>
          <a:xfrm>
            <a:off x="420106" y="300845"/>
            <a:ext cx="760161" cy="654908"/>
            <a:chOff x="401056" y="200808"/>
            <a:chExt cx="760161" cy="654908"/>
          </a:xfrm>
        </p:grpSpPr>
        <p:sp>
          <p:nvSpPr>
            <p:cNvPr id="43" name="椭圆 42"/>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42"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fade">
                                      <p:cBhvr>
                                        <p:cTn id="15" dur="1000"/>
                                        <p:tgtEl>
                                          <p:spTgt spid="74"/>
                                        </p:tgtEl>
                                      </p:cBhvr>
                                    </p:animEffect>
                                    <p:anim calcmode="lin" valueType="num">
                                      <p:cBhvr>
                                        <p:cTn id="16" dur="1000" fill="hold"/>
                                        <p:tgtEl>
                                          <p:spTgt spid="74"/>
                                        </p:tgtEl>
                                        <p:attrNameLst>
                                          <p:attrName>ppt_x</p:attrName>
                                        </p:attrNameLst>
                                      </p:cBhvr>
                                      <p:tavLst>
                                        <p:tav tm="0">
                                          <p:val>
                                            <p:strVal val="#ppt_x"/>
                                          </p:val>
                                        </p:tav>
                                        <p:tav tm="100000">
                                          <p:val>
                                            <p:strVal val="#ppt_x"/>
                                          </p:val>
                                        </p:tav>
                                      </p:tavLst>
                                    </p:anim>
                                    <p:anim calcmode="lin" valueType="num">
                                      <p:cBhvr>
                                        <p:cTn id="17" dur="1000" fill="hold"/>
                                        <p:tgtEl>
                                          <p:spTgt spid="7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4202" y="4088595"/>
            <a:ext cx="3295250" cy="3942035"/>
            <a:chOff x="9614202" y="4088595"/>
            <a:chExt cx="3295250" cy="3942035"/>
          </a:xfrm>
        </p:grpSpPr>
        <p:sp>
          <p:nvSpPr>
            <p:cNvPr id="69" name="椭圆 68"/>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p:cNvGrpSpPr/>
          <p:nvPr/>
        </p:nvGrpSpPr>
        <p:grpSpPr>
          <a:xfrm>
            <a:off x="7660771" y="4049606"/>
            <a:ext cx="1387880" cy="36000"/>
            <a:chOff x="7660771" y="4049606"/>
            <a:chExt cx="1387880" cy="36000"/>
          </a:xfrm>
        </p:grpSpPr>
        <p:cxnSp>
          <p:nvCxnSpPr>
            <p:cNvPr id="20" name="直接连接符 19"/>
            <p:cNvCxnSpPr/>
            <p:nvPr/>
          </p:nvCxnSpPr>
          <p:spPr>
            <a:xfrm flipH="1">
              <a:off x="7660771" y="4067606"/>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flipH="1">
              <a:off x="9012656" y="4049606"/>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59" name="组合 58"/>
          <p:cNvGrpSpPr/>
          <p:nvPr/>
        </p:nvGrpSpPr>
        <p:grpSpPr>
          <a:xfrm>
            <a:off x="3907983" y="4049606"/>
            <a:ext cx="1387880" cy="36000"/>
            <a:chOff x="3907983" y="4049606"/>
            <a:chExt cx="1387880" cy="36000"/>
          </a:xfrm>
        </p:grpSpPr>
        <p:cxnSp>
          <p:nvCxnSpPr>
            <p:cNvPr id="26" name="直接连接符 25"/>
            <p:cNvCxnSpPr/>
            <p:nvPr/>
          </p:nvCxnSpPr>
          <p:spPr>
            <a:xfrm>
              <a:off x="3916449" y="4067606"/>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907983" y="4049606"/>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64" name="组合 63"/>
          <p:cNvGrpSpPr/>
          <p:nvPr/>
        </p:nvGrpSpPr>
        <p:grpSpPr>
          <a:xfrm>
            <a:off x="4547554" y="2035177"/>
            <a:ext cx="4461650" cy="3504017"/>
            <a:chOff x="4547554" y="2035177"/>
            <a:chExt cx="4461650" cy="3504017"/>
          </a:xfrm>
        </p:grpSpPr>
        <p:sp>
          <p:nvSpPr>
            <p:cNvPr id="33" name="文本框 23"/>
            <p:cNvSpPr>
              <a:spLocks noChangeArrowheads="1"/>
            </p:cNvSpPr>
            <p:nvPr/>
          </p:nvSpPr>
          <p:spPr bwMode="auto">
            <a:xfrm>
              <a:off x="5901681" y="2622240"/>
              <a:ext cx="787395" cy="707886"/>
            </a:xfrm>
            <a:prstGeom prst="rect">
              <a:avLst/>
            </a:prstGeom>
            <a:noFill/>
            <a:ln>
              <a:noFill/>
            </a:ln>
          </p:spPr>
          <p:txBody>
            <a:bodyPr wrap="none">
              <a:spAutoFit/>
            </a:bodyPr>
            <a:lstStyle/>
            <a:p>
              <a:pPr algn="ctr"/>
              <a:r>
                <a:rPr lang="en-US" sz="4000">
                  <a:solidFill>
                    <a:schemeClr val="bg1"/>
                  </a:solidFill>
                  <a:cs typeface="+mn-ea"/>
                  <a:sym typeface="+mn-lt"/>
                </a:rPr>
                <a:t>02</a:t>
              </a:r>
              <a:endParaRPr lang="zh-CN" altLang="en-US" sz="4000">
                <a:solidFill>
                  <a:schemeClr val="bg1"/>
                </a:solidFill>
                <a:cs typeface="+mn-ea"/>
                <a:sym typeface="+mn-lt"/>
              </a:endParaRPr>
            </a:p>
          </p:txBody>
        </p:sp>
        <p:sp>
          <p:nvSpPr>
            <p:cNvPr id="30" name="文本框 20"/>
            <p:cNvSpPr>
              <a:spLocks noChangeArrowheads="1"/>
            </p:cNvSpPr>
            <p:nvPr/>
          </p:nvSpPr>
          <p:spPr bwMode="auto">
            <a:xfrm>
              <a:off x="4547554" y="2035177"/>
              <a:ext cx="787395" cy="707886"/>
            </a:xfrm>
            <a:prstGeom prst="rect">
              <a:avLst/>
            </a:prstGeom>
            <a:noFill/>
            <a:ln>
              <a:noFill/>
            </a:ln>
          </p:spPr>
          <p:txBody>
            <a:bodyPr wrap="none">
              <a:spAutoFit/>
            </a:bodyPr>
            <a:lstStyle/>
            <a:p>
              <a:pPr algn="ctr"/>
              <a:r>
                <a:rPr lang="en-US" sz="4000" dirty="0">
                  <a:solidFill>
                    <a:schemeClr val="bg1"/>
                  </a:solidFill>
                  <a:cs typeface="+mn-ea"/>
                  <a:sym typeface="+mn-lt"/>
                </a:rPr>
                <a:t>01</a:t>
              </a:r>
              <a:endParaRPr lang="zh-CN" altLang="en-US" sz="4000" dirty="0">
                <a:solidFill>
                  <a:schemeClr val="bg1"/>
                </a:solidFill>
                <a:cs typeface="+mn-ea"/>
                <a:sym typeface="+mn-lt"/>
              </a:endParaRPr>
            </a:p>
          </p:txBody>
        </p:sp>
        <p:sp>
          <p:nvSpPr>
            <p:cNvPr id="35" name="等腰三角形 25"/>
            <p:cNvSpPr>
              <a:spLocks noChangeArrowheads="1"/>
            </p:cNvSpPr>
            <p:nvPr/>
          </p:nvSpPr>
          <p:spPr bwMode="auto">
            <a:xfrm flipH="1" flipV="1">
              <a:off x="4965193" y="3739821"/>
              <a:ext cx="2660373" cy="1799373"/>
            </a:xfrm>
            <a:prstGeom prst="triangle">
              <a:avLst>
                <a:gd name="adj" fmla="val 50000"/>
              </a:avLst>
            </a:prstGeom>
            <a:solidFill>
              <a:srgbClr val="27776D"/>
            </a:solidFill>
            <a:ln w="12700" cap="flat" cmpd="sng">
              <a:solidFill>
                <a:schemeClr val="bg1"/>
              </a:solidFill>
              <a:bevel/>
            </a:ln>
          </p:spPr>
          <p:txBody>
            <a:bodyPr anchor="ctr"/>
            <a:lstStyle/>
            <a:p>
              <a:pPr algn="ctr"/>
              <a:endParaRPr lang="zh-CN" altLang="zh-CN" sz="2400">
                <a:solidFill>
                  <a:schemeClr val="bg1"/>
                </a:solidFill>
                <a:cs typeface="+mn-ea"/>
                <a:sym typeface="+mn-lt"/>
              </a:endParaRPr>
            </a:p>
          </p:txBody>
        </p:sp>
        <p:sp>
          <p:nvSpPr>
            <p:cNvPr id="36" name="文本框 26"/>
            <p:cNvSpPr>
              <a:spLocks noChangeArrowheads="1"/>
            </p:cNvSpPr>
            <p:nvPr/>
          </p:nvSpPr>
          <p:spPr bwMode="auto">
            <a:xfrm>
              <a:off x="5901679" y="3968700"/>
              <a:ext cx="787396" cy="707886"/>
            </a:xfrm>
            <a:prstGeom prst="rect">
              <a:avLst/>
            </a:prstGeom>
            <a:noFill/>
            <a:ln>
              <a:noFill/>
            </a:ln>
          </p:spPr>
          <p:txBody>
            <a:bodyPr wrap="none">
              <a:spAutoFit/>
            </a:bodyPr>
            <a:lstStyle/>
            <a:p>
              <a:pPr algn="ctr"/>
              <a:r>
                <a:rPr lang="en-US" sz="4000" dirty="0">
                  <a:solidFill>
                    <a:schemeClr val="bg1"/>
                  </a:solidFill>
                  <a:cs typeface="+mn-ea"/>
                  <a:sym typeface="+mn-lt"/>
                </a:rPr>
                <a:t>01</a:t>
              </a:r>
              <a:endParaRPr lang="zh-CN" altLang="en-US" sz="4000" dirty="0">
                <a:solidFill>
                  <a:schemeClr val="bg1"/>
                </a:solidFill>
                <a:cs typeface="+mn-ea"/>
                <a:sym typeface="+mn-lt"/>
              </a:endParaRPr>
            </a:p>
          </p:txBody>
        </p:sp>
        <p:sp>
          <p:nvSpPr>
            <p:cNvPr id="38" name="等腰三角形 28"/>
            <p:cNvSpPr>
              <a:spLocks noChangeArrowheads="1"/>
            </p:cNvSpPr>
            <p:nvPr/>
          </p:nvSpPr>
          <p:spPr bwMode="auto">
            <a:xfrm>
              <a:off x="6350848" y="3739821"/>
              <a:ext cx="2658356" cy="1799373"/>
            </a:xfrm>
            <a:prstGeom prst="triangle">
              <a:avLst>
                <a:gd name="adj" fmla="val 50000"/>
              </a:avLst>
            </a:prstGeom>
            <a:solidFill>
              <a:srgbClr val="9DC0BC"/>
            </a:solidFill>
            <a:ln w="12700" cap="flat" cmpd="sng">
              <a:solidFill>
                <a:schemeClr val="bg1"/>
              </a:solidFill>
              <a:bevel/>
            </a:ln>
          </p:spPr>
          <p:txBody>
            <a:bodyPr anchor="ctr"/>
            <a:lstStyle/>
            <a:p>
              <a:pPr algn="ctr"/>
              <a:endParaRPr lang="zh-CN" altLang="zh-CN" sz="2400">
                <a:solidFill>
                  <a:schemeClr val="bg1"/>
                </a:solidFill>
                <a:cs typeface="+mn-ea"/>
                <a:sym typeface="+mn-lt"/>
              </a:endParaRPr>
            </a:p>
          </p:txBody>
        </p:sp>
        <p:sp>
          <p:nvSpPr>
            <p:cNvPr id="39" name="文本框 29"/>
            <p:cNvSpPr>
              <a:spLocks noChangeArrowheads="1"/>
            </p:cNvSpPr>
            <p:nvPr/>
          </p:nvSpPr>
          <p:spPr bwMode="auto">
            <a:xfrm>
              <a:off x="7286326" y="4400624"/>
              <a:ext cx="787396" cy="707886"/>
            </a:xfrm>
            <a:prstGeom prst="rect">
              <a:avLst/>
            </a:prstGeom>
            <a:noFill/>
            <a:ln>
              <a:noFill/>
            </a:ln>
          </p:spPr>
          <p:txBody>
            <a:bodyPr wrap="none">
              <a:spAutoFit/>
            </a:bodyPr>
            <a:lstStyle/>
            <a:p>
              <a:pPr algn="ctr"/>
              <a:r>
                <a:rPr lang="en-US" sz="4000" dirty="0">
                  <a:solidFill>
                    <a:schemeClr val="bg1"/>
                  </a:solidFill>
                  <a:cs typeface="+mn-ea"/>
                  <a:sym typeface="+mn-lt"/>
                </a:rPr>
                <a:t>02</a:t>
              </a:r>
              <a:endParaRPr lang="zh-CN" altLang="en-US" sz="4000" dirty="0">
                <a:solidFill>
                  <a:schemeClr val="bg1"/>
                </a:solidFill>
                <a:cs typeface="+mn-ea"/>
                <a:sym typeface="+mn-lt"/>
              </a:endParaRPr>
            </a:p>
          </p:txBody>
        </p:sp>
      </p:grpSp>
      <p:grpSp>
        <p:nvGrpSpPr>
          <p:cNvPr id="68" name="组合 67"/>
          <p:cNvGrpSpPr/>
          <p:nvPr/>
        </p:nvGrpSpPr>
        <p:grpSpPr>
          <a:xfrm>
            <a:off x="1753037" y="3798866"/>
            <a:ext cx="2626633" cy="1863511"/>
            <a:chOff x="1745730" y="3798866"/>
            <a:chExt cx="2491695" cy="1713715"/>
          </a:xfrm>
        </p:grpSpPr>
        <p:grpSp>
          <p:nvGrpSpPr>
            <p:cNvPr id="66" name="组合 65"/>
            <p:cNvGrpSpPr/>
            <p:nvPr/>
          </p:nvGrpSpPr>
          <p:grpSpPr>
            <a:xfrm>
              <a:off x="2196974" y="3798866"/>
              <a:ext cx="1716679" cy="564945"/>
              <a:chOff x="2196974" y="3798866"/>
              <a:chExt cx="1716679" cy="564945"/>
            </a:xfrm>
          </p:grpSpPr>
          <p:sp>
            <p:nvSpPr>
              <p:cNvPr id="46" name="圆角矩形 90"/>
              <p:cNvSpPr/>
              <p:nvPr/>
            </p:nvSpPr>
            <p:spPr>
              <a:xfrm>
                <a:off x="2196974" y="3840571"/>
                <a:ext cx="1503822"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7" name="TextBox 91"/>
              <p:cNvSpPr txBox="1"/>
              <p:nvPr/>
            </p:nvSpPr>
            <p:spPr>
              <a:xfrm>
                <a:off x="2231472" y="3798866"/>
                <a:ext cx="1682181" cy="488724"/>
              </a:xfrm>
              <a:prstGeom prst="rect">
                <a:avLst/>
              </a:prstGeom>
              <a:noFill/>
            </p:spPr>
            <p:txBody>
              <a:bodyPr wrap="square" lIns="91403" tIns="0" rIns="91403" bIns="0" rtlCol="0" anchor="t">
                <a:spAutoFit/>
              </a:bodyPr>
              <a:lstStyle/>
              <a:p>
                <a:pPr>
                  <a:lnSpc>
                    <a:spcPct val="150000"/>
                  </a:lnSpc>
                </a:pPr>
                <a:r>
                  <a:rPr lang="zh-CN" altLang="en-US" sz="2400" dirty="0">
                    <a:solidFill>
                      <a:schemeClr val="bg1"/>
                    </a:solidFill>
                    <a:cs typeface="+mn-ea"/>
                    <a:sym typeface="+mn-lt"/>
                  </a:rPr>
                  <a:t>殖民主义</a:t>
                </a:r>
                <a:endParaRPr lang="zh-CN" altLang="en-US" sz="2400" dirty="0">
                  <a:solidFill>
                    <a:schemeClr val="bg1"/>
                  </a:solidFill>
                  <a:cs typeface="+mn-ea"/>
                  <a:sym typeface="+mn-lt"/>
                </a:endParaRPr>
              </a:p>
            </p:txBody>
          </p:sp>
        </p:grpSp>
        <p:sp>
          <p:nvSpPr>
            <p:cNvPr id="53" name="文本框 52"/>
            <p:cNvSpPr txBox="1"/>
            <p:nvPr/>
          </p:nvSpPr>
          <p:spPr>
            <a:xfrm>
              <a:off x="1745730" y="4521954"/>
              <a:ext cx="2491695" cy="990627"/>
            </a:xfrm>
            <a:prstGeom prst="rect">
              <a:avLst/>
            </a:prstGeom>
            <a:noFill/>
          </p:spPr>
          <p:txBody>
            <a:bodyPr wrap="square" rtlCol="0">
              <a:spAutoFit/>
            </a:bodyPr>
            <a:lstStyle/>
            <a:p>
              <a:pPr algn="ctr"/>
              <a:r>
                <a:rPr lang="zh-CN" altLang="zh-CN" sz="1600" kern="100" dirty="0">
                  <a:solidFill>
                    <a:srgbClr val="222222"/>
                  </a:solidFill>
                  <a:effectLst/>
                  <a:ea typeface="微软雅黑" panose="020B0503020204020204" pitchFamily="34" charset="-122"/>
                  <a:cs typeface="微软雅黑" panose="020B0503020204020204" pitchFamily="34" charset="-122"/>
                </a:rPr>
                <a:t>中世纪十字军东征，工业革命西方资本主义的资本扩张和殖民活动，殖民地地区资源的大肆掠夺、奴隶贸易等。</a:t>
              </a:r>
              <a:endParaRPr lang="zh-CN" altLang="en-US" sz="1600" spc="300" dirty="0">
                <a:cs typeface="+mn-ea"/>
                <a:sym typeface="+mn-lt"/>
              </a:endParaRPr>
            </a:p>
          </p:txBody>
        </p:sp>
      </p:grpSp>
      <p:grpSp>
        <p:nvGrpSpPr>
          <p:cNvPr id="56" name="组合 55"/>
          <p:cNvGrpSpPr/>
          <p:nvPr/>
        </p:nvGrpSpPr>
        <p:grpSpPr>
          <a:xfrm>
            <a:off x="8884022" y="3724541"/>
            <a:ext cx="2819853" cy="1852678"/>
            <a:chOff x="8852496" y="3724541"/>
            <a:chExt cx="2098339" cy="1852678"/>
          </a:xfrm>
        </p:grpSpPr>
        <p:sp>
          <p:nvSpPr>
            <p:cNvPr id="44" name="圆角矩形 88"/>
            <p:cNvSpPr/>
            <p:nvPr/>
          </p:nvSpPr>
          <p:spPr>
            <a:xfrm>
              <a:off x="9163065" y="3787866"/>
              <a:ext cx="1682181"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5" name="TextBox 89"/>
            <p:cNvSpPr txBox="1"/>
            <p:nvPr/>
          </p:nvSpPr>
          <p:spPr>
            <a:xfrm>
              <a:off x="9177753" y="3724541"/>
              <a:ext cx="1682181" cy="488724"/>
            </a:xfrm>
            <a:prstGeom prst="rect">
              <a:avLst/>
            </a:prstGeom>
            <a:noFill/>
          </p:spPr>
          <p:txBody>
            <a:bodyPr wrap="square" lIns="91403" tIns="0" rIns="91403" bIns="0" rtlCol="0" anchor="t">
              <a:spAutoFit/>
            </a:bodyPr>
            <a:lstStyle/>
            <a:p>
              <a:pPr algn="ctr">
                <a:lnSpc>
                  <a:spcPct val="150000"/>
                </a:lnSpc>
              </a:pPr>
              <a:r>
                <a:rPr lang="zh-CN" altLang="en-US" sz="2400" dirty="0">
                  <a:solidFill>
                    <a:schemeClr val="bg1"/>
                  </a:solidFill>
                  <a:cs typeface="+mn-ea"/>
                  <a:sym typeface="+mn-lt"/>
                </a:rPr>
                <a:t>西方中心主义</a:t>
              </a:r>
              <a:endParaRPr lang="zh-CN" altLang="en-US" sz="2400" dirty="0">
                <a:solidFill>
                  <a:schemeClr val="bg1"/>
                </a:solidFill>
                <a:cs typeface="+mn-ea"/>
                <a:sym typeface="+mn-lt"/>
              </a:endParaRPr>
            </a:p>
          </p:txBody>
        </p:sp>
        <p:sp>
          <p:nvSpPr>
            <p:cNvPr id="55" name="文本框 54"/>
            <p:cNvSpPr txBox="1"/>
            <p:nvPr/>
          </p:nvSpPr>
          <p:spPr>
            <a:xfrm>
              <a:off x="8852496" y="4500001"/>
              <a:ext cx="2098339" cy="1077218"/>
            </a:xfrm>
            <a:prstGeom prst="rect">
              <a:avLst/>
            </a:prstGeom>
            <a:noFill/>
          </p:spPr>
          <p:txBody>
            <a:bodyPr wrap="square" rtlCol="0">
              <a:spAutoFit/>
            </a:bodyPr>
            <a:lstStyle/>
            <a:p>
              <a:pPr algn="ctr"/>
              <a:r>
                <a:rPr lang="zh-CN" altLang="zh-CN" sz="1600" kern="100" dirty="0">
                  <a:solidFill>
                    <a:srgbClr val="222222"/>
                  </a:solidFill>
                  <a:effectLst/>
                  <a:ea typeface="微软雅黑" panose="020B0503020204020204" pitchFamily="34" charset="-122"/>
                  <a:cs typeface="微软雅黑" panose="020B0503020204020204" pitchFamily="34" charset="-122"/>
                </a:rPr>
                <a:t>过去的近五百年间，在全世界范围内的现代化发展认知中，现代化几乎约等于西方化。</a:t>
              </a:r>
              <a:endParaRPr lang="zh-CN" altLang="en-US" sz="1600" spc="300" dirty="0">
                <a:cs typeface="+mn-ea"/>
                <a:sym typeface="+mn-lt"/>
              </a:endParaRPr>
            </a:p>
          </p:txBody>
        </p:sp>
      </p:grpSp>
      <p:sp>
        <p:nvSpPr>
          <p:cNvPr id="51" name="文本框 50"/>
          <p:cNvSpPr txBox="1"/>
          <p:nvPr/>
        </p:nvSpPr>
        <p:spPr>
          <a:xfrm>
            <a:off x="1224640" y="335911"/>
            <a:ext cx="3213100"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西方现代化</a:t>
            </a:r>
            <a:endParaRPr lang="zh-CN" altLang="en-US" sz="3200" spc="400" dirty="0">
              <a:solidFill>
                <a:schemeClr val="tx1">
                  <a:lumMod val="85000"/>
                  <a:lumOff val="15000"/>
                </a:schemeClr>
              </a:solidFill>
              <a:cs typeface="+mn-ea"/>
              <a:sym typeface="+mn-lt"/>
            </a:endParaRPr>
          </a:p>
        </p:txBody>
      </p:sp>
      <p:grpSp>
        <p:nvGrpSpPr>
          <p:cNvPr id="61" name="组合 60"/>
          <p:cNvGrpSpPr/>
          <p:nvPr/>
        </p:nvGrpSpPr>
        <p:grpSpPr>
          <a:xfrm>
            <a:off x="420106" y="300845"/>
            <a:ext cx="760161" cy="654908"/>
            <a:chOff x="401056" y="200808"/>
            <a:chExt cx="760161" cy="654908"/>
          </a:xfrm>
        </p:grpSpPr>
        <p:sp>
          <p:nvSpPr>
            <p:cNvPr id="62" name="椭圆 61"/>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p:cNvGrpSpPr/>
          <p:nvPr/>
        </p:nvGrpSpPr>
        <p:grpSpPr>
          <a:xfrm>
            <a:off x="970984" y="1166155"/>
            <a:ext cx="8350135" cy="830997"/>
            <a:chOff x="970984" y="1166155"/>
            <a:chExt cx="8350135" cy="830997"/>
          </a:xfrm>
        </p:grpSpPr>
        <p:grpSp>
          <p:nvGrpSpPr>
            <p:cNvPr id="2" name="组合 1"/>
            <p:cNvGrpSpPr/>
            <p:nvPr/>
          </p:nvGrpSpPr>
          <p:grpSpPr>
            <a:xfrm>
              <a:off x="970984" y="1210602"/>
              <a:ext cx="782053" cy="544778"/>
              <a:chOff x="6346655" y="2177716"/>
              <a:chExt cx="782053" cy="544778"/>
            </a:xfrm>
          </p:grpSpPr>
          <p:sp>
            <p:nvSpPr>
              <p:cNvPr id="3" name="矩形 2"/>
              <p:cNvSpPr/>
              <p:nvPr/>
            </p:nvSpPr>
            <p:spPr>
              <a:xfrm>
                <a:off x="6472988" y="2177716"/>
                <a:ext cx="52938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6346655" y="2199274"/>
                <a:ext cx="782053" cy="523220"/>
              </a:xfrm>
              <a:prstGeom prst="rect">
                <a:avLst/>
              </a:prstGeom>
              <a:noFill/>
            </p:spPr>
            <p:txBody>
              <a:bodyPr wrap="square" rtlCol="0">
                <a:spAutoFit/>
              </a:bodyPr>
              <a:lstStyle/>
              <a:p>
                <a:pPr algn="ctr"/>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sp>
          <p:nvSpPr>
            <p:cNvPr id="6" name="文本框 5"/>
            <p:cNvSpPr txBox="1"/>
            <p:nvPr/>
          </p:nvSpPr>
          <p:spPr>
            <a:xfrm>
              <a:off x="1773591" y="1166155"/>
              <a:ext cx="7547528" cy="830997"/>
            </a:xfrm>
            <a:prstGeom prst="rect">
              <a:avLst/>
            </a:prstGeom>
            <a:noFill/>
          </p:spPr>
          <p:txBody>
            <a:bodyPr wrap="square" rtlCol="0">
              <a:spAutoFit/>
            </a:bodyPr>
            <a:lstStyle/>
            <a:p>
              <a:r>
                <a:rPr lang="en-US" altLang="zh-CN" sz="1600" kern="100" dirty="0">
                  <a:solidFill>
                    <a:srgbClr val="222222"/>
                  </a:solidFill>
                  <a:effectLst/>
                  <a:ea typeface="微软雅黑" panose="020B0503020204020204" pitchFamily="34" charset="-122"/>
                  <a:cs typeface="微软雅黑" panose="020B0503020204020204" pitchFamily="34" charset="-122"/>
                </a:rPr>
                <a:t>    </a:t>
              </a:r>
              <a:r>
                <a:rPr lang="zh-CN" altLang="zh-CN" sz="1600" kern="100" dirty="0">
                  <a:solidFill>
                    <a:srgbClr val="222222"/>
                  </a:solidFill>
                  <a:effectLst/>
                  <a:ea typeface="微软雅黑" panose="020B0503020204020204" pitchFamily="34" charset="-122"/>
                  <a:cs typeface="微软雅黑" panose="020B0503020204020204" pitchFamily="34" charset="-122"/>
                </a:rPr>
                <a:t>美国著名政治学理论家拉塞尔·柯克认为，作为殖民者来源地的欧洲，古希腊哲学家柏拉图和亚里士多德的观念无处不在，这些观念渗透进罗马文明，尔后进入中世纪文化，紧接着又在文艺复兴和宗教改革之后进入欧洲人和美国人的思想。</a:t>
              </a:r>
              <a:endParaRPr lang="zh-CN" altLang="en-US" sz="1600" spc="300" dirty="0">
                <a:cs typeface="+mn-ea"/>
                <a:sym typeface="+mn-lt"/>
              </a:endParaRPr>
            </a:p>
          </p:txBody>
        </p:sp>
      </p:grpSp>
      <p:grpSp>
        <p:nvGrpSpPr>
          <p:cNvPr id="13" name="组合 12"/>
          <p:cNvGrpSpPr/>
          <p:nvPr/>
        </p:nvGrpSpPr>
        <p:grpSpPr>
          <a:xfrm>
            <a:off x="970983" y="2143213"/>
            <a:ext cx="8350136" cy="830997"/>
            <a:chOff x="970983" y="2143213"/>
            <a:chExt cx="8350136" cy="830997"/>
          </a:xfrm>
        </p:grpSpPr>
        <p:grpSp>
          <p:nvGrpSpPr>
            <p:cNvPr id="7" name="组合 6"/>
            <p:cNvGrpSpPr/>
            <p:nvPr/>
          </p:nvGrpSpPr>
          <p:grpSpPr>
            <a:xfrm>
              <a:off x="970983" y="2257543"/>
              <a:ext cx="782053" cy="544778"/>
              <a:chOff x="6346655" y="2177716"/>
              <a:chExt cx="782053" cy="544778"/>
            </a:xfrm>
          </p:grpSpPr>
          <p:sp>
            <p:nvSpPr>
              <p:cNvPr id="8" name="矩形 7"/>
              <p:cNvSpPr/>
              <p:nvPr/>
            </p:nvSpPr>
            <p:spPr>
              <a:xfrm>
                <a:off x="6472988" y="2177716"/>
                <a:ext cx="52938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6346655" y="2199274"/>
                <a:ext cx="782053" cy="523220"/>
              </a:xfrm>
              <a:prstGeom prst="rect">
                <a:avLst/>
              </a:prstGeom>
              <a:noFill/>
            </p:spPr>
            <p:txBody>
              <a:bodyPr wrap="square" rtlCol="0">
                <a:spAutoFit/>
              </a:bodyPr>
              <a:lstStyle/>
              <a:p>
                <a:pPr algn="ctr"/>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sp>
          <p:nvSpPr>
            <p:cNvPr id="10" name="文本框 9"/>
            <p:cNvSpPr txBox="1"/>
            <p:nvPr/>
          </p:nvSpPr>
          <p:spPr>
            <a:xfrm>
              <a:off x="1773591" y="2143213"/>
              <a:ext cx="7547528" cy="830997"/>
            </a:xfrm>
            <a:prstGeom prst="rect">
              <a:avLst/>
            </a:prstGeom>
            <a:noFill/>
          </p:spPr>
          <p:txBody>
            <a:bodyPr wrap="square" rtlCol="0">
              <a:spAutoFit/>
            </a:bodyPr>
            <a:lstStyle/>
            <a:p>
              <a:pPr indent="228600"/>
              <a:r>
                <a:rPr lang="zh-CN" altLang="en-US" sz="16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可以说</a:t>
              </a:r>
              <a:r>
                <a:rPr lang="zh-CN" altLang="zh-CN" sz="1600" b="1"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现代西方文明是古希腊文明、古罗马文明、基督教文明与现代工业文明的综合体。</a:t>
              </a:r>
              <a:r>
                <a:rPr lang="zh-CN" altLang="zh-CN" sz="16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在这一综合体的背后，</a:t>
              </a:r>
              <a:r>
                <a:rPr lang="zh-CN" altLang="zh-CN" sz="1600" b="1"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隐藏着的是文明论上的“西方中心主义”和“殖民主义”两大传统。</a:t>
              </a:r>
              <a:endParaRPr lang="zh-CN" altLang="zh-CN" sz="2800" b="1"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par>
                                <p:cTn id="13" presetID="42"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barn(inVertical)">
                                      <p:cBhvr>
                                        <p:cTn id="25" dur="500"/>
                                        <p:tgtEl>
                                          <p:spTgt spid="64"/>
                                        </p:tgtEl>
                                      </p:cBhvr>
                                    </p:animEffect>
                                  </p:childTnLst>
                                </p:cTn>
                              </p:par>
                              <p:par>
                                <p:cTn id="26" presetID="12" presetClass="entr" presetSubtype="2"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additive="base">
                                        <p:cTn id="28" dur="500"/>
                                        <p:tgtEl>
                                          <p:spTgt spid="59"/>
                                        </p:tgtEl>
                                        <p:attrNameLst>
                                          <p:attrName>ppt_x</p:attrName>
                                        </p:attrNameLst>
                                      </p:cBhvr>
                                      <p:tavLst>
                                        <p:tav tm="0">
                                          <p:val>
                                            <p:strVal val="#ppt_x+#ppt_w*1.125000"/>
                                          </p:val>
                                        </p:tav>
                                        <p:tav tm="100000">
                                          <p:val>
                                            <p:strVal val="#ppt_x"/>
                                          </p:val>
                                        </p:tav>
                                      </p:tavLst>
                                    </p:anim>
                                    <p:animEffect transition="in" filter="wipe(left)">
                                      <p:cBhvr>
                                        <p:cTn id="29" dur="500"/>
                                        <p:tgtEl>
                                          <p:spTgt spid="59"/>
                                        </p:tgtEl>
                                      </p:cBhvr>
                                    </p:animEffect>
                                  </p:childTnLst>
                                </p:cTn>
                              </p:par>
                              <p:par>
                                <p:cTn id="30" presetID="12" presetClass="entr" presetSubtype="8" fill="hold" nodeType="with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500"/>
                                        <p:tgtEl>
                                          <p:spTgt spid="60"/>
                                        </p:tgtEl>
                                        <p:attrNameLst>
                                          <p:attrName>ppt_x</p:attrName>
                                        </p:attrNameLst>
                                      </p:cBhvr>
                                      <p:tavLst>
                                        <p:tav tm="0">
                                          <p:val>
                                            <p:strVal val="#ppt_x-#ppt_w*1.125000"/>
                                          </p:val>
                                        </p:tav>
                                        <p:tav tm="100000">
                                          <p:val>
                                            <p:strVal val="#ppt_x"/>
                                          </p:val>
                                        </p:tav>
                                      </p:tavLst>
                                    </p:anim>
                                    <p:animEffect transition="in" filter="wipe(right)">
                                      <p:cBhvr>
                                        <p:cTn id="33" dur="500"/>
                                        <p:tgtEl>
                                          <p:spTgt spid="60"/>
                                        </p:tgtEl>
                                      </p:cBhvr>
                                    </p:animEffect>
                                  </p:childTnLst>
                                </p:cTn>
                              </p:par>
                              <p:par>
                                <p:cTn id="34" presetID="42" presetClass="entr" presetSubtype="0" fill="hold"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1000"/>
                                        <p:tgtEl>
                                          <p:spTgt spid="68"/>
                                        </p:tgtEl>
                                      </p:cBhvr>
                                    </p:animEffect>
                                    <p:anim calcmode="lin" valueType="num">
                                      <p:cBhvr>
                                        <p:cTn id="37" dur="1000" fill="hold"/>
                                        <p:tgtEl>
                                          <p:spTgt spid="68"/>
                                        </p:tgtEl>
                                        <p:attrNameLst>
                                          <p:attrName>ppt_x</p:attrName>
                                        </p:attrNameLst>
                                      </p:cBhvr>
                                      <p:tavLst>
                                        <p:tav tm="0">
                                          <p:val>
                                            <p:strVal val="#ppt_x"/>
                                          </p:val>
                                        </p:tav>
                                        <p:tav tm="100000">
                                          <p:val>
                                            <p:strVal val="#ppt_x"/>
                                          </p:val>
                                        </p:tav>
                                      </p:tavLst>
                                    </p:anim>
                                    <p:anim calcmode="lin" valueType="num">
                                      <p:cBhvr>
                                        <p:cTn id="38" dur="1000" fill="hold"/>
                                        <p:tgtEl>
                                          <p:spTgt spid="6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1000"/>
                                        <p:tgtEl>
                                          <p:spTgt spid="56"/>
                                        </p:tgtEl>
                                      </p:cBhvr>
                                    </p:animEffect>
                                    <p:anim calcmode="lin" valueType="num">
                                      <p:cBhvr>
                                        <p:cTn id="42" dur="1000" fill="hold"/>
                                        <p:tgtEl>
                                          <p:spTgt spid="56"/>
                                        </p:tgtEl>
                                        <p:attrNameLst>
                                          <p:attrName>ppt_x</p:attrName>
                                        </p:attrNameLst>
                                      </p:cBhvr>
                                      <p:tavLst>
                                        <p:tav tm="0">
                                          <p:val>
                                            <p:strVal val="#ppt_x"/>
                                          </p:val>
                                        </p:tav>
                                        <p:tav tm="100000">
                                          <p:val>
                                            <p:strVal val="#ppt_x"/>
                                          </p:val>
                                        </p:tav>
                                      </p:tavLst>
                                    </p:anim>
                                    <p:anim calcmode="lin" valueType="num">
                                      <p:cBhvr>
                                        <p:cTn id="4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9614202" y="4088595"/>
            <a:ext cx="3295250" cy="3942035"/>
            <a:chOff x="9614202" y="4088595"/>
            <a:chExt cx="3295250" cy="3942035"/>
          </a:xfrm>
        </p:grpSpPr>
        <p:sp>
          <p:nvSpPr>
            <p:cNvPr id="45" name="椭圆 4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p:cNvGrpSpPr/>
          <p:nvPr/>
        </p:nvGrpSpPr>
        <p:grpSpPr>
          <a:xfrm>
            <a:off x="4097428" y="1219872"/>
            <a:ext cx="6077514" cy="1578418"/>
            <a:chOff x="5568377" y="1921827"/>
            <a:chExt cx="6077514" cy="1578418"/>
          </a:xfrm>
        </p:grpSpPr>
        <p:sp>
          <p:nvSpPr>
            <p:cNvPr id="32" name="文本框 31"/>
            <p:cNvSpPr txBox="1"/>
            <p:nvPr/>
          </p:nvSpPr>
          <p:spPr>
            <a:xfrm>
              <a:off x="5568377" y="1921827"/>
              <a:ext cx="6077514" cy="830997"/>
            </a:xfrm>
            <a:prstGeom prst="rect">
              <a:avLst/>
            </a:prstGeom>
            <a:noFill/>
          </p:spPr>
          <p:txBody>
            <a:bodyPr wrap="square" rtlCol="0">
              <a:spAutoFit/>
            </a:bodyPr>
            <a:lstStyle/>
            <a:p>
              <a:pPr lvl="0"/>
              <a:r>
                <a:rPr lang="zh-CN" altLang="zh-CN" sz="2400" b="1"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西方现代化道路在当下受到了诸多挑战</a:t>
              </a:r>
              <a:endParaRPr lang="zh-CN" altLang="zh-CN" sz="40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2400" dirty="0">
                <a:cs typeface="+mn-ea"/>
                <a:sym typeface="+mn-lt"/>
              </a:endParaRPr>
            </a:p>
          </p:txBody>
        </p:sp>
        <p:sp>
          <p:nvSpPr>
            <p:cNvPr id="33" name="文本框 32"/>
            <p:cNvSpPr txBox="1"/>
            <p:nvPr/>
          </p:nvSpPr>
          <p:spPr>
            <a:xfrm>
              <a:off x="5571129" y="2423027"/>
              <a:ext cx="5414371" cy="1077218"/>
            </a:xfrm>
            <a:prstGeom prst="rect">
              <a:avLst/>
            </a:prstGeom>
            <a:noFill/>
          </p:spPr>
          <p:txBody>
            <a:bodyPr wrap="square" rtlCol="0">
              <a:spAutoFit/>
            </a:bodyPr>
            <a:lstStyle/>
            <a:p>
              <a:pPr indent="228600"/>
              <a:r>
                <a:rPr lang="zh-CN" altLang="zh-CN" sz="1600" b="1"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后发型现代化国家自身的现代化</a:t>
              </a:r>
              <a:r>
                <a:rPr lang="zh-CN" altLang="zh-CN" sz="16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受到了西方先发型现代化国家在经济、政治、文化、社会等各方面的束缚和限制。</a:t>
              </a:r>
              <a:r>
                <a:rPr lang="zh-CN" altLang="en-US" sz="1600" dirty="0">
                  <a:solidFill>
                    <a:srgbClr val="222222"/>
                  </a:solidFill>
                  <a:latin typeface="Calibri" panose="020F0502020204030204" pitchFamily="34" charset="0"/>
                  <a:ea typeface="微软雅黑" panose="020B0503020204020204" pitchFamily="34" charset="-122"/>
                  <a:cs typeface="微软雅黑" panose="020B0503020204020204" pitchFamily="34" charset="-122"/>
                </a:rPr>
                <a:t>这表现为</a:t>
              </a:r>
              <a:r>
                <a:rPr lang="zh-CN" altLang="zh-CN" sz="1600" b="1" kern="100" dirty="0">
                  <a:solidFill>
                    <a:srgbClr val="222222"/>
                  </a:solidFill>
                  <a:effectLst/>
                  <a:ea typeface="微软雅黑" panose="020B0503020204020204" pitchFamily="34" charset="-122"/>
                  <a:cs typeface="微软雅黑" panose="020B0503020204020204" pitchFamily="34" charset="-122"/>
                </a:rPr>
                <a:t>非西方文明对自身文明性的重拾与对“西方中心主义”文明论的反弹和抗争</a:t>
              </a:r>
              <a:endParaRPr lang="zh-CN" altLang="zh-CN" sz="1600" b="1"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40" name="文本框 39"/>
          <p:cNvSpPr txBox="1"/>
          <p:nvPr/>
        </p:nvSpPr>
        <p:spPr>
          <a:xfrm>
            <a:off x="1224640" y="335911"/>
            <a:ext cx="3213100"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西方现代化</a:t>
            </a:r>
            <a:endParaRPr lang="zh-CN" altLang="en-US" sz="3200" spc="400" dirty="0">
              <a:solidFill>
                <a:schemeClr val="tx1">
                  <a:lumMod val="85000"/>
                  <a:lumOff val="15000"/>
                </a:schemeClr>
              </a:solidFill>
              <a:cs typeface="+mn-ea"/>
              <a:sym typeface="+mn-lt"/>
            </a:endParaRPr>
          </a:p>
        </p:txBody>
      </p:sp>
      <p:grpSp>
        <p:nvGrpSpPr>
          <p:cNvPr id="41" name="组合 40"/>
          <p:cNvGrpSpPr/>
          <p:nvPr/>
        </p:nvGrpSpPr>
        <p:grpSpPr>
          <a:xfrm>
            <a:off x="420106" y="300845"/>
            <a:ext cx="760161" cy="654908"/>
            <a:chOff x="401056" y="200808"/>
            <a:chExt cx="760161" cy="654908"/>
          </a:xfrm>
        </p:grpSpPr>
        <p:sp>
          <p:nvSpPr>
            <p:cNvPr id="42" name="椭圆 41"/>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TextBox 48"/>
          <p:cNvSpPr txBox="1"/>
          <p:nvPr/>
        </p:nvSpPr>
        <p:spPr>
          <a:xfrm>
            <a:off x="134950" y="6541101"/>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ct val="0"/>
              </a:spcBef>
              <a:spcAft>
                <a:spcPct val="0"/>
              </a:spcAft>
              <a:buClrTx/>
              <a:buSzTx/>
              <a:buFontTx/>
              <a:buNone/>
              <a:defRPr/>
            </a:pPr>
            <a:r>
              <a:rPr kumimoji="0" lang="en-US" altLang="zh-CN" sz="100" b="0" i="0" u="none" strike="noStrike" kern="0" cap="none" spc="0" normalizeH="0" baseline="0" noProof="0">
                <a:ln>
                  <a:noFill/>
                </a:ln>
                <a:solidFill>
                  <a:schemeClr val="bg1"/>
                </a:solidFill>
                <a:effectLst/>
                <a:uLnTx/>
                <a:uFillTx/>
              </a:rPr>
              <a:t>PPT</a:t>
            </a:r>
            <a:r>
              <a:rPr kumimoji="0" lang="zh-CN" altLang="en-US" sz="100" b="0" i="0" u="none" strike="noStrike" kern="0" cap="none" spc="0" normalizeH="0" baseline="0" noProof="0">
                <a:ln>
                  <a:noFill/>
                </a:ln>
                <a:solidFill>
                  <a:schemeClr val="bg1"/>
                </a:solidFill>
                <a:effectLst/>
                <a:uLnTx/>
                <a:uFillTx/>
              </a:rPr>
              <a:t>模板 </a:t>
            </a:r>
            <a:r>
              <a:rPr kumimoji="0" lang="en-US" altLang="zh-CN" sz="100" b="0" i="0" u="none" strike="noStrike" kern="0" cap="none" spc="0" normalizeH="0" baseline="0" noProof="0">
                <a:ln>
                  <a:noFill/>
                </a:ln>
                <a:solidFill>
                  <a:schemeClr val="bg1"/>
                </a:solidFill>
                <a:effectLst/>
                <a:uLnTx/>
                <a:uFillTx/>
              </a:rPr>
              <a:t>http://www.1ppt.com/moban/</a:t>
            </a:r>
            <a:r>
              <a:rPr kumimoji="0" lang="zh-CN" altLang="en-US" sz="100" b="0" i="0" u="none" strike="noStrike" kern="0" cap="none" spc="0" normalizeH="0" baseline="0" noProof="0">
                <a:ln>
                  <a:noFill/>
                </a:ln>
                <a:solidFill>
                  <a:schemeClr val="bg1"/>
                </a:solidFill>
                <a:effectLst/>
                <a:uLnTx/>
                <a:uFillTx/>
              </a:rPr>
              <a:t> </a:t>
            </a:r>
            <a:endParaRPr kumimoji="0" lang="en-US" altLang="zh-CN" sz="100" b="0" i="0" u="none" strike="noStrike" kern="0" cap="none" spc="0" normalizeH="0" baseline="0" noProof="0">
              <a:ln>
                <a:noFill/>
              </a:ln>
              <a:solidFill>
                <a:schemeClr val="bg1"/>
              </a:solidFill>
              <a:effectLst/>
              <a:uLnTx/>
              <a:uFillTx/>
            </a:endParaRPr>
          </a:p>
        </p:txBody>
      </p:sp>
      <p:grpSp>
        <p:nvGrpSpPr>
          <p:cNvPr id="14" name="组合 13"/>
          <p:cNvGrpSpPr/>
          <p:nvPr/>
        </p:nvGrpSpPr>
        <p:grpSpPr>
          <a:xfrm>
            <a:off x="453696" y="1174953"/>
            <a:ext cx="2497805" cy="4031873"/>
            <a:chOff x="453696" y="1174953"/>
            <a:chExt cx="2497805" cy="4031873"/>
          </a:xfrm>
        </p:grpSpPr>
        <p:grpSp>
          <p:nvGrpSpPr>
            <p:cNvPr id="13" name="组合 12"/>
            <p:cNvGrpSpPr/>
            <p:nvPr/>
          </p:nvGrpSpPr>
          <p:grpSpPr>
            <a:xfrm>
              <a:off x="453696" y="1633720"/>
              <a:ext cx="1648169" cy="3046988"/>
              <a:chOff x="852813" y="1600000"/>
              <a:chExt cx="1648169" cy="3046988"/>
            </a:xfrm>
          </p:grpSpPr>
          <p:sp>
            <p:nvSpPr>
              <p:cNvPr id="4" name="矩形 3"/>
              <p:cNvSpPr/>
              <p:nvPr/>
            </p:nvSpPr>
            <p:spPr>
              <a:xfrm>
                <a:off x="1780913" y="2720859"/>
                <a:ext cx="720069" cy="584775"/>
              </a:xfrm>
              <a:prstGeom prst="rect">
                <a:avLst/>
              </a:prstGeom>
              <a:noFill/>
            </p:spPr>
            <p:txBody>
              <a:bodyPr wrap="none" lIns="91440" tIns="45720" rIns="91440" bIns="45720">
                <a:spAutoFit/>
              </a:bodyPr>
              <a:lstStyle/>
              <a:p>
                <a:pPr algn="ctr"/>
                <a:r>
                  <a:rPr lang="en-US" altLang="zh-C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VS</a:t>
                </a:r>
                <a:endPar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矩形 4"/>
              <p:cNvSpPr/>
              <p:nvPr/>
            </p:nvSpPr>
            <p:spPr>
              <a:xfrm>
                <a:off x="852813" y="1600000"/>
                <a:ext cx="990428" cy="3046988"/>
              </a:xfrm>
              <a:prstGeom prst="rect">
                <a:avLst/>
              </a:prstGeom>
              <a:noFill/>
            </p:spPr>
            <p:txBody>
              <a:bodyPr wrap="square" lIns="91440" tIns="45720" rIns="91440" bIns="45720">
                <a:spAutoFit/>
              </a:bodyPr>
              <a:lstStyle/>
              <a:p>
                <a:pPr algn="ctr"/>
                <a:r>
                  <a:rPr lang="zh-CN" alt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后发型现代化</a:t>
                </a:r>
                <a:endPar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sp>
          <p:nvSpPr>
            <p:cNvPr id="6" name="矩形 5"/>
            <p:cNvSpPr/>
            <p:nvPr/>
          </p:nvSpPr>
          <p:spPr>
            <a:xfrm>
              <a:off x="2082718" y="1174953"/>
              <a:ext cx="868783" cy="4031873"/>
            </a:xfrm>
            <a:prstGeom prst="rect">
              <a:avLst/>
            </a:prstGeom>
            <a:noFill/>
          </p:spPr>
          <p:txBody>
            <a:bodyPr wrap="square" lIns="91440" tIns="45720" rIns="91440" bIns="45720">
              <a:spAutoFit/>
            </a:bodyPr>
            <a:lstStyle/>
            <a:p>
              <a:pPr algn="ctr"/>
              <a:r>
                <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西方先发型现代化</a:t>
              </a:r>
              <a:endParaRPr lang="zh-CN" altLang="en-US"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grpSp>
      <p:grpSp>
        <p:nvGrpSpPr>
          <p:cNvPr id="15" name="组合 14"/>
          <p:cNvGrpSpPr/>
          <p:nvPr/>
        </p:nvGrpSpPr>
        <p:grpSpPr>
          <a:xfrm>
            <a:off x="3423417" y="2781644"/>
            <a:ext cx="6190785" cy="1742280"/>
            <a:chOff x="3423417" y="2781644"/>
            <a:chExt cx="6190785" cy="1742280"/>
          </a:xfrm>
        </p:grpSpPr>
        <p:grpSp>
          <p:nvGrpSpPr>
            <p:cNvPr id="34" name="组合 33"/>
            <p:cNvGrpSpPr/>
            <p:nvPr/>
          </p:nvGrpSpPr>
          <p:grpSpPr>
            <a:xfrm>
              <a:off x="4097428" y="2781644"/>
              <a:ext cx="5516774" cy="1742280"/>
              <a:chOff x="3730613" y="2599873"/>
              <a:chExt cx="5516774" cy="1742280"/>
            </a:xfrm>
          </p:grpSpPr>
          <p:sp>
            <p:nvSpPr>
              <p:cNvPr id="35" name="文本框 34"/>
              <p:cNvSpPr txBox="1"/>
              <p:nvPr/>
            </p:nvSpPr>
            <p:spPr>
              <a:xfrm>
                <a:off x="3730613" y="2599873"/>
                <a:ext cx="5516774" cy="646331"/>
              </a:xfrm>
              <a:prstGeom prst="rect">
                <a:avLst/>
              </a:prstGeom>
              <a:noFill/>
            </p:spPr>
            <p:txBody>
              <a:bodyPr wrap="square" rtlCol="0">
                <a:spAutoFit/>
              </a:bodyPr>
              <a:lstStyle/>
              <a:p>
                <a:r>
                  <a:rPr lang="zh-CN" altLang="zh-CN" kern="100" dirty="0">
                    <a:solidFill>
                      <a:srgbClr val="222222"/>
                    </a:solidFill>
                    <a:effectLst/>
                    <a:ea typeface="微软雅黑" panose="020B0503020204020204" pitchFamily="34" charset="-122"/>
                    <a:cs typeface="微软雅黑" panose="020B0503020204020204" pitchFamily="34" charset="-122"/>
                  </a:rPr>
                  <a:t>非西方后发型国家的和平崛起诉求与西方先发型现代化国家</a:t>
                </a:r>
                <a:r>
                  <a:rPr lang="zh-CN" altLang="en-US" kern="100" dirty="0">
                    <a:solidFill>
                      <a:srgbClr val="222222"/>
                    </a:solidFill>
                    <a:effectLst/>
                    <a:ea typeface="微软雅黑" panose="020B0503020204020204" pitchFamily="34" charset="-122"/>
                    <a:cs typeface="微软雅黑" panose="020B0503020204020204" pitchFamily="34" charset="-122"/>
                  </a:rPr>
                  <a:t>“</a:t>
                </a:r>
                <a:r>
                  <a:rPr lang="zh-CN" altLang="zh-CN" kern="100" dirty="0">
                    <a:solidFill>
                      <a:srgbClr val="222222"/>
                    </a:solidFill>
                    <a:effectLst/>
                    <a:ea typeface="微软雅黑" panose="020B0503020204020204" pitchFamily="34" charset="-122"/>
                    <a:cs typeface="微软雅黑" panose="020B0503020204020204" pitchFamily="34" charset="-122"/>
                  </a:rPr>
                  <a:t>殖民主义”惯习之间的冲突和矛盾。</a:t>
                </a:r>
                <a:endParaRPr lang="zh-CN" altLang="en-US" dirty="0">
                  <a:cs typeface="+mn-ea"/>
                  <a:sym typeface="+mn-lt"/>
                </a:endParaRPr>
              </a:p>
            </p:txBody>
          </p:sp>
          <p:sp>
            <p:nvSpPr>
              <p:cNvPr id="36" name="文本框 35"/>
              <p:cNvSpPr txBox="1"/>
              <p:nvPr/>
            </p:nvSpPr>
            <p:spPr>
              <a:xfrm>
                <a:off x="3757966" y="3264935"/>
                <a:ext cx="5414371" cy="1077218"/>
              </a:xfrm>
              <a:prstGeom prst="rect">
                <a:avLst/>
              </a:prstGeom>
              <a:noFill/>
            </p:spPr>
            <p:txBody>
              <a:bodyPr wrap="square" rtlCol="0">
                <a:spAutoFit/>
              </a:bodyPr>
              <a:lstStyle/>
              <a:p>
                <a:r>
                  <a:rPr lang="zh-CN" altLang="zh-CN" sz="1600" kern="100" dirty="0">
                    <a:solidFill>
                      <a:srgbClr val="222222"/>
                    </a:solidFill>
                    <a:effectLst/>
                    <a:ea typeface="微软雅黑" panose="020B0503020204020204" pitchFamily="34" charset="-122"/>
                    <a:cs typeface="微软雅黑" panose="020B0503020204020204" pitchFamily="34" charset="-122"/>
                  </a:rPr>
                  <a:t>当前，先发型现代化国家与后发型现代化国家之间在这一道路上发展的不平衡、不协调已经影响了人类社会整体的发展水平。例如：美国依靠技术垄断、金融霸权和军事强权地位，长期干涉他国内政。</a:t>
                </a:r>
                <a:endParaRPr lang="zh-CN" altLang="en-US" sz="1600" spc="300" dirty="0">
                  <a:cs typeface="+mn-ea"/>
                  <a:sym typeface="+mn-lt"/>
                </a:endParaRPr>
              </a:p>
            </p:txBody>
          </p:sp>
        </p:grpSp>
        <p:grpSp>
          <p:nvGrpSpPr>
            <p:cNvPr id="7" name="组合 6"/>
            <p:cNvGrpSpPr/>
            <p:nvPr/>
          </p:nvGrpSpPr>
          <p:grpSpPr>
            <a:xfrm>
              <a:off x="3423417" y="2809965"/>
              <a:ext cx="782053" cy="544778"/>
              <a:chOff x="6346655" y="2177716"/>
              <a:chExt cx="782053" cy="544778"/>
            </a:xfrm>
          </p:grpSpPr>
          <p:sp>
            <p:nvSpPr>
              <p:cNvPr id="8" name="矩形 7"/>
              <p:cNvSpPr/>
              <p:nvPr/>
            </p:nvSpPr>
            <p:spPr>
              <a:xfrm>
                <a:off x="6472988" y="2177716"/>
                <a:ext cx="52938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6346655" y="2199274"/>
                <a:ext cx="782053" cy="523220"/>
              </a:xfrm>
              <a:prstGeom prst="rect">
                <a:avLst/>
              </a:prstGeom>
              <a:noFill/>
            </p:spPr>
            <p:txBody>
              <a:bodyPr wrap="square" rtlCol="0">
                <a:spAutoFit/>
              </a:bodyPr>
              <a:lstStyle/>
              <a:p>
                <a:pPr algn="ctr"/>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grpSp>
      <p:grpSp>
        <p:nvGrpSpPr>
          <p:cNvPr id="48" name="组合 47"/>
          <p:cNvGrpSpPr/>
          <p:nvPr/>
        </p:nvGrpSpPr>
        <p:grpSpPr>
          <a:xfrm>
            <a:off x="3427860" y="4729636"/>
            <a:ext cx="6558816" cy="1391014"/>
            <a:chOff x="3427860" y="4729636"/>
            <a:chExt cx="6558816" cy="1391014"/>
          </a:xfrm>
        </p:grpSpPr>
        <p:grpSp>
          <p:nvGrpSpPr>
            <p:cNvPr id="37" name="组合 36"/>
            <p:cNvGrpSpPr/>
            <p:nvPr/>
          </p:nvGrpSpPr>
          <p:grpSpPr>
            <a:xfrm>
              <a:off x="4124781" y="4837494"/>
              <a:ext cx="5861895" cy="1283156"/>
              <a:chOff x="3833016" y="2631852"/>
              <a:chExt cx="5861895" cy="1283156"/>
            </a:xfrm>
          </p:grpSpPr>
          <p:sp>
            <p:nvSpPr>
              <p:cNvPr id="38" name="文本框 37"/>
              <p:cNvSpPr txBox="1"/>
              <p:nvPr/>
            </p:nvSpPr>
            <p:spPr>
              <a:xfrm>
                <a:off x="3833016" y="2631852"/>
                <a:ext cx="5861895" cy="369332"/>
              </a:xfrm>
              <a:prstGeom prst="rect">
                <a:avLst/>
              </a:prstGeom>
              <a:noFill/>
            </p:spPr>
            <p:txBody>
              <a:bodyPr wrap="square" rtlCol="0">
                <a:spAutoFit/>
              </a:bodyPr>
              <a:lstStyle/>
              <a:p>
                <a:r>
                  <a:rPr lang="zh-CN" altLang="zh-CN" kern="100" dirty="0">
                    <a:solidFill>
                      <a:srgbClr val="222222"/>
                    </a:solidFill>
                    <a:effectLst/>
                    <a:ea typeface="微软雅黑" panose="020B0503020204020204" pitchFamily="34" charset="-122"/>
                    <a:cs typeface="微软雅黑" panose="020B0503020204020204" pitchFamily="34" charset="-122"/>
                  </a:rPr>
                  <a:t>西式现代化道路的资本控制和价值剥削本质暴露无遗。</a:t>
                </a:r>
                <a:endParaRPr lang="zh-CN" altLang="en-US" dirty="0">
                  <a:cs typeface="+mn-ea"/>
                  <a:sym typeface="+mn-lt"/>
                </a:endParaRPr>
              </a:p>
            </p:txBody>
          </p:sp>
          <p:sp>
            <p:nvSpPr>
              <p:cNvPr id="39" name="文本框 38"/>
              <p:cNvSpPr txBox="1"/>
              <p:nvPr/>
            </p:nvSpPr>
            <p:spPr>
              <a:xfrm>
                <a:off x="3833016" y="3084011"/>
                <a:ext cx="5414371" cy="830997"/>
              </a:xfrm>
              <a:prstGeom prst="rect">
                <a:avLst/>
              </a:prstGeom>
              <a:noFill/>
            </p:spPr>
            <p:txBody>
              <a:bodyPr wrap="square" rtlCol="0">
                <a:spAutoFit/>
              </a:bodyPr>
              <a:lstStyle/>
              <a:p>
                <a:r>
                  <a:rPr lang="zh-CN" altLang="zh-CN" sz="1600" kern="100" dirty="0">
                    <a:solidFill>
                      <a:srgbClr val="222222"/>
                    </a:solidFill>
                    <a:effectLst/>
                    <a:ea typeface="微软雅黑" panose="020B0503020204020204" pitchFamily="34" charset="-122"/>
                    <a:cs typeface="微软雅黑" panose="020B0503020204020204" pitchFamily="34" charset="-122"/>
                  </a:rPr>
                  <a:t>对那些走在西式现代化道路上的后发型现代化国家来说，其制度漏洞在重大社会风险面前显得脆弱不堪，所谓的西方式的制度优势和道路优势荡然无存。</a:t>
                </a:r>
                <a:endParaRPr lang="zh-CN" altLang="en-US" sz="1600" spc="300" dirty="0">
                  <a:cs typeface="+mn-ea"/>
                  <a:sym typeface="+mn-lt"/>
                </a:endParaRPr>
              </a:p>
            </p:txBody>
          </p:sp>
        </p:grpSp>
        <p:grpSp>
          <p:nvGrpSpPr>
            <p:cNvPr id="10" name="组合 9"/>
            <p:cNvGrpSpPr/>
            <p:nvPr/>
          </p:nvGrpSpPr>
          <p:grpSpPr>
            <a:xfrm>
              <a:off x="3427860" y="4729636"/>
              <a:ext cx="782053" cy="544778"/>
              <a:chOff x="6346655" y="2177716"/>
              <a:chExt cx="782053" cy="544778"/>
            </a:xfrm>
          </p:grpSpPr>
          <p:sp>
            <p:nvSpPr>
              <p:cNvPr id="11" name="矩形 10"/>
              <p:cNvSpPr/>
              <p:nvPr/>
            </p:nvSpPr>
            <p:spPr>
              <a:xfrm>
                <a:off x="6472988" y="2177716"/>
                <a:ext cx="529389" cy="529389"/>
              </a:xfrm>
              <a:prstGeom prst="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6346655" y="2199274"/>
                <a:ext cx="782053" cy="523220"/>
              </a:xfrm>
              <a:prstGeom prst="rect">
                <a:avLst/>
              </a:prstGeom>
              <a:noFill/>
            </p:spPr>
            <p:txBody>
              <a:bodyPr wrap="square" rtlCol="0">
                <a:spAutoFit/>
              </a:bodyPr>
              <a:lstStyle/>
              <a:p>
                <a:pPr algn="ctr"/>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par>
                                <p:cTn id="13" presetID="21" presetClass="entr" presetSubtype="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par>
                                <p:cTn id="16" presetID="22" presetClass="entr" presetSubtype="8"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42"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strVal val="#ppt_x"/>
                                          </p:val>
                                        </p:tav>
                                        <p:tav tm="100000">
                                          <p:val>
                                            <p:strVal val="#ppt_x"/>
                                          </p:val>
                                        </p:tav>
                                      </p:tavLst>
                                    </p:anim>
                                    <p:anim calcmode="lin" valueType="num">
                                      <p:cBhvr>
                                        <p:cTn id="2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699937" y="764464"/>
            <a:ext cx="5776637" cy="5776637"/>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 name="椭圆 2"/>
          <p:cNvSpPr/>
          <p:nvPr/>
        </p:nvSpPr>
        <p:spPr>
          <a:xfrm>
            <a:off x="-542373" y="-514350"/>
            <a:ext cx="1905000" cy="1905000"/>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椭圆 4"/>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 name="椭圆 5"/>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7" name="椭圆 6"/>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3" name="组合 12"/>
          <p:cNvGrpSpPr/>
          <p:nvPr/>
        </p:nvGrpSpPr>
        <p:grpSpPr>
          <a:xfrm>
            <a:off x="2540000" y="2817585"/>
            <a:ext cx="5870074" cy="1318985"/>
            <a:chOff x="2540000" y="2817585"/>
            <a:chExt cx="5870074" cy="1318985"/>
          </a:xfrm>
        </p:grpSpPr>
        <p:sp>
          <p:nvSpPr>
            <p:cNvPr id="4" name="矩形: 圆角 3"/>
            <p:cNvSpPr/>
            <p:nvPr/>
          </p:nvSpPr>
          <p:spPr>
            <a:xfrm>
              <a:off x="2540000" y="2817585"/>
              <a:ext cx="5870074" cy="1318985"/>
            </a:xfrm>
            <a:prstGeom prst="roundRect">
              <a:avLst>
                <a:gd name="adj" fmla="val 50000"/>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8" name="组合 7"/>
            <p:cNvGrpSpPr/>
            <p:nvPr/>
          </p:nvGrpSpPr>
          <p:grpSpPr>
            <a:xfrm>
              <a:off x="4010552" y="3023107"/>
              <a:ext cx="3966213" cy="907941"/>
              <a:chOff x="7844752" y="998114"/>
              <a:chExt cx="3966213" cy="907941"/>
            </a:xfrm>
          </p:grpSpPr>
          <p:sp>
            <p:nvSpPr>
              <p:cNvPr id="9" name="文本框 8"/>
              <p:cNvSpPr txBox="1"/>
              <p:nvPr/>
            </p:nvSpPr>
            <p:spPr>
              <a:xfrm>
                <a:off x="7844752" y="998114"/>
                <a:ext cx="3966213"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lang="zh-CN" altLang="en-US" sz="4400" spc="400" dirty="0">
                    <a:solidFill>
                      <a:prstClr val="white"/>
                    </a:solidFill>
                    <a:effectLst>
                      <a:outerShdw blurRad="76200" dist="38100" dir="5400000" algn="t" rotWithShape="0">
                        <a:prstClr val="black">
                          <a:alpha val="22000"/>
                        </a:prstClr>
                      </a:outerShdw>
                    </a:effectLst>
                    <a:cs typeface="+mn-ea"/>
                    <a:sym typeface="+mn-lt"/>
                  </a:rPr>
                  <a:t>中国式现代化</a:t>
                </a:r>
                <a:endParaRPr kumimoji="0" lang="zh-CN" altLang="en-US" sz="4400" b="0" i="0" u="none" strike="noStrike" kern="1200" cap="none" spc="400" normalizeH="0" baseline="0" noProof="0" dirty="0">
                  <a:ln>
                    <a:noFill/>
                  </a:ln>
                  <a:solidFill>
                    <a:prstClr val="white"/>
                  </a:solidFill>
                  <a:effectLst>
                    <a:outerShdw blurRad="76200" dist="38100" dir="5400000" algn="t" rotWithShape="0">
                      <a:prstClr val="black">
                        <a:alpha val="22000"/>
                      </a:prstClr>
                    </a:outerShdw>
                  </a:effectLst>
                  <a:uLnTx/>
                  <a:uFillTx/>
                  <a:cs typeface="+mn-ea"/>
                  <a:sym typeface="+mn-lt"/>
                </a:endParaRPr>
              </a:p>
            </p:txBody>
          </p:sp>
          <p:sp>
            <p:nvSpPr>
              <p:cNvPr id="10" name="文本框 9"/>
              <p:cNvSpPr txBox="1"/>
              <p:nvPr/>
            </p:nvSpPr>
            <p:spPr>
              <a:xfrm>
                <a:off x="8043197" y="1629056"/>
                <a:ext cx="3687228" cy="276999"/>
              </a:xfrm>
              <a:prstGeom prst="rect">
                <a:avLst/>
              </a:prstGeom>
              <a:noFill/>
            </p:spPr>
            <p:txBody>
              <a:bodyPr wrap="square" rtlCol="0">
                <a:spAutoFit/>
              </a:bodyPr>
              <a:lstStyle/>
              <a:p>
                <a:pPr marL="0" marR="0" lvl="0" indent="0" algn="dist" defTabSz="914400" rtl="0" eaLnBrk="1" fontAlgn="auto"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prstClr val="white"/>
                    </a:solidFill>
                    <a:effectLst/>
                    <a:uLnTx/>
                    <a:uFillTx/>
                    <a:cs typeface="+mn-ea"/>
                    <a:sym typeface="+mn-lt"/>
                  </a:rPr>
                  <a:t>Chinese-style Modernization</a:t>
                </a: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2" name="文本框 11"/>
            <p:cNvSpPr txBox="1"/>
            <p:nvPr/>
          </p:nvSpPr>
          <p:spPr>
            <a:xfrm>
              <a:off x="2757714" y="2875002"/>
              <a:ext cx="1252838"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rPr>
                <a:t>02</a:t>
              </a:r>
              <a:endParaRPr kumimoji="0" lang="zh-CN" altLang="en-US" sz="66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614202" y="4088595"/>
            <a:ext cx="3295250" cy="3942035"/>
            <a:chOff x="9614202" y="4088595"/>
            <a:chExt cx="3295250" cy="3942035"/>
          </a:xfrm>
        </p:grpSpPr>
        <p:sp>
          <p:nvSpPr>
            <p:cNvPr id="69" name="椭圆 68"/>
            <p:cNvSpPr/>
            <p:nvPr/>
          </p:nvSpPr>
          <p:spPr>
            <a:xfrm>
              <a:off x="9930394" y="5051572"/>
              <a:ext cx="2979058" cy="297905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nvSpPr>
          <p:spPr>
            <a:xfrm>
              <a:off x="11291123" y="4088595"/>
              <a:ext cx="550370" cy="550370"/>
            </a:xfrm>
            <a:prstGeom prst="ellipse">
              <a:avLst/>
            </a:prstGeom>
            <a:solidFill>
              <a:srgbClr val="9DC0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椭圆 70"/>
            <p:cNvSpPr/>
            <p:nvPr/>
          </p:nvSpPr>
          <p:spPr>
            <a:xfrm>
              <a:off x="9614202" y="4752386"/>
              <a:ext cx="1453372" cy="1453372"/>
            </a:xfrm>
            <a:prstGeom prst="ellipse">
              <a:avLst/>
            </a:prstGeom>
            <a:solidFill>
              <a:srgbClr val="9DC0BC">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0" name="组合 59"/>
          <p:cNvGrpSpPr/>
          <p:nvPr/>
        </p:nvGrpSpPr>
        <p:grpSpPr>
          <a:xfrm>
            <a:off x="7088277" y="3381541"/>
            <a:ext cx="1387880" cy="36000"/>
            <a:chOff x="7660771" y="4049606"/>
            <a:chExt cx="1387880" cy="36000"/>
          </a:xfrm>
        </p:grpSpPr>
        <p:cxnSp>
          <p:nvCxnSpPr>
            <p:cNvPr id="20" name="直接连接符 19"/>
            <p:cNvCxnSpPr/>
            <p:nvPr/>
          </p:nvCxnSpPr>
          <p:spPr>
            <a:xfrm flipH="1">
              <a:off x="7660771" y="4067606"/>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flipH="1">
              <a:off x="9012656" y="4049606"/>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58" name="组合 57"/>
          <p:cNvGrpSpPr/>
          <p:nvPr/>
        </p:nvGrpSpPr>
        <p:grpSpPr>
          <a:xfrm>
            <a:off x="2162569" y="1438869"/>
            <a:ext cx="1387880" cy="36000"/>
            <a:chOff x="2735063" y="2106934"/>
            <a:chExt cx="1387880" cy="36000"/>
          </a:xfrm>
        </p:grpSpPr>
        <p:cxnSp>
          <p:nvCxnSpPr>
            <p:cNvPr id="23" name="直接连接符 22"/>
            <p:cNvCxnSpPr/>
            <p:nvPr/>
          </p:nvCxnSpPr>
          <p:spPr>
            <a:xfrm>
              <a:off x="2743529" y="2124934"/>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735063" y="2106934"/>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59" name="组合 58"/>
          <p:cNvGrpSpPr/>
          <p:nvPr/>
        </p:nvGrpSpPr>
        <p:grpSpPr>
          <a:xfrm>
            <a:off x="3335489" y="3381541"/>
            <a:ext cx="1387880" cy="36000"/>
            <a:chOff x="3907983" y="4049606"/>
            <a:chExt cx="1387880" cy="36000"/>
          </a:xfrm>
        </p:grpSpPr>
        <p:cxnSp>
          <p:nvCxnSpPr>
            <p:cNvPr id="26" name="直接连接符 25"/>
            <p:cNvCxnSpPr/>
            <p:nvPr/>
          </p:nvCxnSpPr>
          <p:spPr>
            <a:xfrm>
              <a:off x="3916449" y="4067606"/>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907983" y="4049606"/>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57" name="组合 56"/>
          <p:cNvGrpSpPr/>
          <p:nvPr/>
        </p:nvGrpSpPr>
        <p:grpSpPr>
          <a:xfrm>
            <a:off x="5700397" y="1438869"/>
            <a:ext cx="1387880" cy="36000"/>
            <a:chOff x="6272891" y="2106934"/>
            <a:chExt cx="1387880" cy="36000"/>
          </a:xfrm>
        </p:grpSpPr>
        <p:cxnSp>
          <p:nvCxnSpPr>
            <p:cNvPr id="17" name="直接连接符 16"/>
            <p:cNvCxnSpPr/>
            <p:nvPr/>
          </p:nvCxnSpPr>
          <p:spPr>
            <a:xfrm flipH="1">
              <a:off x="6272891" y="2124934"/>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flipH="1">
              <a:off x="7624776" y="2106934"/>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64" name="组合 63"/>
          <p:cNvGrpSpPr/>
          <p:nvPr/>
        </p:nvGrpSpPr>
        <p:grpSpPr>
          <a:xfrm>
            <a:off x="3042719" y="1211567"/>
            <a:ext cx="5393991" cy="3659562"/>
            <a:chOff x="3615213" y="1879632"/>
            <a:chExt cx="5393991" cy="3659562"/>
          </a:xfrm>
        </p:grpSpPr>
        <p:sp>
          <p:nvSpPr>
            <p:cNvPr id="32" name="等腰三角形 22"/>
            <p:cNvSpPr>
              <a:spLocks noChangeArrowheads="1"/>
            </p:cNvSpPr>
            <p:nvPr/>
          </p:nvSpPr>
          <p:spPr bwMode="auto">
            <a:xfrm>
              <a:off x="4965193" y="1885982"/>
              <a:ext cx="2660373" cy="1799373"/>
            </a:xfrm>
            <a:prstGeom prst="triangle">
              <a:avLst>
                <a:gd name="adj" fmla="val 50000"/>
              </a:avLst>
            </a:prstGeom>
            <a:solidFill>
              <a:srgbClr val="9DC0BC"/>
            </a:solidFill>
            <a:ln w="12700" cap="flat" cmpd="sng">
              <a:solidFill>
                <a:schemeClr val="bg1"/>
              </a:solidFill>
              <a:bevel/>
            </a:ln>
          </p:spPr>
          <p:txBody>
            <a:bodyPr anchor="ctr"/>
            <a:lstStyle/>
            <a:p>
              <a:pPr algn="ctr"/>
              <a:endParaRPr lang="zh-CN" altLang="zh-CN" sz="2400">
                <a:solidFill>
                  <a:schemeClr val="bg1"/>
                </a:solidFill>
                <a:cs typeface="+mn-ea"/>
                <a:sym typeface="+mn-lt"/>
              </a:endParaRPr>
            </a:p>
          </p:txBody>
        </p:sp>
        <p:sp>
          <p:nvSpPr>
            <p:cNvPr id="33" name="文本框 23"/>
            <p:cNvSpPr>
              <a:spLocks noChangeArrowheads="1"/>
            </p:cNvSpPr>
            <p:nvPr/>
          </p:nvSpPr>
          <p:spPr bwMode="auto">
            <a:xfrm>
              <a:off x="6052363" y="2622240"/>
              <a:ext cx="486030" cy="707886"/>
            </a:xfrm>
            <a:prstGeom prst="rect">
              <a:avLst/>
            </a:prstGeom>
            <a:noFill/>
            <a:ln>
              <a:noFill/>
            </a:ln>
          </p:spPr>
          <p:txBody>
            <a:bodyPr wrap="none">
              <a:spAutoFit/>
            </a:bodyPr>
            <a:lstStyle/>
            <a:p>
              <a:pPr algn="ctr"/>
              <a:r>
                <a:rPr lang="en-US" sz="4000" dirty="0">
                  <a:solidFill>
                    <a:schemeClr val="bg1"/>
                  </a:solidFill>
                  <a:cs typeface="+mn-ea"/>
                  <a:sym typeface="+mn-lt"/>
                </a:rPr>
                <a:t>2</a:t>
              </a:r>
              <a:endParaRPr lang="zh-CN" altLang="en-US" sz="4000" dirty="0">
                <a:solidFill>
                  <a:schemeClr val="bg1"/>
                </a:solidFill>
                <a:cs typeface="+mn-ea"/>
                <a:sym typeface="+mn-lt"/>
              </a:endParaRPr>
            </a:p>
          </p:txBody>
        </p:sp>
        <p:sp>
          <p:nvSpPr>
            <p:cNvPr id="29" name="等腰三角形 19"/>
            <p:cNvSpPr>
              <a:spLocks noChangeArrowheads="1"/>
            </p:cNvSpPr>
            <p:nvPr/>
          </p:nvSpPr>
          <p:spPr bwMode="auto">
            <a:xfrm flipH="1" flipV="1">
              <a:off x="3615213" y="1879632"/>
              <a:ext cx="2658356" cy="1799373"/>
            </a:xfrm>
            <a:prstGeom prst="triangle">
              <a:avLst>
                <a:gd name="adj" fmla="val 50000"/>
              </a:avLst>
            </a:prstGeom>
            <a:solidFill>
              <a:srgbClr val="27776D"/>
            </a:solidFill>
            <a:ln w="12700" cap="flat" cmpd="sng">
              <a:solidFill>
                <a:schemeClr val="bg1"/>
              </a:solidFill>
              <a:bevel/>
            </a:ln>
          </p:spPr>
          <p:txBody>
            <a:bodyPr anchor="ctr"/>
            <a:lstStyle/>
            <a:p>
              <a:pPr algn="ctr"/>
              <a:endParaRPr lang="zh-CN" altLang="zh-CN" sz="2400" dirty="0">
                <a:solidFill>
                  <a:schemeClr val="bg1"/>
                </a:solidFill>
                <a:cs typeface="+mn-ea"/>
                <a:sym typeface="+mn-lt"/>
              </a:endParaRPr>
            </a:p>
          </p:txBody>
        </p:sp>
        <p:sp>
          <p:nvSpPr>
            <p:cNvPr id="30" name="文本框 20"/>
            <p:cNvSpPr>
              <a:spLocks noChangeArrowheads="1"/>
            </p:cNvSpPr>
            <p:nvPr/>
          </p:nvSpPr>
          <p:spPr bwMode="auto">
            <a:xfrm>
              <a:off x="4698236" y="2035177"/>
              <a:ext cx="486030" cy="707886"/>
            </a:xfrm>
            <a:prstGeom prst="rect">
              <a:avLst/>
            </a:prstGeom>
            <a:noFill/>
            <a:ln>
              <a:noFill/>
            </a:ln>
          </p:spPr>
          <p:txBody>
            <a:bodyPr wrap="none">
              <a:spAutoFit/>
            </a:bodyPr>
            <a:lstStyle/>
            <a:p>
              <a:pPr algn="ctr"/>
              <a:r>
                <a:rPr lang="en-US" sz="4000" dirty="0">
                  <a:solidFill>
                    <a:schemeClr val="bg1"/>
                  </a:solidFill>
                  <a:cs typeface="+mn-ea"/>
                  <a:sym typeface="+mn-lt"/>
                </a:rPr>
                <a:t>1</a:t>
              </a:r>
              <a:endParaRPr lang="zh-CN" altLang="en-US" sz="4000" dirty="0">
                <a:solidFill>
                  <a:schemeClr val="bg1"/>
                </a:solidFill>
                <a:cs typeface="+mn-ea"/>
                <a:sym typeface="+mn-lt"/>
              </a:endParaRPr>
            </a:p>
          </p:txBody>
        </p:sp>
        <p:sp>
          <p:nvSpPr>
            <p:cNvPr id="35" name="等腰三角形 25"/>
            <p:cNvSpPr>
              <a:spLocks noChangeArrowheads="1"/>
            </p:cNvSpPr>
            <p:nvPr/>
          </p:nvSpPr>
          <p:spPr bwMode="auto">
            <a:xfrm flipH="1" flipV="1">
              <a:off x="4965193" y="3739821"/>
              <a:ext cx="2660373" cy="1799373"/>
            </a:xfrm>
            <a:prstGeom prst="triangle">
              <a:avLst>
                <a:gd name="adj" fmla="val 50000"/>
              </a:avLst>
            </a:prstGeom>
            <a:solidFill>
              <a:srgbClr val="27776D"/>
            </a:solidFill>
            <a:ln w="12700" cap="flat" cmpd="sng">
              <a:solidFill>
                <a:schemeClr val="bg1"/>
              </a:solidFill>
              <a:bevel/>
            </a:ln>
          </p:spPr>
          <p:txBody>
            <a:bodyPr anchor="ctr"/>
            <a:lstStyle/>
            <a:p>
              <a:pPr algn="ctr"/>
              <a:endParaRPr lang="zh-CN" altLang="zh-CN" sz="2400">
                <a:solidFill>
                  <a:schemeClr val="bg1"/>
                </a:solidFill>
                <a:cs typeface="+mn-ea"/>
                <a:sym typeface="+mn-lt"/>
              </a:endParaRPr>
            </a:p>
          </p:txBody>
        </p:sp>
        <p:sp>
          <p:nvSpPr>
            <p:cNvPr id="36" name="文本框 26"/>
            <p:cNvSpPr>
              <a:spLocks noChangeArrowheads="1"/>
            </p:cNvSpPr>
            <p:nvPr/>
          </p:nvSpPr>
          <p:spPr bwMode="auto">
            <a:xfrm>
              <a:off x="6052362" y="3968700"/>
              <a:ext cx="486030" cy="707886"/>
            </a:xfrm>
            <a:prstGeom prst="rect">
              <a:avLst/>
            </a:prstGeom>
            <a:noFill/>
            <a:ln>
              <a:noFill/>
            </a:ln>
          </p:spPr>
          <p:txBody>
            <a:bodyPr wrap="none">
              <a:spAutoFit/>
            </a:bodyPr>
            <a:lstStyle/>
            <a:p>
              <a:pPr algn="ctr"/>
              <a:r>
                <a:rPr lang="en-US" sz="4000" dirty="0">
                  <a:solidFill>
                    <a:schemeClr val="bg1"/>
                  </a:solidFill>
                  <a:cs typeface="+mn-ea"/>
                  <a:sym typeface="+mn-lt"/>
                </a:rPr>
                <a:t>3</a:t>
              </a:r>
              <a:endParaRPr lang="zh-CN" altLang="en-US" sz="4000" dirty="0">
                <a:solidFill>
                  <a:schemeClr val="bg1"/>
                </a:solidFill>
                <a:cs typeface="+mn-ea"/>
                <a:sym typeface="+mn-lt"/>
              </a:endParaRPr>
            </a:p>
          </p:txBody>
        </p:sp>
        <p:sp>
          <p:nvSpPr>
            <p:cNvPr id="38" name="等腰三角形 28"/>
            <p:cNvSpPr>
              <a:spLocks noChangeArrowheads="1"/>
            </p:cNvSpPr>
            <p:nvPr/>
          </p:nvSpPr>
          <p:spPr bwMode="auto">
            <a:xfrm>
              <a:off x="6350848" y="3739821"/>
              <a:ext cx="2658356" cy="1799373"/>
            </a:xfrm>
            <a:prstGeom prst="triangle">
              <a:avLst>
                <a:gd name="adj" fmla="val 50000"/>
              </a:avLst>
            </a:prstGeom>
            <a:solidFill>
              <a:srgbClr val="9DC0BC"/>
            </a:solidFill>
            <a:ln w="12700" cap="flat" cmpd="sng">
              <a:solidFill>
                <a:schemeClr val="bg1"/>
              </a:solidFill>
              <a:bevel/>
            </a:ln>
          </p:spPr>
          <p:txBody>
            <a:bodyPr anchor="ctr"/>
            <a:lstStyle/>
            <a:p>
              <a:pPr algn="ctr"/>
              <a:endParaRPr lang="zh-CN" altLang="zh-CN" sz="2400">
                <a:solidFill>
                  <a:schemeClr val="bg1"/>
                </a:solidFill>
                <a:cs typeface="+mn-ea"/>
                <a:sym typeface="+mn-lt"/>
              </a:endParaRPr>
            </a:p>
          </p:txBody>
        </p:sp>
        <p:sp>
          <p:nvSpPr>
            <p:cNvPr id="39" name="文本框 29"/>
            <p:cNvSpPr>
              <a:spLocks noChangeArrowheads="1"/>
            </p:cNvSpPr>
            <p:nvPr/>
          </p:nvSpPr>
          <p:spPr bwMode="auto">
            <a:xfrm>
              <a:off x="7437009" y="4400624"/>
              <a:ext cx="486030" cy="707886"/>
            </a:xfrm>
            <a:prstGeom prst="rect">
              <a:avLst/>
            </a:prstGeom>
            <a:noFill/>
            <a:ln>
              <a:noFill/>
            </a:ln>
          </p:spPr>
          <p:txBody>
            <a:bodyPr wrap="none">
              <a:spAutoFit/>
            </a:bodyPr>
            <a:lstStyle/>
            <a:p>
              <a:pPr algn="ctr"/>
              <a:r>
                <a:rPr lang="en-US" sz="4000" dirty="0">
                  <a:solidFill>
                    <a:schemeClr val="bg1"/>
                  </a:solidFill>
                  <a:cs typeface="+mn-ea"/>
                  <a:sym typeface="+mn-lt"/>
                </a:rPr>
                <a:t>4</a:t>
              </a:r>
              <a:endParaRPr lang="zh-CN" altLang="en-US" sz="4000" dirty="0">
                <a:solidFill>
                  <a:schemeClr val="bg1"/>
                </a:solidFill>
                <a:cs typeface="+mn-ea"/>
                <a:sym typeface="+mn-lt"/>
              </a:endParaRPr>
            </a:p>
          </p:txBody>
        </p:sp>
      </p:grpSp>
      <p:grpSp>
        <p:nvGrpSpPr>
          <p:cNvPr id="67" name="组合 66"/>
          <p:cNvGrpSpPr/>
          <p:nvPr/>
        </p:nvGrpSpPr>
        <p:grpSpPr>
          <a:xfrm>
            <a:off x="-3947" y="1150031"/>
            <a:ext cx="2626633" cy="1739349"/>
            <a:chOff x="568547" y="1818096"/>
            <a:chExt cx="2626633" cy="1739349"/>
          </a:xfrm>
        </p:grpSpPr>
        <p:grpSp>
          <p:nvGrpSpPr>
            <p:cNvPr id="65" name="组合 64"/>
            <p:cNvGrpSpPr/>
            <p:nvPr/>
          </p:nvGrpSpPr>
          <p:grpSpPr>
            <a:xfrm>
              <a:off x="688528" y="1818096"/>
              <a:ext cx="2212308" cy="584835"/>
              <a:chOff x="688528" y="1818096"/>
              <a:chExt cx="2212308" cy="584835"/>
            </a:xfrm>
          </p:grpSpPr>
          <p:sp>
            <p:nvSpPr>
              <p:cNvPr id="40" name="圆角矩形 12"/>
              <p:cNvSpPr/>
              <p:nvPr/>
            </p:nvSpPr>
            <p:spPr>
              <a:xfrm>
                <a:off x="688528" y="1879691"/>
                <a:ext cx="2011329"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1" name="TextBox 224"/>
              <p:cNvSpPr txBox="1"/>
              <p:nvPr/>
            </p:nvSpPr>
            <p:spPr>
              <a:xfrm>
                <a:off x="696994" y="1818096"/>
                <a:ext cx="2203842" cy="488724"/>
              </a:xfrm>
              <a:prstGeom prst="rect">
                <a:avLst/>
              </a:prstGeom>
              <a:noFill/>
            </p:spPr>
            <p:txBody>
              <a:bodyPr wrap="square" lIns="91403" tIns="0" rIns="91403" bIns="0" rtlCol="0" anchor="t">
                <a:spAutoFit/>
              </a:bodyPr>
              <a:lstStyle/>
              <a:p>
                <a:pPr>
                  <a:lnSpc>
                    <a:spcPct val="150000"/>
                  </a:lnSpc>
                </a:pPr>
                <a:r>
                  <a:rPr lang="zh-CN" altLang="en-US" sz="2400" dirty="0">
                    <a:solidFill>
                      <a:schemeClr val="bg1"/>
                    </a:solidFill>
                    <a:cs typeface="+mn-ea"/>
                    <a:sym typeface="+mn-lt"/>
                  </a:rPr>
                  <a:t>人口规模巨大</a:t>
                </a:r>
                <a:endParaRPr lang="zh-CN" altLang="en-US" sz="2400" dirty="0">
                  <a:solidFill>
                    <a:schemeClr val="bg1"/>
                  </a:solidFill>
                  <a:cs typeface="+mn-ea"/>
                  <a:sym typeface="+mn-lt"/>
                </a:endParaRPr>
              </a:p>
            </p:txBody>
          </p:sp>
        </p:grpSp>
        <p:sp>
          <p:nvSpPr>
            <p:cNvPr id="52" name="文本框 51"/>
            <p:cNvSpPr txBox="1"/>
            <p:nvPr/>
          </p:nvSpPr>
          <p:spPr>
            <a:xfrm>
              <a:off x="568547" y="2387894"/>
              <a:ext cx="2626633" cy="1169551"/>
            </a:xfrm>
            <a:prstGeom prst="rect">
              <a:avLst/>
            </a:prstGeom>
            <a:noFill/>
          </p:spPr>
          <p:txBody>
            <a:bodyPr wrap="square" rtlCol="0">
              <a:spAutoFit/>
            </a:bodyPr>
            <a:lstStyle/>
            <a:p>
              <a:pPr indent="228600"/>
              <a:r>
                <a:rPr lang="zh-CN" altLang="zh-CN" sz="14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这一特征决定中国式现代化是一条独立自主、自力更生和艰苦卓绝的道路，在国际上找不到先例，只能靠自己奋斗来实现。</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68" name="组合 67"/>
          <p:cNvGrpSpPr/>
          <p:nvPr/>
        </p:nvGrpSpPr>
        <p:grpSpPr>
          <a:xfrm>
            <a:off x="525359" y="3130801"/>
            <a:ext cx="2815801" cy="1309644"/>
            <a:chOff x="1097853" y="3798866"/>
            <a:chExt cx="2815801" cy="1309644"/>
          </a:xfrm>
        </p:grpSpPr>
        <p:grpSp>
          <p:nvGrpSpPr>
            <p:cNvPr id="66" name="组合 65"/>
            <p:cNvGrpSpPr/>
            <p:nvPr/>
          </p:nvGrpSpPr>
          <p:grpSpPr>
            <a:xfrm>
              <a:off x="1097853" y="3798866"/>
              <a:ext cx="2815801" cy="564945"/>
              <a:chOff x="1097853" y="3798866"/>
              <a:chExt cx="2815801" cy="564945"/>
            </a:xfrm>
          </p:grpSpPr>
          <p:sp>
            <p:nvSpPr>
              <p:cNvPr id="46" name="圆角矩形 90"/>
              <p:cNvSpPr/>
              <p:nvPr/>
            </p:nvSpPr>
            <p:spPr>
              <a:xfrm>
                <a:off x="1097853" y="3840571"/>
                <a:ext cx="2602943"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7" name="TextBox 91"/>
              <p:cNvSpPr txBox="1"/>
              <p:nvPr/>
            </p:nvSpPr>
            <p:spPr>
              <a:xfrm>
                <a:off x="1097853" y="3798866"/>
                <a:ext cx="2815801" cy="488724"/>
              </a:xfrm>
              <a:prstGeom prst="rect">
                <a:avLst/>
              </a:prstGeom>
              <a:noFill/>
            </p:spPr>
            <p:txBody>
              <a:bodyPr wrap="square" lIns="91403" tIns="0" rIns="91403" bIns="0" rtlCol="0" anchor="t">
                <a:spAutoFit/>
              </a:bodyPr>
              <a:lstStyle/>
              <a:p>
                <a:pPr>
                  <a:lnSpc>
                    <a:spcPct val="150000"/>
                  </a:lnSpc>
                </a:pPr>
                <a:r>
                  <a:rPr lang="zh-CN" altLang="en-US" sz="2400" dirty="0">
                    <a:solidFill>
                      <a:schemeClr val="bg1"/>
                    </a:solidFill>
                    <a:cs typeface="+mn-ea"/>
                    <a:sym typeface="+mn-lt"/>
                  </a:rPr>
                  <a:t>人与自然和谐共生</a:t>
                </a:r>
                <a:endParaRPr lang="zh-CN" altLang="en-US" sz="2400" dirty="0">
                  <a:solidFill>
                    <a:schemeClr val="bg1"/>
                  </a:solidFill>
                  <a:cs typeface="+mn-ea"/>
                  <a:sym typeface="+mn-lt"/>
                </a:endParaRPr>
              </a:p>
            </p:txBody>
          </p:sp>
        </p:grpSp>
        <p:sp>
          <p:nvSpPr>
            <p:cNvPr id="53" name="文本框 52"/>
            <p:cNvSpPr txBox="1"/>
            <p:nvPr/>
          </p:nvSpPr>
          <p:spPr>
            <a:xfrm>
              <a:off x="1203700" y="4369846"/>
              <a:ext cx="2626633" cy="738664"/>
            </a:xfrm>
            <a:prstGeom prst="rect">
              <a:avLst/>
            </a:prstGeom>
            <a:noFill/>
          </p:spPr>
          <p:txBody>
            <a:bodyPr wrap="square" rtlCol="0">
              <a:spAutoFit/>
            </a:bodyPr>
            <a:lstStyle/>
            <a:p>
              <a:pPr indent="228600"/>
              <a:r>
                <a:rPr lang="zh-CN" altLang="zh-CN" sz="14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中国式现代化强调经济发展与生态环境的良性互动。“绿水青山就是金山银山”。</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11" name="组合 10"/>
          <p:cNvGrpSpPr/>
          <p:nvPr/>
        </p:nvGrpSpPr>
        <p:grpSpPr>
          <a:xfrm>
            <a:off x="7188773" y="1150031"/>
            <a:ext cx="2936895" cy="1523905"/>
            <a:chOff x="7761267" y="1818096"/>
            <a:chExt cx="2936895" cy="1523905"/>
          </a:xfrm>
        </p:grpSpPr>
        <p:sp>
          <p:nvSpPr>
            <p:cNvPr id="42" name="圆角矩形 86"/>
            <p:cNvSpPr/>
            <p:nvPr/>
          </p:nvSpPr>
          <p:spPr>
            <a:xfrm>
              <a:off x="7857505" y="1879691"/>
              <a:ext cx="2744420"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3" name="TextBox 87"/>
            <p:cNvSpPr txBox="1"/>
            <p:nvPr/>
          </p:nvSpPr>
          <p:spPr>
            <a:xfrm>
              <a:off x="7958970" y="1818096"/>
              <a:ext cx="2642955" cy="488724"/>
            </a:xfrm>
            <a:prstGeom prst="rect">
              <a:avLst/>
            </a:prstGeom>
            <a:noFill/>
          </p:spPr>
          <p:txBody>
            <a:bodyPr wrap="square" lIns="91403" tIns="0" rIns="91403" bIns="0" rtlCol="0" anchor="t">
              <a:spAutoFit/>
            </a:bodyPr>
            <a:lstStyle/>
            <a:p>
              <a:pPr>
                <a:lnSpc>
                  <a:spcPct val="150000"/>
                </a:lnSpc>
              </a:pPr>
              <a:r>
                <a:rPr lang="zh-CN" altLang="en-US" sz="2400" dirty="0">
                  <a:solidFill>
                    <a:schemeClr val="bg1"/>
                  </a:solidFill>
                  <a:cs typeface="+mn-ea"/>
                  <a:sym typeface="+mn-lt"/>
                </a:rPr>
                <a:t>全体人民共同富裕</a:t>
              </a:r>
              <a:endParaRPr lang="zh-CN" altLang="en-US" sz="2400" dirty="0">
                <a:solidFill>
                  <a:schemeClr val="bg1"/>
                </a:solidFill>
                <a:cs typeface="+mn-ea"/>
                <a:sym typeface="+mn-lt"/>
              </a:endParaRPr>
            </a:p>
          </p:txBody>
        </p:sp>
        <p:sp>
          <p:nvSpPr>
            <p:cNvPr id="54" name="文本框 53"/>
            <p:cNvSpPr txBox="1"/>
            <p:nvPr/>
          </p:nvSpPr>
          <p:spPr>
            <a:xfrm>
              <a:off x="7761267" y="2387894"/>
              <a:ext cx="2936895" cy="954107"/>
            </a:xfrm>
            <a:prstGeom prst="rect">
              <a:avLst/>
            </a:prstGeom>
            <a:noFill/>
          </p:spPr>
          <p:txBody>
            <a:bodyPr wrap="square" rtlCol="0">
              <a:spAutoFit/>
            </a:bodyPr>
            <a:lstStyle/>
            <a:p>
              <a:pPr indent="228600"/>
              <a:r>
                <a:rPr lang="zh-CN" altLang="zh-CN" sz="14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共同富裕是中国特色社会主义的本质要求，中国式现代化始终以人为本，强调维护全体人民共同利益，促进社会公平正义。</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grpSp>
        <p:nvGrpSpPr>
          <p:cNvPr id="56" name="组合 55"/>
          <p:cNvGrpSpPr/>
          <p:nvPr/>
        </p:nvGrpSpPr>
        <p:grpSpPr>
          <a:xfrm>
            <a:off x="8363775" y="3056476"/>
            <a:ext cx="2626633" cy="1321377"/>
            <a:chOff x="8936269" y="3724541"/>
            <a:chExt cx="2626633" cy="1321377"/>
          </a:xfrm>
        </p:grpSpPr>
        <p:sp>
          <p:nvSpPr>
            <p:cNvPr id="44" name="圆角矩形 88"/>
            <p:cNvSpPr/>
            <p:nvPr/>
          </p:nvSpPr>
          <p:spPr>
            <a:xfrm>
              <a:off x="9163064" y="3787866"/>
              <a:ext cx="2107671"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45" name="TextBox 89"/>
            <p:cNvSpPr txBox="1"/>
            <p:nvPr/>
          </p:nvSpPr>
          <p:spPr>
            <a:xfrm>
              <a:off x="9177753" y="3724541"/>
              <a:ext cx="2143666" cy="488724"/>
            </a:xfrm>
            <a:prstGeom prst="rect">
              <a:avLst/>
            </a:prstGeom>
            <a:noFill/>
          </p:spPr>
          <p:txBody>
            <a:bodyPr wrap="square" lIns="91403" tIns="0" rIns="91403" bIns="0" rtlCol="0" anchor="t">
              <a:spAutoFit/>
            </a:bodyPr>
            <a:lstStyle/>
            <a:p>
              <a:pPr algn="ctr">
                <a:lnSpc>
                  <a:spcPct val="150000"/>
                </a:lnSpc>
              </a:pPr>
              <a:r>
                <a:rPr lang="zh-CN" altLang="en-US" sz="2400" dirty="0">
                  <a:solidFill>
                    <a:schemeClr val="bg1"/>
                  </a:solidFill>
                  <a:cs typeface="+mn-ea"/>
                  <a:sym typeface="+mn-lt"/>
                </a:rPr>
                <a:t>和平发展道路</a:t>
              </a:r>
              <a:endParaRPr lang="zh-CN" altLang="en-US" sz="2400" dirty="0">
                <a:solidFill>
                  <a:schemeClr val="bg1"/>
                </a:solidFill>
                <a:cs typeface="+mn-ea"/>
                <a:sym typeface="+mn-lt"/>
              </a:endParaRPr>
            </a:p>
          </p:txBody>
        </p:sp>
        <p:sp>
          <p:nvSpPr>
            <p:cNvPr id="55" name="文本框 54"/>
            <p:cNvSpPr txBox="1"/>
            <p:nvPr/>
          </p:nvSpPr>
          <p:spPr>
            <a:xfrm>
              <a:off x="8936269" y="4307254"/>
              <a:ext cx="2626633" cy="738664"/>
            </a:xfrm>
            <a:prstGeom prst="rect">
              <a:avLst/>
            </a:prstGeom>
            <a:noFill/>
          </p:spPr>
          <p:txBody>
            <a:bodyPr wrap="square" rtlCol="0">
              <a:spAutoFit/>
            </a:bodyPr>
            <a:lstStyle/>
            <a:p>
              <a:pPr indent="228600"/>
              <a:r>
                <a:rPr lang="zh-CN" altLang="zh-CN" sz="14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中国式现代化坚定不移地走和平发展道路，与其他国家和平共处，合作共赢。</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sp>
        <p:nvSpPr>
          <p:cNvPr id="51" name="文本框 50"/>
          <p:cNvSpPr txBox="1"/>
          <p:nvPr/>
        </p:nvSpPr>
        <p:spPr>
          <a:xfrm>
            <a:off x="1224640" y="335911"/>
            <a:ext cx="3213100" cy="584775"/>
          </a:xfrm>
          <a:prstGeom prst="rect">
            <a:avLst/>
          </a:prstGeom>
          <a:noFill/>
        </p:spPr>
        <p:txBody>
          <a:bodyPr wrap="square">
            <a:spAutoFit/>
          </a:bodyPr>
          <a:lstStyle/>
          <a:p>
            <a:r>
              <a:rPr lang="zh-CN" altLang="en-US" sz="3200" spc="400" dirty="0">
                <a:solidFill>
                  <a:schemeClr val="tx1">
                    <a:lumMod val="85000"/>
                    <a:lumOff val="15000"/>
                  </a:schemeClr>
                </a:solidFill>
                <a:cs typeface="+mn-ea"/>
                <a:sym typeface="+mn-lt"/>
              </a:rPr>
              <a:t>中国式现代化</a:t>
            </a:r>
            <a:endParaRPr lang="zh-CN" altLang="en-US" sz="3200" spc="400" dirty="0">
              <a:solidFill>
                <a:schemeClr val="tx1">
                  <a:lumMod val="85000"/>
                  <a:lumOff val="15000"/>
                </a:schemeClr>
              </a:solidFill>
              <a:cs typeface="+mn-ea"/>
              <a:sym typeface="+mn-lt"/>
            </a:endParaRPr>
          </a:p>
        </p:txBody>
      </p:sp>
      <p:grpSp>
        <p:nvGrpSpPr>
          <p:cNvPr id="61" name="组合 60"/>
          <p:cNvGrpSpPr/>
          <p:nvPr/>
        </p:nvGrpSpPr>
        <p:grpSpPr>
          <a:xfrm>
            <a:off x="420106" y="300845"/>
            <a:ext cx="760161" cy="654908"/>
            <a:chOff x="401056" y="200808"/>
            <a:chExt cx="760161" cy="654908"/>
          </a:xfrm>
        </p:grpSpPr>
        <p:sp>
          <p:nvSpPr>
            <p:cNvPr id="62" name="椭圆 61"/>
            <p:cNvSpPr/>
            <p:nvPr/>
          </p:nvSpPr>
          <p:spPr>
            <a:xfrm>
              <a:off x="506309" y="200808"/>
              <a:ext cx="654908" cy="654908"/>
            </a:xfrm>
            <a:prstGeom prst="ellipse">
              <a:avLst/>
            </a:prstGeom>
            <a:solidFill>
              <a:srgbClr val="E9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401056" y="200808"/>
              <a:ext cx="432707" cy="432707"/>
            </a:xfrm>
            <a:prstGeom prst="ellipse">
              <a:avLst/>
            </a:prstGeom>
            <a:solidFill>
              <a:srgbClr val="9DD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等腰三角形 19"/>
          <p:cNvSpPr>
            <a:spLocks noChangeArrowheads="1"/>
          </p:cNvSpPr>
          <p:nvPr/>
        </p:nvSpPr>
        <p:spPr bwMode="auto">
          <a:xfrm flipH="1" flipV="1">
            <a:off x="5778354" y="4912834"/>
            <a:ext cx="2658356" cy="1799373"/>
          </a:xfrm>
          <a:prstGeom prst="triangle">
            <a:avLst>
              <a:gd name="adj" fmla="val 50000"/>
            </a:avLst>
          </a:prstGeom>
          <a:solidFill>
            <a:srgbClr val="27776D"/>
          </a:solidFill>
          <a:ln w="12700" cap="flat" cmpd="sng">
            <a:solidFill>
              <a:schemeClr val="bg1"/>
            </a:solidFill>
            <a:bevel/>
          </a:ln>
        </p:spPr>
        <p:txBody>
          <a:bodyPr anchor="ctr"/>
          <a:lstStyle/>
          <a:p>
            <a:pPr algn="ctr"/>
            <a:endParaRPr lang="zh-CN" altLang="zh-CN" sz="2400" dirty="0">
              <a:solidFill>
                <a:schemeClr val="bg1"/>
              </a:solidFill>
              <a:cs typeface="+mn-ea"/>
              <a:sym typeface="+mn-lt"/>
            </a:endParaRPr>
          </a:p>
        </p:txBody>
      </p:sp>
      <p:sp>
        <p:nvSpPr>
          <p:cNvPr id="3" name="文本框 26"/>
          <p:cNvSpPr>
            <a:spLocks noChangeArrowheads="1"/>
          </p:cNvSpPr>
          <p:nvPr/>
        </p:nvSpPr>
        <p:spPr bwMode="auto">
          <a:xfrm>
            <a:off x="6911785" y="5252251"/>
            <a:ext cx="486031" cy="707886"/>
          </a:xfrm>
          <a:prstGeom prst="rect">
            <a:avLst/>
          </a:prstGeom>
          <a:noFill/>
          <a:ln>
            <a:noFill/>
          </a:ln>
        </p:spPr>
        <p:txBody>
          <a:bodyPr wrap="none">
            <a:spAutoFit/>
          </a:bodyPr>
          <a:lstStyle/>
          <a:p>
            <a:pPr algn="ctr"/>
            <a:r>
              <a:rPr lang="en-US" altLang="zh-CN" sz="4000" dirty="0">
                <a:solidFill>
                  <a:schemeClr val="bg1"/>
                </a:solidFill>
                <a:cs typeface="+mn-ea"/>
                <a:sym typeface="+mn-lt"/>
              </a:rPr>
              <a:t>5</a:t>
            </a:r>
            <a:endParaRPr lang="zh-CN" altLang="en-US" sz="4000" dirty="0">
              <a:solidFill>
                <a:schemeClr val="bg1"/>
              </a:solidFill>
              <a:cs typeface="+mn-ea"/>
              <a:sym typeface="+mn-lt"/>
            </a:endParaRPr>
          </a:p>
        </p:txBody>
      </p:sp>
      <p:grpSp>
        <p:nvGrpSpPr>
          <p:cNvPr id="4" name="组合 3"/>
          <p:cNvGrpSpPr/>
          <p:nvPr/>
        </p:nvGrpSpPr>
        <p:grpSpPr>
          <a:xfrm>
            <a:off x="4601537" y="5174425"/>
            <a:ext cx="1387880" cy="36000"/>
            <a:chOff x="3907983" y="4049606"/>
            <a:chExt cx="1387880" cy="36000"/>
          </a:xfrm>
        </p:grpSpPr>
        <p:cxnSp>
          <p:nvCxnSpPr>
            <p:cNvPr id="6" name="直接连接符 5"/>
            <p:cNvCxnSpPr/>
            <p:nvPr/>
          </p:nvCxnSpPr>
          <p:spPr>
            <a:xfrm>
              <a:off x="3916449" y="4067606"/>
              <a:ext cx="1379414" cy="0"/>
            </a:xfrm>
            <a:prstGeom prst="line">
              <a:avLst/>
            </a:prstGeom>
            <a:solidFill>
              <a:schemeClr val="tx1">
                <a:lumMod val="50000"/>
                <a:lumOff val="50000"/>
              </a:schemeClr>
            </a:solidFill>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907983" y="4049606"/>
              <a:ext cx="35995" cy="36000"/>
            </a:xfrm>
            <a:prstGeom prst="ellipse">
              <a:avLst/>
            </a:prstGeom>
            <a:solidFill>
              <a:schemeClr val="tx1">
                <a:lumMod val="50000"/>
                <a:lumOff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nvGrpSpPr>
          <p:cNvPr id="8" name="组合 7"/>
          <p:cNvGrpSpPr/>
          <p:nvPr/>
        </p:nvGrpSpPr>
        <p:grpSpPr>
          <a:xfrm>
            <a:off x="580600" y="4923685"/>
            <a:ext cx="4026607" cy="1306216"/>
            <a:chOff x="-112954" y="3798866"/>
            <a:chExt cx="4026607" cy="1306216"/>
          </a:xfrm>
        </p:grpSpPr>
        <p:grpSp>
          <p:nvGrpSpPr>
            <p:cNvPr id="9" name="组合 8"/>
            <p:cNvGrpSpPr/>
            <p:nvPr/>
          </p:nvGrpSpPr>
          <p:grpSpPr>
            <a:xfrm>
              <a:off x="-112954" y="3798866"/>
              <a:ext cx="4026607" cy="564945"/>
              <a:chOff x="-112954" y="3798866"/>
              <a:chExt cx="4026607" cy="564945"/>
            </a:xfrm>
          </p:grpSpPr>
          <p:sp>
            <p:nvSpPr>
              <p:cNvPr id="12" name="圆角矩形 90"/>
              <p:cNvSpPr/>
              <p:nvPr/>
            </p:nvSpPr>
            <p:spPr>
              <a:xfrm>
                <a:off x="-112954" y="3840571"/>
                <a:ext cx="3813750" cy="523240"/>
              </a:xfrm>
              <a:prstGeom prst="roundRect">
                <a:avLst/>
              </a:prstGeom>
              <a:solidFill>
                <a:srgbClr val="277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TextBox 91"/>
              <p:cNvSpPr txBox="1"/>
              <p:nvPr/>
            </p:nvSpPr>
            <p:spPr>
              <a:xfrm>
                <a:off x="-110158" y="3798866"/>
                <a:ext cx="4023811" cy="488724"/>
              </a:xfrm>
              <a:prstGeom prst="rect">
                <a:avLst/>
              </a:prstGeom>
              <a:noFill/>
            </p:spPr>
            <p:txBody>
              <a:bodyPr wrap="square" lIns="91403" tIns="0" rIns="91403" bIns="0" rtlCol="0" anchor="t">
                <a:spAutoFit/>
              </a:bodyPr>
              <a:lstStyle/>
              <a:p>
                <a:pPr>
                  <a:lnSpc>
                    <a:spcPct val="150000"/>
                  </a:lnSpc>
                </a:pPr>
                <a:r>
                  <a:rPr lang="zh-CN" altLang="en-US" sz="2400" dirty="0">
                    <a:solidFill>
                      <a:schemeClr val="bg1"/>
                    </a:solidFill>
                    <a:cs typeface="+mn-ea"/>
                    <a:sym typeface="+mn-lt"/>
                  </a:rPr>
                  <a:t>物质文明和精神文明相协调</a:t>
                </a:r>
                <a:endParaRPr lang="zh-CN" altLang="en-US" sz="2400" dirty="0">
                  <a:solidFill>
                    <a:schemeClr val="bg1"/>
                  </a:solidFill>
                  <a:cs typeface="+mn-ea"/>
                  <a:sym typeface="+mn-lt"/>
                </a:endParaRPr>
              </a:p>
            </p:txBody>
          </p:sp>
        </p:grpSp>
        <p:sp>
          <p:nvSpPr>
            <p:cNvPr id="10" name="文本框 9"/>
            <p:cNvSpPr txBox="1"/>
            <p:nvPr/>
          </p:nvSpPr>
          <p:spPr>
            <a:xfrm>
              <a:off x="484055" y="4366418"/>
              <a:ext cx="2626633" cy="738664"/>
            </a:xfrm>
            <a:prstGeom prst="rect">
              <a:avLst/>
            </a:prstGeom>
            <a:noFill/>
          </p:spPr>
          <p:txBody>
            <a:bodyPr wrap="square" rtlCol="0">
              <a:spAutoFit/>
            </a:bodyPr>
            <a:lstStyle/>
            <a:p>
              <a:pPr indent="228600"/>
              <a:r>
                <a:rPr lang="zh-CN" altLang="zh-CN" sz="1400" dirty="0">
                  <a:solidFill>
                    <a:srgbClr val="222222"/>
                  </a:solidFill>
                  <a:effectLst/>
                  <a:latin typeface="Calibri" panose="020F0502020204030204" pitchFamily="34" charset="0"/>
                  <a:ea typeface="微软雅黑" panose="020B0503020204020204" pitchFamily="34" charset="-122"/>
                  <a:cs typeface="微软雅黑" panose="020B0503020204020204" pitchFamily="34" charset="-122"/>
                </a:rPr>
                <a:t>中国式现代化强调物质文明和精神文明协调发展，二者相辅相成，缺一不可。</a:t>
              </a:r>
              <a:endParaRPr lang="zh-CN" altLang="zh-CN" sz="1400" dirty="0">
                <a:effectLst/>
                <a:latin typeface="Calibri" panose="020F0502020204030204" pitchFamily="34" charset="0"/>
                <a:ea typeface="宋体" panose="02010600030101010101" pitchFamily="2" charset="-122"/>
                <a:cs typeface="Times New Roman" panose="02020603050405020304" pitchFamily="18" charset="0"/>
              </a:endParaRPr>
            </a:p>
          </p:txBody>
        </p:sp>
      </p:gr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par>
                                <p:cTn id="13" presetID="16" presetClass="entr" presetSubtype="21"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barn(inVertical)">
                                      <p:cBhvr>
                                        <p:cTn id="15" dur="500"/>
                                        <p:tgtEl>
                                          <p:spTgt spid="6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par>
                                <p:cTn id="19" presetID="12" presetClass="entr" presetSubtype="4"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500"/>
                                        <p:tgtEl>
                                          <p:spTgt spid="58"/>
                                        </p:tgtEl>
                                        <p:attrNameLst>
                                          <p:attrName>ppt_y</p:attrName>
                                        </p:attrNameLst>
                                      </p:cBhvr>
                                      <p:tavLst>
                                        <p:tav tm="0">
                                          <p:val>
                                            <p:strVal val="#ppt_y+#ppt_h*1.125000"/>
                                          </p:val>
                                        </p:tav>
                                        <p:tav tm="100000">
                                          <p:val>
                                            <p:strVal val="#ppt_y"/>
                                          </p:val>
                                        </p:tav>
                                      </p:tavLst>
                                    </p:anim>
                                    <p:animEffect transition="in" filter="wipe(up)">
                                      <p:cBhvr>
                                        <p:cTn id="22" dur="500"/>
                                        <p:tgtEl>
                                          <p:spTgt spid="58"/>
                                        </p:tgtEl>
                                      </p:cBhvr>
                                    </p:animEffect>
                                  </p:childTnLst>
                                </p:cTn>
                              </p:par>
                              <p:par>
                                <p:cTn id="23" presetID="12" presetClass="entr" presetSubtype="4"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p:tgtEl>
                                          <p:spTgt spid="59"/>
                                        </p:tgtEl>
                                        <p:attrNameLst>
                                          <p:attrName>ppt_y</p:attrName>
                                        </p:attrNameLst>
                                      </p:cBhvr>
                                      <p:tavLst>
                                        <p:tav tm="0">
                                          <p:val>
                                            <p:strVal val="#ppt_y+#ppt_h*1.125000"/>
                                          </p:val>
                                        </p:tav>
                                        <p:tav tm="100000">
                                          <p:val>
                                            <p:strVal val="#ppt_y"/>
                                          </p:val>
                                        </p:tav>
                                      </p:tavLst>
                                    </p:anim>
                                    <p:animEffect transition="in" filter="wipe(up)">
                                      <p:cBhvr>
                                        <p:cTn id="26" dur="500"/>
                                        <p:tgtEl>
                                          <p:spTgt spid="59"/>
                                        </p:tgtEl>
                                      </p:cBhvr>
                                    </p:animEffect>
                                  </p:childTnLst>
                                </p:cTn>
                              </p:par>
                              <p:par>
                                <p:cTn id="27" presetID="12" presetClass="entr" presetSubtype="4"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p:tgtEl>
                                          <p:spTgt spid="4"/>
                                        </p:tgtEl>
                                        <p:attrNameLst>
                                          <p:attrName>ppt_y</p:attrName>
                                        </p:attrNameLst>
                                      </p:cBhvr>
                                      <p:tavLst>
                                        <p:tav tm="0">
                                          <p:val>
                                            <p:strVal val="#ppt_y+#ppt_h*1.125000"/>
                                          </p:val>
                                        </p:tav>
                                        <p:tav tm="100000">
                                          <p:val>
                                            <p:strVal val="#ppt_y"/>
                                          </p:val>
                                        </p:tav>
                                      </p:tavLst>
                                    </p:anim>
                                    <p:animEffect transition="in" filter="wipe(up)">
                                      <p:cBhvr>
                                        <p:cTn id="30" dur="500"/>
                                        <p:tgtEl>
                                          <p:spTgt spid="4"/>
                                        </p:tgtEl>
                                      </p:cBhvr>
                                    </p:animEffect>
                                  </p:childTnLst>
                                </p:cTn>
                              </p:par>
                              <p:par>
                                <p:cTn id="31" presetID="12" presetClass="entr" presetSubtype="4" fill="hold" nodeType="withEffect">
                                  <p:stCondLst>
                                    <p:cond delay="0"/>
                                  </p:stCondLst>
                                  <p:childTnLst>
                                    <p:set>
                                      <p:cBhvr>
                                        <p:cTn id="32" dur="1" fill="hold">
                                          <p:stCondLst>
                                            <p:cond delay="0"/>
                                          </p:stCondLst>
                                        </p:cTn>
                                        <p:tgtEl>
                                          <p:spTgt spid="60"/>
                                        </p:tgtEl>
                                        <p:attrNameLst>
                                          <p:attrName>style.visibility</p:attrName>
                                        </p:attrNameLst>
                                      </p:cBhvr>
                                      <p:to>
                                        <p:strVal val="visible"/>
                                      </p:to>
                                    </p:set>
                                    <p:anim calcmode="lin" valueType="num">
                                      <p:cBhvr additive="base">
                                        <p:cTn id="33" dur="500"/>
                                        <p:tgtEl>
                                          <p:spTgt spid="60"/>
                                        </p:tgtEl>
                                        <p:attrNameLst>
                                          <p:attrName>ppt_y</p:attrName>
                                        </p:attrNameLst>
                                      </p:cBhvr>
                                      <p:tavLst>
                                        <p:tav tm="0">
                                          <p:val>
                                            <p:strVal val="#ppt_y+#ppt_h*1.125000"/>
                                          </p:val>
                                        </p:tav>
                                        <p:tav tm="100000">
                                          <p:val>
                                            <p:strVal val="#ppt_y"/>
                                          </p:val>
                                        </p:tav>
                                      </p:tavLst>
                                    </p:anim>
                                    <p:animEffect transition="in" filter="wipe(up)">
                                      <p:cBhvr>
                                        <p:cTn id="34" dur="500"/>
                                        <p:tgtEl>
                                          <p:spTgt spid="60"/>
                                        </p:tgtEl>
                                      </p:cBhvr>
                                    </p:animEffect>
                                  </p:childTnLst>
                                </p:cTn>
                              </p:par>
                              <p:par>
                                <p:cTn id="35" presetID="12" presetClass="entr" presetSubtype="4"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p:tgtEl>
                                          <p:spTgt spid="57"/>
                                        </p:tgtEl>
                                        <p:attrNameLst>
                                          <p:attrName>ppt_y</p:attrName>
                                        </p:attrNameLst>
                                      </p:cBhvr>
                                      <p:tavLst>
                                        <p:tav tm="0">
                                          <p:val>
                                            <p:strVal val="#ppt_y+#ppt_h*1.125000"/>
                                          </p:val>
                                        </p:tav>
                                        <p:tav tm="100000">
                                          <p:val>
                                            <p:strVal val="#ppt_y"/>
                                          </p:val>
                                        </p:tav>
                                      </p:tavLst>
                                    </p:anim>
                                    <p:animEffect transition="in" filter="wipe(up)">
                                      <p:cBhvr>
                                        <p:cTn id="38" dur="500"/>
                                        <p:tgtEl>
                                          <p:spTgt spid="57"/>
                                        </p:tgtEl>
                                      </p:cBhvr>
                                    </p:animEffect>
                                  </p:childTnLst>
                                </p:cTn>
                              </p:par>
                              <p:par>
                                <p:cTn id="39" presetID="42"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fade">
                                      <p:cBhvr>
                                        <p:cTn id="46" dur="1000"/>
                                        <p:tgtEl>
                                          <p:spTgt spid="67"/>
                                        </p:tgtEl>
                                      </p:cBhvr>
                                    </p:animEffect>
                                    <p:anim calcmode="lin" valueType="num">
                                      <p:cBhvr>
                                        <p:cTn id="47" dur="1000" fill="hold"/>
                                        <p:tgtEl>
                                          <p:spTgt spid="67"/>
                                        </p:tgtEl>
                                        <p:attrNameLst>
                                          <p:attrName>ppt_x</p:attrName>
                                        </p:attrNameLst>
                                      </p:cBhvr>
                                      <p:tavLst>
                                        <p:tav tm="0">
                                          <p:val>
                                            <p:strVal val="#ppt_x"/>
                                          </p:val>
                                        </p:tav>
                                        <p:tav tm="100000">
                                          <p:val>
                                            <p:strVal val="#ppt_x"/>
                                          </p:val>
                                        </p:tav>
                                      </p:tavLst>
                                    </p:anim>
                                    <p:anim calcmode="lin" valueType="num">
                                      <p:cBhvr>
                                        <p:cTn id="48" dur="1000" fill="hold"/>
                                        <p:tgtEl>
                                          <p:spTgt spid="67"/>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1000"/>
                                        <p:tgtEl>
                                          <p:spTgt spid="56"/>
                                        </p:tgtEl>
                                      </p:cBhvr>
                                    </p:animEffect>
                                    <p:anim calcmode="lin" valueType="num">
                                      <p:cBhvr>
                                        <p:cTn id="57" dur="1000" fill="hold"/>
                                        <p:tgtEl>
                                          <p:spTgt spid="56"/>
                                        </p:tgtEl>
                                        <p:attrNameLst>
                                          <p:attrName>ppt_x</p:attrName>
                                        </p:attrNameLst>
                                      </p:cBhvr>
                                      <p:tavLst>
                                        <p:tav tm="0">
                                          <p:val>
                                            <p:strVal val="#ppt_x"/>
                                          </p:val>
                                        </p:tav>
                                        <p:tav tm="100000">
                                          <p:val>
                                            <p:strVal val="#ppt_x"/>
                                          </p:val>
                                        </p:tav>
                                      </p:tavLst>
                                    </p:anim>
                                    <p:anim calcmode="lin" valueType="num">
                                      <p:cBhvr>
                                        <p:cTn id="58" dur="1000" fill="hold"/>
                                        <p:tgtEl>
                                          <p:spTgt spid="56"/>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2" grpId="0" animBg="1"/>
    </p:bldLst>
  </p:timing>
</p:sld>
</file>

<file path=ppt/tags/tag1.xml><?xml version="1.0" encoding="utf-8"?>
<p:tagLst xmlns:p="http://schemas.openxmlformats.org/presentationml/2006/main">
  <p:tag name="TIMING" val="|0.1|0.4|0.7"/>
</p:tagLst>
</file>

<file path=ppt/tags/tag10.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00.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1.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2.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3.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4.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5.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6.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7.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8.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09.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10.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1.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2.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3.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4.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5.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6.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7.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8.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ags/tag119.xml><?xml version="1.0" encoding="utf-8"?>
<p:tagLst xmlns:p="http://schemas.openxmlformats.org/presentationml/2006/main">
  <p:tag name="TIMING" val="|0.4|0.6|0.5|0.5|0.5"/>
</p:tagLst>
</file>

<file path=ppt/tags/tag12.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20.xml><?xml version="1.0" encoding="utf-8"?>
<p:tagLst xmlns:p="http://schemas.openxmlformats.org/presentationml/2006/main">
  <p:tag name="TIMING" val="|0.1|0.4|0.7"/>
</p:tagLst>
</file>

<file path=ppt/tags/tag121.xml><?xml version="1.0" encoding="utf-8"?>
<p:tagLst xmlns:p="http://schemas.openxmlformats.org/presentationml/2006/main">
  <p:tag name="AS_NET" val="4.0.30319.42000"/>
  <p:tag name="AS_OS" val="Microsoft Windows NT 6.2.9200.0"/>
  <p:tag name="AS_RELEASE_DATE" val="2023.04.14"/>
  <p:tag name="AS_TITLE" val="Aspose.Slides for .NET 4.0 Client Profile"/>
  <p:tag name="AS_VERSION" val="23.4"/>
  <p:tag name="commondata" val="eyJoZGlkIjoiNjc2Y2I4ZTQ1YjAxMzBjM2UzZDZjMGJkY2U3OTQ2NjAifQ=="/>
</p:tagLst>
</file>

<file path=ppt/tags/tag13.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4.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5.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6.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7.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8.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19.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0.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1.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2.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3.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4.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5.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6.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7.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8.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29.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3.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30.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31.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32.xml><?xml version="1.0" encoding="utf-8"?>
<p:tagLst xmlns:p="http://schemas.openxmlformats.org/presentationml/2006/main">
  <p:tag name="TIMING" val="|0.4|0.5|0.5|0.4|0.5|0.7|0.4|0.4|0.4|0.3|0.5"/>
</p:tagLst>
</file>

<file path=ppt/tags/tag33.xml><?xml version="1.0" encoding="utf-8"?>
<p:tagLst xmlns:p="http://schemas.openxmlformats.org/presentationml/2006/main">
  <p:tag name="TIMING" val="|0.4|0.6|0.5|0.5|0.5"/>
</p:tagLst>
</file>

<file path=ppt/tags/tag34.xml><?xml version="1.0" encoding="utf-8"?>
<p:tagLst xmlns:p="http://schemas.openxmlformats.org/presentationml/2006/main">
  <p:tag name="TIMING" val="|0.3|0.4|0.5|0.5|0.5|0.5|0.5"/>
</p:tagLst>
</file>

<file path=ppt/tags/tag35.xml><?xml version="1.0" encoding="utf-8"?>
<p:tagLst xmlns:p="http://schemas.openxmlformats.org/presentationml/2006/main">
  <p:tag name="TIMING" val="|0.4|0.3|0.4|0.4|0.3|0.4|1|0.2|0.2"/>
</p:tagLst>
</file>

<file path=ppt/tags/tag36.xml><?xml version="1.0" encoding="utf-8"?>
<p:tagLst xmlns:p="http://schemas.openxmlformats.org/presentationml/2006/main">
  <p:tag name="TIMING" val="|0.3|0.4|0.5|0.5|0.5|0.5|0.5"/>
</p:tagLst>
</file>

<file path=ppt/tags/tag37.xml><?xml version="1.0" encoding="utf-8"?>
<p:tagLst xmlns:p="http://schemas.openxmlformats.org/presentationml/2006/main">
  <p:tag name="TIMING" val="|0.4|0.5|0.5|0.4|0.5|0.7|0.4|0.4|0.4|0.3|0.5"/>
</p:tagLst>
</file>

<file path=ppt/tags/tag38.xml><?xml version="1.0" encoding="utf-8"?>
<p:tagLst xmlns:p="http://schemas.openxmlformats.org/presentationml/2006/main">
  <p:tag name="TIMING" val="|0.3|0.4|0.3|0.4|0.3|0.3"/>
</p:tagLst>
</file>

<file path=ppt/tags/tag39.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40.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1.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2.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3.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4.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5.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6.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7.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8.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49.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50.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1.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2.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3.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4.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5.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6.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7.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8.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59.xml><?xml version="1.0" encoding="utf-8"?>
<p:tagLst xmlns:p="http://schemas.openxmlformats.org/presentationml/2006/main">
  <p:tag name="KSO_WM_DIAGRAM_VIRTUALLY_FRAME" val="{&quot;height&quot;:525.6255118110236,&quot;left&quot;:101.34173228346457,&quot;top&quot;:106.7075590551181,&quot;width&quot;:915.1505511811023}"/>
</p:tagLst>
</file>

<file path=ppt/tags/tag6.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60.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1.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2.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3.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4.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5.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6.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7.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8.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69.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70.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1.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2.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3.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4.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5.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6.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7.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8.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79.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80.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1.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2.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3.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4.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5.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6.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7.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8.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89.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xml><?xml version="1.0" encoding="utf-8"?>
<p:tagLst xmlns:p="http://schemas.openxmlformats.org/presentationml/2006/main">
  <p:tag name="KSO_WM_DIAGRAM_VIRTUALLY_FRAME" val="{&quot;height&quot;:264.78236220472434,&quot;left&quot;:93.71133858267716,&quot;top&quot;:225.72976377952756,&quot;width&quot;:774.384251968504}"/>
</p:tagLst>
</file>

<file path=ppt/tags/tag90.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1.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2.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3.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4.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5.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6.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7.xml><?xml version="1.0" encoding="utf-8"?>
<p:tagLst xmlns:p="http://schemas.openxmlformats.org/presentationml/2006/main">
  <p:tag name="KSO_WM_DIAGRAM_VIRTUALLY_FRAME" val="{&quot;height&quot;:525.0473228346457,&quot;left&quot;:75.61937007874016,&quot;top&quot;:107.28574803149607,&quot;width&quot;:940.8729133858267}"/>
</p:tagLst>
</file>

<file path=ppt/tags/tag98.xml><?xml version="1.0" encoding="utf-8"?>
<p:tagLst xmlns:p="http://schemas.openxmlformats.org/presentationml/2006/main">
  <p:tag name="TIMING" val="|0.3|0.2|0.3|0.3|0.2|0.6|0.4|0.6|0.3|0.2|0.2|0.2|0.3|0.4|0.3"/>
</p:tagLst>
</file>

<file path=ppt/tags/tag99.xml><?xml version="1.0" encoding="utf-8"?>
<p:tagLst xmlns:p="http://schemas.openxmlformats.org/presentationml/2006/main">
  <p:tag name="KSO_WM_DIAGRAM_VIRTUALLY_FRAME" val="{&quot;height&quot;:363.7674803149606,&quot;left&quot;:81.71409448818898,&quot;top&quot;:124.87488188976378,&quot;width&quot;:796.94685039370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r2l3oxx">
      <a:majorFont>
        <a:latin typeface="微软雅黑"/>
        <a:ea typeface="微软雅黑"/>
        <a:cs typeface="Arial"/>
      </a:majorFont>
      <a:minorFont>
        <a:latin typeface="微软雅黑"/>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2735</Words>
  <Application>WPS 演示</Application>
  <PresentationFormat>宽屏</PresentationFormat>
  <Paragraphs>304</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Arial</vt:lpstr>
      <vt:lpstr>宋体</vt:lpstr>
      <vt:lpstr>Wingdings</vt:lpstr>
      <vt:lpstr>Calibri</vt:lpstr>
      <vt:lpstr>微软雅黑</vt:lpstr>
      <vt:lpstr>Times New Roman</vt:lpstr>
      <vt:lpstr>Arial Unicode MS</vt:lpstr>
      <vt:lpstr>方正正黑简体</vt:lpstr>
      <vt:lpstr>黑体</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PPT汇_PPT模板免费下载_www.ppthui.com</dc:title>
  <dc:creator>PPT汇_www.ppthui.com</dc:creator>
  <cp:lastModifiedBy>Gary海纳百川</cp:lastModifiedBy>
  <cp:revision>179</cp:revision>
  <dcterms:created xsi:type="dcterms:W3CDTF">2021-02-23T03:25:00Z</dcterms:created>
  <dcterms:modified xsi:type="dcterms:W3CDTF">2024-03-30T10:47:37Z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C5F88040985445FC9D878C8EBDB5BE42</vt:lpwstr>
  </property>
  <property fmtid="{D5CDD505-2E9C-101B-9397-08002B2CF9AE}" pid="3" name="KSOProductBuildVer">
    <vt:lpwstr>2052-12.1.0.16417</vt:lpwstr>
  </property>
</Properties>
</file>