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333" r:id="rId2"/>
    <p:sldId id="356" r:id="rId3"/>
    <p:sldId id="546" r:id="rId4"/>
    <p:sldId id="547" r:id="rId5"/>
    <p:sldId id="548" r:id="rId6"/>
    <p:sldId id="556" r:id="rId7"/>
    <p:sldId id="550" r:id="rId8"/>
    <p:sldId id="551" r:id="rId9"/>
    <p:sldId id="552" r:id="rId10"/>
    <p:sldId id="553" r:id="rId11"/>
    <p:sldId id="554" r:id="rId12"/>
    <p:sldId id="555" r:id="rId13"/>
    <p:sldId id="492" r:id="rId14"/>
    <p:sldId id="493" r:id="rId15"/>
    <p:sldId id="367" r:id="rId16"/>
    <p:sldId id="378" r:id="rId17"/>
    <p:sldId id="368" r:id="rId18"/>
    <p:sldId id="369" r:id="rId19"/>
    <p:sldId id="489" r:id="rId20"/>
    <p:sldId id="490" r:id="rId21"/>
    <p:sldId id="491" r:id="rId22"/>
    <p:sldId id="380" r:id="rId23"/>
    <p:sldId id="381" r:id="rId24"/>
    <p:sldId id="372" r:id="rId25"/>
    <p:sldId id="543" r:id="rId26"/>
    <p:sldId id="396" r:id="rId27"/>
    <p:sldId id="557" r:id="rId28"/>
    <p:sldId id="397" r:id="rId29"/>
    <p:sldId id="398" r:id="rId30"/>
    <p:sldId id="264" r:id="rId31"/>
    <p:sldId id="265" r:id="rId32"/>
    <p:sldId id="384" r:id="rId33"/>
    <p:sldId id="266" r:id="rId34"/>
    <p:sldId id="401" r:id="rId35"/>
    <p:sldId id="387" r:id="rId36"/>
    <p:sldId id="399" r:id="rId37"/>
    <p:sldId id="400" r:id="rId38"/>
    <p:sldId id="268" r:id="rId39"/>
    <p:sldId id="269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406" r:id="rId49"/>
    <p:sldId id="402" r:id="rId50"/>
    <p:sldId id="403" r:id="rId51"/>
    <p:sldId id="405" r:id="rId52"/>
    <p:sldId id="274" r:id="rId53"/>
    <p:sldId id="318" r:id="rId54"/>
    <p:sldId id="275" r:id="rId55"/>
    <p:sldId id="282" r:id="rId56"/>
    <p:sldId id="283" r:id="rId57"/>
    <p:sldId id="364" r:id="rId58"/>
    <p:sldId id="284" r:id="rId59"/>
    <p:sldId id="285" r:id="rId60"/>
    <p:sldId id="321" r:id="rId61"/>
    <p:sldId id="544" r:id="rId62"/>
    <p:sldId id="545" r:id="rId63"/>
    <p:sldId id="288" r:id="rId64"/>
    <p:sldId id="300" r:id="rId65"/>
    <p:sldId id="303" r:id="rId6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FF66"/>
    <a:srgbClr val="FFFFCC"/>
    <a:srgbClr val="FFCC66"/>
    <a:srgbClr val="99FF99"/>
    <a:srgbClr val="0000FF"/>
    <a:srgbClr val="FFFF00"/>
    <a:srgbClr val="0033CC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18" autoAdjust="0"/>
  </p:normalViewPr>
  <p:slideViewPr>
    <p:cSldViewPr showGuides="1">
      <p:cViewPr varScale="1">
        <p:scale>
          <a:sx n="119" d="100"/>
          <a:sy n="119" d="100"/>
        </p:scale>
        <p:origin x="102" y="240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221206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19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世纪英国各个阶级斗争十分激烈，国家一直处在政治动荡中，严重影响社会稳定。一直延续到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世纪，在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国家生死攸关的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1942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年，英国煤炭工业中的阶级斗争也达到历史最高峰。一个煤矿主解雇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27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名工人，导致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8000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人大罢工。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家传技术，相互保密，很快落后。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企业主和工人都保留着个体小农的思维方式。企业主都是土资本家，只是靠家传获得各种土经验，这种经验中没有国家利益，没有社会道德，没有群体合作意识，只有个体私有的、家传的技术秘密，以及同其它企业主、与工人的斗争诡计和凶残，无法从事大工业生产。各行各业技术逐渐老化，造船工业很快落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文盲苦力。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工人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黑体" panose="02010609060101010101" pitchFamily="49" charset="-122"/>
                <a:cs typeface="+mn-cs"/>
              </a:rPr>
              <a:t>没有经过教育，缺乏生存能力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，参与经济活动后，成为社会牺牲品。在整个工业革命时期，一代一代源源不断出现的劳动者都是没有技术、没有文化、出卖体力的文盲苦力。英国整个工业革命时期，政府最头疼的一个问题恰恰正是劳工问题。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自由竞争使得许多新建设起破坏作用，或徒劳无效：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运河与铁路。</a:t>
            </a:r>
          </a:p>
          <a:p>
            <a:pPr marL="457200" marR="0" lvl="1" indent="0" algn="l" defTabSz="914400" rtl="0" eaLnBrk="0" fontAlgn="base" latinLnBrk="0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1750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年代后英国煤炭工业迅速发展，为了解决运输问题，煤炭大王布里奇沃特公爵准备投资建设运河，仅仅为此一项工程的审批准备就花费了四年时间，国会讨论扯皮后通过了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个议会法案。经过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年的努力，到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1830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年代英格兰形成了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2000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多英里的运河网。当煤炭大王还没有从运河获得巨大利益时，出现了蒸汽火车和铁路。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1804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年特里维西克发明了火车头，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1825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年英国从斯托克顿到达林顿修建了世界第一条铁路，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1830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年修建了从曼彻斯特到利物浦的铁路，从此开始了铁路热，出现了新的铁路大王称雄时代，铁路建设把整个运河运输系统彻底破坏了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直到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世纪后英国才把这些无法再使用的运河残迹修成了风景区。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15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17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>
              <a:lnSpc>
                <a:spcPct val="105000"/>
              </a:lnSpc>
              <a:spcBef>
                <a:spcPct val="35000"/>
              </a:spcBef>
            </a:pPr>
            <a:r>
              <a:rPr lang="zh-CN" altLang="en-US" b="1" dirty="0">
                <a:latin typeface="+mj-ea"/>
                <a:ea typeface="+mj-ea"/>
                <a:cs typeface="+mj-ea"/>
              </a:rPr>
              <a:t>巴尼特指出，从工业革命以来英国政府像满清末年的朝廷一样昏庸无能，鼠目寸光，完全按照亚当施密斯的理论，实施自由竞争的放手政策，不管全民教育，不管经济政策，不管科学技术规划和高等教育，不管工业设计。</a:t>
            </a:r>
          </a:p>
          <a:p>
            <a:pPr lvl="0">
              <a:lnSpc>
                <a:spcPct val="105000"/>
              </a:lnSpc>
              <a:spcBef>
                <a:spcPct val="35000"/>
              </a:spcBef>
            </a:pPr>
            <a:r>
              <a:rPr lang="zh-CN" altLang="en-US" b="1" dirty="0">
                <a:latin typeface="+mj-ea"/>
                <a:ea typeface="+mj-ea"/>
                <a:cs typeface="+mj-ea"/>
              </a:rPr>
              <a:t>在整个</a:t>
            </a:r>
            <a:r>
              <a:rPr lang="en-US" altLang="zh-CN" b="1" dirty="0">
                <a:latin typeface="+mj-ea"/>
                <a:ea typeface="+mj-ea"/>
                <a:cs typeface="+mj-ea"/>
              </a:rPr>
              <a:t>19</a:t>
            </a:r>
            <a:r>
              <a:rPr lang="zh-CN" altLang="en-US" b="1" dirty="0">
                <a:latin typeface="+mj-ea"/>
                <a:ea typeface="+mj-ea"/>
                <a:cs typeface="+mj-ea"/>
              </a:rPr>
              <a:t>世纪，英国政府只顾向外扩张占领殖民地。这种政策曾一度使英国成为世界上最富有的国家，但是那些堆积如山的金银财富如今到哪里去了？他批评官僚们只顾个人赚钱，只顾眼前自己利益，不顾国家利益和工人死活。</a:t>
            </a:r>
          </a:p>
          <a:p>
            <a:pPr lvl="0"/>
            <a:endParaRPr lang="zh-CN" altLang="en-US" dirty="0">
              <a:latin typeface="+mj-ea"/>
              <a:ea typeface="+mj-ea"/>
              <a:cs typeface="+mj-ea"/>
            </a:endParaRPr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19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2015年末，全国铁路营业里程、高速铁路里程、公路通车里程、高速公路里程分别达到12万公里、1.9万公里、457万公里、12万公里，分别比2012年末增长23.0%、103.1%、7.8%、24.7%；其中高铁里程占世界高铁总里程的60%以上，居世界第一，铁路快速客运网基本覆盖我国50万以上人口城市。</a:t>
            </a:r>
          </a:p>
          <a:p>
            <a:r>
              <a:rPr lang="zh-CN" altLang="en-US"/>
              <a:t>到2018年底，全国铁路营业里程达到13.1万公里以上，其中高铁超2.9万公里。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B62A38-9F7C-4E26-BCE3-AFD4CD2D2DAB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04525-ABAA-463D-BBFE-7441309C12FF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ADB04-382C-4783-924E-1FB0E97C0E15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2F25C5-D964-4955-9CB3-E22E5167E08B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2425A0-9762-4342-B530-8501FF49F303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4268F7-7F19-495B-8763-6828A71EF201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6C0318-6493-48D7-BF86-51D416CC1F17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FDA40-DA9D-42C4-B481-EE87D12ACCDA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52D569-844F-48B5-A23F-E8266CD4255F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F412A-826C-4221-B9C7-42EC83BF066B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9D7CB2-687C-4E87-8F35-73D7C599B4AF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A3B421-2407-48E5-BB0E-428D15BC2871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E013C4-8369-4FA9-AA57-0BEC339547AE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1B7C43-7E0C-4718-AF3E-550876CC4166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863200-4D84-48EF-B5B3-5A73D18420FB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nchen@mail.xjtu.edu.c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baike.baidu.com/pic/6/1145945853255244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upload.wikimedia.org/wikipedia/commons/5/5f/Pestalozzi_with_the_orphans_in_Stans.jp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hoodong.com/uploads/baike/b2/figure/jypeis01.jpg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baike.baidu.com/pic/6/11721414705552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baike.baidu.com/pic/115/1189342591341532.jpg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pic/14/11473230158910579.jp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baike.baidu.com/pic/3/1190269835458183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://baike.baidu.com/pic/1/11828177598752396.jpg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0" y="1052736"/>
            <a:ext cx="9144000" cy="3096344"/>
          </a:xfrm>
          <a:prstGeom prst="rect">
            <a:avLst/>
          </a:prstGeom>
          <a:solidFill>
            <a:srgbClr val="FFFF00"/>
          </a:solidFill>
          <a:ln w="317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6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772EB218-A52B-4132-B9B4-B21B59259D35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</a:t>
            </a:fld>
            <a:endParaRPr lang="en-US" altLang="zh-CN" sz="1400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268760"/>
            <a:ext cx="8460432" cy="2880320"/>
          </a:xfrm>
          <a:solidFill>
            <a:srgbClr val="FFFF00"/>
          </a:solidFill>
          <a:ln w="38100">
            <a:solidFill>
              <a:srgbClr val="FFFF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ts val="7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德国教育革命与</a:t>
            </a:r>
            <a: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第二次工业革命</a:t>
            </a: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0" lang="zh-CN" alt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CN" sz="4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8888" y="333375"/>
            <a:ext cx="518532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2800" b="1" kern="0" dirty="0">
                <a:solidFill>
                  <a:srgbClr val="FF33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kern="0" dirty="0">
                <a:solidFill>
                  <a:srgbClr val="FF33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现代社会学</a:t>
            </a:r>
            <a:r>
              <a:rPr lang="en-US" altLang="zh-CN" sz="2800" b="1" kern="0" dirty="0">
                <a:solidFill>
                  <a:srgbClr val="FF33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kern="0" dirty="0">
                <a:solidFill>
                  <a:srgbClr val="FF33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 四 讲</a:t>
            </a:r>
            <a:r>
              <a:rPr lang="zh-CN" altLang="en-US" sz="32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宋体" panose="02010600040101010101" pitchFamily="2" charset="-122"/>
              <a:ea typeface="华文宋体" panose="0201060004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9816" y="4297159"/>
            <a:ext cx="404309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陈天宁</a:t>
            </a:r>
            <a:r>
              <a:rPr lang="zh-CN" altLang="en-US" sz="3600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/>
            </a:r>
            <a:br>
              <a:rPr lang="zh-CN" altLang="en-US" sz="3600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8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tnchen@mail.xjtu.edu.cn</a:t>
            </a:r>
            <a:endParaRPr lang="en-US" altLang="zh-CN" sz="28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13991861066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3"/>
          </a:xfrm>
          <a:solidFill>
            <a:srgbClr val="FFCC99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亚当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·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斯密难题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530725"/>
          </a:xfrm>
          <a:solidFill>
            <a:srgbClr val="CCFFCC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lnSpc>
                <a:spcPct val="125000"/>
              </a:lnSpc>
              <a:spcBef>
                <a:spcPct val="35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亚当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斯密</a:t>
            </a:r>
            <a:r>
              <a:rPr kumimoji="0" lang="zh-CN" alt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国富论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，主张</a:t>
            </a:r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自我利益作为</a:t>
            </a:r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原动力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建立了所谓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“富国裕民”</a:t>
            </a:r>
            <a:r>
              <a:rPr kumimoji="0" lang="zh-CN" alt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的古典经济学体系；</a:t>
            </a:r>
            <a:endParaRPr kumimoji="0" lang="zh-CN" altLang="en-US" sz="25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ü"/>
              <a:defRPr/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而在其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另一巨著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道德情操理论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则试图阐明以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“公民的幸福生活”</a:t>
            </a:r>
            <a:r>
              <a:rPr kumimoji="0" lang="zh-CN" alt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为目标的伦理思想。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他希望自己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能够圆满地解决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经济上利己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道德上利人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的矛盾，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但实际上很难做到。这就是早在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世纪中叶，德国历史学派的经济学家就提出的所谓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“亚当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斯密难题”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。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有的叫做“斯密难题”或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斯密悖论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idx="1"/>
          </p:nvPr>
        </p:nvSpPr>
        <p:spPr>
          <a:xfrm>
            <a:off x="468630" y="1412875"/>
            <a:ext cx="8207375" cy="4751070"/>
          </a:xfrm>
          <a:solidFill>
            <a:srgbClr val="FFFF99"/>
          </a:solidFill>
          <a:ln w="28575">
            <a:solidFill>
              <a:srgbClr val="0000FF"/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社会生态学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“生态”意味着相互依赖关系，强调生命体之间的合作依赖关系，生命体与自然环境之间的合作依赖关系。</a:t>
            </a:r>
          </a:p>
          <a:p>
            <a:pPr lvl="1" indent="-32512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19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1870</a:t>
            </a:r>
            <a:r>
              <a:rPr lang="zh-CN" altLang="en-US" sz="19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年德国生物学家</a:t>
            </a:r>
            <a:r>
              <a:rPr lang="zh-CN" altLang="en-US" sz="19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海克尔</a:t>
            </a:r>
            <a:r>
              <a:rPr lang="zh-CN" altLang="en-US" sz="19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1834-1919</a:t>
            </a:r>
            <a:r>
              <a:rPr lang="zh-CN" altLang="en-US" sz="19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）在研究</a:t>
            </a:r>
            <a:r>
              <a:rPr lang="zh-CN" altLang="en-US" sz="19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达尔文</a:t>
            </a:r>
            <a:r>
              <a:rPr lang="zh-CN" altLang="en-US" sz="19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化论时，发现敌对的竞争并不是存在的全部现象，自然界中的动物并不是只靠竞争来生存的，动物、植物以及环境之间存在多种形式的关系，有友好的、敌对的、直接的和间接的关系。通过这种研究，他建立了生态学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是研究一切复杂的相互关系，它强调相互依赖的、长远的生存条件。</a:t>
            </a:r>
            <a:r>
              <a:rPr lang="zh-CN" altLang="en-US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换句话，物种除了竞争一面之外，还有相互依赖、相互合作、相互促进的一面。</a:t>
            </a:r>
          </a:p>
          <a:p>
            <a:pPr lvl="1" indent="-325120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19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例如母兽哺育幼兽，动物排泄废物是植物生存的营养。这对生存起更重要的作用。 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39750" y="476250"/>
            <a:ext cx="8147050" cy="645160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社会达尔文主义：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207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纳粹主义的根源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" y="192405"/>
            <a:ext cx="8376285" cy="933450"/>
          </a:xfrm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韦伯</a:t>
            </a:r>
            <a:r>
              <a:rPr kumimoji="0" lang="en-US" altLang="zh-CN" sz="3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  <a:r>
              <a:rPr kumimoji="0" lang="en-US" altLang="zh-CN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《</a:t>
            </a:r>
            <a:r>
              <a:rPr kumimoji="0" lang="zh-CN" altLang="en-US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新教伦理和资本主义精神</a:t>
            </a:r>
            <a:r>
              <a:rPr kumimoji="0" lang="en-US" altLang="zh-CN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467678" y="1269365"/>
            <a:ext cx="5976937" cy="4608513"/>
          </a:xfrm>
          <a:solidFill>
            <a:srgbClr val="CCFFFF"/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把金钱作为目的的人是绝对非理性的”，“它来自于古代和中世纪最低级的吝啬，完全缺乏人的自尊，这种社会群体根本不适应现代资本主义条件”。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“资本主义的社会伦理的最主要特征和基础是责任感”。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“按照西方标准来衡量，绝对无顾虑地通过赚钱来追求自私利益，是落后的资本主义国家”。</a:t>
            </a:r>
          </a:p>
        </p:txBody>
      </p:sp>
      <p:pic>
        <p:nvPicPr>
          <p:cNvPr id="66564" name="Picture 4" descr="1145945853255244_small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10" y="1431925"/>
            <a:ext cx="224282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5" name="Text Box 5"/>
          <p:cNvSpPr txBox="1"/>
          <p:nvPr/>
        </p:nvSpPr>
        <p:spPr>
          <a:xfrm>
            <a:off x="6587808" y="4797425"/>
            <a:ext cx="2160587" cy="809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SzTx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马克斯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韦伯</a:t>
            </a:r>
          </a:p>
          <a:p>
            <a:pPr algn="ctr">
              <a:spcBef>
                <a:spcPct val="50000"/>
              </a:spcBef>
              <a:buSzTx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1864-1920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j0234752"/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26000" contrast="48000"/>
          </a:blip>
          <a:srcRect/>
          <a:stretch>
            <a:fillRect/>
          </a:stretch>
        </p:blipFill>
        <p:spPr bwMode="auto">
          <a:xfrm>
            <a:off x="4355976" y="1124744"/>
            <a:ext cx="4238600" cy="4737109"/>
          </a:xfrm>
          <a:prstGeom prst="rect">
            <a:avLst/>
          </a:prstGeom>
          <a:noFill/>
        </p:spPr>
      </p:pic>
      <p:sp>
        <p:nvSpPr>
          <p:cNvPr id="8195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7335FEA0-4598-47D5-B9DB-4BA910C5D3FC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819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idx="1"/>
          </p:nvPr>
        </p:nvSpPr>
        <p:spPr>
          <a:xfrm>
            <a:off x="612140" y="692150"/>
            <a:ext cx="8136255" cy="5307330"/>
          </a:xfrm>
          <a:solidFill>
            <a:srgbClr val="FFFF99">
              <a:alpha val="56000"/>
            </a:srgbClr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讨 论 一：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500" b="1" i="1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4800" b="1" i="1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你如何看待</a:t>
            </a:r>
            <a:r>
              <a:rPr kumimoji="0" lang="zh-CN" altLang="en-US" sz="4800" b="1" i="1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自由竞争？</a:t>
            </a:r>
            <a:endParaRPr kumimoji="0" lang="zh-CN" altLang="en-US" sz="4800" b="1" i="1" u="none" strike="noStrike" kern="0" cap="none" spc="0" normalizeH="0" baseline="0" noProof="0" dirty="0" smtClean="0">
              <a:ln>
                <a:noFill/>
              </a:ln>
              <a:solidFill>
                <a:srgbClr val="2207EB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竞争可以起什么作用？</a:t>
            </a:r>
          </a:p>
          <a:p>
            <a:pPr marR="0" lvl="2" indent="-2286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buClrTx/>
              <a:buSzTx/>
              <a:buFontTx/>
              <a:buChar char="•"/>
              <a:defRPr/>
            </a:pPr>
            <a:r>
              <a:rPr lang="zh-CN" altLang="en-US" sz="3800" b="1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竞争对什么不起作用？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solidFill>
                <a:srgbClr val="2207E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竞争对什么起负作用？</a:t>
            </a: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solidFill>
                <a:srgbClr val="2207E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144C9713-0D47-4607-A3D1-B37BC18DB32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8437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0713" y="404813"/>
            <a:ext cx="8135938" cy="5616575"/>
          </a:xfrm>
          <a:prstGeom prst="rect">
            <a:avLst/>
          </a:prstGeom>
          <a:solidFill>
            <a:srgbClr val="FFFF99">
              <a:alpha val="56000"/>
            </a:srgbClr>
          </a:solidFill>
          <a:ln w="38100">
            <a:solidFill>
              <a:srgbClr val="FF0000"/>
            </a:solidFill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4400" b="1" i="1" kern="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讨 论 二：</a:t>
            </a:r>
          </a:p>
          <a:p>
            <a:pPr marL="342900" marR="0" indent="-342900" defTabSz="914400">
              <a:lnSpc>
                <a:spcPct val="110000"/>
              </a:lnSpc>
              <a:spcBef>
                <a:spcPct val="35000"/>
              </a:spcBef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4500" b="1" i="1" kern="0" cap="none" spc="0" normalizeH="0" baseline="0" noProof="0" dirty="0">
                <a:solidFill>
                  <a:srgbClr val="2207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4500" b="1" i="1" kern="0" cap="none" spc="0" normalizeH="0" baseline="0" noProof="0" dirty="0">
                <a:solidFill>
                  <a:srgbClr val="2207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什么是真正的财富</a:t>
            </a:r>
            <a:r>
              <a:rPr kumimoji="0" lang="zh-CN" altLang="en-US" sz="4800" b="1" i="1" kern="0" cap="none" spc="0" normalizeH="0" baseline="0" noProof="0" dirty="0">
                <a:solidFill>
                  <a:srgbClr val="2207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6375" y="2420938"/>
            <a:ext cx="6480175" cy="369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“金钱不是真正的财富。那什么是真正的财富？历史回答说：全面教育才是真正的财富。”</a:t>
            </a:r>
            <a:endParaRPr lang="en-US" altLang="zh-CN" sz="1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</a:t>
            </a:r>
            <a:r>
              <a:rPr lang="en-US" altLang="zh-CN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巴尼特</a:t>
            </a:r>
            <a:endParaRPr lang="zh-CN" altLang="en-US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charRg st="41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06ED3DF7-D25F-4721-A45B-2B08C51A5D7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92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278130"/>
            <a:ext cx="8425180" cy="774700"/>
          </a:xfrm>
          <a:solidFill>
            <a:srgbClr val="00CC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英国早期自由竞争的负面效果（</a:t>
            </a:r>
            <a:r>
              <a:rPr kumimoji="0" lang="en-US" altLang="zh-CN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55301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111750"/>
          </a:xfrm>
          <a:solidFill>
            <a:srgbClr val="CCFFFF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ts val="800"/>
              </a:spcBef>
              <a:buNone/>
            </a:pPr>
            <a:r>
              <a:rPr lang="en-US" altLang="zh-CN" sz="19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9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自由竞争”是野蛮动物式的理论，是低级动物性的表现，不需要学习，只要把人放在生死线上就可能出现的行为方式。</a:t>
            </a:r>
            <a:endParaRPr lang="en-US" altLang="zh-CN" sz="19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800"/>
              </a:spcBef>
              <a:buNone/>
            </a:pPr>
            <a:r>
              <a:rPr lang="zh-CN" altLang="en-US" sz="1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英国早期自由竞争产生的恶果：</a:t>
            </a:r>
          </a:p>
          <a:p>
            <a:pPr algn="just" eaLnBrk="1" hangingPunct="1">
              <a:spcBef>
                <a:spcPts val="800"/>
              </a:spcBef>
            </a:pPr>
            <a:r>
              <a:rPr lang="en-US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世纪的英国一直处在</a:t>
            </a:r>
            <a:r>
              <a:rPr lang="zh-CN"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政治动荡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中，严重影响社会稳定。</a:t>
            </a:r>
          </a:p>
          <a:p>
            <a:pPr algn="just" eaLnBrk="1" hangingPunct="1">
              <a:spcBef>
                <a:spcPts val="800"/>
              </a:spcBef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企业主的小农意识无法从事工业大生产。 </a:t>
            </a:r>
          </a:p>
          <a:p>
            <a:pPr algn="just" eaLnBrk="1" hangingPunct="1">
              <a:spcBef>
                <a:spcPts val="800"/>
              </a:spcBef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造船工业很快落后。</a:t>
            </a:r>
          </a:p>
          <a:p>
            <a:pPr algn="just" eaLnBrk="1" hangingPunct="1">
              <a:spcBef>
                <a:spcPts val="800"/>
              </a:spcBef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家传技术，相互保密，各行各业</a:t>
            </a:r>
            <a:r>
              <a:rPr lang="zh-CN"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技术老化。</a:t>
            </a:r>
          </a:p>
          <a:p>
            <a:pPr algn="just" eaLnBrk="1" hangingPunct="1">
              <a:spcBef>
                <a:spcPts val="800"/>
              </a:spcBef>
            </a:pPr>
            <a:r>
              <a:rPr lang="zh-CN" altLang="en-US" sz="1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自由竞争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对许多新建设起破坏作用，或徒劳无效：</a:t>
            </a:r>
            <a:r>
              <a:rPr lang="zh-CN"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运河与铁路。</a:t>
            </a:r>
          </a:p>
          <a:p>
            <a:pPr algn="just" eaLnBrk="1" hangingPunct="1">
              <a:spcBef>
                <a:spcPts val="800"/>
              </a:spcBef>
            </a:pPr>
            <a:r>
              <a:rPr lang="zh-CN" altLang="en-US" sz="19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自由竞争</a:t>
            </a:r>
            <a:r>
              <a:rPr lang="zh-CN"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破坏了劳动伦理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，造成人斗人，</a:t>
            </a:r>
            <a:r>
              <a:rPr lang="zh-CN"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劳动异化。</a:t>
            </a:r>
          </a:p>
          <a:p>
            <a:pPr algn="just" eaLnBrk="1" hangingPunct="1">
              <a:spcBef>
                <a:spcPts val="800"/>
              </a:spcBef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工人</a:t>
            </a:r>
            <a:r>
              <a:rPr lang="zh-CN"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没有经过教育，缺乏生存能力，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参与经济活动后，成为社会牺牲品。</a:t>
            </a:r>
          </a:p>
          <a:p>
            <a:pPr algn="just" eaLnBrk="1" hangingPunct="1">
              <a:spcBef>
                <a:spcPts val="800"/>
              </a:spcBef>
            </a:pPr>
            <a:r>
              <a:rPr lang="zh-CN" altLang="en-US" sz="19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在整个工业革命时期，一代一代源源不断出现的劳动者都是没有技术、没有文化、出卖体力的文盲苦力。英国整个工业革命时期，政府最头疼的一个问题恰恰正是劳工问题。 </a:t>
            </a:r>
            <a:r>
              <a:rPr lang="en-US" altLang="zh-CN" sz="19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9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％的高智商的儿童却被变成了苦力。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0EC8323F-56E2-4E46-B308-4C7218F7EC7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02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792163"/>
          </a:xfrm>
          <a:solidFill>
            <a:srgbClr val="99CCFF"/>
          </a:solidFill>
          <a:ln w="28575">
            <a:solidFill>
              <a:srgbClr val="00008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英国早期自由竞争的负面效果（</a:t>
            </a:r>
            <a:r>
              <a:rPr kumimoji="0" lang="en-US" altLang="zh-CN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  <a:solidFill>
            <a:srgbClr val="CCFFFF">
              <a:alpha val="100000"/>
            </a:srgbClr>
          </a:solidFill>
          <a:ln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煤炭工业成为最黑暗的世界。</a:t>
            </a:r>
          </a:p>
          <a:p>
            <a:pPr eaLnBrk="1" hangingPunct="1"/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1790</a:t>
            </a:r>
            <a:r>
              <a:rPr lang="zh-CN"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年代后英国出现了“挖煤狂”，矿主廉价雇佣失去土地在生死线上的农民和童工，不考虑工人死活，没有机械设备，没有安全措施，没有生产技术培训，采用了残酷的、掠夺式的手工开采。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0" name="Picture 4" descr="DSC058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997200"/>
            <a:ext cx="6450013" cy="3024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C76F131C-562B-439C-9B55-D6D9C0ABACEB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12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17</a:t>
            </a:fld>
            <a:r>
              <a:rPr lang="en-US" altLang="zh-CN" sz="1400" dirty="0"/>
              <a:t>/56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91513" cy="703263"/>
          </a:xfrm>
          <a:solidFill>
            <a:srgbClr val="00FFFF"/>
          </a:solidFill>
          <a:ln w="34925">
            <a:solidFill>
              <a:srgbClr val="0000FF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英国早期自由竞争的负面效果（</a:t>
            </a:r>
            <a:r>
              <a:rPr kumimoji="0" lang="en-US" altLang="zh-CN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80400" cy="4967288"/>
          </a:xfrm>
          <a:solidFill>
            <a:srgbClr val="CCFFFF"/>
          </a:solidFill>
          <a:ln w="31750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世纪末，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成千上万从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岁到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岁的无依无靠的儿童被运到北方成为童工。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他们被鞭打，戴上镣铐，受尽挖空心思的残酷虐待，饿得骨瘦如柴，有时甚至被逼得自杀。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1864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年英国议会的童工调查委员会的报告中说：在这个行业（花边作坊）里甚至还使用才两岁或两岁半的儿童。从事火柴生产的几乎全是儿童。甚至到</a:t>
            </a: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世纪下半叶使用童工，仍然是大量屠杀儿童。时装商店的女工每天被迫工作</a:t>
            </a: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小时，急迫时</a:t>
            </a: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小时，有时</a:t>
            </a: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19-22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小时。据</a:t>
            </a: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1840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年曼彻斯特市统计， </a:t>
            </a: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57%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的婴儿活不到</a:t>
            </a:r>
            <a:r>
              <a: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英国政府放弃对经济的控制管理，放任企业主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自由竞争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富了企业主，穷了国家。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1815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年英国棉布出口价值超过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1760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年一百多倍，煤炭生产是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1770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倍。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在长达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年的拿破仑战争中（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1799-1815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年）英国农业和工业经济发展很快，但是同期（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1793-1815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年）英国国家债务也增加了三倍。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里兹市劳动人民的平均寿命为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岁，利物浦劳动人民平均寿命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岁，曼彻斯特劳动人民为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岁。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307F2ED4-A5A3-4B35-BE3C-DB89BBAA91C0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22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91513" cy="703263"/>
          </a:xfrm>
          <a:solidFill>
            <a:srgbClr val="00FFFF"/>
          </a:solidFill>
          <a:ln w="31750">
            <a:solidFill>
              <a:srgbClr val="0000FF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英国早期自由竞争的负面效果（</a:t>
            </a:r>
            <a:r>
              <a:rPr kumimoji="0" lang="en-US" altLang="zh-CN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468630" y="1195705"/>
            <a:ext cx="8352155" cy="5179060"/>
          </a:xfrm>
          <a:solidFill>
            <a:srgbClr val="CCFF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道德缺失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岁的女孩就怀孕在当时是常事。而由于种类尝试首先是在兄弟姐妹之间进行的，因此乱伦在那几十年间最为普遍。工厂里往往有近一半未婚女工怀孕。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行为放纵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英国人的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放纵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是典型的，殖民军在海外烧杀抢劫，英法殖民军火烧圆明园。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法律失控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自由竞争破坏了道德规范，没有社会道德，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法律也难起作用。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伦理丧失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企业主设计机器的目的是为了提高效率、控制工人、解雇工人，而不是为了减轻劳动强度，重体力劳动者反而难以生存，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社会劳动伦理被严重破坏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了，工人痛恨机器带来的后果。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国家生死攸关的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1942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年，英国煤炭工业中的阶级斗争也达到历史最高峰。一个煤矿主解雇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名工人，导致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人大罢工。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社会风气恶化。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不论是花匠、木匠、泥瓦匠、染织匠、还是铁匠，如果他干的活能让你满意，那算你有福气。你会碰到来自各方的各种借口、扯皮、推卸明摆的责任，根本不管别人的权利 。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1950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年英国社会风气仍然如此。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1990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年代没有什么变化。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25E5F1A3-6204-4811-BD94-B23E59043EA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53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608513"/>
          </a:xfr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英国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1760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年开始第一次工业革命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美国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年才独立。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德国当时还是欧洲的三流国家。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美国在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1816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年开始工业革命。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1870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年开始工业革命。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美、德起步比英国晚了半个世纪到一个世纪左右！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但是，到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年以后，美国、德国都相继超过了英国！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     </a:t>
            </a:r>
            <a:endParaRPr kumimoji="0" lang="en-US" altLang="zh-CN" sz="3100" b="1" i="1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solidFill>
            <a:srgbClr val="FFCC00"/>
          </a:solidFill>
          <a:ln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英国早期自由竞争的负面效果（</a:t>
            </a:r>
            <a:r>
              <a:rPr kumimoji="0" lang="en-US" altLang="zh-CN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kumimoji="0" lang="zh-CN" altLang="en-US" sz="3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58374" name="Oval 4"/>
          <p:cNvSpPr>
            <a:spLocks noChangeArrowheads="1"/>
          </p:cNvSpPr>
          <p:nvPr/>
        </p:nvSpPr>
        <p:spPr bwMode="auto">
          <a:xfrm>
            <a:off x="1835150" y="4868863"/>
            <a:ext cx="3024188" cy="1008063"/>
          </a:xfrm>
          <a:prstGeom prst="ellipse">
            <a:avLst/>
          </a:prstGeom>
          <a:solidFill>
            <a:srgbClr val="FF0000">
              <a:alpha val="2196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 什 么</a:t>
            </a: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5795963" y="1700213"/>
            <a:ext cx="2808287" cy="1827212"/>
            <a:chOff x="5796136" y="1700808"/>
            <a:chExt cx="2808312" cy="1826334"/>
          </a:xfrm>
        </p:grpSpPr>
        <p:sp>
          <p:nvSpPr>
            <p:cNvPr id="9" name="圆角矩形标注 8"/>
            <p:cNvSpPr/>
            <p:nvPr/>
          </p:nvSpPr>
          <p:spPr>
            <a:xfrm>
              <a:off x="5796136" y="1700808"/>
              <a:ext cx="2736874" cy="1800946"/>
            </a:xfrm>
            <a:prstGeom prst="wedgeRoundRectCallout">
              <a:avLst>
                <a:gd name="adj1" fmla="val -95094"/>
                <a:gd name="adj2" fmla="val 1422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0599" y="1772211"/>
              <a:ext cx="2663849" cy="17549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0" lang="en-US" altLang="zh-CN" b="1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1980</a:t>
              </a:r>
              <a:r>
                <a:rPr kumimoji="0" lang="zh-CN" altLang="en-US" b="1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年代末期，</a:t>
              </a:r>
              <a:r>
                <a:rPr kumimoji="0" lang="zh-CN" altLang="en-US" b="1" kern="1200" cap="none" spc="0" normalizeH="0" baseline="0" noProof="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巴尼特</a:t>
              </a:r>
              <a:r>
                <a:rPr kumimoji="0" lang="zh-CN" altLang="en-US" b="1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</a:t>
              </a:r>
              <a:r>
                <a:rPr kumimoji="0" lang="en-US" altLang="zh-CN" b="1" kern="1200" cap="none" spc="0" normalizeH="0" baseline="0" noProof="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《</a:t>
              </a:r>
              <a:r>
                <a:rPr kumimoji="0" lang="zh-CN" altLang="en-US" b="1" kern="1200" cap="none" spc="0" normalizeH="0" baseline="0" noProof="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战争总结帐：英国的大国梦和现实</a:t>
              </a:r>
              <a:r>
                <a:rPr kumimoji="0" lang="en-US" altLang="zh-CN" b="1" kern="1200" cap="none" spc="0" normalizeH="0" baseline="0" noProof="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》</a:t>
              </a:r>
              <a:r>
                <a:rPr kumimoji="0" lang="zh-CN" altLang="en-US" b="1" kern="1200" cap="none" spc="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一书震惊了英国。他指出，英国现代深层问题都可以追溯到工业革命时代。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-55245" y="1341755"/>
            <a:ext cx="9301480" cy="3887470"/>
          </a:xfrm>
          <a:prstGeom prst="rect">
            <a:avLst/>
          </a:prstGeom>
          <a:solidFill>
            <a:srgbClr val="00B0F0"/>
          </a:solidFill>
          <a:ln w="317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484313"/>
            <a:ext cx="5329238" cy="9001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第一部分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2997200"/>
            <a:ext cx="7481570" cy="1945005"/>
          </a:xfrm>
          <a:solidFill>
            <a:srgbClr val="00B0F0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对“自由竞争”的反思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14461D-814F-4A1E-80C7-F7075955D42A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2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7EC65C35-E83E-4BBD-900D-D8927162C47A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63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20</a:t>
            </a:fld>
            <a:r>
              <a:rPr lang="en-US" altLang="zh-CN" sz="1400" dirty="0"/>
              <a:t>/56</a:t>
            </a:r>
          </a:p>
        </p:txBody>
      </p:sp>
      <p:sp>
        <p:nvSpPr>
          <p:cNvPr id="61444" name="Rectangle 2"/>
          <p:cNvSpPr>
            <a:spLocks noGrp="1"/>
          </p:cNvSpPr>
          <p:nvPr>
            <p:ph idx="1"/>
          </p:nvPr>
        </p:nvSpPr>
        <p:spPr>
          <a:xfrm>
            <a:off x="396558" y="907098"/>
            <a:ext cx="8351837" cy="5678487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年这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年，美国修铁路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万公里，平均每年修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1887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年修了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20619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公里，创铁路史上最高记录，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年累计达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万公里。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美国现有铁路</a:t>
            </a: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万公里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我国铁路在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年底为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75,438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公里，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年底为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78,000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公里，年均修建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1,300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公里。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年底为达到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万公里。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我国高速铁路的发展目前居世界领先地位。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年以后连续六次大面积提速，最高运行时速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公里。</a:t>
            </a: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年以来已开通最高运营时速</a:t>
            </a: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公里的城际高速铁路</a:t>
            </a: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条，投入高速列车</a:t>
            </a: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列，总里程</a:t>
            </a: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多公里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年底，高速铁路总里程达到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万公里。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年底达到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万公里，居世界第一。</a:t>
            </a:r>
            <a:endParaRPr lang="en-US" altLang="zh-CN" sz="22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各国高铁数据对比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日本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年开通，最高运营时速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公里，总里程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公里；德国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年开通，最高运营时速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公里，总里程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公里；法国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年开通，最高运营时速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公里，总里程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公里。</a:t>
            </a:r>
          </a:p>
        </p:txBody>
      </p:sp>
      <p:sp>
        <p:nvSpPr>
          <p:cNvPr id="6" name="矩形 5"/>
          <p:cNvSpPr/>
          <p:nvPr/>
        </p:nvSpPr>
        <p:spPr>
          <a:xfrm>
            <a:off x="323533" y="2063433"/>
            <a:ext cx="8497888" cy="2735263"/>
          </a:xfrm>
          <a:prstGeom prst="rect">
            <a:avLst/>
          </a:prstGeom>
          <a:solidFill>
            <a:schemeClr val="accent1">
              <a:alpha val="8000"/>
            </a:schemeClr>
          </a:solidFill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51435" y="120015"/>
            <a:ext cx="9295130" cy="52197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从铁路建设看政府对社会经济发展的重要影响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uiExpand="1" build="p"/>
      <p:bldP spid="6" grpId="0" bldLvl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44CD66B-6F73-46D4-86D6-D2C89CA298C7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74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>
          <a:xfrm>
            <a:off x="457200" y="405130"/>
            <a:ext cx="8229600" cy="5748020"/>
          </a:xfrm>
          <a:solidFill>
            <a:srgbClr val="FFFF99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美国前总统奥巴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马认为：</a:t>
            </a:r>
            <a:r>
              <a:rPr lang="zh-CN" altLang="en-US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为建设更强大的</a:t>
            </a: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绿色经济</a:t>
            </a:r>
            <a:r>
              <a:rPr lang="zh-CN" altLang="en-US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，结束对石油能源的依赖，改善全球气候变化，建设适宜居住的紧密联系的城市，高速铁路将是</a:t>
            </a: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创造性的、行之有效的</a:t>
            </a:r>
            <a:r>
              <a:rPr lang="zh-CN" altLang="en-US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交通解决方案。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美国人在长期的大力发展航空和汽车交通之后，又开始重新考虑发展铁路交通问题，并正积极联系引进中国的高速铁路技术。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温家宝总理指出：</a:t>
            </a:r>
            <a:r>
              <a:rPr lang="zh-CN" altLang="en-US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高速铁路是</a:t>
            </a: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新兴产业、战略性产业、带动性产业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grpSp>
        <p:nvGrpSpPr>
          <p:cNvPr id="17413" name="Group 949"/>
          <p:cNvGrpSpPr/>
          <p:nvPr/>
        </p:nvGrpSpPr>
        <p:grpSpPr>
          <a:xfrm>
            <a:off x="5158423" y="4939983"/>
            <a:ext cx="3068637" cy="1290637"/>
            <a:chOff x="2532" y="2520"/>
            <a:chExt cx="1657" cy="721"/>
          </a:xfrm>
        </p:grpSpPr>
        <p:sp>
          <p:nvSpPr>
            <p:cNvPr id="17414" name="Freeform 950"/>
            <p:cNvSpPr/>
            <p:nvPr/>
          </p:nvSpPr>
          <p:spPr>
            <a:xfrm>
              <a:off x="2685" y="2531"/>
              <a:ext cx="1328" cy="406"/>
            </a:xfrm>
            <a:custGeom>
              <a:avLst/>
              <a:gdLst>
                <a:gd name="txL" fmla="*/ 0 w 1328"/>
                <a:gd name="txT" fmla="*/ 0 h 406"/>
                <a:gd name="txR" fmla="*/ 1328 w 1328"/>
                <a:gd name="txB" fmla="*/ 406 h 406"/>
              </a:gdLst>
              <a:ahLst/>
              <a:cxnLst>
                <a:cxn ang="0">
                  <a:pos x="1327" y="315"/>
                </a:cxn>
                <a:cxn ang="0">
                  <a:pos x="1321" y="304"/>
                </a:cxn>
                <a:cxn ang="0">
                  <a:pos x="1315" y="293"/>
                </a:cxn>
                <a:cxn ang="0">
                  <a:pos x="1303" y="259"/>
                </a:cxn>
                <a:cxn ang="0">
                  <a:pos x="1262" y="220"/>
                </a:cxn>
                <a:cxn ang="0">
                  <a:pos x="1151" y="101"/>
                </a:cxn>
                <a:cxn ang="0">
                  <a:pos x="1121" y="85"/>
                </a:cxn>
                <a:cxn ang="0">
                  <a:pos x="1086" y="62"/>
                </a:cxn>
                <a:cxn ang="0">
                  <a:pos x="1086" y="56"/>
                </a:cxn>
                <a:cxn ang="0">
                  <a:pos x="1086" y="51"/>
                </a:cxn>
                <a:cxn ang="0">
                  <a:pos x="1063" y="34"/>
                </a:cxn>
                <a:cxn ang="0">
                  <a:pos x="1010" y="17"/>
                </a:cxn>
                <a:cxn ang="0">
                  <a:pos x="974" y="12"/>
                </a:cxn>
                <a:cxn ang="0">
                  <a:pos x="933" y="6"/>
                </a:cxn>
                <a:cxn ang="0">
                  <a:pos x="904" y="0"/>
                </a:cxn>
                <a:cxn ang="0">
                  <a:pos x="863" y="0"/>
                </a:cxn>
                <a:cxn ang="0">
                  <a:pos x="822" y="6"/>
                </a:cxn>
                <a:cxn ang="0">
                  <a:pos x="775" y="17"/>
                </a:cxn>
                <a:cxn ang="0">
                  <a:pos x="734" y="28"/>
                </a:cxn>
                <a:cxn ang="0">
                  <a:pos x="693" y="40"/>
                </a:cxn>
                <a:cxn ang="0">
                  <a:pos x="616" y="40"/>
                </a:cxn>
                <a:cxn ang="0">
                  <a:pos x="393" y="135"/>
                </a:cxn>
                <a:cxn ang="0">
                  <a:pos x="334" y="197"/>
                </a:cxn>
                <a:cxn ang="0">
                  <a:pos x="29" y="332"/>
                </a:cxn>
                <a:cxn ang="0">
                  <a:pos x="11" y="343"/>
                </a:cxn>
                <a:cxn ang="0">
                  <a:pos x="0" y="355"/>
                </a:cxn>
                <a:cxn ang="0">
                  <a:pos x="0" y="405"/>
                </a:cxn>
                <a:cxn ang="0">
                  <a:pos x="916" y="310"/>
                </a:cxn>
                <a:cxn ang="0">
                  <a:pos x="1121" y="310"/>
                </a:cxn>
                <a:cxn ang="0">
                  <a:pos x="1327" y="315"/>
                </a:cxn>
              </a:cxnLst>
              <a:rect l="txL" t="txT" r="txR" b="txB"/>
              <a:pathLst>
                <a:path w="1328" h="406">
                  <a:moveTo>
                    <a:pt x="1327" y="315"/>
                  </a:moveTo>
                  <a:lnTo>
                    <a:pt x="1321" y="304"/>
                  </a:lnTo>
                  <a:lnTo>
                    <a:pt x="1315" y="293"/>
                  </a:lnTo>
                  <a:lnTo>
                    <a:pt x="1303" y="259"/>
                  </a:lnTo>
                  <a:lnTo>
                    <a:pt x="1262" y="220"/>
                  </a:lnTo>
                  <a:lnTo>
                    <a:pt x="1151" y="101"/>
                  </a:lnTo>
                  <a:lnTo>
                    <a:pt x="1121" y="85"/>
                  </a:lnTo>
                  <a:lnTo>
                    <a:pt x="1086" y="62"/>
                  </a:lnTo>
                  <a:lnTo>
                    <a:pt x="1086" y="56"/>
                  </a:lnTo>
                  <a:lnTo>
                    <a:pt x="1086" y="51"/>
                  </a:lnTo>
                  <a:lnTo>
                    <a:pt x="1063" y="34"/>
                  </a:lnTo>
                  <a:lnTo>
                    <a:pt x="1010" y="17"/>
                  </a:lnTo>
                  <a:lnTo>
                    <a:pt x="974" y="12"/>
                  </a:lnTo>
                  <a:lnTo>
                    <a:pt x="933" y="6"/>
                  </a:lnTo>
                  <a:lnTo>
                    <a:pt x="904" y="0"/>
                  </a:lnTo>
                  <a:lnTo>
                    <a:pt x="863" y="0"/>
                  </a:lnTo>
                  <a:lnTo>
                    <a:pt x="822" y="6"/>
                  </a:lnTo>
                  <a:lnTo>
                    <a:pt x="775" y="17"/>
                  </a:lnTo>
                  <a:lnTo>
                    <a:pt x="734" y="28"/>
                  </a:lnTo>
                  <a:lnTo>
                    <a:pt x="693" y="40"/>
                  </a:lnTo>
                  <a:lnTo>
                    <a:pt x="616" y="40"/>
                  </a:lnTo>
                  <a:lnTo>
                    <a:pt x="393" y="135"/>
                  </a:lnTo>
                  <a:lnTo>
                    <a:pt x="334" y="197"/>
                  </a:lnTo>
                  <a:lnTo>
                    <a:pt x="29" y="332"/>
                  </a:lnTo>
                  <a:lnTo>
                    <a:pt x="11" y="343"/>
                  </a:lnTo>
                  <a:lnTo>
                    <a:pt x="0" y="355"/>
                  </a:lnTo>
                  <a:lnTo>
                    <a:pt x="0" y="405"/>
                  </a:lnTo>
                  <a:lnTo>
                    <a:pt x="916" y="310"/>
                  </a:lnTo>
                  <a:lnTo>
                    <a:pt x="1121" y="310"/>
                  </a:lnTo>
                  <a:lnTo>
                    <a:pt x="1327" y="315"/>
                  </a:lnTo>
                  <a:close/>
                </a:path>
              </a:pathLst>
            </a:custGeom>
            <a:solidFill>
              <a:srgbClr val="BBBBBB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Freeform 951"/>
            <p:cNvSpPr/>
            <p:nvPr/>
          </p:nvSpPr>
          <p:spPr>
            <a:xfrm>
              <a:off x="2685" y="2841"/>
              <a:ext cx="1357" cy="107"/>
            </a:xfrm>
            <a:custGeom>
              <a:avLst/>
              <a:gdLst>
                <a:gd name="txL" fmla="*/ 0 w 1357"/>
                <a:gd name="txT" fmla="*/ 0 h 107"/>
                <a:gd name="txR" fmla="*/ 1357 w 1357"/>
                <a:gd name="txB" fmla="*/ 107 h 107"/>
              </a:gdLst>
              <a:ahLst/>
              <a:cxnLst>
                <a:cxn ang="0">
                  <a:pos x="1356" y="61"/>
                </a:cxn>
                <a:cxn ang="0">
                  <a:pos x="1356" y="67"/>
                </a:cxn>
                <a:cxn ang="0">
                  <a:pos x="675" y="67"/>
                </a:cxn>
                <a:cxn ang="0">
                  <a:pos x="0" y="106"/>
                </a:cxn>
                <a:cxn ang="0">
                  <a:pos x="0" y="95"/>
                </a:cxn>
                <a:cxn ang="0">
                  <a:pos x="916" y="0"/>
                </a:cxn>
                <a:cxn ang="0">
                  <a:pos x="1121" y="0"/>
                </a:cxn>
                <a:cxn ang="0">
                  <a:pos x="1327" y="5"/>
                </a:cxn>
                <a:cxn ang="0">
                  <a:pos x="1356" y="61"/>
                </a:cxn>
                <a:cxn ang="0">
                  <a:pos x="1356" y="61"/>
                </a:cxn>
              </a:cxnLst>
              <a:rect l="txL" t="txT" r="txR" b="txB"/>
              <a:pathLst>
                <a:path w="1357" h="107">
                  <a:moveTo>
                    <a:pt x="1356" y="61"/>
                  </a:moveTo>
                  <a:lnTo>
                    <a:pt x="1356" y="67"/>
                  </a:lnTo>
                  <a:lnTo>
                    <a:pt x="675" y="67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916" y="0"/>
                  </a:lnTo>
                  <a:lnTo>
                    <a:pt x="1121" y="0"/>
                  </a:lnTo>
                  <a:lnTo>
                    <a:pt x="1327" y="5"/>
                  </a:lnTo>
                  <a:lnTo>
                    <a:pt x="1356" y="61"/>
                  </a:lnTo>
                  <a:close/>
                </a:path>
              </a:pathLst>
            </a:custGeom>
            <a:solidFill>
              <a:srgbClr val="444444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Freeform 952"/>
            <p:cNvSpPr/>
            <p:nvPr/>
          </p:nvSpPr>
          <p:spPr>
            <a:xfrm>
              <a:off x="2685" y="2953"/>
              <a:ext cx="1375" cy="85"/>
            </a:xfrm>
            <a:custGeom>
              <a:avLst/>
              <a:gdLst>
                <a:gd name="txL" fmla="*/ 0 w 1375"/>
                <a:gd name="txT" fmla="*/ 0 h 85"/>
                <a:gd name="txR" fmla="*/ 1375 w 1375"/>
                <a:gd name="txB" fmla="*/ 85 h 85"/>
              </a:gdLst>
              <a:ahLst/>
              <a:cxnLst>
                <a:cxn ang="0">
                  <a:pos x="1362" y="73"/>
                </a:cxn>
                <a:cxn ang="0">
                  <a:pos x="1356" y="0"/>
                </a:cxn>
                <a:cxn ang="0">
                  <a:pos x="675" y="0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681" y="68"/>
                </a:cxn>
                <a:cxn ang="0">
                  <a:pos x="1368" y="73"/>
                </a:cxn>
                <a:cxn ang="0">
                  <a:pos x="1374" y="84"/>
                </a:cxn>
                <a:cxn ang="0">
                  <a:pos x="1368" y="73"/>
                </a:cxn>
                <a:cxn ang="0">
                  <a:pos x="1362" y="73"/>
                </a:cxn>
                <a:cxn ang="0">
                  <a:pos x="1362" y="73"/>
                </a:cxn>
              </a:cxnLst>
              <a:rect l="txL" t="txT" r="txR" b="txB"/>
              <a:pathLst>
                <a:path w="1375" h="85">
                  <a:moveTo>
                    <a:pt x="1362" y="73"/>
                  </a:moveTo>
                  <a:lnTo>
                    <a:pt x="1356" y="0"/>
                  </a:lnTo>
                  <a:lnTo>
                    <a:pt x="675" y="0"/>
                  </a:lnTo>
                  <a:lnTo>
                    <a:pt x="0" y="6"/>
                  </a:lnTo>
                  <a:lnTo>
                    <a:pt x="0" y="17"/>
                  </a:lnTo>
                  <a:lnTo>
                    <a:pt x="681" y="68"/>
                  </a:lnTo>
                  <a:lnTo>
                    <a:pt x="1368" y="73"/>
                  </a:lnTo>
                  <a:lnTo>
                    <a:pt x="1374" y="84"/>
                  </a:lnTo>
                  <a:lnTo>
                    <a:pt x="1368" y="73"/>
                  </a:lnTo>
                  <a:lnTo>
                    <a:pt x="1362" y="73"/>
                  </a:lnTo>
                  <a:close/>
                </a:path>
              </a:pathLst>
            </a:custGeom>
            <a:solidFill>
              <a:srgbClr val="777777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Freeform 953"/>
            <p:cNvSpPr/>
            <p:nvPr/>
          </p:nvSpPr>
          <p:spPr>
            <a:xfrm>
              <a:off x="2685" y="2908"/>
              <a:ext cx="1357" cy="52"/>
            </a:xfrm>
            <a:custGeom>
              <a:avLst/>
              <a:gdLst>
                <a:gd name="txL" fmla="*/ 0 w 1357"/>
                <a:gd name="txT" fmla="*/ 0 h 52"/>
                <a:gd name="txR" fmla="*/ 1357 w 1357"/>
                <a:gd name="txB" fmla="*/ 52 h 52"/>
              </a:gdLst>
              <a:ahLst/>
              <a:cxnLst>
                <a:cxn ang="0">
                  <a:pos x="1356" y="45"/>
                </a:cxn>
                <a:cxn ang="0">
                  <a:pos x="675" y="45"/>
                </a:cxn>
                <a:cxn ang="0">
                  <a:pos x="0" y="51"/>
                </a:cxn>
                <a:cxn ang="0">
                  <a:pos x="0" y="39"/>
                </a:cxn>
                <a:cxn ang="0">
                  <a:pos x="675" y="0"/>
                </a:cxn>
                <a:cxn ang="0">
                  <a:pos x="1356" y="0"/>
                </a:cxn>
                <a:cxn ang="0">
                  <a:pos x="1356" y="45"/>
                </a:cxn>
                <a:cxn ang="0">
                  <a:pos x="1356" y="45"/>
                </a:cxn>
              </a:cxnLst>
              <a:rect l="txL" t="txT" r="txR" b="txB"/>
              <a:pathLst>
                <a:path w="1357" h="52">
                  <a:moveTo>
                    <a:pt x="1356" y="45"/>
                  </a:moveTo>
                  <a:lnTo>
                    <a:pt x="675" y="45"/>
                  </a:lnTo>
                  <a:lnTo>
                    <a:pt x="0" y="51"/>
                  </a:lnTo>
                  <a:lnTo>
                    <a:pt x="0" y="39"/>
                  </a:lnTo>
                  <a:lnTo>
                    <a:pt x="675" y="0"/>
                  </a:lnTo>
                  <a:lnTo>
                    <a:pt x="1356" y="0"/>
                  </a:lnTo>
                  <a:lnTo>
                    <a:pt x="1356" y="45"/>
                  </a:lnTo>
                  <a:close/>
                </a:path>
              </a:pathLst>
            </a:custGeom>
            <a:solidFill>
              <a:srgbClr val="BBBBBB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954"/>
            <p:cNvSpPr/>
            <p:nvPr/>
          </p:nvSpPr>
          <p:spPr>
            <a:xfrm>
              <a:off x="2532" y="2520"/>
              <a:ext cx="1657" cy="721"/>
            </a:xfrm>
            <a:custGeom>
              <a:avLst/>
              <a:gdLst>
                <a:gd name="txL" fmla="*/ 0 w 1657"/>
                <a:gd name="txT" fmla="*/ 0 h 721"/>
                <a:gd name="txR" fmla="*/ 1657 w 1657"/>
                <a:gd name="txB" fmla="*/ 721 h 721"/>
              </a:gdLst>
              <a:ahLst/>
              <a:cxnLst>
                <a:cxn ang="0">
                  <a:pos x="147" y="456"/>
                </a:cxn>
                <a:cxn ang="0">
                  <a:pos x="164" y="472"/>
                </a:cxn>
                <a:cxn ang="0">
                  <a:pos x="1251" y="703"/>
                </a:cxn>
                <a:cxn ang="0">
                  <a:pos x="1450" y="709"/>
                </a:cxn>
                <a:cxn ang="0">
                  <a:pos x="1656" y="658"/>
                </a:cxn>
                <a:cxn ang="0">
                  <a:pos x="1650" y="630"/>
                </a:cxn>
                <a:cxn ang="0">
                  <a:pos x="1427" y="585"/>
                </a:cxn>
                <a:cxn ang="0">
                  <a:pos x="1456" y="551"/>
                </a:cxn>
                <a:cxn ang="0">
                  <a:pos x="1539" y="534"/>
                </a:cxn>
                <a:cxn ang="0">
                  <a:pos x="1544" y="506"/>
                </a:cxn>
                <a:cxn ang="0">
                  <a:pos x="1533" y="501"/>
                </a:cxn>
                <a:cxn ang="0">
                  <a:pos x="1497" y="326"/>
                </a:cxn>
                <a:cxn ang="0">
                  <a:pos x="1480" y="292"/>
                </a:cxn>
                <a:cxn ang="0">
                  <a:pos x="1433" y="225"/>
                </a:cxn>
                <a:cxn ang="0">
                  <a:pos x="1292" y="84"/>
                </a:cxn>
                <a:cxn ang="0">
                  <a:pos x="1257" y="67"/>
                </a:cxn>
                <a:cxn ang="0">
                  <a:pos x="1251" y="51"/>
                </a:cxn>
                <a:cxn ang="0">
                  <a:pos x="1151" y="11"/>
                </a:cxn>
                <a:cxn ang="0">
                  <a:pos x="1051" y="0"/>
                </a:cxn>
                <a:cxn ang="0">
                  <a:pos x="945" y="6"/>
                </a:cxn>
                <a:cxn ang="0">
                  <a:pos x="846" y="39"/>
                </a:cxn>
                <a:cxn ang="0">
                  <a:pos x="758" y="39"/>
                </a:cxn>
                <a:cxn ang="0">
                  <a:pos x="482" y="202"/>
                </a:cxn>
                <a:cxn ang="0">
                  <a:pos x="153" y="349"/>
                </a:cxn>
                <a:cxn ang="0">
                  <a:pos x="141" y="444"/>
                </a:cxn>
                <a:cxn ang="0">
                  <a:pos x="153" y="416"/>
                </a:cxn>
                <a:cxn ang="0">
                  <a:pos x="153" y="366"/>
                </a:cxn>
                <a:cxn ang="0">
                  <a:pos x="159" y="366"/>
                </a:cxn>
                <a:cxn ang="0">
                  <a:pos x="182" y="343"/>
                </a:cxn>
                <a:cxn ang="0">
                  <a:pos x="546" y="146"/>
                </a:cxn>
                <a:cxn ang="0">
                  <a:pos x="846" y="51"/>
                </a:cxn>
                <a:cxn ang="0">
                  <a:pos x="887" y="39"/>
                </a:cxn>
                <a:cxn ang="0">
                  <a:pos x="969" y="23"/>
                </a:cxn>
                <a:cxn ang="0">
                  <a:pos x="1051" y="11"/>
                </a:cxn>
                <a:cxn ang="0">
                  <a:pos x="1127" y="23"/>
                </a:cxn>
                <a:cxn ang="0">
                  <a:pos x="1216" y="51"/>
                </a:cxn>
                <a:cxn ang="0">
                  <a:pos x="1233" y="62"/>
                </a:cxn>
                <a:cxn ang="0">
                  <a:pos x="1239" y="67"/>
                </a:cxn>
                <a:cxn ang="0">
                  <a:pos x="1274" y="90"/>
                </a:cxn>
                <a:cxn ang="0">
                  <a:pos x="1415" y="231"/>
                </a:cxn>
                <a:cxn ang="0">
                  <a:pos x="1456" y="281"/>
                </a:cxn>
                <a:cxn ang="0">
                  <a:pos x="1509" y="382"/>
                </a:cxn>
                <a:cxn ang="0">
                  <a:pos x="1521" y="506"/>
                </a:cxn>
                <a:cxn ang="0">
                  <a:pos x="1515" y="523"/>
                </a:cxn>
                <a:cxn ang="0">
                  <a:pos x="153" y="456"/>
                </a:cxn>
                <a:cxn ang="0">
                  <a:pos x="141" y="444"/>
                </a:cxn>
              </a:cxnLst>
              <a:rect l="txL" t="txT" r="txR" b="txB"/>
              <a:pathLst>
                <a:path w="1657" h="721">
                  <a:moveTo>
                    <a:pt x="141" y="444"/>
                  </a:moveTo>
                  <a:lnTo>
                    <a:pt x="147" y="456"/>
                  </a:lnTo>
                  <a:lnTo>
                    <a:pt x="153" y="461"/>
                  </a:lnTo>
                  <a:lnTo>
                    <a:pt x="164" y="472"/>
                  </a:lnTo>
                  <a:lnTo>
                    <a:pt x="0" y="456"/>
                  </a:lnTo>
                  <a:lnTo>
                    <a:pt x="1251" y="703"/>
                  </a:lnTo>
                  <a:lnTo>
                    <a:pt x="1345" y="720"/>
                  </a:lnTo>
                  <a:lnTo>
                    <a:pt x="1450" y="709"/>
                  </a:lnTo>
                  <a:lnTo>
                    <a:pt x="1638" y="675"/>
                  </a:lnTo>
                  <a:lnTo>
                    <a:pt x="1656" y="658"/>
                  </a:lnTo>
                  <a:lnTo>
                    <a:pt x="1656" y="636"/>
                  </a:lnTo>
                  <a:lnTo>
                    <a:pt x="1650" y="630"/>
                  </a:lnTo>
                  <a:lnTo>
                    <a:pt x="1603" y="607"/>
                  </a:lnTo>
                  <a:lnTo>
                    <a:pt x="1427" y="585"/>
                  </a:lnTo>
                  <a:lnTo>
                    <a:pt x="1427" y="568"/>
                  </a:lnTo>
                  <a:lnTo>
                    <a:pt x="1456" y="551"/>
                  </a:lnTo>
                  <a:lnTo>
                    <a:pt x="1456" y="534"/>
                  </a:lnTo>
                  <a:lnTo>
                    <a:pt x="1539" y="534"/>
                  </a:lnTo>
                  <a:lnTo>
                    <a:pt x="1544" y="529"/>
                  </a:lnTo>
                  <a:lnTo>
                    <a:pt x="1544" y="506"/>
                  </a:lnTo>
                  <a:lnTo>
                    <a:pt x="1533" y="501"/>
                  </a:lnTo>
                  <a:lnTo>
                    <a:pt x="1533" y="377"/>
                  </a:lnTo>
                  <a:lnTo>
                    <a:pt x="1497" y="326"/>
                  </a:lnTo>
                  <a:lnTo>
                    <a:pt x="1486" y="309"/>
                  </a:lnTo>
                  <a:lnTo>
                    <a:pt x="1480" y="292"/>
                  </a:lnTo>
                  <a:lnTo>
                    <a:pt x="1456" y="253"/>
                  </a:lnTo>
                  <a:lnTo>
                    <a:pt x="1433" y="225"/>
                  </a:lnTo>
                  <a:lnTo>
                    <a:pt x="1321" y="107"/>
                  </a:lnTo>
                  <a:lnTo>
                    <a:pt x="1292" y="84"/>
                  </a:lnTo>
                  <a:lnTo>
                    <a:pt x="1257" y="73"/>
                  </a:lnTo>
                  <a:lnTo>
                    <a:pt x="1257" y="67"/>
                  </a:lnTo>
                  <a:lnTo>
                    <a:pt x="1257" y="62"/>
                  </a:lnTo>
                  <a:lnTo>
                    <a:pt x="1251" y="51"/>
                  </a:lnTo>
                  <a:lnTo>
                    <a:pt x="1204" y="28"/>
                  </a:lnTo>
                  <a:lnTo>
                    <a:pt x="1151" y="11"/>
                  </a:lnTo>
                  <a:lnTo>
                    <a:pt x="1098" y="6"/>
                  </a:lnTo>
                  <a:lnTo>
                    <a:pt x="1051" y="0"/>
                  </a:lnTo>
                  <a:lnTo>
                    <a:pt x="998" y="0"/>
                  </a:lnTo>
                  <a:lnTo>
                    <a:pt x="945" y="6"/>
                  </a:lnTo>
                  <a:lnTo>
                    <a:pt x="898" y="23"/>
                  </a:lnTo>
                  <a:lnTo>
                    <a:pt x="846" y="39"/>
                  </a:lnTo>
                  <a:lnTo>
                    <a:pt x="840" y="39"/>
                  </a:lnTo>
                  <a:lnTo>
                    <a:pt x="758" y="39"/>
                  </a:lnTo>
                  <a:lnTo>
                    <a:pt x="540" y="141"/>
                  </a:lnTo>
                  <a:lnTo>
                    <a:pt x="482" y="202"/>
                  </a:lnTo>
                  <a:lnTo>
                    <a:pt x="176" y="332"/>
                  </a:lnTo>
                  <a:lnTo>
                    <a:pt x="153" y="349"/>
                  </a:lnTo>
                  <a:lnTo>
                    <a:pt x="141" y="366"/>
                  </a:lnTo>
                  <a:lnTo>
                    <a:pt x="141" y="444"/>
                  </a:lnTo>
                  <a:lnTo>
                    <a:pt x="153" y="444"/>
                  </a:lnTo>
                  <a:lnTo>
                    <a:pt x="153" y="416"/>
                  </a:lnTo>
                  <a:lnTo>
                    <a:pt x="153" y="366"/>
                  </a:lnTo>
                  <a:lnTo>
                    <a:pt x="159" y="366"/>
                  </a:lnTo>
                  <a:lnTo>
                    <a:pt x="170" y="349"/>
                  </a:lnTo>
                  <a:lnTo>
                    <a:pt x="182" y="343"/>
                  </a:lnTo>
                  <a:lnTo>
                    <a:pt x="487" y="208"/>
                  </a:lnTo>
                  <a:lnTo>
                    <a:pt x="546" y="146"/>
                  </a:lnTo>
                  <a:lnTo>
                    <a:pt x="769" y="51"/>
                  </a:lnTo>
                  <a:lnTo>
                    <a:pt x="846" y="51"/>
                  </a:lnTo>
                  <a:lnTo>
                    <a:pt x="869" y="45"/>
                  </a:lnTo>
                  <a:lnTo>
                    <a:pt x="887" y="39"/>
                  </a:lnTo>
                  <a:lnTo>
                    <a:pt x="922" y="28"/>
                  </a:lnTo>
                  <a:lnTo>
                    <a:pt x="969" y="23"/>
                  </a:lnTo>
                  <a:lnTo>
                    <a:pt x="1010" y="17"/>
                  </a:lnTo>
                  <a:lnTo>
                    <a:pt x="1051" y="11"/>
                  </a:lnTo>
                  <a:lnTo>
                    <a:pt x="1086" y="17"/>
                  </a:lnTo>
                  <a:lnTo>
                    <a:pt x="1127" y="23"/>
                  </a:lnTo>
                  <a:lnTo>
                    <a:pt x="1163" y="28"/>
                  </a:lnTo>
                  <a:lnTo>
                    <a:pt x="1216" y="51"/>
                  </a:lnTo>
                  <a:lnTo>
                    <a:pt x="1233" y="62"/>
                  </a:lnTo>
                  <a:lnTo>
                    <a:pt x="1239" y="62"/>
                  </a:lnTo>
                  <a:lnTo>
                    <a:pt x="1239" y="67"/>
                  </a:lnTo>
                  <a:lnTo>
                    <a:pt x="1239" y="73"/>
                  </a:lnTo>
                  <a:lnTo>
                    <a:pt x="1274" y="90"/>
                  </a:lnTo>
                  <a:lnTo>
                    <a:pt x="1304" y="112"/>
                  </a:lnTo>
                  <a:lnTo>
                    <a:pt x="1415" y="231"/>
                  </a:lnTo>
                  <a:lnTo>
                    <a:pt x="1427" y="242"/>
                  </a:lnTo>
                  <a:lnTo>
                    <a:pt x="1456" y="281"/>
                  </a:lnTo>
                  <a:lnTo>
                    <a:pt x="1480" y="326"/>
                  </a:lnTo>
                  <a:lnTo>
                    <a:pt x="1509" y="382"/>
                  </a:lnTo>
                  <a:lnTo>
                    <a:pt x="1515" y="506"/>
                  </a:lnTo>
                  <a:lnTo>
                    <a:pt x="1521" y="506"/>
                  </a:lnTo>
                  <a:lnTo>
                    <a:pt x="1521" y="517"/>
                  </a:lnTo>
                  <a:lnTo>
                    <a:pt x="1515" y="523"/>
                  </a:lnTo>
                  <a:lnTo>
                    <a:pt x="828" y="512"/>
                  </a:lnTo>
                  <a:lnTo>
                    <a:pt x="153" y="456"/>
                  </a:lnTo>
                  <a:lnTo>
                    <a:pt x="153" y="444"/>
                  </a:lnTo>
                  <a:lnTo>
                    <a:pt x="141" y="4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Freeform 955"/>
            <p:cNvSpPr/>
            <p:nvPr/>
          </p:nvSpPr>
          <p:spPr>
            <a:xfrm>
              <a:off x="2685" y="2970"/>
              <a:ext cx="1375" cy="74"/>
            </a:xfrm>
            <a:custGeom>
              <a:avLst/>
              <a:gdLst>
                <a:gd name="txL" fmla="*/ 0 w 1375"/>
                <a:gd name="txT" fmla="*/ 0 h 74"/>
                <a:gd name="txR" fmla="*/ 1375 w 1375"/>
                <a:gd name="txB" fmla="*/ 74 h 74"/>
              </a:gdLst>
              <a:ahLst/>
              <a:cxnLst>
                <a:cxn ang="0">
                  <a:pos x="0" y="0"/>
                </a:cxn>
                <a:cxn ang="0">
                  <a:pos x="681" y="51"/>
                </a:cxn>
                <a:cxn ang="0">
                  <a:pos x="1368" y="56"/>
                </a:cxn>
                <a:cxn ang="0">
                  <a:pos x="1374" y="67"/>
                </a:cxn>
                <a:cxn ang="0">
                  <a:pos x="1374" y="67"/>
                </a:cxn>
                <a:cxn ang="0">
                  <a:pos x="1368" y="73"/>
                </a:cxn>
                <a:cxn ang="0">
                  <a:pos x="675" y="6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375" h="74">
                  <a:moveTo>
                    <a:pt x="0" y="0"/>
                  </a:moveTo>
                  <a:lnTo>
                    <a:pt x="681" y="51"/>
                  </a:lnTo>
                  <a:lnTo>
                    <a:pt x="1368" y="56"/>
                  </a:lnTo>
                  <a:lnTo>
                    <a:pt x="1374" y="67"/>
                  </a:lnTo>
                  <a:lnTo>
                    <a:pt x="1368" y="73"/>
                  </a:lnTo>
                  <a:lnTo>
                    <a:pt x="675" y="62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956"/>
            <p:cNvSpPr/>
            <p:nvPr/>
          </p:nvSpPr>
          <p:spPr>
            <a:xfrm>
              <a:off x="3648" y="2571"/>
              <a:ext cx="65" cy="40"/>
            </a:xfrm>
            <a:custGeom>
              <a:avLst/>
              <a:gdLst>
                <a:gd name="txL" fmla="*/ 0 w 65"/>
                <a:gd name="txT" fmla="*/ 0 h 40"/>
                <a:gd name="txR" fmla="*/ 65 w 65"/>
                <a:gd name="txB" fmla="*/ 40 h 40"/>
              </a:gdLst>
              <a:ahLst/>
              <a:cxnLst>
                <a:cxn ang="0">
                  <a:pos x="64" y="39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58" y="39"/>
                </a:cxn>
                <a:cxn ang="0">
                  <a:pos x="64" y="39"/>
                </a:cxn>
                <a:cxn ang="0">
                  <a:pos x="64" y="39"/>
                </a:cxn>
              </a:cxnLst>
              <a:rect l="txL" t="txT" r="txR" b="txB"/>
              <a:pathLst>
                <a:path w="65" h="40">
                  <a:moveTo>
                    <a:pt x="64" y="3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58" y="39"/>
                  </a:lnTo>
                  <a:lnTo>
                    <a:pt x="64" y="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Freeform 957"/>
            <p:cNvSpPr/>
            <p:nvPr/>
          </p:nvSpPr>
          <p:spPr>
            <a:xfrm>
              <a:off x="3800" y="2728"/>
              <a:ext cx="78" cy="114"/>
            </a:xfrm>
            <a:custGeom>
              <a:avLst/>
              <a:gdLst>
                <a:gd name="txL" fmla="*/ 0 w 78"/>
                <a:gd name="txT" fmla="*/ 0 h 114"/>
                <a:gd name="txR" fmla="*/ 78 w 78"/>
                <a:gd name="txB" fmla="*/ 114 h 114"/>
              </a:gdLst>
              <a:ahLst/>
              <a:cxnLst>
                <a:cxn ang="0">
                  <a:pos x="77" y="1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77" y="113"/>
                </a:cxn>
                <a:cxn ang="0">
                  <a:pos x="77" y="113"/>
                </a:cxn>
                <a:cxn ang="0">
                  <a:pos x="77" y="113"/>
                </a:cxn>
              </a:cxnLst>
              <a:rect l="txL" t="txT" r="txR" b="txB"/>
              <a:pathLst>
                <a:path w="78" h="114">
                  <a:moveTo>
                    <a:pt x="77" y="113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77" y="1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Freeform 958"/>
            <p:cNvSpPr/>
            <p:nvPr/>
          </p:nvSpPr>
          <p:spPr>
            <a:xfrm>
              <a:off x="3900" y="2908"/>
              <a:ext cx="1" cy="46"/>
            </a:xfrm>
            <a:custGeom>
              <a:avLst/>
              <a:gdLst>
                <a:gd name="txL" fmla="*/ 0 w 1"/>
                <a:gd name="txT" fmla="*/ 0 h 46"/>
                <a:gd name="txR" fmla="*/ 1 w 1"/>
                <a:gd name="txB" fmla="*/ 46 h 46"/>
              </a:gdLst>
              <a:ahLst/>
              <a:cxnLst>
                <a:cxn ang="0">
                  <a:pos x="0" y="4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0" y="45"/>
                </a:cxn>
              </a:cxnLst>
              <a:rect l="txL" t="txT" r="txR" b="txB"/>
              <a:pathLst>
                <a:path w="1" h="46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959"/>
            <p:cNvSpPr/>
            <p:nvPr/>
          </p:nvSpPr>
          <p:spPr>
            <a:xfrm>
              <a:off x="3301" y="2571"/>
              <a:ext cx="83" cy="23"/>
            </a:xfrm>
            <a:custGeom>
              <a:avLst/>
              <a:gdLst>
                <a:gd name="txL" fmla="*/ 0 w 83"/>
                <a:gd name="txT" fmla="*/ 0 h 23"/>
                <a:gd name="txR" fmla="*/ 83 w 83"/>
                <a:gd name="txB" fmla="*/ 23 h 23"/>
              </a:gdLst>
              <a:ahLst/>
              <a:cxnLst>
                <a:cxn ang="0">
                  <a:pos x="59" y="0"/>
                </a:cxn>
                <a:cxn ang="0">
                  <a:pos x="47" y="11"/>
                </a:cxn>
                <a:cxn ang="0">
                  <a:pos x="24" y="11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53" y="22"/>
                </a:cxn>
                <a:cxn ang="0">
                  <a:pos x="82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txL" t="txT" r="txR" b="txB"/>
              <a:pathLst>
                <a:path w="83" h="23">
                  <a:moveTo>
                    <a:pt x="59" y="0"/>
                  </a:moveTo>
                  <a:lnTo>
                    <a:pt x="47" y="11"/>
                  </a:lnTo>
                  <a:lnTo>
                    <a:pt x="24" y="1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8" y="22"/>
                  </a:lnTo>
                  <a:lnTo>
                    <a:pt x="53" y="22"/>
                  </a:lnTo>
                  <a:lnTo>
                    <a:pt x="82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960"/>
            <p:cNvSpPr/>
            <p:nvPr/>
          </p:nvSpPr>
          <p:spPr>
            <a:xfrm>
              <a:off x="3354" y="2610"/>
              <a:ext cx="594" cy="153"/>
            </a:xfrm>
            <a:custGeom>
              <a:avLst/>
              <a:gdLst>
                <a:gd name="txL" fmla="*/ 0 w 594"/>
                <a:gd name="txT" fmla="*/ 0 h 153"/>
                <a:gd name="txR" fmla="*/ 594 w 594"/>
                <a:gd name="txB" fmla="*/ 153 h 153"/>
              </a:gdLst>
              <a:ahLst/>
              <a:cxnLst>
                <a:cxn ang="0">
                  <a:pos x="593" y="141"/>
                </a:cxn>
                <a:cxn ang="0">
                  <a:pos x="288" y="118"/>
                </a:cxn>
                <a:cxn ang="0">
                  <a:pos x="0" y="152"/>
                </a:cxn>
                <a:cxn ang="0">
                  <a:pos x="0" y="39"/>
                </a:cxn>
                <a:cxn ang="0">
                  <a:pos x="170" y="6"/>
                </a:cxn>
                <a:cxn ang="0">
                  <a:pos x="358" y="0"/>
                </a:cxn>
                <a:cxn ang="0">
                  <a:pos x="482" y="22"/>
                </a:cxn>
                <a:cxn ang="0">
                  <a:pos x="593" y="141"/>
                </a:cxn>
                <a:cxn ang="0">
                  <a:pos x="593" y="141"/>
                </a:cxn>
              </a:cxnLst>
              <a:rect l="txL" t="txT" r="txR" b="txB"/>
              <a:pathLst>
                <a:path w="594" h="153">
                  <a:moveTo>
                    <a:pt x="593" y="141"/>
                  </a:moveTo>
                  <a:lnTo>
                    <a:pt x="288" y="118"/>
                  </a:lnTo>
                  <a:lnTo>
                    <a:pt x="0" y="152"/>
                  </a:lnTo>
                  <a:lnTo>
                    <a:pt x="0" y="39"/>
                  </a:lnTo>
                  <a:lnTo>
                    <a:pt x="170" y="6"/>
                  </a:lnTo>
                  <a:lnTo>
                    <a:pt x="358" y="0"/>
                  </a:lnTo>
                  <a:lnTo>
                    <a:pt x="482" y="22"/>
                  </a:lnTo>
                  <a:lnTo>
                    <a:pt x="593" y="1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961"/>
            <p:cNvSpPr/>
            <p:nvPr/>
          </p:nvSpPr>
          <p:spPr>
            <a:xfrm>
              <a:off x="2691" y="2869"/>
              <a:ext cx="83" cy="63"/>
            </a:xfrm>
            <a:custGeom>
              <a:avLst/>
              <a:gdLst>
                <a:gd name="txL" fmla="*/ 0 w 83"/>
                <a:gd name="txT" fmla="*/ 0 h 63"/>
                <a:gd name="txR" fmla="*/ 83 w 83"/>
                <a:gd name="txB" fmla="*/ 63 h 63"/>
              </a:gdLst>
              <a:ahLst/>
              <a:cxnLst>
                <a:cxn ang="0">
                  <a:pos x="0" y="62"/>
                </a:cxn>
                <a:cxn ang="0">
                  <a:pos x="0" y="22"/>
                </a:cxn>
                <a:cxn ang="0">
                  <a:pos x="82" y="0"/>
                </a:cxn>
                <a:cxn ang="0">
                  <a:pos x="82" y="56"/>
                </a:cxn>
                <a:cxn ang="0">
                  <a:pos x="0" y="62"/>
                </a:cxn>
              </a:cxnLst>
              <a:rect l="txL" t="txT" r="txR" b="txB"/>
              <a:pathLst>
                <a:path w="83" h="63">
                  <a:moveTo>
                    <a:pt x="0" y="62"/>
                  </a:moveTo>
                  <a:lnTo>
                    <a:pt x="0" y="22"/>
                  </a:lnTo>
                  <a:lnTo>
                    <a:pt x="82" y="0"/>
                  </a:lnTo>
                  <a:lnTo>
                    <a:pt x="82" y="56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962"/>
            <p:cNvSpPr/>
            <p:nvPr/>
          </p:nvSpPr>
          <p:spPr>
            <a:xfrm>
              <a:off x="2849" y="2841"/>
              <a:ext cx="13" cy="68"/>
            </a:xfrm>
            <a:custGeom>
              <a:avLst/>
              <a:gdLst>
                <a:gd name="txL" fmla="*/ 0 w 13"/>
                <a:gd name="txT" fmla="*/ 0 h 68"/>
                <a:gd name="txR" fmla="*/ 13 w 13"/>
                <a:gd name="txB" fmla="*/ 68 h 68"/>
              </a:gdLst>
              <a:ahLst/>
              <a:cxnLst>
                <a:cxn ang="0">
                  <a:pos x="0" y="6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2" y="67"/>
                </a:cxn>
                <a:cxn ang="0">
                  <a:pos x="0" y="67"/>
                </a:cxn>
              </a:cxnLst>
              <a:rect l="txL" t="txT" r="txR" b="txB"/>
              <a:pathLst>
                <a:path w="13" h="68">
                  <a:moveTo>
                    <a:pt x="0" y="6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963"/>
            <p:cNvSpPr/>
            <p:nvPr/>
          </p:nvSpPr>
          <p:spPr>
            <a:xfrm>
              <a:off x="2873" y="2835"/>
              <a:ext cx="12" cy="74"/>
            </a:xfrm>
            <a:custGeom>
              <a:avLst/>
              <a:gdLst>
                <a:gd name="txL" fmla="*/ 0 w 12"/>
                <a:gd name="txT" fmla="*/ 0 h 74"/>
                <a:gd name="txR" fmla="*/ 12 w 12"/>
                <a:gd name="txB" fmla="*/ 74 h 74"/>
              </a:gdLst>
              <a:ahLst/>
              <a:cxnLst>
                <a:cxn ang="0">
                  <a:pos x="0" y="73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11" y="73"/>
                </a:cxn>
                <a:cxn ang="0">
                  <a:pos x="0" y="73"/>
                </a:cxn>
                <a:cxn ang="0">
                  <a:pos x="0" y="73"/>
                </a:cxn>
              </a:cxnLst>
              <a:rect l="txL" t="txT" r="txR" b="txB"/>
              <a:pathLst>
                <a:path w="12" h="74">
                  <a:moveTo>
                    <a:pt x="0" y="73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964"/>
            <p:cNvSpPr/>
            <p:nvPr/>
          </p:nvSpPr>
          <p:spPr>
            <a:xfrm>
              <a:off x="2890" y="2824"/>
              <a:ext cx="13" cy="85"/>
            </a:xfrm>
            <a:custGeom>
              <a:avLst/>
              <a:gdLst>
                <a:gd name="txL" fmla="*/ 0 w 13"/>
                <a:gd name="txT" fmla="*/ 0 h 85"/>
                <a:gd name="txR" fmla="*/ 13 w 13"/>
                <a:gd name="txB" fmla="*/ 85 h 85"/>
              </a:gdLst>
              <a:ahLst/>
              <a:cxnLst>
                <a:cxn ang="0">
                  <a:pos x="0" y="84"/>
                </a:cxn>
                <a:cxn ang="0">
                  <a:pos x="0" y="5"/>
                </a:cxn>
                <a:cxn ang="0">
                  <a:pos x="12" y="0"/>
                </a:cxn>
                <a:cxn ang="0">
                  <a:pos x="12" y="84"/>
                </a:cxn>
                <a:cxn ang="0">
                  <a:pos x="0" y="84"/>
                </a:cxn>
                <a:cxn ang="0">
                  <a:pos x="0" y="84"/>
                </a:cxn>
              </a:cxnLst>
              <a:rect l="txL" t="txT" r="txR" b="txB"/>
              <a:pathLst>
                <a:path w="13" h="85">
                  <a:moveTo>
                    <a:pt x="0" y="8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2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965"/>
            <p:cNvSpPr/>
            <p:nvPr/>
          </p:nvSpPr>
          <p:spPr>
            <a:xfrm>
              <a:off x="2920" y="2818"/>
              <a:ext cx="18" cy="85"/>
            </a:xfrm>
            <a:custGeom>
              <a:avLst/>
              <a:gdLst>
                <a:gd name="txL" fmla="*/ 0 w 18"/>
                <a:gd name="txT" fmla="*/ 0 h 85"/>
                <a:gd name="txR" fmla="*/ 18 w 18"/>
                <a:gd name="txB" fmla="*/ 85 h 85"/>
              </a:gdLst>
              <a:ahLst/>
              <a:cxnLst>
                <a:cxn ang="0">
                  <a:pos x="0" y="84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17" y="84"/>
                </a:cxn>
                <a:cxn ang="0">
                  <a:pos x="0" y="84"/>
                </a:cxn>
                <a:cxn ang="0">
                  <a:pos x="0" y="84"/>
                </a:cxn>
              </a:cxnLst>
              <a:rect l="txL" t="txT" r="txR" b="txB"/>
              <a:pathLst>
                <a:path w="18" h="85">
                  <a:moveTo>
                    <a:pt x="0" y="8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966"/>
            <p:cNvSpPr/>
            <p:nvPr/>
          </p:nvSpPr>
          <p:spPr>
            <a:xfrm>
              <a:off x="2949" y="2801"/>
              <a:ext cx="19" cy="97"/>
            </a:xfrm>
            <a:custGeom>
              <a:avLst/>
              <a:gdLst>
                <a:gd name="txL" fmla="*/ 0 w 19"/>
                <a:gd name="txT" fmla="*/ 0 h 97"/>
                <a:gd name="txR" fmla="*/ 19 w 19"/>
                <a:gd name="txB" fmla="*/ 97 h 97"/>
              </a:gdLst>
              <a:ahLst/>
              <a:cxnLst>
                <a:cxn ang="0">
                  <a:pos x="0" y="96"/>
                </a:cxn>
                <a:cxn ang="0">
                  <a:pos x="0" y="6"/>
                </a:cxn>
                <a:cxn ang="0">
                  <a:pos x="18" y="0"/>
                </a:cxn>
                <a:cxn ang="0">
                  <a:pos x="18" y="96"/>
                </a:cxn>
                <a:cxn ang="0">
                  <a:pos x="0" y="96"/>
                </a:cxn>
                <a:cxn ang="0">
                  <a:pos x="0" y="96"/>
                </a:cxn>
              </a:cxnLst>
              <a:rect l="txL" t="txT" r="txR" b="txB"/>
              <a:pathLst>
                <a:path w="19" h="97">
                  <a:moveTo>
                    <a:pt x="0" y="96"/>
                  </a:moveTo>
                  <a:lnTo>
                    <a:pt x="0" y="6"/>
                  </a:lnTo>
                  <a:lnTo>
                    <a:pt x="18" y="0"/>
                  </a:lnTo>
                  <a:lnTo>
                    <a:pt x="18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967"/>
            <p:cNvSpPr/>
            <p:nvPr/>
          </p:nvSpPr>
          <p:spPr>
            <a:xfrm>
              <a:off x="2984" y="2796"/>
              <a:ext cx="25" cy="96"/>
            </a:xfrm>
            <a:custGeom>
              <a:avLst/>
              <a:gdLst>
                <a:gd name="txL" fmla="*/ 0 w 25"/>
                <a:gd name="txT" fmla="*/ 0 h 96"/>
                <a:gd name="txR" fmla="*/ 25 w 25"/>
                <a:gd name="txB" fmla="*/ 96 h 96"/>
              </a:gdLst>
              <a:ahLst/>
              <a:cxnLst>
                <a:cxn ang="0">
                  <a:pos x="0" y="95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95"/>
                </a:cxn>
                <a:cxn ang="0">
                  <a:pos x="0" y="95"/>
                </a:cxn>
                <a:cxn ang="0">
                  <a:pos x="0" y="95"/>
                </a:cxn>
              </a:cxnLst>
              <a:rect l="txL" t="txT" r="txR" b="txB"/>
              <a:pathLst>
                <a:path w="25" h="96">
                  <a:moveTo>
                    <a:pt x="0" y="95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968"/>
            <p:cNvSpPr/>
            <p:nvPr/>
          </p:nvSpPr>
          <p:spPr>
            <a:xfrm>
              <a:off x="3107" y="2762"/>
              <a:ext cx="43" cy="125"/>
            </a:xfrm>
            <a:custGeom>
              <a:avLst/>
              <a:gdLst>
                <a:gd name="txL" fmla="*/ 0 w 43"/>
                <a:gd name="txT" fmla="*/ 0 h 125"/>
                <a:gd name="txR" fmla="*/ 43 w 43"/>
                <a:gd name="txB" fmla="*/ 125 h 125"/>
              </a:gdLst>
              <a:ahLst/>
              <a:cxnLst>
                <a:cxn ang="0">
                  <a:pos x="0" y="124"/>
                </a:cxn>
                <a:cxn ang="0">
                  <a:pos x="0" y="11"/>
                </a:cxn>
                <a:cxn ang="0">
                  <a:pos x="42" y="0"/>
                </a:cxn>
                <a:cxn ang="0">
                  <a:pos x="42" y="118"/>
                </a:cxn>
                <a:cxn ang="0">
                  <a:pos x="0" y="124"/>
                </a:cxn>
                <a:cxn ang="0">
                  <a:pos x="0" y="124"/>
                </a:cxn>
              </a:cxnLst>
              <a:rect l="txL" t="txT" r="txR" b="txB"/>
              <a:pathLst>
                <a:path w="43" h="125">
                  <a:moveTo>
                    <a:pt x="0" y="124"/>
                  </a:moveTo>
                  <a:lnTo>
                    <a:pt x="0" y="11"/>
                  </a:lnTo>
                  <a:lnTo>
                    <a:pt x="42" y="0"/>
                  </a:lnTo>
                  <a:lnTo>
                    <a:pt x="42" y="11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969"/>
            <p:cNvSpPr/>
            <p:nvPr/>
          </p:nvSpPr>
          <p:spPr>
            <a:xfrm>
              <a:off x="3266" y="2677"/>
              <a:ext cx="72" cy="125"/>
            </a:xfrm>
            <a:custGeom>
              <a:avLst/>
              <a:gdLst>
                <a:gd name="txL" fmla="*/ 0 w 72"/>
                <a:gd name="txT" fmla="*/ 0 h 125"/>
                <a:gd name="txR" fmla="*/ 72 w 72"/>
                <a:gd name="txB" fmla="*/ 125 h 125"/>
              </a:gdLst>
              <a:ahLst/>
              <a:cxnLst>
                <a:cxn ang="0">
                  <a:pos x="0" y="23"/>
                </a:cxn>
                <a:cxn ang="0">
                  <a:pos x="0" y="124"/>
                </a:cxn>
                <a:cxn ang="0">
                  <a:pos x="71" y="119"/>
                </a:cxn>
                <a:cxn ang="0">
                  <a:pos x="71" y="0"/>
                </a:cxn>
                <a:cxn ang="0">
                  <a:pos x="0" y="23"/>
                </a:cxn>
              </a:cxnLst>
              <a:rect l="txL" t="txT" r="txR" b="txB"/>
              <a:pathLst>
                <a:path w="72" h="125">
                  <a:moveTo>
                    <a:pt x="0" y="23"/>
                  </a:moveTo>
                  <a:lnTo>
                    <a:pt x="0" y="124"/>
                  </a:lnTo>
                  <a:lnTo>
                    <a:pt x="71" y="119"/>
                  </a:lnTo>
                  <a:lnTo>
                    <a:pt x="7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970"/>
            <p:cNvSpPr/>
            <p:nvPr/>
          </p:nvSpPr>
          <p:spPr>
            <a:xfrm>
              <a:off x="3337" y="2554"/>
              <a:ext cx="435" cy="63"/>
            </a:xfrm>
            <a:custGeom>
              <a:avLst/>
              <a:gdLst>
                <a:gd name="txL" fmla="*/ 0 w 435"/>
                <a:gd name="txT" fmla="*/ 0 h 63"/>
                <a:gd name="txR" fmla="*/ 435 w 435"/>
                <a:gd name="txB" fmla="*/ 63 h 63"/>
              </a:gdLst>
              <a:ahLst/>
              <a:cxnLst>
                <a:cxn ang="0">
                  <a:pos x="434" y="39"/>
                </a:cxn>
                <a:cxn ang="0">
                  <a:pos x="399" y="33"/>
                </a:cxn>
                <a:cxn ang="0">
                  <a:pos x="358" y="22"/>
                </a:cxn>
                <a:cxn ang="0">
                  <a:pos x="322" y="17"/>
                </a:cxn>
                <a:cxn ang="0">
                  <a:pos x="281" y="17"/>
                </a:cxn>
                <a:cxn ang="0">
                  <a:pos x="246" y="17"/>
                </a:cxn>
                <a:cxn ang="0">
                  <a:pos x="211" y="17"/>
                </a:cxn>
                <a:cxn ang="0">
                  <a:pos x="164" y="17"/>
                </a:cxn>
                <a:cxn ang="0">
                  <a:pos x="123" y="22"/>
                </a:cxn>
                <a:cxn ang="0">
                  <a:pos x="23" y="45"/>
                </a:cxn>
                <a:cxn ang="0">
                  <a:pos x="0" y="62"/>
                </a:cxn>
                <a:cxn ang="0">
                  <a:pos x="23" y="39"/>
                </a:cxn>
                <a:cxn ang="0">
                  <a:pos x="76" y="28"/>
                </a:cxn>
                <a:cxn ang="0">
                  <a:pos x="129" y="17"/>
                </a:cxn>
                <a:cxn ang="0">
                  <a:pos x="182" y="5"/>
                </a:cxn>
                <a:cxn ang="0">
                  <a:pos x="234" y="0"/>
                </a:cxn>
                <a:cxn ang="0">
                  <a:pos x="281" y="5"/>
                </a:cxn>
                <a:cxn ang="0">
                  <a:pos x="328" y="11"/>
                </a:cxn>
                <a:cxn ang="0">
                  <a:pos x="381" y="17"/>
                </a:cxn>
                <a:cxn ang="0">
                  <a:pos x="434" y="33"/>
                </a:cxn>
                <a:cxn ang="0">
                  <a:pos x="434" y="39"/>
                </a:cxn>
              </a:cxnLst>
              <a:rect l="txL" t="txT" r="txR" b="txB"/>
              <a:pathLst>
                <a:path w="435" h="63">
                  <a:moveTo>
                    <a:pt x="434" y="39"/>
                  </a:moveTo>
                  <a:lnTo>
                    <a:pt x="399" y="33"/>
                  </a:lnTo>
                  <a:lnTo>
                    <a:pt x="358" y="22"/>
                  </a:lnTo>
                  <a:lnTo>
                    <a:pt x="322" y="17"/>
                  </a:lnTo>
                  <a:lnTo>
                    <a:pt x="281" y="17"/>
                  </a:lnTo>
                  <a:lnTo>
                    <a:pt x="246" y="17"/>
                  </a:lnTo>
                  <a:lnTo>
                    <a:pt x="211" y="17"/>
                  </a:lnTo>
                  <a:lnTo>
                    <a:pt x="164" y="17"/>
                  </a:lnTo>
                  <a:lnTo>
                    <a:pt x="123" y="22"/>
                  </a:lnTo>
                  <a:lnTo>
                    <a:pt x="23" y="45"/>
                  </a:lnTo>
                  <a:lnTo>
                    <a:pt x="0" y="62"/>
                  </a:lnTo>
                  <a:lnTo>
                    <a:pt x="23" y="39"/>
                  </a:lnTo>
                  <a:lnTo>
                    <a:pt x="76" y="28"/>
                  </a:lnTo>
                  <a:lnTo>
                    <a:pt x="129" y="17"/>
                  </a:lnTo>
                  <a:lnTo>
                    <a:pt x="182" y="5"/>
                  </a:lnTo>
                  <a:lnTo>
                    <a:pt x="234" y="0"/>
                  </a:lnTo>
                  <a:lnTo>
                    <a:pt x="281" y="5"/>
                  </a:lnTo>
                  <a:lnTo>
                    <a:pt x="328" y="11"/>
                  </a:lnTo>
                  <a:lnTo>
                    <a:pt x="381" y="17"/>
                  </a:lnTo>
                  <a:lnTo>
                    <a:pt x="434" y="33"/>
                  </a:lnTo>
                  <a:lnTo>
                    <a:pt x="434" y="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971"/>
            <p:cNvSpPr/>
            <p:nvPr/>
          </p:nvSpPr>
          <p:spPr>
            <a:xfrm>
              <a:off x="3836" y="2784"/>
              <a:ext cx="36" cy="35"/>
            </a:xfrm>
            <a:custGeom>
              <a:avLst/>
              <a:gdLst>
                <a:gd name="txL" fmla="*/ 0 w 36"/>
                <a:gd name="txT" fmla="*/ 0 h 35"/>
                <a:gd name="txR" fmla="*/ 36 w 36"/>
                <a:gd name="txB" fmla="*/ 35 h 35"/>
              </a:gdLst>
              <a:ahLst/>
              <a:cxnLst>
                <a:cxn ang="0">
                  <a:pos x="23" y="6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2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9" y="28"/>
                </a:cxn>
                <a:cxn ang="0">
                  <a:pos x="29" y="28"/>
                </a:cxn>
                <a:cxn ang="0">
                  <a:pos x="35" y="23"/>
                </a:cxn>
                <a:cxn ang="0">
                  <a:pos x="23" y="6"/>
                </a:cxn>
                <a:cxn ang="0">
                  <a:pos x="23" y="6"/>
                </a:cxn>
              </a:cxnLst>
              <a:rect l="txL" t="txT" r="txR" b="txB"/>
              <a:pathLst>
                <a:path w="36" h="35">
                  <a:moveTo>
                    <a:pt x="23" y="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23" y="34"/>
                  </a:lnTo>
                  <a:lnTo>
                    <a:pt x="29" y="28"/>
                  </a:lnTo>
                  <a:lnTo>
                    <a:pt x="35" y="23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Oval 972"/>
            <p:cNvSpPr/>
            <p:nvPr/>
          </p:nvSpPr>
          <p:spPr>
            <a:xfrm>
              <a:off x="3665" y="2908"/>
              <a:ext cx="36" cy="39"/>
            </a:xfrm>
            <a:prstGeom prst="ellipse">
              <a:avLst/>
            </a:prstGeom>
            <a:solidFill>
              <a:srgbClr val="FFFFFF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37" name="Oval 973"/>
            <p:cNvSpPr/>
            <p:nvPr/>
          </p:nvSpPr>
          <p:spPr>
            <a:xfrm>
              <a:off x="4006" y="2908"/>
              <a:ext cx="29" cy="34"/>
            </a:xfrm>
            <a:prstGeom prst="ellipse">
              <a:avLst/>
            </a:prstGeom>
            <a:solidFill>
              <a:srgbClr val="FFFFFF"/>
            </a:solidFill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00F8EF1F-659C-4719-A5B0-DE354B343AF2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33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278130"/>
            <a:ext cx="8291195" cy="903605"/>
          </a:xfrm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英国弥补自由竞争恶果的措施</a:t>
            </a:r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>
          <a:xfrm>
            <a:off x="395288" y="1340485"/>
            <a:ext cx="8291512" cy="4895850"/>
          </a:xfrm>
          <a:solidFill>
            <a:srgbClr val="FFFF99">
              <a:alpha val="100000"/>
            </a:srgbClr>
          </a:solidFill>
          <a:ln w="38100">
            <a:solidFill>
              <a:srgbClr val="FF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世纪后期英国政府废除了自由竞争国策，并不断采取改革措施：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国家政府开始管理经济发展和全民教育。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引进外国先进技术，当美法德进入第二次工业革命时，英国仍然沉睡在蒸汽机时代，从法德引进电气时代的技术，例如西门子在英国建立了分公司。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学习德国高效率的管理方法。政府推行企业联合政策。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加大资金投入。提高所得税。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不断健全法律。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加强科学技术研究。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大规模建立公路，制造新型汽车。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实施优惠政策，兼并小企业。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二次世界大战后推行全民普及教育。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年代开始建立大量工科院校。</a:t>
            </a:r>
          </a:p>
          <a:p>
            <a:pPr eaLnBrk="1" hangingPunct="1">
              <a:spcBef>
                <a:spcPts val="600"/>
              </a:spcBef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年代把铁路等设施国有化。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3489460F-D7DC-48CE-899C-0921D32A205F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43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620713"/>
            <a:ext cx="8135938" cy="5184775"/>
          </a:xfr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然而，上述改革成效甚微</a:t>
            </a:r>
            <a:r>
              <a:rPr kumimoji="0" lang="zh-CN" alt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！！！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43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2207E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自由竞争</a:t>
            </a:r>
            <a:r>
              <a:rPr kumimoji="0" lang="zh-CN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已经融入英国人的文化、意识、生活、教育，成为传统。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6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6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6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6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2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516">
                                            <p:txEl>
                                              <p:charRg st="2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5980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什么是真正的财富？</a:t>
            </a:r>
          </a:p>
        </p:txBody>
      </p:sp>
      <p:sp>
        <p:nvSpPr>
          <p:cNvPr id="194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1AB7A3F1-DA8A-4788-BC38-EE65AE80B61A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194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  <p:sp>
        <p:nvSpPr>
          <p:cNvPr id="60420" name="Rectangle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979670"/>
          </a:xfrm>
          <a:solidFill>
            <a:srgbClr val="FFFF00">
              <a:alpha val="100000"/>
            </a:srgbClr>
          </a:solidFill>
          <a:ln w="28575">
            <a:solidFill>
              <a:srgbClr val="FF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巴尼特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把英国各方面积重难返的问题归结为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，即对全民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普及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义务教育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职业教育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高等工程技术教育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的长期忽视。他沉重地说：“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怎么会变成这样？世界上第一个、长期最伟大的工业强国怎么会忽视了它最重要的基础？而且只会不断的纸上谈兵、高谈阔论？”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德国和美国在整个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世纪一直相当稳定的发展，不像英国总在危机中挣扎，总在那种头痛医头、脚痛医脚的短眼光行为中乱忙。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美国和德国的工业化历史向人类展示，</a:t>
            </a:r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教育才是真正的财富。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charRg st="11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charRg st="118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char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420">
                                            <p:txEl>
                                              <p:char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20">
                                            <p:txEl>
                                              <p:char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20">
                                            <p:txEl>
                                              <p:char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20">
                                            <p:txEl>
                                              <p:charRg st="17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-55245" y="1341755"/>
            <a:ext cx="9301480" cy="3887470"/>
          </a:xfrm>
          <a:prstGeom prst="rect">
            <a:avLst/>
          </a:prstGeom>
          <a:solidFill>
            <a:srgbClr val="00B0F0"/>
          </a:solidFill>
          <a:ln w="317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484313"/>
            <a:ext cx="5329238" cy="9001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第二部分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13435" y="2603500"/>
            <a:ext cx="7481570" cy="2272030"/>
          </a:xfrm>
          <a:solidFill>
            <a:srgbClr val="00B0F0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德国教育改革与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第二次工业革命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14461D-814F-4A1E-80C7-F7075955D42A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25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CBD21748-E3FE-4A95-8F4A-BED6C8605024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15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26</a:t>
            </a:fld>
            <a:r>
              <a:rPr lang="en-US" altLang="zh-CN" sz="1400" dirty="0"/>
              <a:t>/56</a:t>
            </a:r>
          </a:p>
        </p:txBody>
      </p:sp>
      <p:sp>
        <p:nvSpPr>
          <p:cNvPr id="147458" name="Rectangle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4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在前工业化社会中，上学几乎没有什么实际用途，只有那些有时间、有金钱为了修心养性而修心养性的人才去上学。其余的人在青春期或未到青春期就已经开始了劳动生活。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35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学校</a:t>
            </a:r>
            <a:r>
              <a:rPr lang="en-US" altLang="zh-CN" sz="35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(school) </a:t>
            </a:r>
            <a:r>
              <a:rPr lang="zh-CN" altLang="en-US" sz="35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一词来自古希腊单词，意为“悠闲”。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在中国封建社会，以科举制度选官，“学而优则仕”，读书是为了求取功名。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solidFill>
            <a:srgbClr val="FFCC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教育与社会化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uiExpand="1" build="p"/>
      <p:bldP spid="14745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6C0318-6493-48D7-BF86-51D416CC1F17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  <a:t>27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6" name="内容占位符 5" descr="https://ss1.baidu.com/6ONXsjip0QIZ8tyhnq/it/u=781973905,469496314&amp;fm=173&amp;app=49&amp;f=JPEG?w=500&amp;h=375&amp;s=A9B35597C084A0E81084FCEC0300D03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68" y="2851723"/>
            <a:ext cx="3881404" cy="34143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2672" y="476672"/>
            <a:ext cx="8229600" cy="1143000"/>
          </a:xfrm>
          <a:prstGeom prst="rect">
            <a:avLst/>
          </a:prstGeom>
          <a:solidFill>
            <a:srgbClr val="FFCC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zh-CN" altLang="en-US" b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上最早的现代意义大学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2672" y="1766726"/>
            <a:ext cx="8211896" cy="923330"/>
          </a:xfrm>
          <a:prstGeom prst="rect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是拉丁文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universitas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一词的译名，原意为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，指学生和教师组成的联合社团。虽然高等教育早在数千年之前的古埃及、中国等地已经起源，但真正意义上的大学是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世纪时在欧洲建立起来的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956" y="2924944"/>
            <a:ext cx="4104455" cy="3385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世界上最早的大学是意大利的</a:t>
            </a: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博洛尼亚大学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，建立于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1087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年；随后，法国</a:t>
            </a: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巴黎大学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和英国牛津大学</a:t>
            </a: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、剑桥大学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相继问世。</a:t>
            </a: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博洛尼亚大学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是在意大利</a:t>
            </a: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博洛尼亚法律学校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的基础上形成的，开始时只有法科，后来增设医科和神学院。该校的法学教育促进了罗马法的复兴，从而加速了人文思想的传播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90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7F72BAB-23C9-4425-8862-4D8E3B204ACD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25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6275705" cy="993775"/>
          </a:xfrm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教育与社会化</a:t>
            </a:r>
          </a:p>
        </p:txBody>
      </p:sp>
      <p:sp>
        <p:nvSpPr>
          <p:cNvPr id="148483" name="Rectangle 3"/>
          <p:cNvSpPr>
            <a:spLocks noGrp="1"/>
          </p:cNvSpPr>
          <p:nvPr>
            <p:ph idx="1"/>
          </p:nvPr>
        </p:nvSpPr>
        <p:spPr>
          <a:xfrm>
            <a:off x="471170" y="2731135"/>
            <a:ext cx="8229600" cy="3679825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ts val="30"/>
              </a:spcBef>
              <a:spcAft>
                <a:spcPts val="0"/>
              </a:spcAft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知识迅速增加，社会变迁加快，造成许多崭新的经济角色。人们如果想充分担当他们的社会角色，就需要获得专门的知识和本领。因此，</a:t>
            </a:r>
            <a:r>
              <a:rPr lang="zh-CN" altLang="en-US" sz="3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对人的教育就不能听其自然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，要求到专门的正规组织（如小学、中学和大学等）中去受教育。</a:t>
            </a:r>
          </a:p>
        </p:txBody>
      </p:sp>
      <p:pic>
        <p:nvPicPr>
          <p:cNvPr id="22534" name="Picture 4" descr="MCj0428919000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361950"/>
            <a:ext cx="1871345" cy="2087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5" name="Text Box 5"/>
          <p:cNvSpPr txBox="1"/>
          <p:nvPr/>
        </p:nvSpPr>
        <p:spPr>
          <a:xfrm>
            <a:off x="468313" y="1484313"/>
            <a:ext cx="6264275" cy="124650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buChar char="•"/>
            </a:pPr>
            <a:r>
              <a:rPr lang="en-US" altLang="zh-CN" sz="3600" b="1" dirty="0">
                <a:latin typeface="Arial" panose="020B0604020202020204" pitchFamily="34" charset="0"/>
              </a:rPr>
              <a:t>  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随着工业化的出现，</a:t>
            </a:r>
            <a:r>
              <a:rPr lang="zh-CN" altLang="en-US" sz="3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普遍的</a:t>
            </a:r>
          </a:p>
          <a:p>
            <a:pPr>
              <a:spcBef>
                <a:spcPct val="15000"/>
              </a:spcBef>
            </a:pPr>
            <a:r>
              <a:rPr lang="zh-CN" altLang="en-US" sz="3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正规学校教育成为一种必要</a:t>
            </a:r>
            <a:r>
              <a:rPr lang="zh-CN" altLang="en-US" sz="3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E25024CD-BBE6-466F-AFE2-7CA5A4AEB9A8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355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教育与社会化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00200"/>
            <a:ext cx="4653915" cy="4276725"/>
          </a:xfrm>
          <a:solidFill>
            <a:srgbClr val="FFFFCC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所有工业化社会中，教育体系都是一个主要的社会制度。从最广义的意义说，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社会化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的同义词。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558" name="Picture 4" descr="MCj04289430000[1]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47360" y="2304415"/>
            <a:ext cx="2912745" cy="321183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ldLvl="0" animBg="1"/>
      <p:bldP spid="14950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435975" cy="1079500"/>
          </a:xfrm>
          <a:solidFill>
            <a:srgbClr val="FFC000"/>
          </a:solidFill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西方经济学“圣经”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《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国富论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55298" name="Rectangle 3"/>
          <p:cNvSpPr>
            <a:spLocks noGrp="1"/>
          </p:cNvSpPr>
          <p:nvPr>
            <p:ph sz="half" idx="1"/>
          </p:nvPr>
        </p:nvSpPr>
        <p:spPr>
          <a:xfrm>
            <a:off x="4329113" y="1341438"/>
            <a:ext cx="4419600" cy="5256212"/>
          </a:xfrm>
          <a:solidFill>
            <a:srgbClr val="FFFF99"/>
          </a:solidFill>
          <a:ln w="15875">
            <a:solidFill>
              <a:srgbClr val="C000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SzPct val="65000"/>
            </a:pP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亚当</a:t>
            </a:r>
            <a:r>
              <a:rPr lang="en-US" altLang="zh-CN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斯密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1723—1790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）毕业于牛津大学，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1751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年任格拉斯哥大学教授。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1776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年，在英国工业革命前夕出版了</a:t>
            </a:r>
            <a:r>
              <a:rPr lang="en-US" altLang="zh-CN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国富论</a:t>
            </a:r>
            <a:r>
              <a:rPr lang="en-US" altLang="zh-CN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详述了自己对资本主义的理解和认识，是他的经济思想理论的代表作，也是后来称为古典经济学派创立的标志。之前，他还出版了</a:t>
            </a:r>
            <a:r>
              <a:rPr lang="en-US" altLang="zh-CN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lang="zh-CN" altLang="en-US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道德情操理论</a:t>
            </a:r>
            <a:r>
              <a:rPr lang="en-US" altLang="zh-CN" sz="25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》</a:t>
            </a:r>
            <a:r>
              <a:rPr lang="zh-CN" altLang="en-US" sz="25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lang="zh-CN" altLang="en-US" sz="2600" dirty="0">
              <a:latin typeface="+mn-lt"/>
              <a:ea typeface="+mn-ea"/>
              <a:cs typeface="+mn-cs"/>
            </a:endParaRPr>
          </a:p>
        </p:txBody>
      </p:sp>
      <p:pic>
        <p:nvPicPr>
          <p:cNvPr id="55300" name="Picture 4" descr="国富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268413"/>
            <a:ext cx="3816350" cy="5256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52F476-4991-4705-9F67-8E7BC33ED0DE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7C875EF9-8F0E-4901-8F6D-0DB40501F76E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45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17513"/>
            <a:ext cx="8032750" cy="850900"/>
          </a:xfrm>
          <a:solidFill>
            <a:srgbClr val="FF66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世纪初德国的教育改革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533400" y="1414463"/>
            <a:ext cx="8142288" cy="4751387"/>
          </a:xfrm>
          <a:solidFill>
            <a:srgbClr val="00FFFF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40000"/>
              </a:spcBef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世纪末的德国是欧洲落后地区之一，分裂成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多个诸侯国，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的人口生活在农奴制度下。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世纪初，拿破仑征服欧洲，于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1806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年打败普鲁士，使第二帝国彻底崩溃，德国沦为殖民地，割地、赔款、贫穷、虚弱、失望，一盘散沙。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著名哲学家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费希特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在法国军队占领的柏林发表了名为</a:t>
            </a:r>
            <a:r>
              <a:rPr lang="en-US" altLang="zh-CN" sz="2600" b="1" i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600" b="1" i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对德意志国家的呼吁</a:t>
            </a:r>
            <a:r>
              <a:rPr lang="en-US" altLang="zh-CN" sz="2600" b="1" i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次讲演。他说</a:t>
            </a:r>
            <a:r>
              <a:rPr lang="zh-CN" altLang="en-US" sz="2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：“周围一切都不可能来解救我们，我们必须自己救自己。”</a:t>
            </a:r>
            <a:r>
              <a:rPr lang="zh-CN" altLang="en-US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靠什么办法呢？</a:t>
            </a:r>
            <a:r>
              <a:rPr lang="zh-CN" altLang="en-US" sz="2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“彻底改变现今的教育，是保存德国生存的唯一办法。”要使新的一代人“更有创造性、更有智慧、更爱国”。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1E70FBD8-8834-4A47-BAFD-1AF2F8E84967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56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774700"/>
          </a:xfrm>
          <a:solidFill>
            <a:srgbClr val="FFFFCC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世纪初德国的教育改革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537075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4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如何进行教育改革？   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费希特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提出，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推广瑞士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裴斯塔罗齐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的教育思想：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德、智、体全面发展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年，普鲁士政府冒着拿破仑的压力开始改革。国王任命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施泰恩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1757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1831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）为首席大臣，他一就职就大刀阔斧颁发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改革政策，废除农奴制，解放犹太人，废除了半教会的教育控制机构，有史以来第一次把全民普及教育作为国家政府的事务。</a:t>
            </a:r>
            <a:r>
              <a:rPr lang="zh-CN" altLang="en-US" sz="2400" b="1" i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（一年后被迫免职）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培养教师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。普鲁士政府在柏林建立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“裴式男校”，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培养教师，成为教育和爱国主义的中心，聘请了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裴斯塔罗齐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到德国传授裴的教育方法，又派了一批教育家到瑞士裴的学校进修。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/>
      <p:bldP spid="1126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8BED7859-FB34-4F8C-BCCA-1B3AFD15A500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66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32</a:t>
            </a:fld>
            <a:r>
              <a:rPr lang="en-US" altLang="zh-CN" sz="1400" dirty="0"/>
              <a:t>/56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  <a:latin typeface="Dotum" pitchFamily="34" charset="-127"/>
                <a:ea typeface="Dotum" pitchFamily="34" charset="-127"/>
              </a:rPr>
              <a:t>Pestalozzi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（裴斯塔罗齐）</a:t>
            </a:r>
          </a:p>
        </p:txBody>
      </p:sp>
      <p:pic>
        <p:nvPicPr>
          <p:cNvPr id="26629" name="Picture 4" descr="File:Pestalozzi with the orphans in Stans.jp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42988" y="1341438"/>
            <a:ext cx="7151687" cy="474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C155F6B4-C799-484A-8B2B-8E7310D31075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76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33</a:t>
            </a:fld>
            <a:endParaRPr lang="en-US" altLang="zh-CN" sz="14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147050" cy="1081088"/>
          </a:xfrm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洪堡与“新人本主义”教育思想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142288" cy="4681538"/>
          </a:xfrm>
          <a:solidFill>
            <a:srgbClr val="FFFFCC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1808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德国著名哲学家、外交官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洪堡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1767-1835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被任命为普鲁士政府内务部文化教育局局长，他推行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“新人本主义”教育：实施免费的全民强迫义务普及教育，以德智体为核心，全面和谐发挥人的力量（能力）。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共任职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1810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年任驻维也纳公使）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小学教育改革重点是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实施全民义务教育法，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亲自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制定小学教学大纲和教材，培训全体教师，实行国家考试制度，控制教师水准，教师纳入国家公务员体系。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把德国的教育进步推到了世界前沿。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道德和艺术教育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贯穿于中学教育改革中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教育大纲提出：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体育、美育、智育三方面全面发展，培养新的完美的人。</a:t>
            </a:r>
            <a:endParaRPr kumimoji="0" lang="zh-CN" altLang="en-US" sz="2400" b="0" i="1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/>
      <p:bldP spid="1229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3C4886D2-B0C2-4EC1-BF7D-C1CE66132F12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86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8795" y="384810"/>
            <a:ext cx="8168005" cy="920750"/>
          </a:xfrm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洪堡与“新人本主义”教育思想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18795" y="1484630"/>
            <a:ext cx="8168005" cy="4760595"/>
          </a:xfrm>
          <a:ln w="38100" cmpd="dbl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建立了全国统一的小学、中学、大学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三级免费教育体制。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建立了世界上第一所现代意义的大学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柏林大学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，并任命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费希特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为校长。成为全世界现代理科大学的起源。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提出了：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教学与科研合一，教师学术自由，学生学习自由。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成为研究型大学的指导思想。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北大校长蔡元培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引进了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洪堡的教育思想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nimBg="1"/>
      <p:bldP spid="133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标注 8"/>
          <p:cNvSpPr/>
          <p:nvPr/>
        </p:nvSpPr>
        <p:spPr>
          <a:xfrm>
            <a:off x="6084888" y="4581525"/>
            <a:ext cx="2808288" cy="1943100"/>
          </a:xfrm>
          <a:prstGeom prst="wedgeRectCallout">
            <a:avLst>
              <a:gd name="adj1" fmla="val -65717"/>
              <a:gd name="adj2" fmla="val -25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0B642D37-9059-4E5D-86D3-64BD8AC122A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2970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35</a:t>
            </a:fld>
            <a:endParaRPr lang="en-US" altLang="zh-CN" sz="1400" dirty="0"/>
          </a:p>
        </p:txBody>
      </p:sp>
      <p:sp>
        <p:nvSpPr>
          <p:cNvPr id="29701" name="TextBox 6"/>
          <p:cNvSpPr txBox="1"/>
          <p:nvPr/>
        </p:nvSpPr>
        <p:spPr>
          <a:xfrm>
            <a:off x="6300788" y="4811713"/>
            <a:ext cx="237490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洪堡、席勒、亚历山大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洪堡和歌德在耶拿</a:t>
            </a:r>
          </a:p>
        </p:txBody>
      </p:sp>
      <p:pic>
        <p:nvPicPr>
          <p:cNvPr id="29702" name="Picture 8" descr="柏林洪堡大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38" y="0"/>
            <a:ext cx="4860925" cy="364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3" name="Picture 2" descr="威廉·冯·洪堡、席勒、亚历山大·冯·洪堡和歌德在耶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908050"/>
            <a:ext cx="5557838" cy="5761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4" name="TextBox 7"/>
          <p:cNvSpPr txBox="1"/>
          <p:nvPr/>
        </p:nvSpPr>
        <p:spPr>
          <a:xfrm>
            <a:off x="5795963" y="3716338"/>
            <a:ext cx="32035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洪堡大学内的雕像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1C8CB87B-D0E6-48EF-B6E7-86AAE5EB2951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0723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36</a:t>
            </a:fld>
            <a:endParaRPr lang="en-US" altLang="zh-CN" sz="14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世纪德国教育改革：人的教育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630" y="1600200"/>
            <a:ext cx="5759450" cy="4874895"/>
          </a:xfrm>
          <a:solidFill>
            <a:srgbClr val="FFFFCC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裴斯塔罗齐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提出人本性是两重性：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动物性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（群体性，野性，生理的七情六欲是动物性）和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人性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（社会性，道德性）。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教育把人从动物性提高到人性。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八年制学校规定的道德教材如下：第一年学习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格林童话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，第二年学习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鲁宾逊漂流记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，以后六年道德教育的主题是：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服从权威，对权威的理解，自愿从属于权威，热爱权威，道德和宗教自修，为社会服务。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如何对待金钱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金钱是方式途径，不是目的，不是核心价值观念。</a:t>
            </a:r>
          </a:p>
        </p:txBody>
      </p:sp>
      <p:pic>
        <p:nvPicPr>
          <p:cNvPr id="30726" name="Picture 4" descr="图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2062163"/>
            <a:ext cx="2414588" cy="3167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/>
      <p:bldP spid="174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4FC513C3-0C8A-40AF-B52A-95412C6BFCFC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174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88735"/>
            <a:ext cx="2133600" cy="47625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37</a:t>
            </a:fld>
            <a:r>
              <a:rPr lang="en-US" altLang="zh-CN" sz="1400" dirty="0"/>
              <a:t>/56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460375"/>
            <a:ext cx="8002588" cy="1239838"/>
          </a:xfrm>
          <a:solidFill>
            <a:srgbClr val="FFFF99"/>
          </a:solidFill>
          <a:ln w="31750">
            <a:solidFill>
              <a:srgbClr val="0000FF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世纪德国教育改革：人的教育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0225" y="1828800"/>
            <a:ext cx="8002905" cy="4567555"/>
          </a:xfrm>
          <a:solidFill>
            <a:srgbClr val="CC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全民实施普及教育的核心是人的教育。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洪堡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提出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：“每个人，包括最穷的人，都应当获得完整的人教育”。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教育家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蔡勒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1817-1882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）说，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教育的目的是建立人间天堂，如果不能培养出个性和品德，教育就是徒劳白干了。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推广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康德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道德三标准：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“自己思考”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而不是人云亦云；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“从别人角度思考”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而不是以自己为中心；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“自己的思想应当始终一致”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而不是出尔反尔。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世纪著名的教育家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海巴特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1776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－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1841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）强调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：“一个人的价值是以意志力来衡量的，而不是以智力来衡量。”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638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20C5C4C1-50CA-4BE1-83BB-21DD8511EA7E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27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38</a:t>
            </a:fld>
            <a:endParaRPr lang="en-US" altLang="zh-CN" sz="14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20688"/>
            <a:ext cx="8064500" cy="1063625"/>
          </a:xfrm>
          <a:solidFill>
            <a:srgbClr val="FFCC99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世纪德国的爱国主义教育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539750" y="1628775"/>
            <a:ext cx="8208963" cy="4464050"/>
          </a:xfrm>
          <a:solidFill>
            <a:srgbClr val="CCFFCC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用爱国主义教育建立新的民族价值，培育新的国民。当时德国出现了许多教育改革者，他们是哲学家、教育家、诗人等等。例如被称为“国家诗人”的</a:t>
            </a:r>
            <a:r>
              <a:rPr lang="zh-CN" altLang="en-US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席勒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写了一系列</a:t>
            </a:r>
            <a:r>
              <a:rPr lang="en-US" altLang="zh-CN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美育通信</a:t>
            </a:r>
            <a:r>
              <a:rPr lang="en-US" altLang="zh-CN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，此著作至今仍然是艺术教育的必读物。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教育家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1813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年说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：“你希望得到能够理解、尊重、热爱自己的人民真正的人吗？那么，就应当从青少年时代起用同一个的食谱来培育他，即用自己的语言和人民自己的历史。”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母语教育是爱国主义教育的重要举措，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当时德国教育家们大多反对日益增加的外语（法语）教学，反对古德语，反对方言和行话。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0" animBg="1"/>
      <p:bldP spid="1433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8393572F-831D-418C-B7D8-3B13B5BBEC52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37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39</a:t>
            </a:fld>
            <a:endParaRPr lang="en-US" altLang="zh-CN" sz="1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993063" cy="1211263"/>
          </a:xfrm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世纪德国的爱国主义教育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611188" y="1773238"/>
            <a:ext cx="7921625" cy="4319587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ts val="12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教育家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海德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说：“我们崇高的德语远没有实现它能够实现的那些作用。我们最好的作家都被埋没了，在学校里无人所知，在宫廷里也被歧视。他们恰恰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应当形成我们国家的思维方式，支配我们活生生的语言，使我们的环境甜蜜愉快”，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“应当在我们学校里，每个崇高的最好作家的作品都被大声朗读和背诵，这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应当成为青年人的规矩，并且在心灵里被巩固起来。”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同样，他认为，不要把历史课变成死记朝代的教条，而要看成是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“我们自己家族的历史”，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把地理课首先看成是未来企业家的知识，介绍国家的状态，使它对建立统一国家民族的市场有用。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德国各类学校的爱国主义教育主题贯穿了整个 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/>
      <p:bldP spid="153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17575"/>
          </a:xfrm>
          <a:solidFill>
            <a:srgbClr val="FFFF99"/>
          </a:solidFill>
          <a:ln w="25400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《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国富论</a:t>
            </a:r>
            <a:r>
              <a:rPr kumimoji="0" lang="en-US" altLang="zh-CN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》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与古典经济学派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kumimoji="0" lang="en-US" altLang="zh-CN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4608513"/>
          </a:xfrm>
          <a:solidFill>
            <a:srgbClr val="CCFFFF"/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国富论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的全名是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各国财富的性质及其原因的研究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，共分五卷。它从国富的源泉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――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劳动，说到增进劳动生产力的手段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――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分工，因分工而起交换，论及作为交换媒介的货币，再探究商品的价格，以及价格构成的成分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――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工资、地租和利润。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国富论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恰好出版于英国工业革命（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1780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）前夕。它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系统地规划了社会核心价值体系、财富的含义、怎么样致富、殖民地的实惠以及国家政府功能，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是对资本主义的社会构造和作用的经典论述。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它是资产阶级经济思想史上具有里程碑意义的代表作。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ldLvl="0" animBg="1"/>
      <p:bldP spid="119811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CCE3D008-D4E9-4BE4-B087-488B7F6E6314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48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40</a:t>
            </a:fld>
            <a:endParaRPr lang="en-US" altLang="zh-CN" sz="14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401638"/>
            <a:ext cx="8040688" cy="939800"/>
          </a:xfrm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现代理科大学典范：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柏林大学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539750" y="1628775"/>
            <a:ext cx="6337300" cy="4248150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中世纪古典大学：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教学方法僵死，脱离社会和时代，知识陈旧，科学发现被拒之大学门外，大学基本上不产生新知识，也反对教学创新。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1810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年建立的柏林大学。首任校长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费希特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认为，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通过大学改革满足社会需要，通过大学改革社会。他的最高社会理想是未来由学者管理国家，学校培育未来的国家</a:t>
            </a:r>
            <a:r>
              <a:rPr lang="zh-CN" altLang="en-US" sz="36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4822" name="Picture 4" descr="117214147055521_small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3789363"/>
            <a:ext cx="146685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3" name="Picture 5" descr="1189342591341532_small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513" y="1452563"/>
            <a:ext cx="1511300" cy="190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4" name="Text Box 6"/>
          <p:cNvSpPr txBox="1"/>
          <p:nvPr/>
        </p:nvSpPr>
        <p:spPr>
          <a:xfrm>
            <a:off x="7019925" y="3306763"/>
            <a:ext cx="1512888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威廉</a:t>
            </a:r>
            <a:r>
              <a:rPr lang="en-US" altLang="zh-CN" sz="1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·</a:t>
            </a:r>
            <a:r>
              <a:rPr lang="zh-CN" altLang="en-US" sz="1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冯</a:t>
            </a:r>
            <a:r>
              <a:rPr lang="en-US" altLang="zh-CN" sz="1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·</a:t>
            </a:r>
            <a:r>
              <a:rPr lang="zh-CN" altLang="en-US" sz="1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洪堡</a:t>
            </a:r>
          </a:p>
        </p:txBody>
      </p:sp>
      <p:sp>
        <p:nvSpPr>
          <p:cNvPr id="34825" name="Text Box 7"/>
          <p:cNvSpPr txBox="1"/>
          <p:nvPr/>
        </p:nvSpPr>
        <p:spPr>
          <a:xfrm>
            <a:off x="7235825" y="5684838"/>
            <a:ext cx="10795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费希特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A5DB53F3-063D-4FD2-B449-D82D60B82C25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5843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41</a:t>
            </a:fld>
            <a:endParaRPr lang="en-US" altLang="zh-CN" sz="1400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现代理科大学典范：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柏林大学</a:t>
            </a:r>
          </a:p>
        </p:txBody>
      </p:sp>
      <p:pic>
        <p:nvPicPr>
          <p:cNvPr id="35845" name="Picture 8" descr="j019581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32588" y="4292600"/>
            <a:ext cx="1773237" cy="1824038"/>
          </a:xfrm>
        </p:spPr>
      </p:pic>
      <p:sp>
        <p:nvSpPr>
          <p:cNvPr id="7680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590675"/>
            <a:ext cx="8075930" cy="4655185"/>
          </a:xfrm>
          <a:solidFill>
            <a:srgbClr val="FFCC99">
              <a:alpha val="70195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费希特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认为：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教育必须从一开始就是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国民的培养，</a:t>
            </a: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使他们热爱德国，能够避免腐败的社会影响。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不应当强迫被动的服从，而是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培育人们的理性行为准则</a:t>
            </a:r>
            <a:r>
              <a:rPr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教育中没有惩罚，也没有奖励，而是鼓励人全心全意为一切事情的完美而尽力工作。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应当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绝对注意道德</a:t>
            </a: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，使人们自然地去作正确的事情，为此必须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找到热爱正确的动机</a:t>
            </a: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，而不是压抑个人的兴趣。</a:t>
            </a:r>
            <a:endParaRPr lang="zh-CN" altLang="en-US" sz="22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5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学习过程首先是一个探索和创造过程，</a:t>
            </a: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一个自发产生智力内容的过程，不是机械模仿过程，而传授知识是第二位的</a:t>
            </a:r>
            <a:r>
              <a:rPr lang="zh-CN" altLang="en-US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ldLvl="0" animBg="1"/>
      <p:bldP spid="7680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C250B14-3D95-41E1-BFB6-7DB8988358A5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686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42</a:t>
            </a:fld>
            <a:r>
              <a:rPr lang="en-US" altLang="zh-CN" sz="1400" dirty="0"/>
              <a:t>/56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现代理科大学典范：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柏林大学</a:t>
            </a:r>
          </a:p>
        </p:txBody>
      </p:sp>
      <p:pic>
        <p:nvPicPr>
          <p:cNvPr id="36869" name="Picture 5" descr="j0233018"/>
          <p:cNvPicPr>
            <a:picLocks noGrp="1" noChangeAspect="1"/>
          </p:cNvPicPr>
          <p:nvPr>
            <p:ph sz="half" idx="2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1331913" y="1700213"/>
            <a:ext cx="6607175" cy="4465637"/>
          </a:xfrm>
        </p:spPr>
      </p:pic>
      <p:sp>
        <p:nvSpPr>
          <p:cNvPr id="2355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  <a:solidFill>
            <a:srgbClr val="FFFF99">
              <a:alpha val="87057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费希特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认为，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旧的教育方法使人只会照书本去解决问题，而面临新问题时就束手无策了。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教育的作用不是固守现有的知识，而是促进对未知世界的好奇，不断冲破个人能力的局限，使学生形成独立思考和独立主动探索的习惯，学生可以跟随教师，也可以批评教师。</a:t>
            </a:r>
          </a:p>
          <a:p>
            <a:pPr lvl="1" eaLnBrk="1" hangingPunct="1">
              <a:spcBef>
                <a:spcPct val="35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教育的首要目的是唤醒从事正确事情的智力，要鼓励独立思考。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他提出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“哲学是科学皇后”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的观点，把哲学作为领先和协调科学。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3B66EE42-6A38-4517-B9CF-FA9CA3C376F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7891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43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建立技术科学价值观念</a:t>
            </a:r>
          </a:p>
        </p:txBody>
      </p:sp>
      <p:pic>
        <p:nvPicPr>
          <p:cNvPr id="37893" name="Picture 5" descr="j0233070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79613" y="2636838"/>
            <a:ext cx="4729162" cy="1968500"/>
          </a:xfrm>
        </p:spPr>
      </p:pic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  <a:solidFill>
            <a:srgbClr val="FFFFCC">
              <a:alpha val="59999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1876-1914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年期间，德国工科大学出现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“反数学化运动”。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促进了第二次工业革命。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技术是科学，叫技术科学，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技术科学的价值在于引领工业发展，解决经济发展中普遍性问题和难点问题。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建立了技术科学博士学位。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强调实验和技术方法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技术专业的科学化需要数学力学等等自然科学知识，但是反对以数学作为技术专业的目的，反对以数学作为判断技术水平的唯一标准，反对以数学逻辑作为唯一科学方法，反对用数学代替技术和实验，反对技术专业脱离工业实际。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建立了机械制造等等实验室。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美国学习这一经验。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0" animBg="1"/>
      <p:bldP spid="2457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872D8F83-F7E3-4EAF-8500-EF7D97B93CC4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89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44</a:t>
            </a:fld>
            <a:endParaRPr lang="en-US" altLang="zh-CN" sz="1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1638"/>
            <a:ext cx="8208963" cy="1011238"/>
          </a:xfrm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建立技术科学价值观念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11188" y="1524000"/>
            <a:ext cx="6337300" cy="4641850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所理科大学尤其是数学教授开始与工业技术相结合，从而形成了应用数学和应用力学。哥廷根大学校长、数学家</a:t>
            </a:r>
            <a:r>
              <a:rPr lang="zh-CN" altLang="en-US" sz="25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科莱恩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坚持数学理论与实践结合，他说</a:t>
            </a:r>
            <a:r>
              <a:rPr lang="zh-CN" altLang="en-US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：“世界上最伟大的数学家（例如牛顿等等）擅长用数学解决实践问题”，“一个数学家应当理解实际技术”。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他在哥廷根大学新设立了</a:t>
            </a:r>
            <a:r>
              <a:rPr lang="zh-CN" altLang="en-US" sz="25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应用数学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5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应用力学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5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应用光学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教授位置，后来变成了德国和国际的精密仪器中心。</a:t>
            </a:r>
          </a:p>
        </p:txBody>
      </p:sp>
      <p:pic>
        <p:nvPicPr>
          <p:cNvPr id="38918" name="Picture 11" descr="http://cimg.163.com/tech/2005/9/27/20050927193047d41d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011363"/>
            <a:ext cx="1871663" cy="2570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9" name="TextBox 13"/>
          <p:cNvSpPr txBox="1"/>
          <p:nvPr/>
        </p:nvSpPr>
        <p:spPr>
          <a:xfrm>
            <a:off x="7235825" y="4787900"/>
            <a:ext cx="15128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 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nimBg="1"/>
      <p:bldP spid="2560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095FB4EE-C93A-4C58-94C5-2AE3F6D42605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3993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45</a:t>
            </a:fld>
            <a:endParaRPr lang="en-US" altLang="zh-CN" sz="140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建立技术科学价值观念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6202363" cy="4525963"/>
          </a:xfrm>
          <a:solidFill>
            <a:srgbClr val="FFCC99">
              <a:alpha val="61176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年，德国还没有航空工业，由于数学家参与技术应用研究，哥廷根大学产生了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空气动力学之父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普朗特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他培养出来的学生中有许多是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世纪著名的航空动力学家，例如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</a:t>
            </a:r>
            <a:r>
              <a:rPr lang="en-US" alt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钱学森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的博士导师）。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许多诺贝尔获奖者、教授和科学家主动参与企业研发。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942" name="组合 6"/>
          <p:cNvGrpSpPr/>
          <p:nvPr/>
        </p:nvGrpSpPr>
        <p:grpSpPr>
          <a:xfrm>
            <a:off x="7051675" y="1557338"/>
            <a:ext cx="1697038" cy="2447925"/>
            <a:chOff x="7051426" y="404664"/>
            <a:chExt cx="1697038" cy="2448272"/>
          </a:xfrm>
        </p:grpSpPr>
        <p:pic>
          <p:nvPicPr>
            <p:cNvPr id="39946" name="Picture 5" descr="pl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426" y="404664"/>
              <a:ext cx="1697038" cy="21399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7" name="Text Box 6"/>
            <p:cNvSpPr txBox="1"/>
            <p:nvPr/>
          </p:nvSpPr>
          <p:spPr>
            <a:xfrm>
              <a:off x="7092280" y="2486223"/>
              <a:ext cx="1604963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普朗特</a:t>
              </a:r>
            </a:p>
          </p:txBody>
        </p:sp>
      </p:grpSp>
      <p:grpSp>
        <p:nvGrpSpPr>
          <p:cNvPr id="39943" name="组合 9"/>
          <p:cNvGrpSpPr/>
          <p:nvPr/>
        </p:nvGrpSpPr>
        <p:grpSpPr>
          <a:xfrm>
            <a:off x="6877050" y="4141788"/>
            <a:ext cx="1943100" cy="1879600"/>
            <a:chOff x="6805613" y="4076700"/>
            <a:chExt cx="1943100" cy="1879600"/>
          </a:xfrm>
        </p:grpSpPr>
        <p:pic>
          <p:nvPicPr>
            <p:cNvPr id="39944" name="Picture 4" descr="11473230158910579_small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5613" y="4076700"/>
              <a:ext cx="1943100" cy="14414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5" name="Text Box 7"/>
            <p:cNvSpPr txBox="1"/>
            <p:nvPr/>
          </p:nvSpPr>
          <p:spPr>
            <a:xfrm>
              <a:off x="7020272" y="5589588"/>
              <a:ext cx="1604963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冯</a:t>
              </a:r>
              <a:r>
                <a:rPr lang="en-US" altLang="zh-CN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卡门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ED70A055-38A3-4F8A-AAB0-DF661F6AC8A8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09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46</a:t>
            </a:fld>
            <a:endParaRPr lang="en-US" altLang="zh-CN" sz="14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419100"/>
            <a:ext cx="7858125" cy="777875"/>
          </a:xfrm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建立技术科学价值观念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4530" y="1412875"/>
            <a:ext cx="5975350" cy="4768215"/>
          </a:xfrm>
          <a:solidFill>
            <a:srgbClr val="CCFFCC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英国物理学家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法拉第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发现电磁感应理论，而德国人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西门子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研究了它的应用，制成大功率直流电机，又发明了电动机和有轨电车，建立了当时名列世界前茅的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西门子公司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德国改变了纯化学，创造化学工业和制药工业。因此电气工业和化工恰恰在德国和美国引起了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第二次工业革命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1870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年代以前，德国的工作母机制造还落后于英美，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1870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年以后，德国建立了自己的工作母机企业，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1900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年德国机械制造就成为世界第一流水平了。</a:t>
            </a:r>
          </a:p>
        </p:txBody>
      </p:sp>
      <p:pic>
        <p:nvPicPr>
          <p:cNvPr id="40966" name="Picture 4" descr="1190269835458183_small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3854450"/>
            <a:ext cx="1910080" cy="286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7" name="Picture 5" descr="11828177598752396_small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085" y="1379855"/>
            <a:ext cx="1770380" cy="2091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8" name="Text Box 6"/>
          <p:cNvSpPr txBox="1"/>
          <p:nvPr/>
        </p:nvSpPr>
        <p:spPr>
          <a:xfrm>
            <a:off x="7047865" y="3487738"/>
            <a:ext cx="13684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法拉第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3511AFFE-CE21-4757-AAEE-DBA2A7D0060E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19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47</a:t>
            </a:fld>
            <a:r>
              <a:rPr lang="en-US" altLang="zh-CN" sz="1400" dirty="0"/>
              <a:t>/56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82588"/>
            <a:ext cx="8075613" cy="885825"/>
          </a:xfrm>
          <a:solidFill>
            <a:srgbClr val="FFFF00"/>
          </a:solidFill>
          <a:ln w="34925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建立技术科学价值观念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4824412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年到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年，世界各国重大科技发明中，英国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106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项，法国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项，美国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项，而德国有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项，几乎等于英美法的总和。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借鉴这一方式，美国建立了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哈佛大学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劳伦斯科学学校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耶鲁大学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舍菲尔德科学学校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霍普金斯大学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等等。按照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哥廷根大学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的榜样，美国建立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南加州理工学院航空中心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麻州理工学院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剑桥的电子中心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斯坦福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宇航中心。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曾说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：“科学教育与技术教育的冲突，对德国和欧洲技术进步是一个重要因素，很久以后，美国才出现对这一问题的争论。”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1950-1960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年代，美国学术界的这一争论导致了高科技的迅速发展。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F2596969-E569-439F-B150-B5664022BDA3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30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48</a:t>
            </a:fld>
            <a:endParaRPr lang="en-US" altLang="zh-CN" sz="14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17513"/>
            <a:ext cx="8137525" cy="1066800"/>
          </a:xfrm>
          <a:solidFill>
            <a:srgbClr val="FFCC99"/>
          </a:solidFill>
          <a:ln w="31750">
            <a:solidFill>
              <a:srgbClr val="00808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世纪德国最重要的发展是教育！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11505" y="1484630"/>
            <a:ext cx="7903845" cy="4853305"/>
          </a:xfrm>
          <a:solidFill>
            <a:srgbClr val="FFFFCC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创建了从幼儿园到大学的全面教育体制：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首先在世界上创立了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师范学校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首创</a:t>
            </a:r>
            <a:r>
              <a:rPr lang="zh-CN" altLang="en-US" sz="2000" b="1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女子护士学校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1840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弗略贝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在世界上首先创办了</a:t>
            </a:r>
            <a:r>
              <a:rPr lang="zh-CN" altLang="en-US" sz="2000" b="1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幼儿园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创建了世界上一个现代意义的大学</a:t>
            </a:r>
            <a:r>
              <a:rPr lang="en-US" altLang="zh-CN" sz="20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柏林大学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率先实现了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全民免费普及教育：</a:t>
            </a:r>
            <a:endParaRPr lang="zh-CN" altLang="en-US" sz="20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在农村建立了大量的学校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农村学校远多于城市，（拜亚州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97%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学校在农村）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到十九世纪末义务教育普及率达到 </a:t>
            </a:r>
            <a:r>
              <a:rPr lang="en-US" altLang="zh-CN" sz="2000" b="1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 </a:t>
            </a:r>
            <a:r>
              <a:rPr lang="zh-CN" altLang="en-US" sz="2000" b="1" i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把德国的教育推进到了世界的前沿。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1870 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年后在教育界实施军事化教育，极端民族主义导致军国主义。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6B28F52C-5CE6-4CD5-B3F1-C9EF1F4E330A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40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49</a:t>
            </a:fld>
            <a:endParaRPr lang="en-US" altLang="zh-CN" sz="1400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368300"/>
            <a:ext cx="8002588" cy="1044575"/>
          </a:xfrm>
          <a:solidFill>
            <a:srgbClr val="FFFF00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德国工业革命的历史经验</a:t>
            </a:r>
          </a:p>
        </p:txBody>
      </p:sp>
      <p:grpSp>
        <p:nvGrpSpPr>
          <p:cNvPr id="44037" name="Group 5"/>
          <p:cNvGrpSpPr/>
          <p:nvPr/>
        </p:nvGrpSpPr>
        <p:grpSpPr>
          <a:xfrm>
            <a:off x="2324100" y="1700213"/>
            <a:ext cx="4408488" cy="3986212"/>
            <a:chOff x="1824" y="633"/>
            <a:chExt cx="2834" cy="2849"/>
          </a:xfrm>
        </p:grpSpPr>
        <p:sp>
          <p:nvSpPr>
            <p:cNvPr id="44039" name="Puzzle3"/>
            <p:cNvSpPr>
              <a:spLocks noEditPoints="1"/>
            </p:cNvSpPr>
            <p:nvPr/>
          </p:nvSpPr>
          <p:spPr>
            <a:xfrm>
              <a:off x="3204" y="633"/>
              <a:ext cx="1114" cy="1514"/>
            </a:xfrm>
            <a:custGeom>
              <a:avLst/>
              <a:gdLst>
                <a:gd name="txL" fmla="*/ 2269 w 21600"/>
                <a:gd name="txT" fmla="*/ 7718 h 21600"/>
                <a:gd name="txR" fmla="*/ 19157 w 21600"/>
                <a:gd name="txB" fmla="*/ 2023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>
                <a:alpha val="100000"/>
              </a:srgbClr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Puzzle2"/>
            <p:cNvSpPr>
              <a:spLocks noEditPoints="1"/>
            </p:cNvSpPr>
            <p:nvPr/>
          </p:nvSpPr>
          <p:spPr>
            <a:xfrm>
              <a:off x="2880" y="1736"/>
              <a:ext cx="1778" cy="1379"/>
            </a:xfrm>
            <a:custGeom>
              <a:avLst/>
              <a:gdLst>
                <a:gd name="txL" fmla="*/ 5394 w 21600"/>
                <a:gd name="txT" fmla="*/ 6735 h 21600"/>
                <a:gd name="txR" fmla="*/ 16182 w 21600"/>
                <a:gd name="txB" fmla="*/ 20441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>
                <a:alpha val="100000"/>
              </a:srgbClr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Puzzle4"/>
            <p:cNvSpPr>
              <a:spLocks noEditPoints="1"/>
            </p:cNvSpPr>
            <p:nvPr/>
          </p:nvSpPr>
          <p:spPr>
            <a:xfrm>
              <a:off x="2192" y="1719"/>
              <a:ext cx="1072" cy="1763"/>
            </a:xfrm>
            <a:custGeom>
              <a:avLst/>
              <a:gdLst>
                <a:gd name="txL" fmla="*/ 2075 w 21600"/>
                <a:gd name="txT" fmla="*/ 5660 h 21600"/>
                <a:gd name="txR" fmla="*/ 20210 w 21600"/>
                <a:gd name="txB" fmla="*/ 1597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>
                <a:alpha val="100000"/>
              </a:srgbClr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Puzzle1"/>
            <p:cNvSpPr>
              <a:spLocks noEditPoints="1"/>
            </p:cNvSpPr>
            <p:nvPr/>
          </p:nvSpPr>
          <p:spPr>
            <a:xfrm>
              <a:off x="1824" y="1091"/>
              <a:ext cx="1800" cy="1051"/>
            </a:xfrm>
            <a:custGeom>
              <a:avLst/>
              <a:gdLst>
                <a:gd name="txL" fmla="*/ 6084 w 21600"/>
                <a:gd name="txT" fmla="*/ 2569 h 21600"/>
                <a:gd name="txR" fmla="*/ 16128 w 21600"/>
                <a:gd name="txB" fmla="*/ 1954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>
                <a:alpha val="100000"/>
              </a:srgbClr>
            </a:solidFill>
            <a:ln w="2857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993063" cy="4321175"/>
          </a:xfrm>
          <a:solidFill>
            <a:srgbClr val="FFFF99">
              <a:alpha val="69000"/>
            </a:srgb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lang="zh-CN" altLang="en-US" b="1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普及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全民义务教育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实现人的转变，以适应工业社会价值、道德和行为方式、然后发展中等职业教育和高等工科教育。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建立社会保障体系。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例如，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西门子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1849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年建立医疗保险和生命保险，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1872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年他在全世界首先建立了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工人退休金制度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，还建立了亡工的遗属和子女的保险金制度。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349250"/>
            <a:ext cx="8075613" cy="847725"/>
          </a:xfrm>
          <a:solidFill>
            <a:srgbClr val="FFFF99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《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国富论</a:t>
            </a:r>
            <a:r>
              <a:rPr kumimoji="0" lang="en-US" altLang="zh-CN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》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与古典经济学派（</a:t>
            </a:r>
            <a:r>
              <a:rPr kumimoji="0" lang="en-US" altLang="zh-CN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7921625" cy="4897437"/>
          </a:xfrm>
          <a:solidFill>
            <a:srgbClr val="FFFFCC"/>
          </a:solidFill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亚当</a:t>
            </a:r>
            <a:r>
              <a:rPr lang="en-US" altLang="zh-CN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斯密</a:t>
            </a:r>
            <a:r>
              <a:rPr lang="en-US" altLang="zh-CN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国富论</a:t>
            </a:r>
            <a:r>
              <a:rPr lang="en-US" altLang="zh-CN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的问世，给予新兴的资本主义制度很大鼓励，加上同一时期法国的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孟德斯鸠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1784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年出版的</a:t>
            </a:r>
            <a:r>
              <a:rPr lang="en-US" altLang="zh-CN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法意</a:t>
            </a:r>
            <a:r>
              <a:rPr lang="en-US" altLang="zh-CN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所提出的</a:t>
            </a:r>
            <a:r>
              <a:rPr lang="zh-CN" altLang="en-US" sz="25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“自私是世界上最大的统治者”，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即政治上的个人主义思想，奠定了资本主义世界的思想体系。</a:t>
            </a:r>
          </a:p>
          <a:p>
            <a:pPr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亚当</a:t>
            </a:r>
            <a:r>
              <a:rPr lang="en-US" altLang="zh-CN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斯密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的直接继承者有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马尔萨斯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1766―1834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李嘉图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1772―1823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）两人，他们被后人认为是这个经济学派的三大建立者。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亚当</a:t>
            </a:r>
            <a:r>
              <a:rPr lang="en-US" altLang="zh-CN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斯密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5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工厂制度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时代的经济学家，以</a:t>
            </a:r>
            <a:r>
              <a:rPr lang="en-US" altLang="zh-CN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国富论</a:t>
            </a:r>
            <a:r>
              <a:rPr lang="en-US" altLang="zh-CN" sz="25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5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著称。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马尔萨斯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处在</a:t>
            </a:r>
            <a:r>
              <a:rPr lang="zh-CN" altLang="en-US" sz="25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劳力过剩谷物腾贵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时代，以</a:t>
            </a:r>
            <a:r>
              <a:rPr lang="zh-CN" altLang="en-US" sz="25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人口论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著称。</a:t>
            </a:r>
            <a:r>
              <a:rPr lang="zh-CN" altLang="en-US" sz="25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李嘉图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处在</a:t>
            </a:r>
            <a:r>
              <a:rPr lang="zh-CN" altLang="en-US" sz="25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谷物条例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争执最激烈的时候，以</a:t>
            </a:r>
            <a:r>
              <a:rPr lang="zh-CN" altLang="en-US" sz="25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地租论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著称。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ldLvl="0" animBg="1"/>
      <p:bldP spid="128003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CACE1F38-91E6-4B0D-825A-27FB2B24F590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50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50</a:t>
            </a:fld>
            <a:endParaRPr lang="en-US" altLang="zh-CN" sz="1400" dirty="0"/>
          </a:p>
        </p:txBody>
      </p:sp>
      <p:sp>
        <p:nvSpPr>
          <p:cNvPr id="45060" name="Litebulb"/>
          <p:cNvSpPr>
            <a:spLocks noEditPoints="1"/>
          </p:cNvSpPr>
          <p:nvPr/>
        </p:nvSpPr>
        <p:spPr>
          <a:xfrm>
            <a:off x="3033713" y="1119188"/>
            <a:ext cx="3076575" cy="4619625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>
              <a:alpha val="59999"/>
            </a:srgbClr>
          </a:solidFill>
          <a:ln w="57150" cap="flat" cmpd="sng">
            <a:solidFill>
              <a:srgbClr val="FF99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</a:pPr>
            <a:r>
              <a:rPr lang="zh-CN" altLang="en-US" sz="31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优先发展能源、交通等基础设施。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31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优先发展工作母机，</a:t>
            </a: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而不是消费品工业。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31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建立标准化，</a:t>
            </a: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而不是手工单件生产。（当前信息工业标准化是一个重要发展方向。）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31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典型化产品系列。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31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流水线实现高效率大生产。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通用机械，不能搞专用机械流水线。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FF00">
              <a:alpha val="32156"/>
            </a:srgbClr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德国工业革命的历史经验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1F253EDF-9AFD-4628-BA0C-BD7A3313DFA1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60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51</a:t>
            </a:fld>
            <a:endParaRPr lang="en-US" altLang="zh-CN" sz="1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" y="428625"/>
            <a:ext cx="8313420" cy="913130"/>
          </a:xfrm>
          <a:solidFill>
            <a:srgbClr val="FFFF99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教育改革对德国工业革命的作用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6565" y="1557020"/>
            <a:ext cx="8230235" cy="4657725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1808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zh-CN" altLang="en-US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洪堡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开始实施教育改革。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教育改革后的第一代人中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出现了</a:t>
            </a:r>
            <a:r>
              <a:rPr lang="zh-CN" altLang="en-US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马、恩、黑，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西门子、俾斯麦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等人物及大量的科学家。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1867 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zh-CN" altLang="en-US" sz="24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俾斯麦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“让我们把德国扶上马吧，它一定会飞速奔腾。”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教育改革的第二代人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1870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年开始进行德国工业革命，超越了蒸汽机时代，以技术科学为引导，出现了电气和化工为代表的第二次工业革命。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1860 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年到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1870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年的德国工业生产年均增长 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6.4%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1890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年到 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年为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6.1% 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1900 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年德国的经济发展基本超过英国。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459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203884AF-F159-4361-89A2-0833933FB5E4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710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52</a:t>
            </a:fld>
            <a:r>
              <a:rPr lang="en-US" altLang="zh-CN" sz="1400" dirty="0"/>
              <a:t>/56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德国教育改革的影响（法国）</a:t>
            </a:r>
          </a:p>
        </p:txBody>
      </p:sp>
      <p:pic>
        <p:nvPicPr>
          <p:cNvPr id="47109" name="Picture 5" descr="j015776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1863" y="3933825"/>
            <a:ext cx="2108200" cy="2127250"/>
          </a:xfrm>
        </p:spPr>
      </p:pic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8147050" cy="4525963"/>
          </a:xfrm>
          <a:solidFill>
            <a:srgbClr val="FFFFCC">
              <a:alpha val="43921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1870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在德法战争中失败，认识到德国教育所起的作用。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1875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通过高等教育自由法律。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1878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年到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1882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3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19,000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多所小学，改建 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14000 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多所学校。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1881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年到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1882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年推行了两个教育法令，实施非宗教的国家义务免费教育。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04485606-A902-4702-B6B1-010B41BC0BEB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8131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53</a:t>
            </a:fld>
            <a:endParaRPr lang="en-US" altLang="zh-CN" sz="1400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德国教育改革的影响（英国）</a:t>
            </a:r>
          </a:p>
        </p:txBody>
      </p:sp>
      <p:pic>
        <p:nvPicPr>
          <p:cNvPr id="48133" name="Picture 6" descr="j0278882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70001" contrast="-70000"/>
          </a:blip>
          <a:srcRect/>
          <a:stretch>
            <a:fillRect/>
          </a:stretch>
        </p:blipFill>
        <p:spPr>
          <a:xfrm>
            <a:off x="5075238" y="2636838"/>
            <a:ext cx="3384550" cy="3384550"/>
          </a:xfrm>
        </p:spPr>
      </p:pic>
      <p:sp>
        <p:nvSpPr>
          <p:cNvPr id="75779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8147050" cy="4525963"/>
          </a:xfrm>
          <a:solidFill>
            <a:srgbClr val="FFFF99">
              <a:alpha val="47842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1879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年英国从德文翻译了关于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弗略贝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的教育理论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儿童和儿童的天性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弗略贝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教育思想成为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世纪整个西方的教育思想。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四年后，首相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迪斯瑞利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在众议院上大声疾呼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：“全民教育决定国家命运！”。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六年后英国才实施初等义务教育，大部分学校取消学费，这已经比德国落后了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年。然而由于英国忽视教育的传统根深蒂固，到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年代工厂主们仍然普遍反对通过学校培训有技术的工人。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Tx/>
              <a:buSzTx/>
              <a:buFontTx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邱吉尔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首相不得不讲出名言</a:t>
            </a: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：“世界的未来属于那些高度教育的民族。”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3E9A1628-6322-4FD0-BD2B-405C0CFFF0B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4915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54</a:t>
            </a:fld>
            <a:endParaRPr lang="en-US" altLang="zh-CN" sz="1400" dirty="0"/>
          </a:p>
        </p:txBody>
      </p:sp>
      <p:pic>
        <p:nvPicPr>
          <p:cNvPr id="49156" name="Picture 5" descr="j014948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56325" y="188913"/>
            <a:ext cx="2808288" cy="2179637"/>
          </a:xfr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99">
              <a:alpha val="63000"/>
            </a:srgbClr>
          </a:solidFill>
          <a:ln w="31750">
            <a:solidFill>
              <a:srgbClr val="99CC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英国高等工科教育的滞后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8965" cy="4645660"/>
          </a:xfrm>
          <a:solidFill>
            <a:srgbClr val="99CCFF">
              <a:alpha val="4196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年，英国才建立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个工程学院，从此电子工程、机械工程等等才大规模进入英国高等学校的殿堂。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年后，这些工业大学又发现他们属于“二等国民”，工科没有达到“纯科学”和人文科学的地位。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英国教育体系一直延续了他们的价值传统，工程技术在价值上一直低于自然科学和人文科学。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年，英国政治家高呼英国需要新的技术革命，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年代，英国宣称通过重建教育体系能够使英国获得新生。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年后，失望和灰心的一代英国人责怪老师没有兑现这种诺言。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2150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5DEE565F-63F0-45F2-9FE8-65D089AA8E1B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017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55</a:t>
            </a:fld>
            <a:endParaRPr lang="en-US" altLang="zh-CN" sz="14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FFFF"/>
          </a:solidFill>
          <a:ln w="31750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美国人眼中的德国教育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美国坎布里奇大学</a:t>
            </a:r>
            <a:r>
              <a:rPr lang="zh-CN" altLang="en-US" sz="27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迈克</a:t>
            </a:r>
            <a:r>
              <a:rPr lang="en-US" altLang="zh-CN" sz="27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7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可里兰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1980 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年写道：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SzTx/>
              <a:buFontTx/>
            </a:pP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“德国大学在德国历史上具有非同一般的重要地位。</a:t>
            </a:r>
            <a:r>
              <a:rPr lang="zh-CN" altLang="en-US" sz="27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德国大学对社会的影响比美国和英国大学要深刻得多。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从大学生直接进入政府办公室或成为职业军官，</a:t>
            </a:r>
            <a:r>
              <a:rPr lang="zh-CN" altLang="en-US" sz="27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大学毕业生指挥德国的现代化，造就了它的文化和科学生活的人们也与大学有更紧密的关系。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正是在德国 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世纪初，科学走出了封闭的科学院进入大学，它的这一过程至今还可以感受到。它是文化和管理精英的源发地。”</a:t>
            </a:r>
          </a:p>
        </p:txBody>
      </p:sp>
      <p:pic>
        <p:nvPicPr>
          <p:cNvPr id="50182" name="Picture 6" descr="j02150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-26987"/>
            <a:ext cx="1055687" cy="151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nimBg="1"/>
      <p:bldP spid="2867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4BBA21F1-3F46-43BD-9FE1-7F7B043C5C3D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12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56</a:t>
            </a:fld>
            <a:endParaRPr lang="en-US" altLang="zh-CN" sz="1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346075"/>
            <a:ext cx="8002588" cy="922338"/>
          </a:xfrm>
          <a:solidFill>
            <a:srgbClr val="00FFFF"/>
          </a:solidFill>
          <a:ln w="34925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            </a:t>
            </a:r>
            <a:r>
              <a:rPr kumimoji="0" lang="zh-CN" alt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美国人眼中的德国教育</a:t>
            </a:r>
            <a:endParaRPr kumimoji="0" lang="zh-CN" altLang="en-US" sz="4000" b="1" i="1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539750" y="1484313"/>
            <a:ext cx="8064500" cy="4532312"/>
          </a:xfrm>
          <a:solidFill>
            <a:srgbClr val="FFFF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在西方教育中，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德国大学在现代具有最大的意义和重要性。它首先把教学同研究融为一体，从而形成了现代大学的典范。它是现代科学和学者的源泉，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本世纪初德国大学体制是世界上最受崇敬的。它的教授们有世界名望，是时代的伟大发现者、科学家和理论家，它对学生进行彻底严格的训练。”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“它的讨论班和研究所里的面向研究的教学方法，它的学术自由，它的尊严精神，它那丰富多彩的民俗，甚至令人难忘的建筑，像图书馆和实验室。”</a:t>
            </a:r>
          </a:p>
        </p:txBody>
      </p:sp>
      <p:pic>
        <p:nvPicPr>
          <p:cNvPr id="51206" name="Picture 4" descr="j0222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60350"/>
            <a:ext cx="1433512" cy="1223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nimBg="1"/>
      <p:bldP spid="2969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F68A1F9D-5006-4FA9-B63C-66B0086D8BF1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22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57</a:t>
            </a:fld>
            <a:r>
              <a:rPr lang="en-US" altLang="zh-CN" sz="1400" dirty="0"/>
              <a:t>/56</a:t>
            </a:r>
          </a:p>
        </p:txBody>
      </p:sp>
      <p:sp>
        <p:nvSpPr>
          <p:cNvPr id="52228" name="Oval 2"/>
          <p:cNvSpPr/>
          <p:nvPr/>
        </p:nvSpPr>
        <p:spPr>
          <a:xfrm>
            <a:off x="4716463" y="620713"/>
            <a:ext cx="3816350" cy="5256212"/>
          </a:xfrm>
          <a:prstGeom prst="ellipse">
            <a:avLst/>
          </a:prstGeom>
          <a:solidFill>
            <a:srgbClr val="FFCC99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229" name="Rectangle 3"/>
          <p:cNvSpPr/>
          <p:nvPr/>
        </p:nvSpPr>
        <p:spPr>
          <a:xfrm>
            <a:off x="754063" y="4799013"/>
            <a:ext cx="2881312" cy="935037"/>
          </a:xfrm>
          <a:prstGeom prst="rect">
            <a:avLst/>
          </a:prstGeom>
          <a:solidFill>
            <a:srgbClr val="FFCC99"/>
          </a:solidFill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har char="•"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2230" name="Rectangle 4"/>
          <p:cNvSpPr/>
          <p:nvPr/>
        </p:nvSpPr>
        <p:spPr>
          <a:xfrm>
            <a:off x="827088" y="2133600"/>
            <a:ext cx="2881312" cy="935038"/>
          </a:xfrm>
          <a:prstGeom prst="rect">
            <a:avLst/>
          </a:prstGeom>
          <a:solidFill>
            <a:srgbClr val="FFCC99"/>
          </a:solidFill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338763" cy="777875"/>
          </a:xfrm>
          <a:solidFill>
            <a:srgbClr val="FFFF00"/>
          </a:solidFill>
          <a:ln w="31750">
            <a:solidFill>
              <a:srgbClr val="80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总结：教育的主要功能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3609975" cy="4824413"/>
          </a:xfrm>
          <a:solidFill>
            <a:srgbClr val="CCFFFF">
              <a:alpha val="42000"/>
            </a:srgb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教育的显见功能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教育的潜在功能</a:t>
            </a:r>
          </a:p>
        </p:txBody>
      </p:sp>
      <p:sp>
        <p:nvSpPr>
          <p:cNvPr id="52233" name="AutoShape 7"/>
          <p:cNvSpPr/>
          <p:nvPr/>
        </p:nvSpPr>
        <p:spPr>
          <a:xfrm>
            <a:off x="3779838" y="1412875"/>
            <a:ext cx="223837" cy="2303463"/>
          </a:xfrm>
          <a:prstGeom prst="leftBrace">
            <a:avLst>
              <a:gd name="adj1" fmla="val 85756"/>
              <a:gd name="adj2" fmla="val 50000"/>
            </a:avLst>
          </a:prstGeom>
          <a:noFill/>
          <a:ln w="698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234" name="Text Box 8"/>
          <p:cNvSpPr txBox="1"/>
          <p:nvPr/>
        </p:nvSpPr>
        <p:spPr>
          <a:xfrm>
            <a:off x="4140200" y="1125538"/>
            <a:ext cx="2879725" cy="369887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推动社会经济、政治发展</a:t>
            </a:r>
          </a:p>
        </p:txBody>
      </p:sp>
      <p:sp>
        <p:nvSpPr>
          <p:cNvPr id="52235" name="Text Box 9"/>
          <p:cNvSpPr txBox="1"/>
          <p:nvPr/>
        </p:nvSpPr>
        <p:spPr>
          <a:xfrm>
            <a:off x="4140200" y="2636838"/>
            <a:ext cx="1584325" cy="369887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发展自我</a:t>
            </a:r>
          </a:p>
        </p:txBody>
      </p:sp>
      <p:sp>
        <p:nvSpPr>
          <p:cNvPr id="52236" name="Text Box 10"/>
          <p:cNvSpPr txBox="1"/>
          <p:nvPr/>
        </p:nvSpPr>
        <p:spPr>
          <a:xfrm>
            <a:off x="4140200" y="3141663"/>
            <a:ext cx="1584325" cy="369887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筛选人才</a:t>
            </a:r>
          </a:p>
        </p:txBody>
      </p:sp>
      <p:sp>
        <p:nvSpPr>
          <p:cNvPr id="52237" name="Text Box 11"/>
          <p:cNvSpPr txBox="1"/>
          <p:nvPr/>
        </p:nvSpPr>
        <p:spPr>
          <a:xfrm>
            <a:off x="4140200" y="1628775"/>
            <a:ext cx="1584325" cy="369888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传播文化</a:t>
            </a:r>
          </a:p>
        </p:txBody>
      </p:sp>
      <p:sp>
        <p:nvSpPr>
          <p:cNvPr id="52238" name="Text Box 12"/>
          <p:cNvSpPr txBox="1"/>
          <p:nvPr/>
        </p:nvSpPr>
        <p:spPr>
          <a:xfrm>
            <a:off x="4140200" y="2133600"/>
            <a:ext cx="1655763" cy="369888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凝聚社会力量</a:t>
            </a:r>
          </a:p>
        </p:txBody>
      </p:sp>
      <p:sp>
        <p:nvSpPr>
          <p:cNvPr id="52239" name="Text Box 13"/>
          <p:cNvSpPr txBox="1"/>
          <p:nvPr/>
        </p:nvSpPr>
        <p:spPr>
          <a:xfrm>
            <a:off x="4140200" y="3619500"/>
            <a:ext cx="1584325" cy="369888"/>
          </a:xfrm>
          <a:prstGeom prst="rect">
            <a:avLst/>
          </a:prstGeom>
          <a:solidFill>
            <a:srgbClr val="FFFF99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发明创造</a:t>
            </a:r>
          </a:p>
        </p:txBody>
      </p:sp>
      <p:sp>
        <p:nvSpPr>
          <p:cNvPr id="52240" name="AutoShape 14"/>
          <p:cNvSpPr/>
          <p:nvPr/>
        </p:nvSpPr>
        <p:spPr>
          <a:xfrm>
            <a:off x="7083425" y="7651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241" name="Text Box 15"/>
          <p:cNvSpPr txBox="1"/>
          <p:nvPr/>
        </p:nvSpPr>
        <p:spPr>
          <a:xfrm>
            <a:off x="7307263" y="549275"/>
            <a:ext cx="1296987" cy="338138"/>
          </a:xfrm>
          <a:prstGeom prst="rect">
            <a:avLst/>
          </a:prstGeom>
          <a:solidFill>
            <a:srgbClr val="CCFFCC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劳动力增值</a:t>
            </a:r>
          </a:p>
        </p:txBody>
      </p:sp>
      <p:sp>
        <p:nvSpPr>
          <p:cNvPr id="52242" name="Text Box 16"/>
          <p:cNvSpPr txBox="1"/>
          <p:nvPr/>
        </p:nvSpPr>
        <p:spPr>
          <a:xfrm>
            <a:off x="7307263" y="981075"/>
            <a:ext cx="1296987" cy="338138"/>
          </a:xfrm>
          <a:prstGeom prst="rect">
            <a:avLst/>
          </a:prstGeom>
          <a:solidFill>
            <a:srgbClr val="CCFFCC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知识增值</a:t>
            </a:r>
          </a:p>
        </p:txBody>
      </p:sp>
      <p:sp>
        <p:nvSpPr>
          <p:cNvPr id="52243" name="Text Box 17"/>
          <p:cNvSpPr txBox="1"/>
          <p:nvPr/>
        </p:nvSpPr>
        <p:spPr>
          <a:xfrm>
            <a:off x="7307263" y="1412875"/>
            <a:ext cx="1296987" cy="338138"/>
          </a:xfrm>
          <a:prstGeom prst="rect">
            <a:avLst/>
          </a:prstGeom>
          <a:solidFill>
            <a:srgbClr val="CCFFCC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生产力发展</a:t>
            </a:r>
          </a:p>
        </p:txBody>
      </p:sp>
      <p:sp>
        <p:nvSpPr>
          <p:cNvPr id="52244" name="AutoShape 18"/>
          <p:cNvSpPr/>
          <p:nvPr/>
        </p:nvSpPr>
        <p:spPr>
          <a:xfrm>
            <a:off x="5932488" y="19383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245" name="Text Box 19"/>
          <p:cNvSpPr txBox="1"/>
          <p:nvPr/>
        </p:nvSpPr>
        <p:spPr>
          <a:xfrm>
            <a:off x="6154738" y="1843088"/>
            <a:ext cx="1296987" cy="338137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价值整合</a:t>
            </a:r>
          </a:p>
        </p:txBody>
      </p:sp>
      <p:sp>
        <p:nvSpPr>
          <p:cNvPr id="52246" name="Text Box 20"/>
          <p:cNvSpPr txBox="1"/>
          <p:nvPr/>
        </p:nvSpPr>
        <p:spPr>
          <a:xfrm>
            <a:off x="6154738" y="2274888"/>
            <a:ext cx="1296987" cy="338137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文化整合</a:t>
            </a:r>
          </a:p>
        </p:txBody>
      </p:sp>
      <p:sp>
        <p:nvSpPr>
          <p:cNvPr id="52247" name="Text Box 21"/>
          <p:cNvSpPr txBox="1"/>
          <p:nvPr/>
        </p:nvSpPr>
        <p:spPr>
          <a:xfrm>
            <a:off x="6154738" y="2706688"/>
            <a:ext cx="1296987" cy="338137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人际整合</a:t>
            </a:r>
          </a:p>
        </p:txBody>
      </p:sp>
      <p:sp>
        <p:nvSpPr>
          <p:cNvPr id="52248" name="AutoShape 22"/>
          <p:cNvSpPr/>
          <p:nvPr/>
        </p:nvSpPr>
        <p:spPr>
          <a:xfrm>
            <a:off x="3779838" y="4581525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698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249" name="Text Box 23"/>
          <p:cNvSpPr txBox="1"/>
          <p:nvPr/>
        </p:nvSpPr>
        <p:spPr>
          <a:xfrm>
            <a:off x="4140200" y="4332288"/>
            <a:ext cx="2376488" cy="369887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一种基础性社会资源</a:t>
            </a:r>
          </a:p>
        </p:txBody>
      </p:sp>
      <p:sp>
        <p:nvSpPr>
          <p:cNvPr id="52250" name="Text Box 24"/>
          <p:cNvSpPr txBox="1"/>
          <p:nvPr/>
        </p:nvSpPr>
        <p:spPr>
          <a:xfrm>
            <a:off x="4140200" y="4981575"/>
            <a:ext cx="2808288" cy="369888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促进社会流动与社会稳定</a:t>
            </a:r>
          </a:p>
        </p:txBody>
      </p:sp>
      <p:sp>
        <p:nvSpPr>
          <p:cNvPr id="52251" name="Text Box 25"/>
          <p:cNvSpPr txBox="1"/>
          <p:nvPr/>
        </p:nvSpPr>
        <p:spPr>
          <a:xfrm>
            <a:off x="4140200" y="5629275"/>
            <a:ext cx="2376488" cy="369888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造就青少年文化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0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0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ldLvl="0" animBg="1"/>
      <p:bldP spid="15053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MPj0405110000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412875"/>
            <a:ext cx="8135938" cy="470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8A309017-4184-47FD-887C-FF3257F577EF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16688" y="6381750"/>
            <a:ext cx="2133600" cy="47625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58</a:t>
            </a:fld>
            <a:endParaRPr lang="en-US" altLang="zh-CN" sz="14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135938" cy="1439863"/>
          </a:xfrm>
          <a:solidFill>
            <a:srgbClr val="FFFF00"/>
          </a:solidFill>
          <a:ln w="57150" cmpd="thinThick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德国工业革命：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3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有组织的资本主义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3"/>
            <a:ext cx="8135938" cy="4033838"/>
          </a:xfrm>
          <a:solidFill>
            <a:srgbClr val="FFFF99">
              <a:alpha val="18000"/>
            </a:srgb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英国</a:t>
            </a:r>
            <a:r>
              <a:rPr kumimoji="0" lang="en-US" altLang="zh-CN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自由资本主义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</a:t>
            </a:r>
            <a:r>
              <a:rPr kumimoji="0" lang="en-US" altLang="zh-CN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有组织的资本主义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美国</a:t>
            </a:r>
            <a:r>
              <a:rPr kumimoji="0" lang="en-US" altLang="zh-CN" sz="3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管理资本主义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29800">
                                          <p:val>
                                            <p:strVal val="#ppt_h/2"/>
                                          </p:val>
                                        </p:tav>
                                        <p:tav tm="398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59700">
                                          <p:val>
                                            <p:strVal val="#ppt_h"/>
                                          </p:val>
                                        </p:tav>
                                        <p:tav tm="69800">
                                          <p:val>
                                            <p:strVal val="#ppt_h/2"/>
                                          </p:val>
                                        </p:tav>
                                        <p:tav tm="799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19900">
                                          <p:val>
                                            <p:strVal val="#ppt_y-.2"/>
                                          </p:val>
                                        </p:tav>
                                        <p:tav tm="29800">
                                          <p:val>
                                            <p:strVal val="#ppt_y"/>
                                          </p:val>
                                        </p:tav>
                                        <p:tav tm="398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597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800">
                                          <p:val>
                                            <p:strVal val="#ppt_y"/>
                                          </p:val>
                                        </p:tav>
                                        <p:tav tm="799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723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E91F1141-8358-4B56-8962-953EAFE0F312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427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59</a:t>
            </a:fld>
            <a:endParaRPr lang="en-US" altLang="zh-CN" sz="14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99"/>
          </a:solidFill>
          <a:ln w="34925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德国：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有组织的资本主义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  <a:solidFill>
            <a:srgbClr val="FFCC99">
              <a:alpha val="10000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</a:pP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德国资产阶级中很大比重的人不信仰</a:t>
            </a:r>
            <a:r>
              <a:rPr lang="zh-CN" altLang="en-US" sz="31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“自由竞争”，</a:t>
            </a: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而是靠拢政府，期待政府管理。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Tx/>
              <a:buSzTx/>
              <a:buFontTx/>
            </a:pP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十九世纪德国各行各业都联合起来成立各种协会，接受政府确定的任务和权利，变成了德国工业社会的组织形式，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形成了</a:t>
            </a:r>
            <a:r>
              <a:rPr lang="zh-CN" altLang="en-US" sz="31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“有组织的资本主义”。</a:t>
            </a:r>
          </a:p>
        </p:txBody>
      </p:sp>
      <p:pic>
        <p:nvPicPr>
          <p:cNvPr id="54278" name="Picture 6" descr="j030125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43663" y="4365625"/>
            <a:ext cx="1830387" cy="15652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/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6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90" y="278130"/>
            <a:ext cx="5915025" cy="884555"/>
          </a:xfrm>
          <a:solidFill>
            <a:srgbClr val="FFFF00"/>
          </a:solidFill>
          <a:ln w="25400">
            <a:solidFill>
              <a:srgbClr val="0000FF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《</a:t>
            </a:r>
            <a:r>
              <a:rPr kumimoji="0" lang="zh-CN" alt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国富论</a:t>
            </a:r>
            <a:r>
              <a:rPr kumimoji="0" lang="en-US" altLang="zh-CN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》</a:t>
            </a:r>
            <a:r>
              <a:rPr kumimoji="0" lang="zh-CN" altLang="en-US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的核心观点</a:t>
            </a: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325120" y="1196975"/>
            <a:ext cx="8495030" cy="5525135"/>
          </a:xfrm>
          <a:solidFill>
            <a:srgbClr val="FFFF99"/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人的本性</a:t>
            </a:r>
            <a:r>
              <a:rPr lang="zh-CN" altLang="en-US" sz="22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（经济人模型）：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自私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（“鸟为食亡”）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精神动力：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利用和满足人的自私，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把自我利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益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作为原动力。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方式动力：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自由竞争。</a:t>
            </a:r>
            <a:endParaRPr lang="zh-CN" altLang="en-US" sz="22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建立价值：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金钱是目的价值和方式价值。</a:t>
            </a:r>
            <a:r>
              <a:rPr lang="zh-CN" altLang="en-US" sz="22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衡量标准：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用金钱多少衡量。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获取方式：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强胜弱亡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，占领殖民地，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建立物质消费观念，</a:t>
            </a:r>
            <a:r>
              <a:rPr lang="zh-CN" altLang="en-US" sz="24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4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b="1" i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不要</a:t>
            </a:r>
            <a:r>
              <a:rPr lang="zh-CN" altLang="en-US" sz="24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投资教育。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生产目的：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是一切生产的唯一目的。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220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国家政策：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放任主义，自由竞争，</a:t>
            </a:r>
            <a:r>
              <a:rPr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不介入经济活动和经济管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2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理</a:t>
            </a:r>
            <a:r>
              <a:rPr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，任其自生自灭，</a:t>
            </a:r>
            <a:r>
              <a:rPr lang="zh-CN" altLang="en-US" sz="24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市场是“无形的手”</a:t>
            </a:r>
            <a:r>
              <a:rPr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pic>
        <p:nvPicPr>
          <p:cNvPr id="58372" name="Picture 4" descr="亚当.斯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0" y="260350"/>
            <a:ext cx="2219960" cy="243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F5B44E-FB9C-4696-9C56-591D759C2091}" type="datetime2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5455" y="2907030"/>
            <a:ext cx="1640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亚当</a:t>
            </a: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</a:t>
            </a:r>
            <a:r>
              <a:rPr lang="zh-CN" altLang="en-US" sz="2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斯密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ldLvl="0" animBg="1"/>
      <p:bldP spid="108547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61FA6F42-9CAE-4D6B-8653-CD0C11F6F629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529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60</a:t>
            </a:fld>
            <a:endParaRPr lang="en-US" altLang="zh-CN" sz="1400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FFFF99"/>
          </a:solidFill>
          <a:ln w="34925">
            <a:solidFill>
              <a:srgbClr val="FF0000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德国：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有组织的资本主义</a:t>
            </a:r>
          </a:p>
        </p:txBody>
      </p:sp>
      <p:pic>
        <p:nvPicPr>
          <p:cNvPr id="55301" name="Picture 8" descr="j021685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203575" y="3789363"/>
            <a:ext cx="5400675" cy="2290762"/>
          </a:xfrm>
        </p:spPr>
      </p:pic>
      <p:sp>
        <p:nvSpPr>
          <p:cNvPr id="7885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  <a:solidFill>
            <a:srgbClr val="CCFFCC">
              <a:alpha val="61960"/>
            </a:srgbClr>
          </a:solidFill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  <a:buClrTx/>
              <a:buSzTx/>
              <a:buFontTx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1873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年经济危机中，钢铁协会最强烈反对英法钢铁占领德国市场，敦促政府实施了海关保护。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1870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年代，德国</a:t>
            </a:r>
            <a:r>
              <a:rPr lang="zh-CN" altLang="en-US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俾斯麦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废除了外贸的自由竞争政策，实施海关保护，支持建立了各种煤炭钢铁电气都形成了大型联合企业，通过这些垄断组织，使资本家像政府官员那样被控制起来，采用了几乎是军事化的统一生产和销售方法，这是德国钢铁和电气工业迅速发展的主要原因之一。</a:t>
            </a:r>
            <a:r>
              <a:rPr lang="zh-CN" altLang="en-US" sz="26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在国际市场上轻而易举就打败了人自为战、自由竞争、相互拆台、没有受过学校教育的英国“土”企业家和商人。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bldLvl="0" animBg="1"/>
      <p:bldP spid="78851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Group 1026"/>
          <p:cNvGraphicFramePr>
            <a:graphicFrameLocks noGrp="1"/>
          </p:cNvGraphicFramePr>
          <p:nvPr/>
        </p:nvGraphicFramePr>
        <p:xfrm>
          <a:off x="468313" y="188913"/>
          <a:ext cx="8207375" cy="6337304"/>
        </p:xfrm>
        <a:graphic>
          <a:graphicData uri="http://schemas.openxmlformats.org/drawingml/2006/table">
            <a:tbl>
              <a:tblPr/>
              <a:tblGrid>
                <a:gridCol w="156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6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1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世纪中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工业革命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英国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哈格里夫斯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珍妮机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英国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瓦特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改良蒸汽机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美国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斯蒂芬孙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蒸汽火车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美国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富尔顿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蒸汽轮船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世纪中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工业革命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德国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西门子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发电机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德国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本茨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美国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莱特兄弟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飞机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美国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爱迪生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电灯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104433-D348-4862-AD94-C718BE50F9B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E19F73-4C66-4F32-8FCB-288EF947FA0D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51" name="Group 10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93387"/>
              </p:ext>
            </p:extLst>
          </p:nvPr>
        </p:nvGraphicFramePr>
        <p:xfrm>
          <a:off x="539750" y="333375"/>
          <a:ext cx="8280400" cy="6191251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0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比较项目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第一次（英国）工业革命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第二次（欧美）工业革命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世纪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世纪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63">
                <a:tc rowSpan="3"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动力能源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改良的蒸汽机（煤炭）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发电机和电动机（电）、内燃机（石油）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9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生产生活器    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纺织、采矿和冶金等生产部门的机器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各生产部门的新机器以及电报、电话等新型通讯工具和电灯等家用电器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交通工具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轮船、火车机车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电车、汽车、飞艇、飞机等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05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   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促进生产力飞跃发展，使社会面貌发生翻天覆地的变化，形成西方先进、东方落后的局面，资本主义逐步确立起对世界的统治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进一步增强了人们的生产能力，交通更加便利快捷，改变了人们的生活方式，扩大了人们的活动范围，加强了人与人之间的交流，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   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科学技术是第一生产力；科学技术推动了社会进步；我们要学习科学家勇于创新，努力探索科学奥秘的精神和品质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104433-D348-4862-AD94-C718BE50F9B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E19F73-4C66-4F32-8FCB-288EF947FA0D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57F9043E-7BD6-4B3D-A8D1-ACF07E5B0C2D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6323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63</a:t>
            </a:fld>
            <a:endParaRPr lang="en-US" altLang="zh-CN" sz="1400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09675"/>
          </a:xfr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218488" cy="4568825"/>
          </a:xfrm>
          <a:gradFill rotWithShape="1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1840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鸦片战争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失败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1860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年英法联军入侵北京，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火烧圆明园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1861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年，李鸿章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“洋务运动”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1894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甲午战争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惨败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1900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年八国联军入侵北京，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辛丑条约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1840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1900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年，共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战争赔款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亿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2450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万两白银</a:t>
            </a:r>
          </a:p>
        </p:txBody>
      </p:sp>
      <p:pic>
        <p:nvPicPr>
          <p:cNvPr id="56326" name="Picture 5" descr="j028603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164388" y="476250"/>
            <a:ext cx="1206500" cy="1223963"/>
          </a:xfrm>
        </p:spPr>
      </p:pic>
      <p:sp>
        <p:nvSpPr>
          <p:cNvPr id="56327" name="WordArt 9"/>
          <p:cNvSpPr>
            <a:spLocks noTextEdit="1"/>
          </p:cNvSpPr>
          <p:nvPr/>
        </p:nvSpPr>
        <p:spPr>
          <a:xfrm rot="-396661">
            <a:off x="1042988" y="517525"/>
            <a:ext cx="5402262" cy="766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PerspectiveBottomRight">
                <a:rot lat="0" lon="2124000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 eaLnBrk="0" hangingPunct="0"/>
            <a:r>
              <a:rPr lang="zh-CN" altLang="en-US" sz="3600">
                <a:gradFill rotWithShape="1">
                  <a:gsLst>
                    <a:gs pos="0">
                      <a:srgbClr val="DCEBF5">
                        <a:alpha val="100000"/>
                      </a:srgbClr>
                    </a:gs>
                    <a:gs pos="8000">
                      <a:srgbClr val="83A7C3">
                        <a:alpha val="100000"/>
                      </a:srgbClr>
                    </a:gs>
                    <a:gs pos="13000">
                      <a:srgbClr val="768FB9">
                        <a:alpha val="100000"/>
                      </a:srgbClr>
                    </a:gs>
                    <a:gs pos="21001">
                      <a:srgbClr val="83A7C3">
                        <a:alpha val="100000"/>
                      </a:srgbClr>
                    </a:gs>
                    <a:gs pos="52000">
                      <a:srgbClr val="FFFFFF">
                        <a:alpha val="100000"/>
                      </a:srgbClr>
                    </a:gs>
                    <a:gs pos="56000">
                      <a:srgbClr val="9C6563">
                        <a:alpha val="100000"/>
                      </a:srgbClr>
                    </a:gs>
                    <a:gs pos="58000">
                      <a:srgbClr val="80302D">
                        <a:alpha val="100000"/>
                      </a:srgbClr>
                    </a:gs>
                    <a:gs pos="71001">
                      <a:srgbClr val="C0524E">
                        <a:alpha val="100000"/>
                      </a:srgbClr>
                    </a:gs>
                    <a:gs pos="94000">
                      <a:srgbClr val="EBDAD4">
                        <a:alpha val="100000"/>
                      </a:srgbClr>
                    </a:gs>
                    <a:gs pos="100000">
                      <a:srgbClr val="55261C">
                        <a:alpha val="100000"/>
                      </a:srgbClr>
                    </a:gs>
                  </a:gsLst>
                  <a:lin ang="5760000" scaled="1"/>
                  <a:tileRect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同时代的中国社会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ldLvl="0" animBg="1"/>
      <p:bldP spid="34819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8D2F24C-41D7-4295-841D-5A41E4AF4162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734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smtClean="0"/>
              <a:t>64</a:t>
            </a:fld>
            <a:r>
              <a:rPr lang="en-US" altLang="zh-CN" sz="1400" smtClean="0"/>
              <a:t>/64</a:t>
            </a:r>
            <a:endParaRPr lang="en-US" altLang="zh-CN" sz="1400" dirty="0"/>
          </a:p>
        </p:txBody>
      </p:sp>
      <p:grpSp>
        <p:nvGrpSpPr>
          <p:cNvPr id="57348" name="Group 5"/>
          <p:cNvGrpSpPr/>
          <p:nvPr/>
        </p:nvGrpSpPr>
        <p:grpSpPr>
          <a:xfrm>
            <a:off x="2443163" y="1614488"/>
            <a:ext cx="4257675" cy="3629025"/>
            <a:chOff x="1632" y="1248"/>
            <a:chExt cx="2682" cy="2286"/>
          </a:xfrm>
        </p:grpSpPr>
        <p:sp>
          <p:nvSpPr>
            <p:cNvPr id="57355" name="Gear"/>
            <p:cNvSpPr>
              <a:spLocks noEditPoints="1"/>
            </p:cNvSpPr>
            <p:nvPr/>
          </p:nvSpPr>
          <p:spPr>
            <a:xfrm>
              <a:off x="3119" y="1248"/>
              <a:ext cx="1195" cy="1048"/>
            </a:xfrm>
            <a:custGeom>
              <a:avLst/>
              <a:gdLst>
                <a:gd name="txL" fmla="*/ 4374 w 21600"/>
                <a:gd name="txT" fmla="*/ 3957 h 21600"/>
                <a:gd name="txR" fmla="*/ 17840 w 21600"/>
                <a:gd name="txB" fmla="*/ 17643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Front">
                <a:rot lat="2010000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AutoShape 7"/>
            <p:cNvSpPr>
              <a:spLocks noEditPoints="1"/>
            </p:cNvSpPr>
            <p:nvPr/>
          </p:nvSpPr>
          <p:spPr>
            <a:xfrm>
              <a:off x="1632" y="1680"/>
              <a:ext cx="1429" cy="1253"/>
            </a:xfrm>
            <a:custGeom>
              <a:avLst/>
              <a:gdLst>
                <a:gd name="txL" fmla="*/ 4368 w 21600"/>
                <a:gd name="txT" fmla="*/ 3965 h 21600"/>
                <a:gd name="txR" fmla="*/ 17836 w 21600"/>
                <a:gd name="txB" fmla="*/ 1763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Front">
                <a:rot lat="2010000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AutoShape 8"/>
            <p:cNvSpPr>
              <a:spLocks noEditPoints="1"/>
            </p:cNvSpPr>
            <p:nvPr/>
          </p:nvSpPr>
          <p:spPr>
            <a:xfrm>
              <a:off x="2559" y="2142"/>
              <a:ext cx="1588" cy="1392"/>
            </a:xfrm>
            <a:custGeom>
              <a:avLst/>
              <a:gdLst>
                <a:gd name="txL" fmla="*/ 4380 w 21600"/>
                <a:gd name="txT" fmla="*/ 3957 h 21600"/>
                <a:gd name="txR" fmla="*/ 17846 w 21600"/>
                <a:gd name="txB" fmla="*/ 17628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>
                <a:alpha val="100000"/>
              </a:srgbClr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PerspectiveFront">
                <a:rot lat="2010000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114800" cy="1143000"/>
          </a:xfrm>
          <a:solidFill>
            <a:srgbClr val="FFFF99"/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 结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>
          <a:solidFill>
            <a:srgbClr val="99CC00">
              <a:alpha val="52000"/>
            </a:srgb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德国采取了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有组织的资本主义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全民教育，思想启蒙，改变国民素质，开拓发展本土文化的价值观念、道德观念和思维方式；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逐渐导致政治、社会、思想一系列变化，然后导致工业革命。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3438" y="1628775"/>
            <a:ext cx="4038600" cy="4525963"/>
          </a:xfrm>
          <a:solidFill>
            <a:srgbClr val="00CCFF">
              <a:alpha val="41000"/>
            </a:srgb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在人的社会化中，学校起到了哪些作用？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试从社会学的观点分析我国各类教育的现状，是否符合我国社会发展的要求？</a:t>
            </a:r>
            <a:endParaRPr kumimoji="0" lang="en-US" altLang="zh-CN" sz="2800" b="1" i="1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近代中国为什么没有出现工业革命？</a:t>
            </a:r>
            <a:endParaRPr kumimoji="0" lang="zh-CN" alt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076825" y="260350"/>
            <a:ext cx="3527425" cy="12017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4400" b="1" kern="0" cap="none" spc="0" normalizeH="0" baseline="0" noProof="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</a:t>
            </a:r>
            <a:endParaRPr kumimoji="0" lang="zh-CN" altLang="en-US" sz="4400" b="1" kern="0" cap="none" spc="0" normalizeH="0" baseline="0" noProof="0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4525" y="476250"/>
            <a:ext cx="1881188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研 讨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4" name="Lock"/>
          <p:cNvSpPr>
            <a:spLocks noEditPoints="1"/>
          </p:cNvSpPr>
          <p:nvPr/>
        </p:nvSpPr>
        <p:spPr>
          <a:xfrm>
            <a:off x="3924300" y="0"/>
            <a:ext cx="1347788" cy="1603375"/>
          </a:xfrm>
          <a:custGeom>
            <a:avLst/>
            <a:gdLst>
              <a:gd name="txL" fmla="*/ 744 w 21600"/>
              <a:gd name="txT" fmla="*/ 9904 h 21600"/>
              <a:gd name="txR" fmla="*/ 21134 w 21600"/>
              <a:gd name="txB" fmla="*/ 15335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>
                <a:moveTo>
                  <a:pt x="93" y="9606"/>
                </a:moveTo>
                <a:lnTo>
                  <a:pt x="21600" y="9606"/>
                </a:lnTo>
                <a:lnTo>
                  <a:pt x="93" y="9606"/>
                </a:lnTo>
                <a:close/>
              </a:path>
              <a:path w="21600" h="2160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>
              <a:alpha val="100000"/>
            </a:srgbClr>
          </a:solidFill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4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4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00"/>
                            </p:stCondLst>
                            <p:childTnLst>
                              <p:par>
                                <p:cTn id="3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/>
      <p:bldP spid="47107" grpId="0" uiExpand="1" build="p"/>
      <p:bldP spid="47108" grpId="0" uiExpand="1" build="p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389094E-76BD-4811-B6D4-E6FE1582AAB3}" type="datetime2">
              <a:rPr lang="zh-CN" altLang="en-US" sz="1400" smtClean="0"/>
              <a:t>2019年11月14日</a:t>
            </a:fld>
            <a:endParaRPr lang="zh-CN" altLang="en-US" sz="1400" dirty="0"/>
          </a:p>
        </p:txBody>
      </p:sp>
      <p:sp>
        <p:nvSpPr>
          <p:cNvPr id="583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65</a:t>
            </a:fld>
            <a:endParaRPr lang="en-US" altLang="zh-CN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本讲结束</a:t>
            </a:r>
          </a:p>
        </p:txBody>
      </p:sp>
      <p:pic>
        <p:nvPicPr>
          <p:cNvPr id="58373" name="Picture 12" descr="MCj04130480000[1]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562100"/>
            <a:ext cx="5616575" cy="40211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01625" y="115888"/>
            <a:ext cx="8540750" cy="936625"/>
          </a:xfrm>
          <a:solidFill>
            <a:srgbClr val="FFFF00"/>
          </a:solidFill>
          <a:ln w="25400">
            <a:solidFill>
              <a:srgbClr val="C00000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“消费主义”与“自由竞争”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301625" y="1196975"/>
            <a:ext cx="8591550" cy="5111750"/>
          </a:xfrm>
          <a:solidFill>
            <a:schemeClr val="bg1"/>
          </a:solidFill>
        </p:spPr>
        <p:txBody>
          <a:bodyPr vert="horz" wrap="square" lIns="91440" tIns="45720" rIns="91440" bIns="45720" anchor="t"/>
          <a:lstStyle/>
          <a:p>
            <a:pPr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设计了消费概念。他说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“消费是一切生产的唯一目的，生产者的利益应当被引到去促进消费”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如何致富？他设计的国家政府应采取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“放手干，不要管”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的政策，被翻译成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“自由竞争”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，“资本主义自由竞争”概念就是从这儿产生的。他断言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“市场竞争”这个“无形的手”可以“自动调节”平衡。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“坚决反对国家任何政府干预经济事务”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，他把贸易限制、最低工资法律、产品规章统统看成不利于竞争。他说竞争使经济增长，从而每个社会成员都会获益，只要市场增加，对劳动力的需求就会增加，这就会防止雇主剥削工人。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历史完全相反，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英国整个工业革命时期出现了人类有史以来最残酷、最激烈、时间最长的阶级斗争，严重破坏英国社会道德和行为方式。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自由竞争诱发了人因生存斗争的兽性。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995363"/>
          </a:xfrm>
          <a:solidFill>
            <a:srgbClr val="FFFF00"/>
          </a:solidFill>
          <a:ln w="25400">
            <a:solidFill>
              <a:srgbClr val="C00000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亚当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施密的殖民地理论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351837" cy="4968875"/>
          </a:xfrm>
          <a:solidFill>
            <a:schemeClr val="bg1"/>
          </a:solidFill>
          <a:ln w="15875"/>
        </p:spPr>
        <p:txBody>
          <a:bodyPr vert="horz" wrap="square" lIns="91440" tIns="45720" rIns="91440" bIns="45720" anchor="t"/>
          <a:lstStyle/>
          <a:p>
            <a:pPr>
              <a:spcAft>
                <a:spcPct val="200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国富论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为政府制定的三大任务是：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建立国防，建立法律机构，占领殖民地。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世纪“最大成就”之一就是发动战争占领大量殖民地，成为“日不落”的帝国。 </a:t>
            </a:r>
          </a:p>
          <a:p>
            <a:pPr>
              <a:spcAft>
                <a:spcPct val="200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亚当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的帝国主义殖民地理论，一个国家的经济势力发展到一定程度时，就要向外侵略扩张。他在第七章中专门论述了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占领殖民地目的是占有金矿，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并用古希腊、古罗马历史来证明殖民地的正统性。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ct val="200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他说：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古罗马的富人都占有土地，并靠奴隶养活，商业贸易都是为了奴隶主的利益，他们的财富、权势、和（法律）保护使穷苦自由人难以进行竞争和反抗。如果法律要限制这种私有财产，人民就会争土地，富人就会去占领殖民地，这样就会满足人民的要求”。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375"/>
          </a:xfrm>
          <a:solidFill>
            <a:srgbClr val="FFFF00"/>
          </a:solidFill>
          <a:ln w="25400">
            <a:solidFill>
              <a:srgbClr val="C00000"/>
            </a:solidFill>
            <a:miter/>
          </a:ln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殖民地：大不列颠日不落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50825" y="1484313"/>
            <a:ext cx="8569325" cy="4968875"/>
          </a:xfrm>
          <a:solidFill>
            <a:schemeClr val="bg1"/>
          </a:solidFill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书中说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“欧洲人从美洲和西印度的殖民地获得了很大实惠，印度的谷物、甘薯、土豆、香蕉对欧洲人来说统统没见过，受到了从未有过的美好评价”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。印度的“棉花的确提供了一种很重要的原料，无疑是欧洲人最有价值的收获”。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书中还介绍了哥伦布的美洲之行，“哥伦布许诺，以后将发现金银总数的一半奉交西班牙王室，从而促使西班牙决定出兵占领美洲，去寻找金矿”。他还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论述了怎么样“从美洲殖民地获得糖、猪、生铁、和谷物”，并建议“在殖民地的奴隶最好任其奴隶主任意控制，而不要由国家政府控制”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在第九章中分析了中国，说“中国有巨大的市场”，“中国比欧洲任何一个国家都要富裕”，“中国的大米很便宜”，“而西方在中国的贸易一直受阻”，似乎是受欺负者。从书中不难看出，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在这种殖民地政策指导下，侵略中国，侵占殖民地的政策已经确定，剩下只是个时机问题。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7C624-EBE9-4CE3-A4DD-7EA0DF4B66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19-0F26-4A7D-8DE5-7614185A73B6}" type="datetime2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2019年11月14日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0000"/>
        </a:solidFill>
      </a:spPr>
      <a:bodyPr wrap="square" rtlCol="0">
        <a:spAutoFit/>
      </a:bodyPr>
      <a:lstStyle>
        <a:defPPr>
          <a:defRPr lang="en-US" altLang="zh-CN" sz="2400" b="1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7789</Words>
  <Application>Microsoft Office PowerPoint</Application>
  <PresentationFormat>全屏显示(4:3)</PresentationFormat>
  <Paragraphs>522</Paragraphs>
  <Slides>65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Dotum</vt:lpstr>
      <vt:lpstr>仿宋_GB2312</vt:lpstr>
      <vt:lpstr>黑体</vt:lpstr>
      <vt:lpstr>华文宋体</vt:lpstr>
      <vt:lpstr>楷体_GB2312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Wingdings 2</vt:lpstr>
      <vt:lpstr>默认设计模板</vt:lpstr>
      <vt:lpstr>德国教育革命与 第二次工业革命  </vt:lpstr>
      <vt:lpstr>第一部分</vt:lpstr>
      <vt:lpstr>西方经济学“圣经”《国富论》</vt:lpstr>
      <vt:lpstr>《国富论》与古典经济学派（1）</vt:lpstr>
      <vt:lpstr>《国富论》与古典经济学派（2）</vt:lpstr>
      <vt:lpstr>《国富论》的核心观点</vt:lpstr>
      <vt:lpstr>“消费主义”与“自由竞争”</vt:lpstr>
      <vt:lpstr>亚当·施密的殖民地理论</vt:lpstr>
      <vt:lpstr>殖民地：大不列颠日不落</vt:lpstr>
      <vt:lpstr> 亚当·斯密难题</vt:lpstr>
      <vt:lpstr>PowerPoint 演示文稿</vt:lpstr>
      <vt:lpstr> 韦伯:《新教伦理和资本主义精神》</vt:lpstr>
      <vt:lpstr>PowerPoint 演示文稿</vt:lpstr>
      <vt:lpstr>PowerPoint 演示文稿</vt:lpstr>
      <vt:lpstr>英国早期自由竞争的负面效果（1）</vt:lpstr>
      <vt:lpstr>英国早期自由竞争的负面效果（2）</vt:lpstr>
      <vt:lpstr>英国早期自由竞争的负面效果（3）</vt:lpstr>
      <vt:lpstr>英国早期自由竞争的负面效果（4）</vt:lpstr>
      <vt:lpstr>英国早期自由竞争的负面效果（5）</vt:lpstr>
      <vt:lpstr>PowerPoint 演示文稿</vt:lpstr>
      <vt:lpstr>PowerPoint 演示文稿</vt:lpstr>
      <vt:lpstr>英国弥补自由竞争恶果的措施</vt:lpstr>
      <vt:lpstr>PowerPoint 演示文稿</vt:lpstr>
      <vt:lpstr>  什么是真正的财富？</vt:lpstr>
      <vt:lpstr>第二部分</vt:lpstr>
      <vt:lpstr>  教育与社会化</vt:lpstr>
      <vt:lpstr>PowerPoint 演示文稿</vt:lpstr>
      <vt:lpstr>   教育与社会化</vt:lpstr>
      <vt:lpstr>  教育与社会化</vt:lpstr>
      <vt:lpstr>19 世纪初德国的教育改革</vt:lpstr>
      <vt:lpstr>19 世纪初德国的教育改革</vt:lpstr>
      <vt:lpstr>Pestalozzi（裴斯塔罗齐）</vt:lpstr>
      <vt:lpstr>洪堡与“新人本主义”教育思想</vt:lpstr>
      <vt:lpstr>洪堡与“新人本主义”教育思想</vt:lpstr>
      <vt:lpstr>PowerPoint 演示文稿</vt:lpstr>
      <vt:lpstr>19 世纪德国教育改革：人的教育</vt:lpstr>
      <vt:lpstr>19 世纪德国教育改革：人的教育</vt:lpstr>
      <vt:lpstr>19 世纪德国的爱国主义教育</vt:lpstr>
      <vt:lpstr>19 世纪德国的爱国主义教育</vt:lpstr>
      <vt:lpstr>现代理科大学典范：柏林大学</vt:lpstr>
      <vt:lpstr>现代理科大学典范：柏林大学</vt:lpstr>
      <vt:lpstr>现代理科大学典范：柏林大学</vt:lpstr>
      <vt:lpstr>建立技术科学价值观念</vt:lpstr>
      <vt:lpstr>建立技术科学价值观念</vt:lpstr>
      <vt:lpstr>建立技术科学价值观念</vt:lpstr>
      <vt:lpstr>建立技术科学价值观念</vt:lpstr>
      <vt:lpstr>建立技术科学价值观念</vt:lpstr>
      <vt:lpstr>19世纪德国最重要的发展是教育！</vt:lpstr>
      <vt:lpstr>德国工业革命的历史经验</vt:lpstr>
      <vt:lpstr>德国工业革命的历史经验</vt:lpstr>
      <vt:lpstr>教育改革对德国工业革命的作用</vt:lpstr>
      <vt:lpstr>德国教育改革的影响（法国）</vt:lpstr>
      <vt:lpstr>德国教育改革的影响（英国）</vt:lpstr>
      <vt:lpstr> 英国高等工科教育的滞后</vt:lpstr>
      <vt:lpstr>美国人眼中的德国教育</vt:lpstr>
      <vt:lpstr>            美国人眼中的德国教育</vt:lpstr>
      <vt:lpstr>总结：教育的主要功能</vt:lpstr>
      <vt:lpstr>德国工业革命：                   ——有组织的资本主义</vt:lpstr>
      <vt:lpstr>德国：有组织的资本主义</vt:lpstr>
      <vt:lpstr>德国：有组织的资本主义</vt:lpstr>
      <vt:lpstr>PowerPoint 演示文稿</vt:lpstr>
      <vt:lpstr>PowerPoint 演示文稿</vt:lpstr>
      <vt:lpstr>PowerPoint 演示文稿</vt:lpstr>
      <vt:lpstr>       小 结</vt:lpstr>
      <vt:lpstr>本讲结束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 教 育</dc:title>
  <dc:creator>LXY</dc:creator>
  <cp:lastModifiedBy>LB</cp:lastModifiedBy>
  <cp:revision>83</cp:revision>
  <dcterms:created xsi:type="dcterms:W3CDTF">2008-09-04T13:23:00Z</dcterms:created>
  <dcterms:modified xsi:type="dcterms:W3CDTF">2019-11-14T01:56:14Z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