
<file path=[Content_Types].xml><?xml version="1.0" encoding="utf-8"?>
<Types xmlns="http://schemas.openxmlformats.org/package/2006/content-types">
  <Default Extension="jpeg" ContentType="image/jpe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3"/>
  </p:sldMasterIdLst>
  <p:notesMasterIdLst>
    <p:notesMasterId r:id="rId18"/>
  </p:notesMasterIdLst>
  <p:sldIdLst>
    <p:sldId id="418" r:id="rId4"/>
    <p:sldId id="435" r:id="rId5"/>
    <p:sldId id="436" r:id="rId6"/>
    <p:sldId id="427" r:id="rId7"/>
    <p:sldId id="432" r:id="rId8"/>
    <p:sldId id="433" r:id="rId9"/>
    <p:sldId id="434" r:id="rId10"/>
    <p:sldId id="440" r:id="rId11"/>
    <p:sldId id="441" r:id="rId12"/>
    <p:sldId id="438" r:id="rId13"/>
    <p:sldId id="419" r:id="rId14"/>
    <p:sldId id="494" r:id="rId15"/>
    <p:sldId id="428" r:id="rId16"/>
    <p:sldId id="339" r:id="rId17"/>
    <p:sldId id="342" r:id="rId19"/>
    <p:sldId id="356" r:id="rId20"/>
    <p:sldId id="357" r:id="rId21"/>
    <p:sldId id="256" r:id="rId22"/>
    <p:sldId id="341" r:id="rId23"/>
    <p:sldId id="459" r:id="rId24"/>
    <p:sldId id="460" r:id="rId25"/>
    <p:sldId id="461" r:id="rId26"/>
    <p:sldId id="462" r:id="rId27"/>
    <p:sldId id="463" r:id="rId28"/>
    <p:sldId id="464" r:id="rId29"/>
    <p:sldId id="344" r:id="rId30"/>
    <p:sldId id="424" r:id="rId31"/>
    <p:sldId id="425" r:id="rId32"/>
    <p:sldId id="370" r:id="rId33"/>
    <p:sldId id="367" r:id="rId34"/>
    <p:sldId id="368" r:id="rId35"/>
    <p:sldId id="369" r:id="rId36"/>
    <p:sldId id="420" r:id="rId37"/>
    <p:sldId id="422" r:id="rId38"/>
    <p:sldId id="421" r:id="rId39"/>
    <p:sldId id="353" r:id="rId40"/>
    <p:sldId id="360" r:id="rId41"/>
    <p:sldId id="358" r:id="rId42"/>
    <p:sldId id="361" r:id="rId43"/>
    <p:sldId id="362" r:id="rId44"/>
    <p:sldId id="359" r:id="rId45"/>
    <p:sldId id="363" r:id="rId46"/>
    <p:sldId id="364" r:id="rId47"/>
    <p:sldId id="465" r:id="rId48"/>
    <p:sldId id="466" r:id="rId49"/>
    <p:sldId id="455" r:id="rId50"/>
    <p:sldId id="457" r:id="rId51"/>
    <p:sldId id="447" r:id="rId52"/>
    <p:sldId id="458" r:id="rId53"/>
    <p:sldId id="453" r:id="rId54"/>
    <p:sldId id="454" r:id="rId55"/>
    <p:sldId id="350" r:id="rId56"/>
    <p:sldId id="437" r:id="rId57"/>
    <p:sldId id="426" r:id="rId58"/>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505F2C04-C923-438B-8C0F-E0CD2BADF298}">
      <wppc:fontMiss xmlns:wppc="http://www.wps.cn/officeDocument/PresentationCustomData" type="true"/>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2108B8"/>
    <a:srgbClr val="FFFFCC"/>
    <a:srgbClr val="CCFFFF"/>
    <a:srgbClr val="FFFF99"/>
    <a:srgbClr val="993300"/>
    <a:srgbClr val="CCFFCC"/>
    <a:srgbClr val="FFFF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8774"/>
    <p:restoredTop sz="94660"/>
  </p:normalViewPr>
  <p:slideViewPr>
    <p:cSldViewPr showGuides="1">
      <p:cViewPr>
        <p:scale>
          <a:sx n="81" d="100"/>
          <a:sy n="81" d="100"/>
        </p:scale>
        <p:origin x="-2484" y="-10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1" Type="http://schemas.openxmlformats.org/officeDocument/2006/relationships/tableStyles" Target="tableStyles.xml"/><Relationship Id="rId60" Type="http://schemas.openxmlformats.org/officeDocument/2006/relationships/viewProps" Target="viewProps.xml"/><Relationship Id="rId6" Type="http://schemas.openxmlformats.org/officeDocument/2006/relationships/slide" Target="slides/slide3.xml"/><Relationship Id="rId59" Type="http://schemas.openxmlformats.org/officeDocument/2006/relationships/presProps" Target="presProps.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notesMaster" Target="notesMasters/notes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10594" name="Rectangle 1026"/>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595" name="Rectangle 1027"/>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8372" name="Rectangle 1028"/>
          <p:cNvSpPr>
            <a:spLocks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10597" name="Rectangle 1029"/>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598" name="Rectangle 1030"/>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10599" name="Rectangle 1031"/>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fld id="{9A0DB2DC-4C9A-4742-B13C-FB6460FD3503}" type="slidenum">
              <a:rPr lang="en-US" altLang="zh-CN" sz="1200" dirty="0"/>
            </a:fld>
            <a:endParaRPr lang="en-US" altLang="zh-CN"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设神理以景俗”就是用一个天理、神的理来影响整个社会的民俗；还有一句是“敷文化以柔远”,如何把文化敷向社会,以推广到广大的群众中去.这两句话在中国的文化概念里讲得是非常准确的,比上千种的文化概念还要深刻.</a:t>
            </a:r>
            <a:endParaRPr lang="zh-CN" altLang="en-US"/>
          </a:p>
          <a:p>
            <a:r>
              <a:rPr lang="zh-CN" altLang="en-US"/>
              <a:t>或者可以这样说：建立一个有关神权天理的理念来影响大众，用深厚的文化底蕴怀柔远方的民族。</a:t>
            </a:r>
            <a:endParaRPr lang="zh-CN" altLang="en-US"/>
          </a:p>
          <a:p>
            <a:r>
              <a:rPr lang="zh-CN" altLang="en-US"/>
              <a:t>“设神理以景俗，敷文化以柔远。”南齐王融在其《曲水诗序》中的这句话，道出了文化在人的精神思想、社会能力培养等方面的深远影响和作用。在我国古代的诸多论著中，“文化”二字，意味着以文字、文章、文采承载的礼仪文化、制度文化“教化”“教行”世人。</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2050" name="Freeform 7"/>
          <p:cNvSpPr/>
          <p:nvPr/>
        </p:nvSpPr>
        <p:spPr>
          <a:xfrm>
            <a:off x="609600" y="1219200"/>
            <a:ext cx="7924800" cy="914400"/>
          </a:xfrm>
          <a:custGeom>
            <a:avLst/>
            <a:gdLst/>
            <a:ahLst/>
            <a:cxnLst>
              <a:cxn ang="0">
                <a:pos x="0" y="2147483647"/>
              </a:cxn>
              <a:cxn ang="0">
                <a:pos x="0" y="0"/>
              </a:cxn>
              <a:cxn ang="0">
                <a:pos x="2147483647" y="0"/>
              </a:cxn>
            </a:cxnLst>
            <a:pathLst>
              <a:path w="1000" h="1000">
                <a:moveTo>
                  <a:pt x="0" y="1000"/>
                </a:moveTo>
                <a:lnTo>
                  <a:pt x="0" y="0"/>
                </a:lnTo>
                <a:lnTo>
                  <a:pt x="1000" y="0"/>
                </a:lnTo>
              </a:path>
            </a:pathLst>
          </a:custGeom>
          <a:noFill/>
          <a:ln w="25400" cap="flat" cmpd="sng">
            <a:solidFill>
              <a:schemeClr val="accent1">
                <a:alpha val="100000"/>
              </a:schemeClr>
            </a:solidFill>
            <a:prstDash val="solid"/>
            <a:miter lim="800000"/>
            <a:headEnd type="none" w="med" len="med"/>
            <a:tailEnd type="none" w="med" len="med"/>
          </a:ln>
        </p:spPr>
        <p:txBody>
          <a:bodyPr/>
          <a:p>
            <a:endParaRPr lang="zh-CN" altLang="en-US"/>
          </a:p>
        </p:txBody>
      </p:sp>
      <p:sp>
        <p:nvSpPr>
          <p:cNvPr id="2051" name="Line 8"/>
          <p:cNvSpPr/>
          <p:nvPr/>
        </p:nvSpPr>
        <p:spPr>
          <a:xfrm>
            <a:off x="1981200" y="3962400"/>
            <a:ext cx="6511925" cy="0"/>
          </a:xfrm>
          <a:prstGeom prst="line">
            <a:avLst/>
          </a:prstGeom>
          <a:ln w="19050" cap="flat" cmpd="sng">
            <a:solidFill>
              <a:schemeClr val="accent1"/>
            </a:solidFill>
            <a:prstDash val="solid"/>
            <a:headEnd type="none" w="med" len="med"/>
            <a:tailEnd type="none" w="med" len="med"/>
          </a:ln>
        </p:spPr>
      </p:sp>
      <p:sp>
        <p:nvSpPr>
          <p:cNvPr id="143362"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endParaRPr lang="zh-CN" altLang="en-US"/>
          </a:p>
        </p:txBody>
      </p:sp>
      <p:sp>
        <p:nvSpPr>
          <p:cNvPr id="143363"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r>
              <a:rPr lang="zh-CN" altLang="en-US"/>
              <a:t>单击此处编辑母版副标题样式</a:t>
            </a:r>
            <a:endParaRPr lang="zh-CN" altLang="en-US"/>
          </a:p>
        </p:txBody>
      </p:sp>
      <p:sp>
        <p:nvSpPr>
          <p:cNvPr id="11" name="Rectangle 4"/>
          <p:cNvSpPr>
            <a:spLocks noGrp="1" noChangeArrowheads="1"/>
          </p:cNvSpPr>
          <p:nvPr>
            <p:ph type="dt" sz="half" idx="2"/>
          </p:nvPr>
        </p:nvSpPr>
        <p:spPr bwMode="auto">
          <a:xfrm>
            <a:off x="457200" y="6243638"/>
            <a:ext cx="2133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5FBC88A8-24E0-4967-81F8-E67CDB22CC27}"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2" name="Rectangle 5"/>
          <p:cNvSpPr>
            <a:spLocks noGrp="1" noChangeArrowheads="1"/>
          </p:cNvSpPr>
          <p:nvPr>
            <p:ph type="ftr" sz="quarter" idx="3"/>
          </p:nvPr>
        </p:nvSpPr>
        <p:spPr bwMode="auto">
          <a:xfrm>
            <a:off x="3124200" y="6243638"/>
            <a:ext cx="2895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3" name="Rectangle 6"/>
          <p:cNvSpPr>
            <a:spLocks noGrp="1" noChangeArrowheads="1"/>
          </p:cNvSpPr>
          <p:nvPr>
            <p:ph type="sldNum" sz="quarter" idx="4"/>
          </p:nvPr>
        </p:nvSpPr>
        <p:spPr bwMode="auto">
          <a:xfrm>
            <a:off x="6553200" y="6243638"/>
            <a:ext cx="2133600" cy="457200"/>
          </a:xfrm>
          <a:prstGeom prst="rect">
            <a:avLst/>
          </a:prstGeom>
          <a:ln>
            <a:miter lim="800000"/>
          </a:ln>
        </p:spPr>
        <p:txBody>
          <a:bodyPr vert="horz" wrap="square" lIns="91440" tIns="45720" rIns="91440" bIns="45720" numCol="1" anchor="b" anchorCtr="0" compatLnSpc="1"/>
          <a:p>
            <a:pPr algn="r" eaLnBrk="1" hangingPunct="1"/>
            <a:fld id="{9A0DB2DC-4C9A-4742-B13C-FB6460FD3503}" type="slidenum">
              <a:rPr lang="en-US" altLang="zh-CN" dirty="0">
                <a:latin typeface="Garamond" panose="02020404030301010803" pitchFamily="18" charset="0"/>
              </a:rPr>
            </a:fld>
            <a:endParaRPr lang="en-US" altLang="zh-CN" dirty="0">
              <a:latin typeface="Garamond" panose="02020404030301010803" pitchFamily="18" charset="0"/>
            </a:endParaRPr>
          </a:p>
        </p:txBody>
      </p:sp>
    </p:spTree>
  </p:cSld>
  <p:clrMapOvr>
    <a:masterClrMapping/>
  </p:clrMapOvr>
  <p:timing>
    <p:tnLst>
      <p:par>
        <p:cTn id="1" dur="indefinite" restart="never" nodeType="tmRoot"/>
      </p:par>
    </p:tnLst>
  </p:timing>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98712B2-C764-4A7D-A16A-87D29A3543AF}"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98712B2-C764-4A7D-A16A-87D29A3543AF}"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剪贴画占位符 2"/>
          <p:cNvSpPr>
            <a:spLocks noGrp="1"/>
          </p:cNvSpPr>
          <p:nvPr>
            <p:ph type="clipArt" sz="half" idx="1"/>
          </p:nvPr>
        </p:nvSpPr>
        <p:spPr>
          <a:xfrm>
            <a:off x="457200" y="1600200"/>
            <a:ext cx="4038600" cy="45307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endParaRPr kumimoji="0" lang="zh-CN" altLang="en-US" sz="30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4648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98712B2-C764-4A7D-A16A-87D29A3543AF}"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7813"/>
            <a:ext cx="8229600" cy="585311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98712B2-C764-4A7D-A16A-87D29A3543AF}"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8229600" cy="21891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3941763"/>
            <a:ext cx="8229600" cy="21891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98712B2-C764-4A7D-A16A-87D29A3543AF}"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98712B2-C764-4A7D-A16A-87D29A3543AF}"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3941763"/>
            <a:ext cx="4038600" cy="21891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98712B2-C764-4A7D-A16A-87D29A3543AF}"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8229600" cy="21891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57200" y="3941763"/>
            <a:ext cx="8229600" cy="21891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98712B2-C764-4A7D-A16A-87D29A3543AF}"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2050" name="Freeform 7"/>
          <p:cNvSpPr/>
          <p:nvPr/>
        </p:nvSpPr>
        <p:spPr>
          <a:xfrm>
            <a:off x="609600" y="1219200"/>
            <a:ext cx="7924800" cy="914400"/>
          </a:xfrm>
          <a:custGeom>
            <a:avLst/>
            <a:gdLst/>
            <a:ahLst/>
            <a:cxnLst>
              <a:cxn ang="0">
                <a:pos x="0" y="2147483647"/>
              </a:cxn>
              <a:cxn ang="0">
                <a:pos x="0" y="0"/>
              </a:cxn>
              <a:cxn ang="0">
                <a:pos x="2147483647" y="0"/>
              </a:cxn>
            </a:cxnLst>
            <a:pathLst>
              <a:path w="1000" h="1000">
                <a:moveTo>
                  <a:pt x="0" y="1000"/>
                </a:moveTo>
                <a:lnTo>
                  <a:pt x="0" y="0"/>
                </a:lnTo>
                <a:lnTo>
                  <a:pt x="1000" y="0"/>
                </a:lnTo>
              </a:path>
            </a:pathLst>
          </a:custGeom>
          <a:noFill/>
          <a:ln w="25400" cap="flat" cmpd="sng">
            <a:solidFill>
              <a:schemeClr val="accent1">
                <a:alpha val="100000"/>
              </a:schemeClr>
            </a:solidFill>
            <a:prstDash val="solid"/>
            <a:miter lim="800000"/>
            <a:headEnd type="none" w="med" len="med"/>
            <a:tailEnd type="none" w="med" len="med"/>
          </a:ln>
        </p:spPr>
        <p:txBody>
          <a:bodyPr/>
          <a:p>
            <a:endParaRPr lang="zh-CN" altLang="en-US"/>
          </a:p>
        </p:txBody>
      </p:sp>
      <p:sp>
        <p:nvSpPr>
          <p:cNvPr id="2051" name="Line 8"/>
          <p:cNvSpPr/>
          <p:nvPr/>
        </p:nvSpPr>
        <p:spPr>
          <a:xfrm>
            <a:off x="1981200" y="3962400"/>
            <a:ext cx="6511925" cy="0"/>
          </a:xfrm>
          <a:prstGeom prst="line">
            <a:avLst/>
          </a:prstGeom>
          <a:ln w="19050" cap="flat" cmpd="sng">
            <a:solidFill>
              <a:schemeClr val="accent1"/>
            </a:solidFill>
            <a:prstDash val="solid"/>
            <a:headEnd type="none" w="med" len="med"/>
            <a:tailEnd type="none" w="med" len="med"/>
          </a:ln>
        </p:spPr>
      </p:sp>
      <p:sp>
        <p:nvSpPr>
          <p:cNvPr id="143362" name="Rectangle 2"/>
          <p:cNvSpPr>
            <a:spLocks noGrp="1" noChangeArrowheads="1"/>
          </p:cNvSpPr>
          <p:nvPr>
            <p:ph type="ctrTitle"/>
          </p:nvPr>
        </p:nvSpPr>
        <p:spPr>
          <a:xfrm>
            <a:off x="914400" y="1524000"/>
            <a:ext cx="7623175" cy="1752600"/>
          </a:xfrm>
        </p:spPr>
        <p:txBody>
          <a:bodyPr/>
          <a:lstStyle>
            <a:lvl1pPr>
              <a:defRPr sz="5000"/>
            </a:lvl1pPr>
          </a:lstStyle>
          <a:p>
            <a:r>
              <a:rPr lang="zh-CN" altLang="en-US"/>
              <a:t>单击此处编辑母版标题样式</a:t>
            </a:r>
            <a:endParaRPr lang="zh-CN" altLang="en-US"/>
          </a:p>
        </p:txBody>
      </p:sp>
      <p:sp>
        <p:nvSpPr>
          <p:cNvPr id="143363"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800"/>
            </a:lvl1pPr>
          </a:lstStyle>
          <a:p>
            <a:r>
              <a:rPr lang="zh-CN" altLang="en-US"/>
              <a:t>单击此处编辑母版副标题样式</a:t>
            </a:r>
            <a:endParaRPr lang="zh-CN" altLang="en-US"/>
          </a:p>
        </p:txBody>
      </p:sp>
      <p:sp>
        <p:nvSpPr>
          <p:cNvPr id="11" name="Rectangle 4"/>
          <p:cNvSpPr>
            <a:spLocks noGrp="1" noChangeArrowheads="1"/>
          </p:cNvSpPr>
          <p:nvPr>
            <p:ph type="dt" sz="half" idx="2"/>
          </p:nvPr>
        </p:nvSpPr>
        <p:spPr bwMode="auto">
          <a:xfrm>
            <a:off x="457200" y="6243638"/>
            <a:ext cx="2133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5FBC88A8-24E0-4967-81F8-E67CDB22CC27}"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2" name="Rectangle 5"/>
          <p:cNvSpPr>
            <a:spLocks noGrp="1" noChangeArrowheads="1"/>
          </p:cNvSpPr>
          <p:nvPr>
            <p:ph type="ftr" sz="quarter" idx="3"/>
          </p:nvPr>
        </p:nvSpPr>
        <p:spPr bwMode="auto">
          <a:xfrm>
            <a:off x="3124200" y="6243638"/>
            <a:ext cx="28956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3" name="Rectangle 6"/>
          <p:cNvSpPr>
            <a:spLocks noGrp="1" noChangeArrowheads="1"/>
          </p:cNvSpPr>
          <p:nvPr>
            <p:ph type="sldNum" sz="quarter" idx="4"/>
          </p:nvPr>
        </p:nvSpPr>
        <p:spPr bwMode="auto">
          <a:xfrm>
            <a:off x="6553200" y="6243638"/>
            <a:ext cx="2133600" cy="457200"/>
          </a:xfrm>
          <a:prstGeom prst="rect">
            <a:avLst/>
          </a:prstGeom>
          <a:ln>
            <a:miter lim="800000"/>
          </a:ln>
        </p:spPr>
        <p:txBody>
          <a:bodyPr vert="horz" wrap="square" lIns="91440" tIns="45720" rIns="91440" bIns="45720" numCol="1" anchor="b" anchorCtr="0" compatLnSpc="1"/>
          <a:p>
            <a:pPr algn="r" eaLnBrk="1" hangingPunct="1"/>
            <a:fld id="{9A0DB2DC-4C9A-4742-B13C-FB6460FD3503}" type="slidenum">
              <a:rPr lang="en-US" altLang="zh-CN" dirty="0">
                <a:latin typeface="Garamond" panose="02020404030301010803" pitchFamily="18" charset="0"/>
              </a:rPr>
            </a:fld>
            <a:endParaRPr lang="en-US" altLang="zh-CN" dirty="0">
              <a:latin typeface="Garamond" panose="02020404030301010803" pitchFamily="18" charset="0"/>
            </a:endParaRPr>
          </a:p>
        </p:txBody>
      </p:sp>
    </p:spTree>
  </p:cSld>
  <p:clrMapOvr>
    <a:masterClrMapping/>
  </p:clrMapOvr>
  <p:timing>
    <p:tnLst>
      <p:par>
        <p:cTn id="1" dur="indefinite" restart="never" nodeType="tmRoot"/>
      </p:par>
    </p:tnLst>
  </p:timing>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98712B2-C764-4A7D-A16A-87D29A3543AF}"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98712B2-C764-4A7D-A16A-87D29A3543AF}"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98712B2-C764-4A7D-A16A-87D29A3543AF}"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98712B2-C764-4A7D-A16A-87D29A3543AF}"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hf hdr="0" ftr="0"/>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98712B2-C764-4A7D-A16A-87D29A3543AF}"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hf hdr="0" ftr="0"/>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98712B2-C764-4A7D-A16A-87D29A3543AF}"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hf hdr="0" ftr="0"/>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98712B2-C764-4A7D-A16A-87D29A3543AF}"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hf hdr="0" ftr="0"/>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98712B2-C764-4A7D-A16A-87D29A3543AF}"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hf hdr="0" ftr="0"/>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98712B2-C764-4A7D-A16A-87D29A3543AF}"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hf hdr="0" ftr="0"/>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98712B2-C764-4A7D-A16A-87D29A3543AF}"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hf hdr="0" ftr="0"/>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98712B2-C764-4A7D-A16A-87D29A3543AF}"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hf hdr="0" ftr="0"/>
</p:sldLayout>
</file>

<file path=ppt/slideLayouts/slideLayout29.xml><?xml version="1.0" encoding="utf-8"?>
<p:sldLayout xmlns:a="http://schemas.openxmlformats.org/drawingml/2006/main" xmlns:r="http://schemas.openxmlformats.org/officeDocument/2006/relationships" xmlns:p="http://schemas.openxmlformats.org/presentationml/2006/main" type="clipArtAndTx" preserve="1">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剪贴画占位符 2"/>
          <p:cNvSpPr>
            <a:spLocks noGrp="1"/>
          </p:cNvSpPr>
          <p:nvPr>
            <p:ph type="clipArt" sz="half" idx="1"/>
          </p:nvPr>
        </p:nvSpPr>
        <p:spPr>
          <a:xfrm>
            <a:off x="457200" y="1600200"/>
            <a:ext cx="4038600" cy="45307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endParaRPr kumimoji="0" lang="zh-CN" altLang="en-US" sz="30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4648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98712B2-C764-4A7D-A16A-87D29A3543AF}"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98712B2-C764-4A7D-A16A-87D29A3543AF}"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hf hdr="0" ftr="0"/>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7813"/>
            <a:ext cx="8229600" cy="585311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98712B2-C764-4A7D-A16A-87D29A3543AF}"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hf hdr="0" ftr="0"/>
</p:sldLayout>
</file>

<file path=ppt/slideLayouts/slideLayout31.xml><?xml version="1.0" encoding="utf-8"?>
<p:sldLayout xmlns:a="http://schemas.openxmlformats.org/drawingml/2006/main" xmlns:r="http://schemas.openxmlformats.org/officeDocument/2006/relationships" xmlns:p="http://schemas.openxmlformats.org/presentationml/2006/main" type="objOverTx" preserve="1">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8229600" cy="21891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3941763"/>
            <a:ext cx="8229600" cy="21891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98712B2-C764-4A7D-A16A-87D29A3543AF}"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hf hdr="0" ftr="0"/>
</p:sldLayout>
</file>

<file path=ppt/slideLayouts/slideLayout3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98712B2-C764-4A7D-A16A-87D29A3543AF}"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hf hdr="0" ftr="0"/>
</p:sldLayout>
</file>

<file path=ppt/slideLayouts/slideLayout3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3072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3941763"/>
            <a:ext cx="4038600" cy="21891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日期占位符 5"/>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98712B2-C764-4A7D-A16A-87D29A3543AF}"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页脚占位符 6"/>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8" name="灯片编号占位符 7"/>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hf hdr="0" ftr="0"/>
</p:sldLayout>
</file>

<file path=ppt/slideLayouts/slideLayout34.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8229600" cy="218916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57200" y="3941763"/>
            <a:ext cx="8229600" cy="2189162"/>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98712B2-C764-4A7D-A16A-87D29A3543AF}"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98712B2-C764-4A7D-A16A-87D29A3543AF}"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98712B2-C764-4A7D-A16A-87D29A3543AF}"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98712B2-C764-4A7D-A16A-87D29A3543AF}"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98712B2-C764-4A7D-A16A-87D29A3543AF}"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98712B2-C764-4A7D-A16A-87D29A3543AF}"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98712B2-C764-4A7D-A16A-87D29A3543AF}"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hf hdr="0" ftr="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6.xml"/><Relationship Id="rId8" Type="http://schemas.openxmlformats.org/officeDocument/2006/relationships/slideLayout" Target="../slideLayouts/slideLayout25.xml"/><Relationship Id="rId7" Type="http://schemas.openxmlformats.org/officeDocument/2006/relationships/slideLayout" Target="../slideLayouts/slideLayout24.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3" Type="http://schemas.openxmlformats.org/officeDocument/2006/relationships/slideLayout" Target="../slideLayouts/slideLayout20.xml"/><Relationship Id="rId2" Type="http://schemas.openxmlformats.org/officeDocument/2006/relationships/slideLayout" Target="../slideLayouts/slideLayout19.xml"/><Relationship Id="rId18" Type="http://schemas.openxmlformats.org/officeDocument/2006/relationships/theme" Target="../theme/theme2.xml"/><Relationship Id="rId17" Type="http://schemas.openxmlformats.org/officeDocument/2006/relationships/slideLayout" Target="../slideLayouts/slideLayout34.xml"/><Relationship Id="rId16" Type="http://schemas.openxmlformats.org/officeDocument/2006/relationships/slideLayout" Target="../slideLayouts/slideLayout33.xml"/><Relationship Id="rId15" Type="http://schemas.openxmlformats.org/officeDocument/2006/relationships/slideLayout" Target="../slideLayouts/slideLayout32.xml"/><Relationship Id="rId14" Type="http://schemas.openxmlformats.org/officeDocument/2006/relationships/slideLayout" Target="../slideLayouts/slideLayout31.xml"/><Relationship Id="rId13" Type="http://schemas.openxmlformats.org/officeDocument/2006/relationships/slideLayout" Target="../slideLayouts/slideLayout30.xml"/><Relationship Id="rId12" Type="http://schemas.openxmlformats.org/officeDocument/2006/relationships/slideLayout" Target="../slideLayouts/slideLayout29.xml"/><Relationship Id="rId11" Type="http://schemas.openxmlformats.org/officeDocument/2006/relationships/slideLayout" Target="../slideLayouts/slideLayout28.xml"/><Relationship Id="rId10" Type="http://schemas.openxmlformats.org/officeDocument/2006/relationships/slideLayout" Target="../slideLayouts/slideLayout27.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277813"/>
            <a:ext cx="8229600" cy="1139825"/>
          </a:xfrm>
          <a:prstGeom prst="rect">
            <a:avLst/>
          </a:prstGeom>
          <a:noFill/>
          <a:ln w="9525">
            <a:noFill/>
          </a:ln>
        </p:spPr>
        <p:txBody>
          <a:bodyPr/>
          <a:p>
            <a:pPr lvl="0"/>
            <a:r>
              <a:rPr lang="zh-CN" altLang="en-US" dirty="0"/>
              <a:t>单击此处编辑母版标题样式</a:t>
            </a:r>
            <a:endParaRPr lang="zh-CN" altLang="en-US" dirty="0"/>
          </a:p>
        </p:txBody>
      </p:sp>
      <p:sp>
        <p:nvSpPr>
          <p:cNvPr id="1027" name="Rectangle 3"/>
          <p:cNvSpPr>
            <a:spLocks noGrp="1"/>
          </p:cNvSpPr>
          <p:nvPr>
            <p:ph type="body" idx="1"/>
          </p:nvPr>
        </p:nvSpPr>
        <p:spPr>
          <a:xfrm>
            <a:off x="457200" y="1600200"/>
            <a:ext cx="8229600" cy="453072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42340"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mj-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298712B2-C764-4A7D-A16A-87D29A3543AF}"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42341"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sz="1200">
                <a:latin typeface="+mj-lt"/>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42342"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Garamond" panose="02020404030301010803" pitchFamily="18" charset="0"/>
              </a:defRPr>
            </a:lvl1pPr>
          </a:lstStyle>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1031" name="Freeform 7"/>
          <p:cNvSpPr/>
          <p:nvPr/>
        </p:nvSpPr>
        <p:spPr>
          <a:xfrm>
            <a:off x="381000" y="228600"/>
            <a:ext cx="8229600" cy="609600"/>
          </a:xfrm>
          <a:custGeom>
            <a:avLst/>
            <a:gdLst/>
            <a:ahLst/>
            <a:cxnLst>
              <a:cxn ang="0">
                <a:pos x="0" y="2147483647"/>
              </a:cxn>
              <a:cxn ang="0">
                <a:pos x="0" y="0"/>
              </a:cxn>
              <a:cxn ang="0">
                <a:pos x="2147483647" y="0"/>
              </a:cxn>
            </a:cxnLst>
            <a:pathLst>
              <a:path w="1000" h="1000">
                <a:moveTo>
                  <a:pt x="0" y="1000"/>
                </a:moveTo>
                <a:lnTo>
                  <a:pt x="0" y="0"/>
                </a:lnTo>
                <a:lnTo>
                  <a:pt x="1000" y="0"/>
                </a:lnTo>
              </a:path>
            </a:pathLst>
          </a:custGeom>
          <a:noFill/>
          <a:ln w="19050" cap="flat" cmpd="sng">
            <a:solidFill>
              <a:schemeClr val="accent1">
                <a:alpha val="100000"/>
              </a:schemeClr>
            </a:solidFill>
            <a:prstDash val="solid"/>
            <a:miter lim="800000"/>
            <a:headEnd type="none" w="med" len="med"/>
            <a:tailEnd type="none" w="med" len="med"/>
          </a:ln>
        </p:spPr>
        <p:txBody>
          <a:bodyPr/>
          <a:p>
            <a:endParaRPr lang="zh-CN" altLang="en-US"/>
          </a:p>
        </p:txBody>
      </p:sp>
      <p:sp>
        <p:nvSpPr>
          <p:cNvPr id="1032" name="Line 8"/>
          <p:cNvSpPr/>
          <p:nvPr/>
        </p:nvSpPr>
        <p:spPr>
          <a:xfrm>
            <a:off x="457200" y="6172200"/>
            <a:ext cx="8229600" cy="0"/>
          </a:xfrm>
          <a:prstGeom prst="line">
            <a:avLst/>
          </a:prstGeom>
          <a:ln w="19050" cap="flat" cmpd="sng">
            <a:solidFill>
              <a:schemeClr val="accent1"/>
            </a:solidFill>
            <a:prstDash val="soli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iming>
    <p:tnLst>
      <p:par>
        <p:cTn id="1" dur="indefinite" restart="never" nodeType="tmRoot"/>
      </p:par>
    </p:tnLst>
  </p:timing>
  <p:hf hdr="0" ftr="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457200" y="277813"/>
            <a:ext cx="8229600" cy="1139825"/>
          </a:xfrm>
          <a:prstGeom prst="rect">
            <a:avLst/>
          </a:prstGeom>
          <a:noFill/>
          <a:ln w="9525">
            <a:noFill/>
          </a:ln>
        </p:spPr>
        <p:txBody>
          <a:bodyPr/>
          <a:p>
            <a:pPr lvl="0"/>
            <a:r>
              <a:rPr lang="zh-CN" altLang="en-US" dirty="0"/>
              <a:t>单击此处编辑母版标题样式</a:t>
            </a:r>
            <a:endParaRPr lang="zh-CN" altLang="en-US" dirty="0"/>
          </a:p>
        </p:txBody>
      </p:sp>
      <p:sp>
        <p:nvSpPr>
          <p:cNvPr id="1027" name="Rectangle 3"/>
          <p:cNvSpPr>
            <a:spLocks noGrp="1"/>
          </p:cNvSpPr>
          <p:nvPr>
            <p:ph type="body" idx="1"/>
          </p:nvPr>
        </p:nvSpPr>
        <p:spPr>
          <a:xfrm>
            <a:off x="457200" y="1600200"/>
            <a:ext cx="8229600" cy="453072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42340" name="Rectangle 4"/>
          <p:cNvSpPr>
            <a:spLocks noGrp="1" noChangeArrowheads="1"/>
          </p:cNvSpPr>
          <p:nvPr>
            <p:ph type="dt" sz="half" idx="2"/>
          </p:nvPr>
        </p:nvSpPr>
        <p:spPr bwMode="auto">
          <a:xfrm>
            <a:off x="457200" y="6243638"/>
            <a:ext cx="21336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mj-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298712B2-C764-4A7D-A16A-87D29A3543AF}"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42341"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sz="1200">
                <a:latin typeface="+mj-lt"/>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42342" name="Rectangle 6"/>
          <p:cNvSpPr>
            <a:spLocks noGrp="1" noChangeArrowheads="1"/>
          </p:cNvSpPr>
          <p:nvPr>
            <p:ph type="sldNum" sz="quarter" idx="4"/>
          </p:nvPr>
        </p:nvSpPr>
        <p:spPr bwMode="auto">
          <a:xfrm>
            <a:off x="6553200" y="6243638"/>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Garamond" panose="02020404030301010803" pitchFamily="18" charset="0"/>
              </a:defRPr>
            </a:lvl1pPr>
          </a:lstStyle>
          <a:p>
            <a:pPr lvl="0" eaLnBrk="1" hangingPunct="1"/>
            <a:fld id="{9A0DB2DC-4C9A-4742-B13C-FB6460FD3503}" type="slidenum">
              <a:rPr lang="en-US" altLang="zh-CN" dirty="0"/>
            </a:fld>
            <a:endParaRPr lang="en-US" altLang="zh-CN" dirty="0">
              <a:latin typeface="Arial" panose="020B0604020202020204" pitchFamily="34" charset="0"/>
            </a:endParaRPr>
          </a:p>
        </p:txBody>
      </p:sp>
      <p:sp>
        <p:nvSpPr>
          <p:cNvPr id="1031" name="Freeform 7"/>
          <p:cNvSpPr/>
          <p:nvPr/>
        </p:nvSpPr>
        <p:spPr>
          <a:xfrm>
            <a:off x="381000" y="228600"/>
            <a:ext cx="8229600" cy="609600"/>
          </a:xfrm>
          <a:custGeom>
            <a:avLst/>
            <a:gdLst/>
            <a:ahLst/>
            <a:cxnLst>
              <a:cxn ang="0">
                <a:pos x="0" y="2147483647"/>
              </a:cxn>
              <a:cxn ang="0">
                <a:pos x="0" y="0"/>
              </a:cxn>
              <a:cxn ang="0">
                <a:pos x="2147483647" y="0"/>
              </a:cxn>
            </a:cxnLst>
            <a:pathLst>
              <a:path w="1000" h="1000">
                <a:moveTo>
                  <a:pt x="0" y="1000"/>
                </a:moveTo>
                <a:lnTo>
                  <a:pt x="0" y="0"/>
                </a:lnTo>
                <a:lnTo>
                  <a:pt x="1000" y="0"/>
                </a:lnTo>
              </a:path>
            </a:pathLst>
          </a:custGeom>
          <a:noFill/>
          <a:ln w="19050" cap="flat" cmpd="sng">
            <a:solidFill>
              <a:schemeClr val="accent1">
                <a:alpha val="100000"/>
              </a:schemeClr>
            </a:solidFill>
            <a:prstDash val="solid"/>
            <a:miter lim="800000"/>
            <a:headEnd type="none" w="med" len="med"/>
            <a:tailEnd type="none" w="med" len="med"/>
          </a:ln>
        </p:spPr>
        <p:txBody>
          <a:bodyPr/>
          <a:p>
            <a:endParaRPr lang="zh-CN" altLang="en-US"/>
          </a:p>
        </p:txBody>
      </p:sp>
      <p:sp>
        <p:nvSpPr>
          <p:cNvPr id="1032" name="Line 8"/>
          <p:cNvSpPr/>
          <p:nvPr/>
        </p:nvSpPr>
        <p:spPr>
          <a:xfrm>
            <a:off x="457200" y="6172200"/>
            <a:ext cx="8229600" cy="0"/>
          </a:xfrm>
          <a:prstGeom prst="line">
            <a:avLst/>
          </a:prstGeom>
          <a:ln w="19050" cap="flat" cmpd="sng">
            <a:solidFill>
              <a:schemeClr val="accent1"/>
            </a:solidFill>
            <a:prstDash val="soli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timing>
    <p:tnLst>
      <p:par>
        <p:cTn id="1" dur="indefinite" restart="never" nodeType="tmRoot"/>
      </p:par>
    </p:tnLst>
  </p:timing>
  <p:hf hdr="0" ftr="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755"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1155"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6230"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480"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6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6pPr>
      <a:lvl7pPr marL="25958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7pPr>
      <a:lvl8pPr marL="30530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8pPr>
      <a:lvl9pPr marL="3510280" indent="-339725" algn="l" rtl="0" fontAlgn="base">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4.jpeg"/><Relationship Id="rId1" Type="http://schemas.openxmlformats.org/officeDocument/2006/relationships/image" Target="../media/image3.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image" Target="../media/image4.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image" Target="../media/image7.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3.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4.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5.jpe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jpeg"/><Relationship Id="rId1" Type="http://schemas.openxmlformats.org/officeDocument/2006/relationships/image" Target="../media/image16.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jpeg"/><Relationship Id="rId1" Type="http://schemas.openxmlformats.org/officeDocument/2006/relationships/image" Target="../media/image3.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5.xml"/><Relationship Id="rId1" Type="http://schemas.openxmlformats.org/officeDocument/2006/relationships/image" Target="../media/image20.jpeg"/></Relationships>
</file>

<file path=ppt/slides/_rels/slide37.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slide" Target="slide40.xml"/><Relationship Id="rId5" Type="http://schemas.openxmlformats.org/officeDocument/2006/relationships/slide" Target="slide42.xml"/><Relationship Id="rId4" Type="http://schemas.openxmlformats.org/officeDocument/2006/relationships/slide" Target="slide43.xml"/><Relationship Id="rId3" Type="http://schemas.openxmlformats.org/officeDocument/2006/relationships/slide" Target="slide41.xml"/><Relationship Id="rId2" Type="http://schemas.openxmlformats.org/officeDocument/2006/relationships/slide" Target="slide39.xml"/><Relationship Id="rId1" Type="http://schemas.openxmlformats.org/officeDocument/2006/relationships/slide" Target="slide3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wmf"/></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4"/>
          <p:cNvSpPr txBox="1">
            <a:spLocks noGrp="1" noChangeArrowheads="1"/>
          </p:cNvSpPr>
          <p:nvPr>
            <p:ph type="dt" sz="half" idx="2"/>
          </p:nvPr>
        </p:nvSpPr>
        <p:spPr bwMode="auto">
          <a:ln/>
        </p:spPr>
        <p:txBody>
          <a:bodyPr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AD5B539-9D25-403F-A282-05762C45EFE5}"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075" name="Rectangle 6"/>
          <p:cNvSpPr txBox="1">
            <a:spLocks noGrp="1"/>
          </p:cNvSpPr>
          <p:nvPr>
            <p:ph type="sldNum" sz="quarter" idx="4"/>
          </p:nvPr>
        </p:nvSpPr>
        <p:spPr>
          <a:ln/>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78850" name="Rectangle 2"/>
          <p:cNvSpPr>
            <a:spLocks noGrp="1" noChangeArrowheads="1"/>
          </p:cNvSpPr>
          <p:nvPr>
            <p:ph type="ctrTitle"/>
          </p:nvPr>
        </p:nvSpPr>
        <p:spPr>
          <a:xfrm>
            <a:off x="13335" y="1192530"/>
            <a:ext cx="9117330" cy="2791460"/>
          </a:xfrm>
          <a:solidFill>
            <a:srgbClr val="FFFF00"/>
          </a:solidFill>
          <a:ln w="47625">
            <a:noFill/>
          </a:ln>
        </p:spPr>
        <p:txBody>
          <a:bodyPr vert="horz" wrap="square" lIns="91440" tIns="45720" rIns="91440" bIns="45720" numCol="1" anchor="t" anchorCtr="0" compatLnSpc="1"/>
          <a:lstStyle/>
          <a:p>
            <a:pPr marL="0" marR="0" lvl="0" indent="0" algn="ctr" defTabSz="914400" rtl="0" eaLnBrk="1" fontAlgn="base" latinLnBrk="0" hangingPunct="1">
              <a:lnSpc>
                <a:spcPct val="200000"/>
              </a:lnSpc>
              <a:spcBef>
                <a:spcPct val="115000"/>
              </a:spcBef>
              <a:spcAft>
                <a:spcPct val="100000"/>
              </a:spcAft>
              <a:buClrTx/>
              <a:buSzTx/>
              <a:buFontTx/>
              <a:buNone/>
              <a:defRPr/>
            </a:pPr>
            <a:r>
              <a:rPr kumimoji="0" lang="zh-CN" altLang="en-US" sz="6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文化与文明</a:t>
            </a:r>
            <a:r>
              <a:rPr kumimoji="0" lang="en-US" altLang="zh-CN" sz="4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          </a:t>
            </a:r>
            <a:endParaRPr kumimoji="0" lang="zh-CN" altLang="en-US" sz="4800" b="1" i="0" u="none" strike="noStrike" kern="0" cap="none" spc="0" normalizeH="0" baseline="0" noProof="0" dirty="0" smtClean="0">
              <a:ln>
                <a:noFill/>
              </a:ln>
              <a:solidFill>
                <a:srgbClr val="2108B8"/>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sp>
        <p:nvSpPr>
          <p:cNvPr id="7" name="矩形 6"/>
          <p:cNvSpPr/>
          <p:nvPr/>
        </p:nvSpPr>
        <p:spPr>
          <a:xfrm>
            <a:off x="684213" y="529590"/>
            <a:ext cx="3738880" cy="521970"/>
          </a:xfrm>
          <a:prstGeom prst="rect">
            <a:avLst/>
          </a:prstGeom>
        </p:spPr>
        <p:txBody>
          <a:bodyPr wrap="non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a:t>
            </a:r>
            <a:r>
              <a:rPr kumimoji="0" lang="zh-CN" altLang="en-US" sz="2800" b="1" i="0" u="none" strike="noStrike" kern="120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工业社会学</a:t>
            </a:r>
            <a:r>
              <a:rPr kumimoji="0" lang="en-US" altLang="zh-CN" sz="2800" b="1" i="0" u="none" strike="noStrike" kern="120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a:t>
            </a:r>
            <a:r>
              <a:rPr kumimoji="0" lang="zh-CN" altLang="en-US" sz="28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第五讲</a:t>
            </a:r>
            <a:endParaRPr kumimoji="0" lang="zh-CN" altLang="en-US" sz="2800" b="1" i="0"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p:txBody>
      </p:sp>
      <p:sp>
        <p:nvSpPr>
          <p:cNvPr id="2" name="Rectangle 3"/>
          <p:cNvSpPr>
            <a:spLocks noGrp="1" noChangeArrowheads="1"/>
          </p:cNvSpPr>
          <p:nvPr/>
        </p:nvSpPr>
        <p:spPr>
          <a:xfrm>
            <a:off x="1439228" y="3867468"/>
            <a:ext cx="6400800" cy="2808288"/>
          </a:xfrm>
          <a:prstGeom prst="rect">
            <a:avLst/>
          </a:prstGeom>
          <a:noFill/>
          <a:ln w="9525">
            <a:noFill/>
          </a:ln>
        </p:spPr>
        <p:txBody>
          <a:bodyPr vert="horz" wrap="square" lIns="91440" tIns="45720" rIns="91440" bIns="45720" numCol="1" anchor="t" anchorCtr="0" compatLnSpc="1"/>
          <a:lstStyle>
            <a:lvl1pPr marL="0" indent="0" algn="ctr" rtl="0" eaLnBrk="0" fontAlgn="base" hangingPunct="0">
              <a:spcBef>
                <a:spcPct val="20000"/>
              </a:spcBef>
              <a:spcAft>
                <a:spcPct val="0"/>
              </a:spcAft>
              <a:buNone/>
              <a:defRPr kumimoji="1" sz="3200">
                <a:solidFill>
                  <a:schemeClr val="tx1"/>
                </a:solidFill>
                <a:latin typeface="+mn-lt"/>
                <a:ea typeface="+mn-ea"/>
                <a:cs typeface="+mn-cs"/>
              </a:defRPr>
            </a:lvl1pPr>
            <a:lvl2pPr marL="457200" indent="0" algn="ctr" rtl="0" eaLnBrk="0" fontAlgn="base" hangingPunct="0">
              <a:spcBef>
                <a:spcPct val="20000"/>
              </a:spcBef>
              <a:spcAft>
                <a:spcPct val="0"/>
              </a:spcAft>
              <a:buNone/>
              <a:defRPr kumimoji="1" sz="2800">
                <a:solidFill>
                  <a:schemeClr val="tx1"/>
                </a:solidFill>
                <a:latin typeface="+mn-lt"/>
                <a:ea typeface="+mn-ea"/>
              </a:defRPr>
            </a:lvl2pPr>
            <a:lvl3pPr marL="914400" indent="0" algn="ctr" rtl="0" eaLnBrk="0" fontAlgn="base" hangingPunct="0">
              <a:spcBef>
                <a:spcPct val="20000"/>
              </a:spcBef>
              <a:spcAft>
                <a:spcPct val="0"/>
              </a:spcAft>
              <a:buNone/>
              <a:defRPr kumimoji="1" sz="2400">
                <a:solidFill>
                  <a:schemeClr val="tx1"/>
                </a:solidFill>
                <a:latin typeface="+mn-lt"/>
                <a:ea typeface="+mn-ea"/>
              </a:defRPr>
            </a:lvl3pPr>
            <a:lvl4pPr marL="1371600" indent="0" algn="ctr" rtl="0" eaLnBrk="0" fontAlgn="base" hangingPunct="0">
              <a:spcBef>
                <a:spcPct val="20000"/>
              </a:spcBef>
              <a:spcAft>
                <a:spcPct val="0"/>
              </a:spcAft>
              <a:buNone/>
              <a:defRPr kumimoji="1" sz="2000">
                <a:solidFill>
                  <a:schemeClr val="tx1"/>
                </a:solidFill>
                <a:latin typeface="+mn-lt"/>
                <a:ea typeface="+mn-ea"/>
              </a:defRPr>
            </a:lvl4pPr>
            <a:lvl5pPr marL="1828800" indent="0" algn="ctr" rtl="0" eaLnBrk="0" fontAlgn="base" hangingPunct="0">
              <a:spcBef>
                <a:spcPct val="20000"/>
              </a:spcBef>
              <a:spcAft>
                <a:spcPct val="0"/>
              </a:spcAft>
              <a:buNone/>
              <a:defRPr kumimoji="1" sz="2000">
                <a:solidFill>
                  <a:schemeClr val="tx1"/>
                </a:solidFill>
                <a:latin typeface="+mn-lt"/>
                <a:ea typeface="+mn-ea"/>
              </a:defRPr>
            </a:lvl5pPr>
            <a:lvl6pPr marL="2286000" indent="0" algn="ctr" rtl="0" fontAlgn="base">
              <a:spcBef>
                <a:spcPct val="20000"/>
              </a:spcBef>
              <a:spcAft>
                <a:spcPct val="0"/>
              </a:spcAft>
              <a:buNone/>
              <a:defRPr kumimoji="1" sz="2000">
                <a:solidFill>
                  <a:schemeClr val="tx1"/>
                </a:solidFill>
                <a:latin typeface="+mn-lt"/>
                <a:ea typeface="+mn-ea"/>
              </a:defRPr>
            </a:lvl6pPr>
            <a:lvl7pPr marL="2743200" indent="0" algn="ctr" rtl="0" fontAlgn="base">
              <a:spcBef>
                <a:spcPct val="20000"/>
              </a:spcBef>
              <a:spcAft>
                <a:spcPct val="0"/>
              </a:spcAft>
              <a:buNone/>
              <a:defRPr kumimoji="1" sz="2000">
                <a:solidFill>
                  <a:schemeClr val="tx1"/>
                </a:solidFill>
                <a:latin typeface="+mn-lt"/>
                <a:ea typeface="+mn-ea"/>
              </a:defRPr>
            </a:lvl7pPr>
            <a:lvl8pPr marL="3200400" indent="0" algn="ctr" rtl="0" fontAlgn="base">
              <a:spcBef>
                <a:spcPct val="20000"/>
              </a:spcBef>
              <a:spcAft>
                <a:spcPct val="0"/>
              </a:spcAft>
              <a:buNone/>
              <a:defRPr kumimoji="1" sz="2000">
                <a:solidFill>
                  <a:schemeClr val="tx1"/>
                </a:solidFill>
                <a:latin typeface="+mn-lt"/>
                <a:ea typeface="+mn-ea"/>
              </a:defRPr>
            </a:lvl8pPr>
            <a:lvl9pPr marL="3657600" indent="0" algn="ctr" rtl="0" fontAlgn="base">
              <a:spcBef>
                <a:spcPct val="20000"/>
              </a:spcBef>
              <a:spcAft>
                <a:spcPct val="0"/>
              </a:spcAft>
              <a:buNone/>
              <a:defRPr kumimoji="1" sz="2000">
                <a:solidFill>
                  <a:schemeClr val="tx1"/>
                </a:solidFill>
                <a:latin typeface="+mn-lt"/>
                <a:ea typeface="+mn-ea"/>
              </a:defRPr>
            </a:lvl9pPr>
          </a:lstStyle>
          <a:p>
            <a:pPr marL="0" marR="0" lvl="0" indent="0" algn="ctr" defTabSz="914400" rtl="0" eaLnBrk="1" fontAlgn="base" latinLnBrk="0" hangingPunct="1">
              <a:lnSpc>
                <a:spcPct val="90000"/>
              </a:lnSpc>
              <a:spcBef>
                <a:spcPct val="20000"/>
              </a:spcBef>
              <a:spcAft>
                <a:spcPct val="0"/>
              </a:spcAft>
              <a:buClrTx/>
              <a:buSzTx/>
              <a:buFontTx/>
              <a:buNone/>
              <a:defRPr/>
            </a:pPr>
            <a:endParaRPr kumimoji="1" lang="en-US" altLang="zh-CN" sz="1400" b="1" i="0" u="none" strike="noStrike" kern="0" cap="none" spc="0" normalizeH="0" baseline="0" noProof="0" dirty="0" smtClean="0">
              <a:ln>
                <a:noFill/>
              </a:ln>
              <a:solidFill>
                <a:schemeClr val="tx1"/>
              </a:solidFill>
              <a:effectLst>
                <a:outerShdw blurRad="38100" dist="38100" dir="2700000" algn="tl">
                  <a:srgbClr val="000000">
                    <a:alpha val="43137"/>
                  </a:srgbClr>
                </a:outerShdw>
              </a:effectLst>
              <a:uLnTx/>
              <a:uFillTx/>
              <a:latin typeface="华文楷体" panose="02010600040101010101" pitchFamily="2" charset="-122"/>
              <a:ea typeface="华文楷体" panose="02010600040101010101" pitchFamily="2" charset="-122"/>
              <a:cs typeface="+mn-cs"/>
            </a:endParaRPr>
          </a:p>
          <a:p>
            <a:pPr marL="0" marR="0" lvl="0" indent="0" algn="ctr" defTabSz="914400" rtl="0" eaLnBrk="1" fontAlgn="base" latinLnBrk="0" hangingPunct="1">
              <a:lnSpc>
                <a:spcPct val="90000"/>
              </a:lnSpc>
              <a:spcBef>
                <a:spcPct val="20000"/>
              </a:spcBef>
              <a:spcAft>
                <a:spcPct val="0"/>
              </a:spcAft>
              <a:buClrTx/>
              <a:buSzTx/>
              <a:buFontTx/>
              <a:buNone/>
              <a:defRPr/>
            </a:pPr>
            <a:r>
              <a:rPr kumimoji="1" lang="zh-CN" altLang="en-US" sz="36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陈天</a:t>
            </a:r>
            <a:r>
              <a:rPr kumimoji="1" lang="zh-CN" altLang="en-US" sz="36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宁</a:t>
            </a:r>
            <a:endParaRPr kumimoji="1" lang="zh-CN" altLang="en-US" sz="3600" b="1" i="0" u="none" strike="noStrike" kern="0" cap="none" spc="0" normalizeH="0" baseline="0" noProof="0" dirty="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base" latinLnBrk="0" hangingPunct="1">
              <a:lnSpc>
                <a:spcPct val="90000"/>
              </a:lnSpc>
              <a:spcBef>
                <a:spcPct val="20000"/>
              </a:spcBef>
              <a:spcAft>
                <a:spcPct val="0"/>
              </a:spcAft>
              <a:buClrTx/>
              <a:buSzTx/>
              <a:buFontTx/>
              <a:buNone/>
              <a:defRPr/>
            </a:pPr>
            <a:r>
              <a:rPr kumimoji="1" lang="en-US" altLang="zh-CN" sz="2800" b="1" i="0" u="none" strike="noStrike" kern="0" cap="none" spc="0" normalizeH="0" baseline="0" noProof="0" dirty="0" smtClean="0">
                <a:ln>
                  <a:noFill/>
                </a:ln>
                <a:solidFill>
                  <a:srgbClr val="0066CC"/>
                </a:solidFill>
                <a:effectLst/>
                <a:uLnTx/>
                <a:uFillTx/>
                <a:latin typeface="Century Schoolbook" panose="02040604050505020304" pitchFamily="18" charset="0"/>
                <a:ea typeface="华文行楷" panose="02010800040101010101" pitchFamily="2" charset="-122"/>
                <a:cs typeface="+mn-cs"/>
              </a:rPr>
              <a:t>tnchen@mail.xjtu.edu.cn   </a:t>
            </a:r>
            <a:endParaRPr kumimoji="1" lang="en-US" altLang="zh-CN" sz="2800" b="1" i="0" u="none" strike="noStrike" kern="0" cap="none" spc="0" normalizeH="0" baseline="0" noProof="0" dirty="0" smtClean="0">
              <a:ln>
                <a:noFill/>
              </a:ln>
              <a:solidFill>
                <a:srgbClr val="0066CC"/>
              </a:solidFill>
              <a:effectLst/>
              <a:uLnTx/>
              <a:uFillTx/>
              <a:latin typeface="Century Schoolbook" panose="02040604050505020304" pitchFamily="18" charset="0"/>
              <a:ea typeface="华文行楷" panose="02010800040101010101" pitchFamily="2" charset="-122"/>
              <a:cs typeface="+mn-cs"/>
            </a:endParaRPr>
          </a:p>
          <a:p>
            <a:pPr marL="0" marR="0" lvl="0" indent="0" algn="ctr" defTabSz="914400" rtl="0" eaLnBrk="1" fontAlgn="base" latinLnBrk="0" hangingPunct="1">
              <a:lnSpc>
                <a:spcPct val="90000"/>
              </a:lnSpc>
              <a:spcBef>
                <a:spcPct val="20000"/>
              </a:spcBef>
              <a:spcAft>
                <a:spcPct val="0"/>
              </a:spcAft>
              <a:buClrTx/>
              <a:buSzTx/>
              <a:buFontTx/>
              <a:buNone/>
              <a:defRPr/>
            </a:pPr>
            <a:r>
              <a:rPr kumimoji="1" lang="en-US" altLang="zh-CN" sz="2800" b="1" i="0" u="none" strike="noStrike" kern="0" cap="none" spc="0" normalizeH="0" baseline="0" noProof="0" dirty="0" smtClean="0">
                <a:ln>
                  <a:noFill/>
                </a:ln>
                <a:solidFill>
                  <a:srgbClr val="0066CC"/>
                </a:solidFill>
                <a:effectLst/>
                <a:uLnTx/>
                <a:uFillTx/>
                <a:latin typeface="Century Schoolbook" panose="02040604050505020304" pitchFamily="18" charset="0"/>
                <a:ea typeface="华文行楷" panose="02010800040101010101" pitchFamily="2" charset="-122"/>
                <a:cs typeface="+mn-cs"/>
              </a:rPr>
              <a:t>Mobile:  </a:t>
            </a:r>
            <a:r>
              <a:rPr kumimoji="1" lang="en-US" altLang="zh-CN" sz="2800" b="1" i="0" u="none" strike="noStrike" kern="0" cap="none" spc="0" normalizeH="0" baseline="0" noProof="0" dirty="0" smtClean="0">
                <a:ln>
                  <a:noFill/>
                </a:ln>
                <a:solidFill>
                  <a:srgbClr val="0066CC"/>
                </a:solidFill>
                <a:effectLst/>
                <a:uLnTx/>
                <a:uFillTx/>
                <a:latin typeface="楷体_GB2312" pitchFamily="49" charset="-122"/>
                <a:ea typeface="楷体_GB2312" pitchFamily="49" charset="-122"/>
                <a:cs typeface="+mn-cs"/>
              </a:rPr>
              <a:t>13991861066</a:t>
            </a:r>
            <a:endParaRPr kumimoji="1" lang="en-US" altLang="zh-CN" sz="2800" b="1" i="0" u="none" strike="noStrike" kern="0" cap="none" spc="0" normalizeH="0" baseline="0" noProof="0" dirty="0" smtClean="0">
              <a:ln>
                <a:noFill/>
              </a:ln>
              <a:solidFill>
                <a:srgbClr val="0066CC"/>
              </a:solidFill>
              <a:effectLst/>
              <a:uLnTx/>
              <a:uFillTx/>
              <a:latin typeface="楷体_GB2312" pitchFamily="49" charset="-122"/>
              <a:ea typeface="楷体_GB2312" pitchFamily="49" charset="-122"/>
              <a:cs typeface="+mn-cs"/>
            </a:endParaRPr>
          </a:p>
          <a:p>
            <a:pPr marL="0" marR="0" lvl="0" indent="0" algn="ctr" defTabSz="914400" rtl="0" eaLnBrk="1" fontAlgn="base" latinLnBrk="0" hangingPunct="1">
              <a:lnSpc>
                <a:spcPct val="90000"/>
              </a:lnSpc>
              <a:spcBef>
                <a:spcPct val="40000"/>
              </a:spcBef>
              <a:spcAft>
                <a:spcPct val="0"/>
              </a:spcAft>
              <a:buClrTx/>
              <a:buSzTx/>
              <a:buFontTx/>
              <a:buNone/>
              <a:defRPr/>
            </a:pPr>
            <a:r>
              <a:rPr kumimoji="1" lang="en-US" altLang="zh-CN" sz="2800" b="1" i="0" u="none" strike="noStrike" kern="0" cap="none" spc="0" normalizeH="0" baseline="0" noProof="0" dirty="0" smtClean="0">
                <a:ln>
                  <a:noFill/>
                </a:ln>
                <a:solidFill>
                  <a:srgbClr val="0066CC"/>
                </a:solidFill>
                <a:effectLst/>
                <a:uLnTx/>
                <a:uFillTx/>
                <a:latin typeface="+mn-lt"/>
                <a:ea typeface="+mn-ea"/>
                <a:cs typeface="+mn-cs"/>
              </a:rPr>
              <a:t>2019.11.21</a:t>
            </a:r>
            <a:endParaRPr kumimoji="1" lang="en-US" altLang="zh-CN" sz="2800" b="1" i="0" u="none" strike="noStrike" kern="0" cap="none" spc="0" normalizeH="0" baseline="0" noProof="0" dirty="0" smtClean="0">
              <a:ln>
                <a:noFill/>
              </a:ln>
              <a:solidFill>
                <a:srgbClr val="0066CC"/>
              </a:solidFill>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78850"/>
                                        </p:tgtEl>
                                        <p:attrNameLst>
                                          <p:attrName>style.visibility</p:attrName>
                                        </p:attrNameLst>
                                      </p:cBhvr>
                                      <p:to>
                                        <p:strVal val="visible"/>
                                      </p:to>
                                    </p:set>
                                    <p:anim calcmode="lin" valueType="num">
                                      <p:cBhvr>
                                        <p:cTn id="7" dur="500" fill="hold"/>
                                        <p:tgtEl>
                                          <p:spTgt spid="78850"/>
                                        </p:tgtEl>
                                        <p:attrNameLst>
                                          <p:attrName>ppt_w</p:attrName>
                                        </p:attrNameLst>
                                      </p:cBhvr>
                                      <p:tavLst>
                                        <p:tav tm="0">
                                          <p:val>
                                            <p:fltVal val="0.000000"/>
                                          </p:val>
                                        </p:tav>
                                        <p:tav tm="100000">
                                          <p:val>
                                            <p:strVal val="#ppt_w"/>
                                          </p:val>
                                        </p:tav>
                                      </p:tavLst>
                                    </p:anim>
                                    <p:anim calcmode="lin" valueType="num">
                                      <p:cBhvr>
                                        <p:cTn id="8" dur="500" fill="hold"/>
                                        <p:tgtEl>
                                          <p:spTgt spid="78850"/>
                                        </p:tgtEl>
                                        <p:attrNameLst>
                                          <p:attrName>ppt_h</p:attrName>
                                        </p:attrNameLst>
                                      </p:cBhvr>
                                      <p:tavLst>
                                        <p:tav tm="0">
                                          <p:val>
                                            <p:fltVal val="0.000000"/>
                                          </p:val>
                                        </p:tav>
                                        <p:tav tm="100000">
                                          <p:val>
                                            <p:strVal val="#ppt_h"/>
                                          </p:val>
                                        </p:tav>
                                      </p:tavLst>
                                    </p:anim>
                                    <p:animEffect transition="in" filter="fade">
                                      <p:cBhvr>
                                        <p:cTn id="9" dur="500"/>
                                        <p:tgtEl>
                                          <p:spTgt spid="78850"/>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 calcmode="lin" valueType="num">
                                      <p:cBhvr additive="base">
                                        <p:cTn id="14"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2">
                                            <p:txEl>
                                              <p:pRg st="1" end="1"/>
                                            </p:txEl>
                                          </p:spTgt>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 calcmode="lin" valueType="num">
                                      <p:cBhvr additive="base">
                                        <p:cTn id="18"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
                                            <p:txEl>
                                              <p:pRg st="2" end="2"/>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 calcmode="lin" valueType="num">
                                      <p:cBhvr additive="base">
                                        <p:cTn id="22"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2">
                                            <p:txEl>
                                              <p:pRg st="3" end="3"/>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 calcmode="lin" valueType="num">
                                      <p:cBhvr additive="base">
                                        <p:cTn id="26"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0"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C515A5C8-B7F4-4BEE-AD6C-0162B61CFD41}"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2291" name="灯片编号占位符 5"/>
          <p:cNvSpPr txBox="1">
            <a:spLocks noGrp="1"/>
          </p:cNvSpPr>
          <p:nvPr>
            <p:ph type="sldNum" sz="quarter" idx="12"/>
          </p:nvPr>
        </p:nvSpPr>
        <p:spPr>
          <a:ln/>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pic>
        <p:nvPicPr>
          <p:cNvPr id="12292" name="Picture 5" descr="孔子塑像照片"/>
          <p:cNvPicPr>
            <a:picLocks noChangeAspect="1"/>
          </p:cNvPicPr>
          <p:nvPr>
            <p:ph idx="1"/>
          </p:nvPr>
        </p:nvPicPr>
        <p:blipFill>
          <a:blip r:embed="rId1"/>
          <a:srcRect/>
          <a:stretch>
            <a:fillRect/>
          </a:stretch>
        </p:blipFill>
        <p:spPr>
          <a:xfrm>
            <a:off x="311785" y="134620"/>
            <a:ext cx="8519795" cy="5448935"/>
          </a:xfrm>
          <a:ln/>
        </p:spPr>
      </p:pic>
      <p:sp>
        <p:nvSpPr>
          <p:cNvPr id="194566" name="Rectangle 6"/>
          <p:cNvSpPr>
            <a:spLocks noGrp="1"/>
          </p:cNvSpPr>
          <p:nvPr>
            <p:ph type="title"/>
          </p:nvPr>
        </p:nvSpPr>
        <p:spPr>
          <a:xfrm>
            <a:off x="311785" y="4772660"/>
            <a:ext cx="8676005" cy="1765935"/>
          </a:xfrm>
          <a:solidFill>
            <a:srgbClr val="FFFF00">
              <a:alpha val="100000"/>
            </a:srgbClr>
          </a:solidFill>
          <a:ln/>
        </p:spPr>
        <p:txBody>
          <a:bodyPr vert="horz" wrap="square" lIns="91440" tIns="45720" rIns="91440" bIns="45720" anchor="t"/>
          <a:p>
            <a:pPr algn="just" eaLnBrk="1" hangingPunct="1">
              <a:lnSpc>
                <a:spcPct val="120000"/>
              </a:lnSpc>
              <a:spcBef>
                <a:spcPct val="40000"/>
              </a:spcBef>
            </a:pPr>
            <a:r>
              <a:rPr lang="en-US" altLang="zh-CN" sz="2000" b="1" dirty="0">
                <a:latin typeface="微软雅黑" panose="020B0503020204020204" pitchFamily="34" charset="-122"/>
                <a:ea typeface="微软雅黑" panose="020B0503020204020204" pitchFamily="34" charset="-122"/>
              </a:rPr>
              <a:t>2011</a:t>
            </a:r>
            <a:r>
              <a:rPr lang="zh-CN" altLang="en-US" sz="2000" b="1" dirty="0">
                <a:latin typeface="微软雅黑" panose="020B0503020204020204" pitchFamily="34" charset="-122"/>
                <a:ea typeface="微软雅黑" panose="020B0503020204020204" pitchFamily="34" charset="-122"/>
              </a:rPr>
              <a:t>年</a:t>
            </a:r>
            <a:r>
              <a:rPr lang="en-US" altLang="zh-CN" sz="2000" b="1"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月</a:t>
            </a:r>
            <a:r>
              <a:rPr lang="en-US" altLang="zh-CN" sz="2000" b="1" dirty="0">
                <a:latin typeface="微软雅黑" panose="020B0503020204020204" pitchFamily="34" charset="-122"/>
                <a:ea typeface="微软雅黑" panose="020B0503020204020204" pitchFamily="34" charset="-122"/>
              </a:rPr>
              <a:t>11</a:t>
            </a:r>
            <a:r>
              <a:rPr lang="zh-CN" altLang="en-US" sz="2000" b="1" dirty="0">
                <a:latin typeface="微软雅黑" panose="020B0503020204020204" pitchFamily="34" charset="-122"/>
                <a:ea typeface="微软雅黑" panose="020B0503020204020204" pitchFamily="34" charset="-122"/>
              </a:rPr>
              <a:t>日上午，一座总高</a:t>
            </a:r>
            <a:r>
              <a:rPr lang="en-US" altLang="zh-CN" sz="2000" b="1" dirty="0">
                <a:latin typeface="微软雅黑" panose="020B0503020204020204" pitchFamily="34" charset="-122"/>
                <a:ea typeface="微软雅黑" panose="020B0503020204020204" pitchFamily="34" charset="-122"/>
              </a:rPr>
              <a:t>9.5</a:t>
            </a:r>
            <a:r>
              <a:rPr lang="zh-CN" altLang="en-US" sz="2000" b="1" dirty="0">
                <a:latin typeface="微软雅黑" panose="020B0503020204020204" pitchFamily="34" charset="-122"/>
                <a:ea typeface="微软雅黑" panose="020B0503020204020204" pitchFamily="34" charset="-122"/>
              </a:rPr>
              <a:t>米的“孔子”塑像在位于北京天安门广场东侧的中国国家博物馆北门广场落成。</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新落成的孔子青铜像整体为绿色，人像高</a:t>
            </a:r>
            <a:r>
              <a:rPr lang="en-US" altLang="zh-CN" sz="2000" b="1" dirty="0">
                <a:latin typeface="微软雅黑" panose="020B0503020204020204" pitchFamily="34" charset="-122"/>
                <a:ea typeface="微软雅黑" panose="020B0503020204020204" pitchFamily="34" charset="-122"/>
              </a:rPr>
              <a:t>7.9</a:t>
            </a:r>
            <a:r>
              <a:rPr lang="zh-CN" altLang="en-US" sz="2000" b="1" dirty="0">
                <a:latin typeface="微软雅黑" panose="020B0503020204020204" pitchFamily="34" charset="-122"/>
                <a:ea typeface="微软雅黑" panose="020B0503020204020204" pitchFamily="34" charset="-122"/>
              </a:rPr>
              <a:t>米，石头基座高</a:t>
            </a:r>
            <a:r>
              <a:rPr lang="en-US" altLang="zh-CN" sz="2000" b="1" dirty="0">
                <a:latin typeface="微软雅黑" panose="020B0503020204020204" pitchFamily="34" charset="-122"/>
                <a:ea typeface="微软雅黑" panose="020B0503020204020204" pitchFamily="34" charset="-122"/>
              </a:rPr>
              <a:t>1.6</a:t>
            </a:r>
            <a:r>
              <a:rPr lang="zh-CN" altLang="en-US" sz="2000" b="1" dirty="0">
                <a:latin typeface="微软雅黑" panose="020B0503020204020204" pitchFamily="34" charset="-122"/>
                <a:ea typeface="微软雅黑" panose="020B0503020204020204" pitchFamily="34" charset="-122"/>
              </a:rPr>
              <a:t>米。仅铸造用铜达</a:t>
            </a:r>
            <a:r>
              <a:rPr lang="en-US" altLang="zh-CN" sz="2000" b="1" dirty="0">
                <a:latin typeface="微软雅黑" panose="020B0503020204020204" pitchFamily="34" charset="-122"/>
                <a:ea typeface="微软雅黑" panose="020B0503020204020204" pitchFamily="34" charset="-122"/>
              </a:rPr>
              <a:t>17</a:t>
            </a:r>
            <a:r>
              <a:rPr lang="zh-CN" altLang="en-US" sz="2000" b="1" dirty="0">
                <a:latin typeface="微软雅黑" panose="020B0503020204020204" pitchFamily="34" charset="-122"/>
                <a:ea typeface="微软雅黑" panose="020B0503020204020204" pitchFamily="34" charset="-122"/>
              </a:rPr>
              <a:t>吨。</a:t>
            </a:r>
            <a:r>
              <a:rPr lang="zh-CN" altLang="en-US" sz="2400" b="1" dirty="0">
                <a:solidFill>
                  <a:srgbClr val="7030A0"/>
                </a:solidFill>
                <a:latin typeface="微软雅黑" panose="020B0503020204020204" pitchFamily="34" charset="-122"/>
                <a:ea typeface="微软雅黑" panose="020B0503020204020204" pitchFamily="34" charset="-122"/>
              </a:rPr>
              <a:t>一度引起舆论热议。</a:t>
            </a:r>
            <a:r>
              <a:rPr lang="zh-CN" altLang="en-US" sz="2000" b="1" dirty="0">
                <a:latin typeface="微软雅黑" panose="020B0503020204020204" pitchFamily="34" charset="-122"/>
                <a:ea typeface="微软雅黑" panose="020B0503020204020204" pitchFamily="34" charset="-122"/>
              </a:rPr>
              <a:t>同年</a:t>
            </a:r>
            <a:r>
              <a:rPr lang="en-US" altLang="zh-CN" sz="2000" b="1" dirty="0">
                <a:latin typeface="微软雅黑" panose="020B0503020204020204" pitchFamily="34" charset="-122"/>
                <a:ea typeface="微软雅黑" panose="020B0503020204020204" pitchFamily="34" charset="-122"/>
              </a:rPr>
              <a:t>4</a:t>
            </a:r>
            <a:r>
              <a:rPr lang="zh-CN" altLang="en-US" sz="2000" b="1" dirty="0">
                <a:latin typeface="微软雅黑" panose="020B0503020204020204" pitchFamily="34" charset="-122"/>
                <a:ea typeface="微软雅黑" panose="020B0503020204020204" pitchFamily="34" charset="-122"/>
              </a:rPr>
              <a:t>月</a:t>
            </a:r>
            <a:r>
              <a:rPr lang="en-US" altLang="zh-CN" sz="2000" b="1" dirty="0">
                <a:latin typeface="微软雅黑" panose="020B0503020204020204" pitchFamily="34" charset="-122"/>
                <a:ea typeface="微软雅黑" panose="020B0503020204020204" pitchFamily="34" charset="-122"/>
              </a:rPr>
              <a:t>20</a:t>
            </a:r>
            <a:r>
              <a:rPr lang="zh-CN" altLang="en-US" sz="2000" b="1" dirty="0">
                <a:latin typeface="微软雅黑" panose="020B0503020204020204" pitchFamily="34" charset="-122"/>
                <a:ea typeface="微软雅黑" panose="020B0503020204020204" pitchFamily="34" charset="-122"/>
              </a:rPr>
              <a:t>日晚上，孔子塑像被迁入国家博物馆雕塑园。</a:t>
            </a:r>
            <a:r>
              <a:rPr lang="zh-CN" altLang="en-US" sz="2400" b="1" dirty="0">
                <a:latin typeface="微软雅黑" panose="020B0503020204020204" pitchFamily="34" charset="-122"/>
                <a:ea typeface="微软雅黑" panose="020B0503020204020204" pitchFamily="34" charset="-122"/>
              </a:rPr>
              <a:t> </a:t>
            </a:r>
            <a:endParaRPr lang="zh-CN" altLang="en-US" sz="2200" b="1"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94566"/>
                                        </p:tgtEl>
                                        <p:attrNameLst>
                                          <p:attrName>style.visibility</p:attrName>
                                        </p:attrNameLst>
                                      </p:cBhvr>
                                      <p:to>
                                        <p:strVal val="visible"/>
                                      </p:to>
                                    </p:set>
                                    <p:anim calcmode="lin" valueType="num">
                                      <p:cBhvr>
                                        <p:cTn id="7" dur="1000" fill="hold"/>
                                        <p:tgtEl>
                                          <p:spTgt spid="194566"/>
                                        </p:tgtEl>
                                        <p:attrNameLst>
                                          <p:attrName>ppt_w</p:attrName>
                                        </p:attrNameLst>
                                      </p:cBhvr>
                                      <p:tavLst>
                                        <p:tav tm="0">
                                          <p:val>
                                            <p:strVal val="#ppt_w*0.70"/>
                                          </p:val>
                                        </p:tav>
                                        <p:tav tm="100000">
                                          <p:val>
                                            <p:strVal val="#ppt_w"/>
                                          </p:val>
                                        </p:tav>
                                      </p:tavLst>
                                    </p:anim>
                                    <p:anim calcmode="lin" valueType="num">
                                      <p:cBhvr>
                                        <p:cTn id="8" dur="1000" fill="hold"/>
                                        <p:tgtEl>
                                          <p:spTgt spid="194566"/>
                                        </p:tgtEl>
                                        <p:attrNameLst>
                                          <p:attrName>ppt_h</p:attrName>
                                        </p:attrNameLst>
                                      </p:cBhvr>
                                      <p:tavLst>
                                        <p:tav tm="0">
                                          <p:val>
                                            <p:strVal val="#ppt_h"/>
                                          </p:val>
                                        </p:tav>
                                        <p:tav tm="100000">
                                          <p:val>
                                            <p:strVal val="#ppt_h"/>
                                          </p:val>
                                        </p:tav>
                                      </p:tavLst>
                                    </p:anim>
                                    <p:animEffect transition="in" filter="fade">
                                      <p:cBhvr>
                                        <p:cTn id="9" dur="1000"/>
                                        <p:tgtEl>
                                          <p:spTgt spid="1945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6"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321827F-5B3B-4DF6-A9AD-8599F4E268F0}"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4339" name="灯片编号占位符 5"/>
          <p:cNvSpPr txBox="1">
            <a:spLocks noGrp="1"/>
          </p:cNvSpPr>
          <p:nvPr>
            <p:ph type="sldNum" sz="quarter" idx="12"/>
          </p:nvPr>
        </p:nvSpPr>
        <p:spPr>
          <a:ln/>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14340" name="Rectangle 1028"/>
          <p:cNvSpPr/>
          <p:nvPr/>
        </p:nvSpPr>
        <p:spPr>
          <a:xfrm>
            <a:off x="827088" y="3860800"/>
            <a:ext cx="7416800" cy="2305050"/>
          </a:xfrm>
          <a:prstGeom prst="rect">
            <a:avLst/>
          </a:prstGeom>
          <a:solidFill>
            <a:schemeClr val="accent1">
              <a:alpha val="41176"/>
            </a:schemeClr>
          </a:solidFill>
          <a:ln w="25400" cap="flat" cmpd="sng">
            <a:solidFill>
              <a:srgbClr val="FF0000"/>
            </a:solidFill>
            <a:prstDash val="solid"/>
            <a:miter/>
            <a:headEnd type="none" w="med" len="med"/>
            <a:tailEnd type="none" w="med" len="med"/>
          </a:ln>
        </p:spPr>
        <p:txBody>
          <a:bodyPr wrap="none" anchor="ctr"/>
          <a:p>
            <a:pPr eaLnBrk="1" hangingPunct="1"/>
            <a:endParaRPr lang="zh-CN" altLang="en-US" dirty="0">
              <a:latin typeface="Arial" panose="020B0604020202020204" pitchFamily="34" charset="0"/>
            </a:endParaRPr>
          </a:p>
        </p:txBody>
      </p:sp>
      <p:sp>
        <p:nvSpPr>
          <p:cNvPr id="14341" name="Cloud"/>
          <p:cNvSpPr>
            <a:spLocks noChangeAspect="1" noEditPoints="1"/>
          </p:cNvSpPr>
          <p:nvPr/>
        </p:nvSpPr>
        <p:spPr>
          <a:xfrm>
            <a:off x="179388" y="0"/>
            <a:ext cx="4681537" cy="1341438"/>
          </a:xfrm>
          <a:custGeom>
            <a:avLst/>
            <a:gdLst>
              <a:gd name="txL" fmla="*/ 2977 w 21600"/>
              <a:gd name="txT" fmla="*/ 3262 h 21600"/>
              <a:gd name="txR" fmla="*/ 17087 w 21600"/>
              <a:gd name="txB" fmla="*/ 17337 h 21600"/>
            </a:gdLst>
            <a:ahLst/>
            <a:cxnLst>
              <a:cxn ang="0">
                <a:pos x="2147483647" y="2147483647"/>
              </a:cxn>
              <a:cxn ang="0">
                <a:pos x="2147483647" y="2147483647"/>
              </a:cxn>
              <a:cxn ang="0">
                <a:pos x="2147483647" y="2147483647"/>
              </a:cxn>
              <a:cxn ang="0">
                <a:pos x="2147483647" y="2147483647"/>
              </a:cxn>
            </a:cxnLst>
            <a:rect l="txL" t="txT" r="txR" b="txB"/>
            <a:pathLst>
              <a:path w="21600" h="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a:moveTo>
                  <a:pt x="1074" y="12702"/>
                </a:moveTo>
                <a:cubicBezTo>
                  <a:pt x="1407" y="12969"/>
                  <a:pt x="1786" y="13110"/>
                  <a:pt x="2172" y="13110"/>
                </a:cubicBezTo>
                <a:cubicBezTo>
                  <a:pt x="2228" y="13109"/>
                  <a:pt x="2285" y="13107"/>
                  <a:pt x="2341" y="13101"/>
                </a:cubicBezTo>
              </a:path>
              <a:path w="21600" h="21600" fill="none">
                <a:moveTo>
                  <a:pt x="2909" y="17629"/>
                </a:moveTo>
                <a:cubicBezTo>
                  <a:pt x="3099" y="17599"/>
                  <a:pt x="3285" y="17535"/>
                  <a:pt x="3463" y="17439"/>
                </a:cubicBezTo>
              </a:path>
              <a:path w="21600" h="21600" fill="none">
                <a:moveTo>
                  <a:pt x="7895" y="18680"/>
                </a:moveTo>
                <a:cubicBezTo>
                  <a:pt x="7983" y="18985"/>
                  <a:pt x="8095" y="19277"/>
                  <a:pt x="8229" y="19550"/>
                </a:cubicBezTo>
              </a:path>
              <a:path w="21600" h="21600" fill="none">
                <a:moveTo>
                  <a:pt x="14267" y="18324"/>
                </a:moveTo>
                <a:cubicBezTo>
                  <a:pt x="14336" y="18013"/>
                  <a:pt x="14380" y="17693"/>
                  <a:pt x="14400" y="17370"/>
                </a:cubicBezTo>
              </a:path>
              <a:path w="21600" h="21600" fill="none">
                <a:moveTo>
                  <a:pt x="18694" y="15045"/>
                </a:moveTo>
                <a:cubicBezTo>
                  <a:pt x="18694" y="15034"/>
                  <a:pt x="18695" y="15024"/>
                  <a:pt x="18695" y="15013"/>
                </a:cubicBezTo>
                <a:cubicBezTo>
                  <a:pt x="18695" y="13508"/>
                  <a:pt x="18063" y="12136"/>
                  <a:pt x="17069" y="11477"/>
                </a:cubicBezTo>
              </a:path>
              <a:path w="21600" h="21600" fill="none">
                <a:moveTo>
                  <a:pt x="20165" y="8999"/>
                </a:moveTo>
                <a:cubicBezTo>
                  <a:pt x="20479" y="8635"/>
                  <a:pt x="20726" y="8177"/>
                  <a:pt x="20889" y="7661"/>
                </a:cubicBezTo>
              </a:path>
              <a:path w="21600" h="21600" fill="none">
                <a:moveTo>
                  <a:pt x="19186" y="3344"/>
                </a:moveTo>
                <a:cubicBezTo>
                  <a:pt x="19186" y="3328"/>
                  <a:pt x="19187" y="3313"/>
                  <a:pt x="19187" y="3297"/>
                </a:cubicBezTo>
                <a:cubicBezTo>
                  <a:pt x="19187" y="3101"/>
                  <a:pt x="19174" y="2905"/>
                  <a:pt x="19148" y="2712"/>
                </a:cubicBezTo>
              </a:path>
              <a:path w="21600" h="21600" fill="none">
                <a:moveTo>
                  <a:pt x="14905" y="1165"/>
                </a:moveTo>
                <a:cubicBezTo>
                  <a:pt x="14754" y="1408"/>
                  <a:pt x="14629" y="1679"/>
                  <a:pt x="14535" y="1971"/>
                </a:cubicBezTo>
              </a:path>
              <a:path w="21600" h="21600" fill="none">
                <a:moveTo>
                  <a:pt x="11221" y="1645"/>
                </a:moveTo>
                <a:cubicBezTo>
                  <a:pt x="11140" y="1866"/>
                  <a:pt x="11080" y="2099"/>
                  <a:pt x="11041" y="2340"/>
                </a:cubicBezTo>
              </a:path>
              <a:path w="21600" h="21600" fill="none">
                <a:moveTo>
                  <a:pt x="7645" y="3276"/>
                </a:moveTo>
                <a:cubicBezTo>
                  <a:pt x="7449" y="3016"/>
                  <a:pt x="7231" y="2790"/>
                  <a:pt x="6995" y="2602"/>
                </a:cubicBezTo>
              </a:path>
              <a:path w="21600" h="21600" fill="none">
                <a:moveTo>
                  <a:pt x="1942" y="7186"/>
                </a:moveTo>
                <a:cubicBezTo>
                  <a:pt x="1966" y="7426"/>
                  <a:pt x="2004" y="7663"/>
                  <a:pt x="2056" y="7895"/>
                </a:cubicBezTo>
              </a:path>
            </a:pathLst>
          </a:custGeom>
          <a:solidFill>
            <a:srgbClr val="FFFF00">
              <a:alpha val="100000"/>
            </a:srgbClr>
          </a:solidFill>
          <a:ln w="9525" cap="flat" cmpd="sng">
            <a:solidFill>
              <a:srgbClr val="FFCC00">
                <a:alpha val="100000"/>
              </a:srgbClr>
            </a:solidFill>
            <a:prstDash val="solid"/>
            <a:miter lim="800000"/>
            <a:headEnd type="none" w="med" len="med"/>
            <a:tailEnd type="none" w="med" len="med"/>
          </a:ln>
          <a:effectLst>
            <a:outerShdw dist="107763" dir="2699999" algn="ctr" rotWithShape="0">
              <a:srgbClr val="808080">
                <a:alpha val="100000"/>
              </a:srgbClr>
            </a:outerShdw>
          </a:effectLst>
        </p:spPr>
        <p:txBody>
          <a:bodyPr/>
          <a:p>
            <a:endParaRPr lang="zh-CN" altLang="en-US"/>
          </a:p>
        </p:txBody>
      </p:sp>
      <p:sp>
        <p:nvSpPr>
          <p:cNvPr id="109571" name="Rectangle 1027"/>
          <p:cNvSpPr>
            <a:spLocks noGrp="1" noChangeArrowheads="1"/>
          </p:cNvSpPr>
          <p:nvPr>
            <p:ph idx="1"/>
          </p:nvPr>
        </p:nvSpPr>
        <p:spPr>
          <a:xfrm>
            <a:off x="457200" y="1484313"/>
            <a:ext cx="8229600" cy="4681538"/>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ts val="1000"/>
              </a:spcBef>
              <a:spcAft>
                <a:spcPct val="0"/>
              </a:spcAft>
              <a:buClr>
                <a:schemeClr val="accent1"/>
              </a:buClr>
              <a:buSzPct val="65000"/>
              <a:buFont typeface="Wingdings" panose="05000000000000000000" pitchFamily="2" charset="2"/>
              <a:buChar char="n"/>
              <a:defRPr/>
            </a:pPr>
            <a:r>
              <a:rPr kumimoji="0" lang="zh-CN" altLang="en-US" sz="28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文化</a:t>
            </a:r>
            <a:r>
              <a:rPr kumimoji="0" lang="zh-CN" altLang="en-US"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程度、 </a:t>
            </a:r>
            <a:r>
              <a:rPr kumimoji="0" lang="zh-CN" altLang="en-US" sz="28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文化</a:t>
            </a:r>
            <a:r>
              <a:rPr kumimoji="0" lang="zh-CN" altLang="en-US"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人、</a:t>
            </a:r>
            <a:r>
              <a:rPr kumimoji="0" lang="zh-CN" altLang="en-US" sz="28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文化</a:t>
            </a:r>
            <a:r>
              <a:rPr kumimoji="0" lang="zh-CN" altLang="en-US"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气息</a:t>
            </a:r>
            <a:endParaRPr kumimoji="0" lang="zh-CN" altLang="en-US"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ts val="1000"/>
              </a:spcBef>
              <a:spcAft>
                <a:spcPct val="0"/>
              </a:spcAft>
              <a:buClr>
                <a:schemeClr val="accent1"/>
              </a:buClr>
              <a:buSzPct val="65000"/>
              <a:buFont typeface="Wingdings" panose="05000000000000000000" pitchFamily="2" charset="2"/>
              <a:buChar char="n"/>
              <a:defRPr/>
            </a:pPr>
            <a:r>
              <a:rPr kumimoji="0" lang="zh-CN" altLang="en-US"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“兄妹开荒”中“学</a:t>
            </a:r>
            <a:r>
              <a:rPr kumimoji="0" lang="zh-CN" altLang="en-US" sz="28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文化</a:t>
            </a:r>
            <a:r>
              <a:rPr kumimoji="0" lang="zh-CN" altLang="en-US"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a:t>
            </a:r>
            <a:endParaRPr kumimoji="0" lang="zh-CN" altLang="en-US"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ts val="1000"/>
              </a:spcBef>
              <a:spcAft>
                <a:spcPct val="0"/>
              </a:spcAft>
              <a:buClr>
                <a:schemeClr val="accent1"/>
              </a:buClr>
              <a:buSzPct val="65000"/>
              <a:buFont typeface="Wingdings" panose="05000000000000000000" pitchFamily="2" charset="2"/>
              <a:buChar char="n"/>
              <a:defRPr/>
            </a:pPr>
            <a:r>
              <a:rPr kumimoji="0" lang="zh-CN" altLang="en-US" sz="2800" b="1" i="1"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 </a:t>
            </a:r>
            <a:r>
              <a:rPr kumimoji="0" lang="zh-CN" altLang="en-US"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 五四“新</a:t>
            </a:r>
            <a:r>
              <a:rPr kumimoji="0" lang="zh-CN" altLang="en-US" sz="28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文化</a:t>
            </a:r>
            <a:r>
              <a:rPr kumimoji="0" lang="zh-CN" altLang="en-US"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a:t>
            </a:r>
            <a:r>
              <a:rPr kumimoji="0" lang="zh-CN" altLang="en-US" sz="28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文化</a:t>
            </a:r>
            <a:r>
              <a:rPr kumimoji="0" lang="zh-CN" altLang="en-US"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大革命</a:t>
            </a:r>
            <a:endParaRPr kumimoji="0" lang="zh-CN" altLang="en-US"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ts val="1000"/>
              </a:spcBef>
              <a:spcAft>
                <a:spcPct val="0"/>
              </a:spcAft>
              <a:buClr>
                <a:schemeClr val="accent1"/>
              </a:buClr>
              <a:buSzPct val="65000"/>
              <a:buFont typeface="Wingdings" panose="05000000000000000000" pitchFamily="2" charset="2"/>
              <a:buChar char="n"/>
              <a:defRPr/>
            </a:pPr>
            <a:r>
              <a:rPr kumimoji="0" lang="zh-CN" altLang="en-US" sz="28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 </a:t>
            </a:r>
            <a:r>
              <a:rPr kumimoji="0" lang="zh-CN" altLang="en-US" sz="2800" b="1" i="0" u="none" strike="noStrike" kern="0" cap="none" spc="0" normalizeH="0" baseline="0" noProof="0" dirty="0" smtClean="0">
                <a:ln>
                  <a:noFill/>
                </a:ln>
                <a:solidFill>
                  <a:srgbClr val="669900"/>
                </a:solidFill>
                <a:effectLst/>
                <a:uLnTx/>
                <a:uFillTx/>
                <a:latin typeface="微软雅黑" panose="020B0503020204020204" pitchFamily="34" charset="-122"/>
                <a:ea typeface="微软雅黑" panose="020B0503020204020204" pitchFamily="34" charset="-122"/>
                <a:cs typeface="+mn-cs"/>
              </a:rPr>
              <a:t>“三个代表” 中的先进文化 </a:t>
            </a:r>
            <a:endParaRPr kumimoji="0" lang="en-US" altLang="zh-CN" sz="2800" b="1" i="0" u="none" strike="noStrike" kern="0" cap="none" spc="0" normalizeH="0" baseline="0" noProof="0" dirty="0" smtClean="0">
              <a:ln>
                <a:noFill/>
              </a:ln>
              <a:solidFill>
                <a:srgbClr val="669900"/>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ts val="800"/>
              </a:spcBef>
              <a:spcAft>
                <a:spcPct val="0"/>
              </a:spcAft>
              <a:buClr>
                <a:schemeClr val="accent1"/>
              </a:buClr>
              <a:buSzPct val="65000"/>
              <a:buFont typeface="Wingdings" panose="05000000000000000000" pitchFamily="2" charset="2"/>
              <a:buNone/>
              <a:defRPr/>
            </a:pPr>
            <a:endParaRPr kumimoji="0" lang="zh-CN" altLang="en-US" sz="9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669925" marR="0" lvl="1" indent="-325755" algn="l" defTabSz="914400" rtl="0" eaLnBrk="1" fontAlgn="base" latinLnBrk="0" hangingPunct="1">
              <a:lnSpc>
                <a:spcPct val="100000"/>
              </a:lnSpc>
              <a:spcBef>
                <a:spcPts val="1000"/>
              </a:spcBef>
              <a:spcAft>
                <a:spcPct val="0"/>
              </a:spcAft>
              <a:buClr>
                <a:schemeClr val="accent2"/>
              </a:buClr>
              <a:buSzPct val="60000"/>
              <a:buFont typeface="Wingdings" panose="05000000000000000000" pitchFamily="2" charset="2"/>
              <a:buNone/>
              <a:defRPr/>
            </a:pPr>
            <a:r>
              <a:rPr kumimoji="0" lang="zh-CN" altLang="en-US" sz="2800" b="1" i="0" u="none" strike="noStrike" kern="0" cap="none" spc="0" normalizeH="0" baseline="0" noProof="0" dirty="0" smtClean="0">
                <a:ln>
                  <a:noFill/>
                </a:ln>
                <a:solidFill>
                  <a:schemeClr val="accent2"/>
                </a:solidFill>
                <a:effectLst/>
                <a:uLnTx/>
                <a:uFillTx/>
                <a:latin typeface="+mn-lt"/>
                <a:ea typeface="楷体_GB2312" pitchFamily="49" charset="-122"/>
              </a:rPr>
              <a:t>         </a:t>
            </a:r>
            <a:r>
              <a:rPr kumimoji="0" lang="zh-CN" altLang="en-US" sz="2800" b="1" i="0" u="none" strike="noStrike" kern="0" cap="none" spc="0" normalizeH="0" baseline="0" noProof="0" dirty="0" smtClean="0">
                <a:ln>
                  <a:noFill/>
                </a:ln>
                <a:solidFill>
                  <a:schemeClr val="accent2"/>
                </a:solidFill>
                <a:effectLst/>
                <a:uLnTx/>
                <a:uFillTx/>
                <a:latin typeface="微软雅黑" panose="020B0503020204020204" pitchFamily="34" charset="-122"/>
                <a:ea typeface="微软雅黑" panose="020B0503020204020204" pitchFamily="34" charset="-122"/>
              </a:rPr>
              <a:t>社区</a:t>
            </a:r>
            <a:r>
              <a:rPr kumimoji="0" lang="zh-CN" altLang="en-US"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文化</a:t>
            </a:r>
            <a:r>
              <a:rPr kumimoji="0" lang="zh-CN" altLang="en-US" sz="2800" b="1" i="0" u="none" strike="noStrike" kern="0" cap="none" spc="0" normalizeH="0" baseline="0" noProof="0" dirty="0" smtClean="0">
                <a:ln>
                  <a:noFill/>
                </a:ln>
                <a:solidFill>
                  <a:schemeClr val="accent2"/>
                </a:solidFill>
                <a:effectLst/>
                <a:uLnTx/>
                <a:uFillTx/>
                <a:latin typeface="微软雅黑" panose="020B0503020204020204" pitchFamily="34" charset="-122"/>
                <a:ea typeface="微软雅黑" panose="020B0503020204020204" pitchFamily="34" charset="-122"/>
              </a:rPr>
              <a:t>、城市</a:t>
            </a:r>
            <a:r>
              <a:rPr kumimoji="0" lang="zh-CN" altLang="en-US"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文化、</a:t>
            </a:r>
            <a:r>
              <a:rPr kumimoji="0" lang="zh-CN" altLang="en-US" sz="2800" b="1" i="0" u="none" strike="noStrike" kern="0" cap="none" spc="0" normalizeH="0" baseline="0" noProof="0" dirty="0">
                <a:ln>
                  <a:noFill/>
                </a:ln>
                <a:solidFill>
                  <a:schemeClr val="accent2"/>
                </a:solidFill>
                <a:effectLst/>
                <a:uLnTx/>
                <a:uFillTx/>
                <a:latin typeface="微软雅黑" panose="020B0503020204020204" pitchFamily="34" charset="-122"/>
                <a:ea typeface="微软雅黑" panose="020B0503020204020204" pitchFamily="34" charset="-122"/>
              </a:rPr>
              <a:t>乡土</a:t>
            </a:r>
            <a:r>
              <a:rPr kumimoji="0" lang="zh-CN" altLang="en-US"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文化</a:t>
            </a:r>
            <a:endParaRPr kumimoji="0" lang="zh-CN" altLang="en-US"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endParaRPr>
          </a:p>
          <a:p>
            <a:pPr marL="669925" marR="0" lvl="1" indent="-325755" algn="l" defTabSz="914400" rtl="0" eaLnBrk="1" fontAlgn="base" latinLnBrk="0" hangingPunct="1">
              <a:lnSpc>
                <a:spcPct val="100000"/>
              </a:lnSpc>
              <a:spcBef>
                <a:spcPts val="1000"/>
              </a:spcBef>
              <a:spcAft>
                <a:spcPct val="0"/>
              </a:spcAft>
              <a:buClr>
                <a:schemeClr val="accent2"/>
              </a:buClr>
              <a:buSzPct val="60000"/>
              <a:buFont typeface="Wingdings" panose="05000000000000000000" pitchFamily="2" charset="2"/>
              <a:buNone/>
              <a:defRPr/>
            </a:pPr>
            <a:r>
              <a:rPr kumimoji="0" lang="zh-CN" altLang="en-US" sz="2800" b="1" i="0" u="none" strike="noStrike" kern="0" cap="none" spc="0" normalizeH="0" baseline="0" noProof="0" dirty="0" smtClean="0">
                <a:ln>
                  <a:noFill/>
                </a:ln>
                <a:solidFill>
                  <a:schemeClr val="accent2"/>
                </a:solidFill>
                <a:effectLst/>
                <a:uLnTx/>
                <a:uFillTx/>
                <a:latin typeface="微软雅黑" panose="020B0503020204020204" pitchFamily="34" charset="-122"/>
                <a:ea typeface="微软雅黑" panose="020B0503020204020204" pitchFamily="34" charset="-122"/>
              </a:rPr>
              <a:t>        校园</a:t>
            </a:r>
            <a:r>
              <a:rPr kumimoji="0" lang="zh-CN" altLang="en-US"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文化</a:t>
            </a:r>
            <a:r>
              <a:rPr kumimoji="0" lang="zh-CN" altLang="en-US" sz="2800" b="1" i="0" u="none" strike="noStrike" kern="0" cap="none" spc="0" normalizeH="0" baseline="0" noProof="0" dirty="0" smtClean="0">
                <a:ln>
                  <a:noFill/>
                </a:ln>
                <a:solidFill>
                  <a:schemeClr val="accent2"/>
                </a:solidFill>
                <a:effectLst/>
                <a:uLnTx/>
                <a:uFillTx/>
                <a:latin typeface="微软雅黑" panose="020B0503020204020204" pitchFamily="34" charset="-122"/>
                <a:ea typeface="微软雅黑" panose="020B0503020204020204" pitchFamily="34" charset="-122"/>
              </a:rPr>
              <a:t>、企业</a:t>
            </a:r>
            <a:r>
              <a:rPr kumimoji="0" lang="zh-CN" altLang="en-US"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文化</a:t>
            </a:r>
            <a:r>
              <a:rPr kumimoji="0" lang="zh-CN" altLang="en-US" sz="2800" b="1" i="0" u="none" strike="noStrike" kern="0" cap="none" spc="0" normalizeH="0" baseline="0" noProof="0" dirty="0" smtClean="0">
                <a:ln>
                  <a:noFill/>
                </a:ln>
                <a:solidFill>
                  <a:schemeClr val="accent2"/>
                </a:solidFill>
                <a:effectLst/>
                <a:uLnTx/>
                <a:uFillTx/>
                <a:latin typeface="微软雅黑" panose="020B0503020204020204" pitchFamily="34" charset="-122"/>
                <a:ea typeface="微软雅黑" panose="020B0503020204020204" pitchFamily="34" charset="-122"/>
              </a:rPr>
              <a:t>、计算机</a:t>
            </a:r>
            <a:r>
              <a:rPr kumimoji="0" lang="zh-CN" altLang="en-US"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文化</a:t>
            </a:r>
            <a:endParaRPr kumimoji="0" lang="zh-CN" altLang="en-US"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endParaRPr>
          </a:p>
          <a:p>
            <a:pPr marL="669925" marR="0" lvl="1" indent="-325755" algn="l" defTabSz="914400" rtl="0" eaLnBrk="1" fontAlgn="base" latinLnBrk="0" hangingPunct="1">
              <a:lnSpc>
                <a:spcPct val="100000"/>
              </a:lnSpc>
              <a:spcBef>
                <a:spcPts val="1000"/>
              </a:spcBef>
              <a:spcAft>
                <a:spcPct val="0"/>
              </a:spcAft>
              <a:buClr>
                <a:schemeClr val="accent2"/>
              </a:buClr>
              <a:buSzPct val="60000"/>
              <a:buFont typeface="Wingdings" panose="05000000000000000000" pitchFamily="2" charset="2"/>
              <a:buNone/>
              <a:defRPr/>
            </a:pPr>
            <a:r>
              <a:rPr kumimoji="0" lang="zh-CN" altLang="en-US" sz="2800" b="1" i="0" u="none" strike="noStrike" kern="0" cap="none" spc="0" normalizeH="0" baseline="0" noProof="0" dirty="0" smtClean="0">
                <a:ln>
                  <a:noFill/>
                </a:ln>
                <a:solidFill>
                  <a:schemeClr val="accent2"/>
                </a:solidFill>
                <a:effectLst/>
                <a:uLnTx/>
                <a:uFillTx/>
                <a:latin typeface="微软雅黑" panose="020B0503020204020204" pitchFamily="34" charset="-122"/>
                <a:ea typeface="微软雅黑" panose="020B0503020204020204" pitchFamily="34" charset="-122"/>
              </a:rPr>
              <a:t>        仰韶</a:t>
            </a:r>
            <a:r>
              <a:rPr kumimoji="0" lang="zh-CN" altLang="en-US"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文化</a:t>
            </a:r>
            <a:r>
              <a:rPr kumimoji="0" lang="zh-CN" altLang="en-US" sz="2800" b="1" i="0" u="none" strike="noStrike" kern="0" cap="none" spc="0" normalizeH="0" baseline="0" noProof="0" dirty="0" smtClean="0">
                <a:ln>
                  <a:noFill/>
                </a:ln>
                <a:solidFill>
                  <a:schemeClr val="accent2"/>
                </a:solidFill>
                <a:effectLst/>
                <a:uLnTx/>
                <a:uFillTx/>
                <a:latin typeface="微软雅黑" panose="020B0503020204020204" pitchFamily="34" charset="-122"/>
                <a:ea typeface="微软雅黑" panose="020B0503020204020204" pitchFamily="34" charset="-122"/>
              </a:rPr>
              <a:t>、半坡</a:t>
            </a:r>
            <a:r>
              <a:rPr kumimoji="0" lang="zh-CN" altLang="en-US"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文化</a:t>
            </a:r>
            <a:r>
              <a:rPr kumimoji="0" lang="zh-CN" altLang="en-US" sz="2800" b="1" i="0" u="none" strike="noStrike" kern="0" cap="none" spc="0" normalizeH="0" baseline="0" noProof="0" dirty="0" smtClean="0">
                <a:ln>
                  <a:noFill/>
                </a:ln>
                <a:solidFill>
                  <a:schemeClr val="accent2"/>
                </a:solidFill>
                <a:effectLst/>
                <a:uLnTx/>
                <a:uFillTx/>
                <a:latin typeface="微软雅黑" panose="020B0503020204020204" pitchFamily="34" charset="-122"/>
                <a:ea typeface="微软雅黑" panose="020B0503020204020204" pitchFamily="34" charset="-122"/>
              </a:rPr>
              <a:t>、儒家</a:t>
            </a:r>
            <a:r>
              <a:rPr kumimoji="0" lang="zh-CN" altLang="en-US"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文化</a:t>
            </a:r>
            <a:endParaRPr kumimoji="0" lang="zh-CN" altLang="en-US"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endParaRPr>
          </a:p>
          <a:p>
            <a:pPr marL="669925" marR="0" lvl="1" indent="-325755" algn="l" defTabSz="914400" rtl="0" eaLnBrk="1" fontAlgn="base" latinLnBrk="0" hangingPunct="1">
              <a:lnSpc>
                <a:spcPct val="100000"/>
              </a:lnSpc>
              <a:spcBef>
                <a:spcPts val="1000"/>
              </a:spcBef>
              <a:spcAft>
                <a:spcPct val="0"/>
              </a:spcAft>
              <a:buClr>
                <a:schemeClr val="accent2"/>
              </a:buClr>
              <a:buSzPct val="60000"/>
              <a:buFont typeface="Wingdings" panose="05000000000000000000" pitchFamily="2" charset="2"/>
              <a:buNone/>
              <a:defRPr/>
            </a:pPr>
            <a:r>
              <a:rPr kumimoji="0" lang="zh-CN" altLang="en-US" sz="2800" b="1" i="0" u="none" strike="noStrike" kern="0" cap="none" spc="0" normalizeH="0" baseline="0" noProof="0" dirty="0" smtClean="0">
                <a:ln>
                  <a:noFill/>
                </a:ln>
                <a:solidFill>
                  <a:schemeClr val="accent2"/>
                </a:solidFill>
                <a:effectLst/>
                <a:uLnTx/>
                <a:uFillTx/>
                <a:latin typeface="微软雅黑" panose="020B0503020204020204" pitchFamily="34" charset="-122"/>
                <a:ea typeface="微软雅黑" panose="020B0503020204020204" pitchFamily="34" charset="-122"/>
              </a:rPr>
              <a:t>        农耕</a:t>
            </a:r>
            <a:r>
              <a:rPr kumimoji="0" lang="zh-CN" altLang="en-US"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文化</a:t>
            </a:r>
            <a:r>
              <a:rPr kumimoji="0" lang="zh-CN" altLang="en-US" sz="2800" b="1" i="0" u="none" strike="noStrike" kern="0" cap="none" spc="0" normalizeH="0" baseline="0" noProof="0" dirty="0" smtClean="0">
                <a:ln>
                  <a:noFill/>
                </a:ln>
                <a:solidFill>
                  <a:schemeClr val="accent2"/>
                </a:solidFill>
                <a:effectLst/>
                <a:uLnTx/>
                <a:uFillTx/>
                <a:latin typeface="微软雅黑" panose="020B0503020204020204" pitchFamily="34" charset="-122"/>
                <a:ea typeface="微软雅黑" panose="020B0503020204020204" pitchFamily="34" charset="-122"/>
              </a:rPr>
              <a:t>与工业</a:t>
            </a:r>
            <a:r>
              <a:rPr kumimoji="0" lang="zh-CN" altLang="en-US"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文化</a:t>
            </a:r>
            <a:endParaRPr kumimoji="0" lang="zh-CN" altLang="en-US"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endParaRPr>
          </a:p>
        </p:txBody>
      </p:sp>
      <p:sp>
        <p:nvSpPr>
          <p:cNvPr id="109570" name="Rectangle 1026"/>
          <p:cNvSpPr>
            <a:spLocks noGrp="1" noChangeArrowheads="1"/>
          </p:cNvSpPr>
          <p:nvPr>
            <p:ph type="title"/>
          </p:nvPr>
        </p:nvSpPr>
        <p:spPr>
          <a:xfrm>
            <a:off x="245745" y="100965"/>
            <a:ext cx="6407785" cy="1139825"/>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600" b="1" i="1" u="none" strike="noStrike" kern="0" cap="none" spc="0" normalizeH="0" baseline="0" noProof="0" dirty="0" smtClean="0">
                <a:ln>
                  <a:noFill/>
                </a:ln>
                <a:solidFill>
                  <a:srgbClr val="0033CC"/>
                </a:solidFill>
                <a:effectLst/>
                <a:uLnTx/>
                <a:uFillTx/>
                <a:latin typeface="+mj-lt"/>
                <a:ea typeface="+mj-ea"/>
                <a:cs typeface="+mj-cs"/>
              </a:rPr>
              <a:t> </a:t>
            </a:r>
            <a:r>
              <a:rPr kumimoji="0" lang="zh-CN" altLang="en-US" sz="4600" b="1" i="1"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mj-lt"/>
                <a:ea typeface="+mj-ea"/>
                <a:cs typeface="+mj-cs"/>
              </a:rPr>
              <a:t>什么是</a:t>
            </a:r>
            <a:r>
              <a:rPr kumimoji="0" lang="zh-CN" altLang="en-US" sz="4600" b="1" i="1"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mj-lt"/>
                <a:ea typeface="+mj-ea"/>
                <a:cs typeface="+mj-cs"/>
              </a:rPr>
              <a:t>  </a:t>
            </a:r>
            <a:r>
              <a:rPr kumimoji="0" lang="zh-CN" altLang="en-US" sz="5600" b="1" i="1"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文 化</a:t>
            </a:r>
            <a:r>
              <a:rPr kumimoji="0" lang="zh-CN" altLang="en-US" sz="5600" b="1" i="1"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mj-lt"/>
                <a:ea typeface="+mj-ea"/>
                <a:cs typeface="+mj-cs"/>
              </a:rPr>
              <a:t>？</a:t>
            </a:r>
            <a:endParaRPr kumimoji="0" lang="zh-CN" altLang="en-US" sz="5000" b="1" i="1"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09570"/>
                                        </p:tgtEl>
                                        <p:attrNameLst>
                                          <p:attrName>style.visibility</p:attrName>
                                        </p:attrNameLst>
                                      </p:cBhvr>
                                      <p:to>
                                        <p:strVal val="visible"/>
                                      </p:to>
                                    </p:set>
                                    <p:anim calcmode="lin" valueType="num">
                                      <p:cBhvr>
                                        <p:cTn id="7" dur="500" fill="hold"/>
                                        <p:tgtEl>
                                          <p:spTgt spid="109570"/>
                                        </p:tgtEl>
                                        <p:attrNameLst>
                                          <p:attrName>ppt_w</p:attrName>
                                        </p:attrNameLst>
                                      </p:cBhvr>
                                      <p:tavLst>
                                        <p:tav tm="0">
                                          <p:val>
                                            <p:fltVal val="0.000000"/>
                                          </p:val>
                                        </p:tav>
                                        <p:tav tm="100000">
                                          <p:val>
                                            <p:strVal val="#ppt_w"/>
                                          </p:val>
                                        </p:tav>
                                      </p:tavLst>
                                    </p:anim>
                                    <p:anim calcmode="lin" valueType="num">
                                      <p:cBhvr>
                                        <p:cTn id="8" dur="500" fill="hold"/>
                                        <p:tgtEl>
                                          <p:spTgt spid="109570"/>
                                        </p:tgtEl>
                                        <p:attrNameLst>
                                          <p:attrName>ppt_h</p:attrName>
                                        </p:attrNameLst>
                                      </p:cBhvr>
                                      <p:tavLst>
                                        <p:tav tm="0">
                                          <p:val>
                                            <p:fltVal val="0.000000"/>
                                          </p:val>
                                        </p:tav>
                                        <p:tav tm="100000">
                                          <p:val>
                                            <p:strVal val="#ppt_h"/>
                                          </p:val>
                                        </p:tav>
                                      </p:tavLst>
                                    </p:anim>
                                    <p:animEffect transition="in" filter="fade">
                                      <p:cBhvr>
                                        <p:cTn id="9" dur="500"/>
                                        <p:tgtEl>
                                          <p:spTgt spid="109570"/>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09571">
                                            <p:txEl>
                                              <p:charRg st="0" end="15"/>
                                            </p:txEl>
                                          </p:spTgt>
                                        </p:tgtEl>
                                        <p:attrNameLst>
                                          <p:attrName>style.visibility</p:attrName>
                                        </p:attrNameLst>
                                      </p:cBhvr>
                                      <p:to>
                                        <p:strVal val="visible"/>
                                      </p:to>
                                    </p:set>
                                    <p:animEffect transition="in" filter="fade">
                                      <p:cBhvr>
                                        <p:cTn id="14" dur="1000">
                                          <p:stCondLst>
                                            <p:cond delay="0"/>
                                          </p:stCondLst>
                                        </p:cTn>
                                        <p:tgtEl>
                                          <p:spTgt spid="109571">
                                            <p:txEl>
                                              <p:charRg st="0" end="15"/>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09571">
                                            <p:txEl>
                                              <p:charRg st="15" end="28"/>
                                            </p:txEl>
                                          </p:spTgt>
                                        </p:tgtEl>
                                        <p:attrNameLst>
                                          <p:attrName>style.visibility</p:attrName>
                                        </p:attrNameLst>
                                      </p:cBhvr>
                                      <p:to>
                                        <p:strVal val="visible"/>
                                      </p:to>
                                    </p:set>
                                    <p:animEffect transition="in" filter="fade">
                                      <p:cBhvr>
                                        <p:cTn id="19" dur="1000">
                                          <p:stCondLst>
                                            <p:cond delay="0"/>
                                          </p:stCondLst>
                                        </p:cTn>
                                        <p:tgtEl>
                                          <p:spTgt spid="109571">
                                            <p:txEl>
                                              <p:charRg st="15" end="28"/>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9571">
                                            <p:txEl>
                                              <p:charRg st="28" end="44"/>
                                            </p:txEl>
                                          </p:spTgt>
                                        </p:tgtEl>
                                        <p:attrNameLst>
                                          <p:attrName>style.visibility</p:attrName>
                                        </p:attrNameLst>
                                      </p:cBhvr>
                                      <p:to>
                                        <p:strVal val="visible"/>
                                      </p:to>
                                    </p:set>
                                    <p:animEffect transition="in" filter="fade">
                                      <p:cBhvr>
                                        <p:cTn id="24" dur="1000">
                                          <p:stCondLst>
                                            <p:cond delay="0"/>
                                          </p:stCondLst>
                                        </p:cTn>
                                        <p:tgtEl>
                                          <p:spTgt spid="109571">
                                            <p:txEl>
                                              <p:charRg st="28" end="4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9571">
                                            <p:txEl>
                                              <p:charRg st="44" end="60"/>
                                            </p:txEl>
                                          </p:spTgt>
                                        </p:tgtEl>
                                        <p:attrNameLst>
                                          <p:attrName>style.visibility</p:attrName>
                                        </p:attrNameLst>
                                      </p:cBhvr>
                                      <p:to>
                                        <p:strVal val="visible"/>
                                      </p:to>
                                    </p:set>
                                    <p:animEffect transition="in" filter="fade">
                                      <p:cBhvr>
                                        <p:cTn id="29" dur="1000">
                                          <p:stCondLst>
                                            <p:cond delay="0"/>
                                          </p:stCondLst>
                                        </p:cTn>
                                        <p:tgtEl>
                                          <p:spTgt spid="109571">
                                            <p:txEl>
                                              <p:charRg st="44" end="60"/>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9571">
                                            <p:txEl>
                                              <p:charRg st="61" end="85"/>
                                            </p:txEl>
                                          </p:spTgt>
                                        </p:tgtEl>
                                        <p:attrNameLst>
                                          <p:attrName>style.visibility</p:attrName>
                                        </p:attrNameLst>
                                      </p:cBhvr>
                                      <p:to>
                                        <p:strVal val="visible"/>
                                      </p:to>
                                    </p:set>
                                    <p:animEffect transition="in" filter="fade">
                                      <p:cBhvr>
                                        <p:cTn id="32" dur="1000">
                                          <p:stCondLst>
                                            <p:cond delay="0"/>
                                          </p:stCondLst>
                                        </p:cTn>
                                        <p:tgtEl>
                                          <p:spTgt spid="109571">
                                            <p:txEl>
                                              <p:charRg st="61" end="8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09571">
                                            <p:txEl>
                                              <p:charRg st="85" end="109"/>
                                            </p:txEl>
                                          </p:spTgt>
                                        </p:tgtEl>
                                        <p:attrNameLst>
                                          <p:attrName>style.visibility</p:attrName>
                                        </p:attrNameLst>
                                      </p:cBhvr>
                                      <p:to>
                                        <p:strVal val="visible"/>
                                      </p:to>
                                    </p:set>
                                    <p:animEffect transition="in" filter="fade">
                                      <p:cBhvr>
                                        <p:cTn id="35" dur="1000">
                                          <p:stCondLst>
                                            <p:cond delay="0"/>
                                          </p:stCondLst>
                                        </p:cTn>
                                        <p:tgtEl>
                                          <p:spTgt spid="109571">
                                            <p:txEl>
                                              <p:charRg st="85" end="109"/>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09571">
                                            <p:txEl>
                                              <p:charRg st="109" end="132"/>
                                            </p:txEl>
                                          </p:spTgt>
                                        </p:tgtEl>
                                        <p:attrNameLst>
                                          <p:attrName>style.visibility</p:attrName>
                                        </p:attrNameLst>
                                      </p:cBhvr>
                                      <p:to>
                                        <p:strVal val="visible"/>
                                      </p:to>
                                    </p:set>
                                    <p:animEffect transition="in" filter="fade">
                                      <p:cBhvr>
                                        <p:cTn id="38" dur="1000">
                                          <p:stCondLst>
                                            <p:cond delay="0"/>
                                          </p:stCondLst>
                                        </p:cTn>
                                        <p:tgtEl>
                                          <p:spTgt spid="109571">
                                            <p:txEl>
                                              <p:charRg st="109" end="132"/>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09571">
                                            <p:txEl>
                                              <p:charRg st="132" end="150"/>
                                            </p:txEl>
                                          </p:spTgt>
                                        </p:tgtEl>
                                        <p:attrNameLst>
                                          <p:attrName>style.visibility</p:attrName>
                                        </p:attrNameLst>
                                      </p:cBhvr>
                                      <p:to>
                                        <p:strVal val="visible"/>
                                      </p:to>
                                    </p:set>
                                    <p:animEffect transition="in" filter="fade">
                                      <p:cBhvr>
                                        <p:cTn id="41" dur="1000">
                                          <p:stCondLst>
                                            <p:cond delay="0"/>
                                          </p:stCondLst>
                                        </p:cTn>
                                        <p:tgtEl>
                                          <p:spTgt spid="109571">
                                            <p:txEl>
                                              <p:charRg st="132" end="15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p:bldP spid="10957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95288" y="260350"/>
            <a:ext cx="8229600" cy="1139825"/>
          </a:xfrm>
          <a:solidFill>
            <a:srgbClr val="FFFF00"/>
          </a:solidFill>
        </p:spPr>
        <p:txBody>
          <a:bodyPr vert="horz" wrap="square" lIns="91440" tIns="45720" rIns="91440" bIns="45720" numCol="1" anchor="t" anchorCtr="0" compatLnSpc="1"/>
          <a:lstStyle/>
          <a:p>
            <a:pPr marL="0" marR="0" lvl="0" indent="0" algn="l" defTabSz="914400" rtl="0" eaLnBrk="0" fontAlgn="base" latinLnBrk="0" hangingPunct="0">
              <a:lnSpc>
                <a:spcPct val="120000"/>
              </a:lnSpc>
              <a:spcBef>
                <a:spcPct val="0"/>
              </a:spcBef>
              <a:spcAft>
                <a:spcPct val="0"/>
              </a:spcAft>
              <a:buClrTx/>
              <a:buSzTx/>
              <a:buFontTx/>
              <a:buNone/>
              <a:defRPr/>
            </a:pPr>
            <a:r>
              <a:rPr kumimoji="0" lang="zh-CN" altLang="en-US" sz="5400" b="1" i="1"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一位文人对文化的解读</a:t>
            </a:r>
            <a:endParaRPr kumimoji="0" lang="zh-CN" altLang="en-US" sz="5400" b="1" i="1" u="none" strike="noStrike" kern="0" cap="none" spc="0" normalizeH="0" baseline="0" noProof="0" dirty="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sp>
        <p:nvSpPr>
          <p:cNvPr id="3" name="内容占位符 2"/>
          <p:cNvSpPr>
            <a:spLocks noGrp="1"/>
          </p:cNvSpPr>
          <p:nvPr>
            <p:ph idx="1"/>
          </p:nvPr>
        </p:nvSpPr>
        <p:spPr>
          <a:xfrm>
            <a:off x="457200" y="1844675"/>
            <a:ext cx="8229600" cy="428625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zh-CN" altLang="zh-CN" sz="4400" b="1" i="0" u="none" strike="noStrike" kern="0" cap="none" spc="0" normalizeH="0" baseline="0" noProof="0" dirty="0">
                <a:ln>
                  <a:noFill/>
                </a:ln>
                <a:solidFill>
                  <a:srgbClr val="2108B8"/>
                </a:solidFill>
                <a:effectLst/>
                <a:uLnTx/>
                <a:uFillTx/>
                <a:latin typeface="微软雅黑" panose="020B0503020204020204" pitchFamily="34" charset="-122"/>
                <a:ea typeface="微软雅黑" panose="020B0503020204020204" pitchFamily="34" charset="-122"/>
                <a:cs typeface="+mn-cs"/>
              </a:rPr>
              <a:t>根植于内心的修养；</a:t>
            </a:r>
            <a:endParaRPr kumimoji="0" lang="zh-CN" altLang="zh-CN" sz="4400" b="1" i="0" u="none" strike="noStrike" kern="0" cap="none" spc="0" normalizeH="0" baseline="0" noProof="0" dirty="0">
              <a:ln>
                <a:noFill/>
              </a:ln>
              <a:solidFill>
                <a:srgbClr val="2108B8"/>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en-US" altLang="zh-CN" sz="4400" b="1" i="0" u="none" strike="noStrike" kern="0" cap="none" spc="0" normalizeH="0" baseline="0" noProof="0" dirty="0" smtClean="0">
                <a:ln>
                  <a:noFill/>
                </a:ln>
                <a:solidFill>
                  <a:srgbClr val="2108B8"/>
                </a:solidFill>
                <a:effectLst/>
                <a:uLnTx/>
                <a:uFillTx/>
                <a:latin typeface="微软雅黑" panose="020B0503020204020204" pitchFamily="34" charset="-122"/>
                <a:ea typeface="微软雅黑" panose="020B0503020204020204" pitchFamily="34" charset="-122"/>
                <a:cs typeface="+mn-cs"/>
              </a:rPr>
              <a:t>    </a:t>
            </a:r>
            <a:r>
              <a:rPr kumimoji="0" lang="zh-CN" altLang="zh-CN" sz="4400" b="1" i="0" u="none" strike="noStrike" kern="0" cap="none" spc="0" normalizeH="0" baseline="0" noProof="0" dirty="0" smtClean="0">
                <a:ln>
                  <a:noFill/>
                </a:ln>
                <a:solidFill>
                  <a:srgbClr val="2108B8"/>
                </a:solidFill>
                <a:effectLst/>
                <a:uLnTx/>
                <a:uFillTx/>
                <a:latin typeface="微软雅黑" panose="020B0503020204020204" pitchFamily="34" charset="-122"/>
                <a:ea typeface="微软雅黑" panose="020B0503020204020204" pitchFamily="34" charset="-122"/>
                <a:cs typeface="+mn-cs"/>
              </a:rPr>
              <a:t>无需</a:t>
            </a:r>
            <a:r>
              <a:rPr kumimoji="0" lang="zh-CN" altLang="zh-CN" sz="4400" b="1" i="0" u="none" strike="noStrike" kern="0" cap="none" spc="0" normalizeH="0" baseline="0" noProof="0" dirty="0">
                <a:ln>
                  <a:noFill/>
                </a:ln>
                <a:solidFill>
                  <a:srgbClr val="2108B8"/>
                </a:solidFill>
                <a:effectLst/>
                <a:uLnTx/>
                <a:uFillTx/>
                <a:latin typeface="微软雅黑" panose="020B0503020204020204" pitchFamily="34" charset="-122"/>
                <a:ea typeface="微软雅黑" panose="020B0503020204020204" pitchFamily="34" charset="-122"/>
                <a:cs typeface="+mn-cs"/>
              </a:rPr>
              <a:t>提醒的自觉；</a:t>
            </a:r>
            <a:endParaRPr kumimoji="0" lang="zh-CN" altLang="zh-CN" sz="4400" b="1" i="0" u="none" strike="noStrike" kern="0" cap="none" spc="0" normalizeH="0" baseline="0" noProof="0" dirty="0">
              <a:ln>
                <a:noFill/>
              </a:ln>
              <a:solidFill>
                <a:srgbClr val="2108B8"/>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en-US" altLang="zh-CN" sz="4400" b="1" i="0" u="none" strike="noStrike" kern="0" cap="none" spc="0" normalizeH="0" baseline="0" noProof="0" dirty="0" smtClean="0">
                <a:ln>
                  <a:noFill/>
                </a:ln>
                <a:solidFill>
                  <a:srgbClr val="2108B8"/>
                </a:solidFill>
                <a:effectLst/>
                <a:uLnTx/>
                <a:uFillTx/>
                <a:latin typeface="微软雅黑" panose="020B0503020204020204" pitchFamily="34" charset="-122"/>
                <a:ea typeface="微软雅黑" panose="020B0503020204020204" pitchFamily="34" charset="-122"/>
                <a:cs typeface="+mn-cs"/>
              </a:rPr>
              <a:t>        </a:t>
            </a:r>
            <a:r>
              <a:rPr kumimoji="0" lang="zh-CN" altLang="zh-CN" sz="4400" b="1" i="0" u="none" strike="noStrike" kern="0" cap="none" spc="0" normalizeH="0" baseline="0" noProof="0" dirty="0" smtClean="0">
                <a:ln>
                  <a:noFill/>
                </a:ln>
                <a:solidFill>
                  <a:srgbClr val="2108B8"/>
                </a:solidFill>
                <a:effectLst/>
                <a:uLnTx/>
                <a:uFillTx/>
                <a:latin typeface="微软雅黑" panose="020B0503020204020204" pitchFamily="34" charset="-122"/>
                <a:ea typeface="微软雅黑" panose="020B0503020204020204" pitchFamily="34" charset="-122"/>
                <a:cs typeface="+mn-cs"/>
              </a:rPr>
              <a:t>以</a:t>
            </a:r>
            <a:r>
              <a:rPr kumimoji="0" lang="zh-CN" altLang="zh-CN" sz="4400" b="1" i="0" u="none" strike="noStrike" kern="0" cap="none" spc="0" normalizeH="0" baseline="0" noProof="0" dirty="0">
                <a:ln>
                  <a:noFill/>
                </a:ln>
                <a:solidFill>
                  <a:srgbClr val="2108B8"/>
                </a:solidFill>
                <a:effectLst/>
                <a:uLnTx/>
                <a:uFillTx/>
                <a:latin typeface="微软雅黑" panose="020B0503020204020204" pitchFamily="34" charset="-122"/>
                <a:ea typeface="微软雅黑" panose="020B0503020204020204" pitchFamily="34" charset="-122"/>
                <a:cs typeface="+mn-cs"/>
              </a:rPr>
              <a:t>约束为前提的自由；</a:t>
            </a:r>
            <a:endParaRPr kumimoji="0" lang="zh-CN" altLang="zh-CN" sz="4400" b="1" i="0" u="none" strike="noStrike" kern="0" cap="none" spc="0" normalizeH="0" baseline="0" noProof="0" dirty="0">
              <a:ln>
                <a:noFill/>
              </a:ln>
              <a:solidFill>
                <a:srgbClr val="2108B8"/>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en-US" altLang="zh-CN" sz="4400" b="1" i="0" u="none" strike="noStrike" kern="0" cap="none" spc="0" normalizeH="0" baseline="0" noProof="0" dirty="0" smtClean="0">
                <a:ln>
                  <a:noFill/>
                </a:ln>
                <a:solidFill>
                  <a:srgbClr val="2108B8"/>
                </a:solidFill>
                <a:effectLst/>
                <a:uLnTx/>
                <a:uFillTx/>
                <a:latin typeface="微软雅黑" panose="020B0503020204020204" pitchFamily="34" charset="-122"/>
                <a:ea typeface="微软雅黑" panose="020B0503020204020204" pitchFamily="34" charset="-122"/>
                <a:cs typeface="+mn-cs"/>
              </a:rPr>
              <a:t>           </a:t>
            </a:r>
            <a:r>
              <a:rPr kumimoji="0" lang="zh-CN" altLang="zh-CN" sz="4400" b="1" i="0" u="none" strike="noStrike" kern="0" cap="none" spc="0" normalizeH="0" baseline="0" noProof="0" dirty="0" smtClean="0">
                <a:ln>
                  <a:noFill/>
                </a:ln>
                <a:solidFill>
                  <a:srgbClr val="2108B8"/>
                </a:solidFill>
                <a:effectLst/>
                <a:uLnTx/>
                <a:uFillTx/>
                <a:latin typeface="微软雅黑" panose="020B0503020204020204" pitchFamily="34" charset="-122"/>
                <a:ea typeface="微软雅黑" panose="020B0503020204020204" pitchFamily="34" charset="-122"/>
                <a:cs typeface="+mn-cs"/>
              </a:rPr>
              <a:t>为</a:t>
            </a:r>
            <a:r>
              <a:rPr kumimoji="0" lang="zh-CN" altLang="zh-CN" sz="4400" b="1" i="0" u="none" strike="noStrike" kern="0" cap="none" spc="0" normalizeH="0" baseline="0" noProof="0" dirty="0">
                <a:ln>
                  <a:noFill/>
                </a:ln>
                <a:solidFill>
                  <a:srgbClr val="2108B8"/>
                </a:solidFill>
                <a:effectLst/>
                <a:uLnTx/>
                <a:uFillTx/>
                <a:latin typeface="微软雅黑" panose="020B0503020204020204" pitchFamily="34" charset="-122"/>
                <a:ea typeface="微软雅黑" panose="020B0503020204020204" pitchFamily="34" charset="-122"/>
                <a:cs typeface="+mn-cs"/>
              </a:rPr>
              <a:t>别人着想的善良。</a:t>
            </a:r>
            <a:endParaRPr kumimoji="0" lang="zh-CN" altLang="zh-CN" sz="4400" b="1" i="0" u="none" strike="noStrike" kern="0" cap="none" spc="0" normalizeH="0" baseline="0" noProof="0" dirty="0">
              <a:ln>
                <a:noFill/>
              </a:ln>
              <a:solidFill>
                <a:srgbClr val="2108B8"/>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3000" b="0" i="0" u="none" strike="noStrike" kern="0" cap="none" spc="0" normalizeH="0" baseline="0" noProof="0" dirty="0">
                <a:ln>
                  <a:noFill/>
                </a:ln>
                <a:solidFill>
                  <a:schemeClr val="tx1"/>
                </a:solidFill>
                <a:effectLst/>
                <a:uLnTx/>
                <a:uFillTx/>
                <a:latin typeface="+mn-lt"/>
                <a:ea typeface="+mn-ea"/>
                <a:cs typeface="+mn-cs"/>
              </a:rPr>
              <a:t>         </a:t>
            </a:r>
            <a:endParaRPr kumimoji="0" lang="en-US" altLang="zh-CN" sz="3000" b="0" i="0" u="none" strike="noStrike" kern="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3000" b="0" i="0" u="none" strike="noStrike" kern="0" cap="none" spc="0" normalizeH="0" baseline="0" noProof="0" dirty="0">
                <a:ln>
                  <a:noFill/>
                </a:ln>
                <a:solidFill>
                  <a:schemeClr val="tx1"/>
                </a:solidFill>
                <a:effectLst/>
                <a:uLnTx/>
                <a:uFillTx/>
                <a:latin typeface="+mn-lt"/>
                <a:ea typeface="+mn-ea"/>
                <a:cs typeface="+mn-cs"/>
              </a:rPr>
              <a:t> </a:t>
            </a:r>
            <a:r>
              <a:rPr kumimoji="0" lang="en-US" altLang="zh-CN" sz="3000" b="0" i="0" u="none" strike="noStrike" kern="0" cap="none" spc="0" normalizeH="0" baseline="0" noProof="0" dirty="0" smtClean="0">
                <a:ln>
                  <a:noFill/>
                </a:ln>
                <a:solidFill>
                  <a:schemeClr val="tx1"/>
                </a:solidFill>
                <a:effectLst/>
                <a:uLnTx/>
                <a:uFillTx/>
                <a:latin typeface="+mn-lt"/>
                <a:ea typeface="+mn-ea"/>
                <a:cs typeface="+mn-cs"/>
              </a:rPr>
              <a:t>                                                </a:t>
            </a:r>
            <a:r>
              <a:rPr kumimoji="0" lang="zh-CN" altLang="zh-CN" sz="36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a:t>
            </a:r>
            <a:r>
              <a:rPr kumimoji="0" lang="zh-CN" altLang="zh-CN" sz="36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梁晓声</a:t>
            </a:r>
            <a:endParaRPr kumimoji="0" lang="zh-CN" altLang="zh-CN" sz="30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endParaRPr kumimoji="0" lang="zh-CN" altLang="en-US" sz="3000" b="0" i="0" u="none" strike="noStrike" kern="0" cap="none" spc="0" normalizeH="0" baseline="0" noProof="0" dirty="0">
              <a:ln>
                <a:noFill/>
              </a:ln>
              <a:solidFill>
                <a:schemeClr val="tx1"/>
              </a:solidFill>
              <a:effectLst/>
              <a:uLnTx/>
              <a:uFillTx/>
              <a:latin typeface="+mn-lt"/>
              <a:ea typeface="+mn-ea"/>
              <a:cs typeface="+mn-cs"/>
            </a:endParaRPr>
          </a:p>
        </p:txBody>
      </p:sp>
      <p:sp>
        <p:nvSpPr>
          <p:cNvPr id="4" name="日期占位符 3"/>
          <p:cNvSpPr txBox="1">
            <a:spLocks noGrp="1"/>
          </p:cNvSpPr>
          <p:nvPr>
            <p:ph type="dt" sz="half" idx="10"/>
          </p:nvPr>
        </p:nvSpPr>
        <p:spPr bwMode="auto"/>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2FF0C9D-D678-429C-ACBC-354DB82C3235}" type="datetime2">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3317" name="灯片编号占位符 4"/>
          <p:cNvSpPr txBox="1">
            <a:spLocks noGrp="1"/>
          </p:cNvSpPr>
          <p:nvPr>
            <p:ph type="sldNum" sz="quarter" idx="12"/>
          </p:nvPr>
        </p:nvSpPr>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charRg st="0" end="1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3">
                                            <p:txEl>
                                              <p:charRg st="10" end="23"/>
                                            </p:txEl>
                                          </p:spTgt>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3">
                                            <p:txEl>
                                              <p:charRg st="23" end="42"/>
                                            </p:txEl>
                                          </p:spTgt>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3">
                                            <p:txEl>
                                              <p:charRg st="42" end="63"/>
                                            </p:txEl>
                                          </p:spTgt>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grpId="0" nodeType="afterEffect">
                                  <p:stCondLst>
                                    <p:cond delay="1000"/>
                                  </p:stCondLst>
                                  <p:childTnLst>
                                    <p:set>
                                      <p:cBhvr>
                                        <p:cTn id="18" dur="1" fill="hold">
                                          <p:stCondLst>
                                            <p:cond delay="0"/>
                                          </p:stCondLst>
                                        </p:cTn>
                                        <p:tgtEl>
                                          <p:spTgt spid="3">
                                            <p:txEl>
                                              <p:charRg st="73" end="12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标题 1"/>
          <p:cNvSpPr>
            <a:spLocks noGrp="1"/>
          </p:cNvSpPr>
          <p:nvPr>
            <p:ph type="title"/>
          </p:nvPr>
        </p:nvSpPr>
        <p:spPr>
          <a:ln/>
        </p:spPr>
        <p:txBody>
          <a:bodyPr vert="horz" wrap="square" lIns="91440" tIns="45720" rIns="91440" bIns="45720" anchor="t"/>
          <a:p>
            <a:endParaRPr lang="zh-CN" altLang="en-US" dirty="0"/>
          </a:p>
        </p:txBody>
      </p:sp>
      <p:sp>
        <p:nvSpPr>
          <p:cNvPr id="3" name="内容占位符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zh-CN" altLang="zh-CN" sz="3000" b="1" i="0" u="none" strike="noStrike" kern="0" cap="none" spc="0" normalizeH="0" baseline="0" noProof="0" dirty="0">
                <a:ln>
                  <a:noFill/>
                </a:ln>
                <a:solidFill>
                  <a:srgbClr val="2108B8"/>
                </a:solidFill>
                <a:effectLst/>
                <a:uLnTx/>
                <a:uFillTx/>
                <a:latin typeface="微软雅黑" panose="020B0503020204020204" pitchFamily="34" charset="-122"/>
                <a:ea typeface="微软雅黑" panose="020B0503020204020204" pitchFamily="34" charset="-122"/>
                <a:cs typeface="+mn-cs"/>
              </a:rPr>
              <a:t>笼统地说，</a:t>
            </a:r>
            <a:r>
              <a:rPr kumimoji="0" lang="zh-CN" altLang="zh-CN" sz="30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文化</a:t>
            </a:r>
            <a:r>
              <a:rPr kumimoji="0" lang="zh-CN" altLang="zh-CN" sz="3000" b="1" i="0" u="none" strike="noStrike" kern="0" cap="none" spc="0" normalizeH="0" baseline="0" noProof="0" dirty="0">
                <a:ln>
                  <a:noFill/>
                </a:ln>
                <a:solidFill>
                  <a:srgbClr val="2108B8"/>
                </a:solidFill>
                <a:effectLst/>
                <a:uLnTx/>
                <a:uFillTx/>
                <a:latin typeface="微软雅黑" panose="020B0503020204020204" pitchFamily="34" charset="-122"/>
                <a:ea typeface="微软雅黑" panose="020B0503020204020204" pitchFamily="34" charset="-122"/>
                <a:cs typeface="+mn-cs"/>
              </a:rPr>
              <a:t>是一种社会现象，是人们长期创造形成的产物，同时又是一种历史现象，是社会历史的积淀物</a:t>
            </a:r>
            <a:r>
              <a:rPr kumimoji="0" lang="zh-CN" altLang="zh-CN" sz="3000" b="1" i="0" u="none" strike="noStrike" kern="0" cap="none" spc="0" normalizeH="0" baseline="0" noProof="0" dirty="0" smtClean="0">
                <a:ln>
                  <a:noFill/>
                </a:ln>
                <a:solidFill>
                  <a:srgbClr val="2108B8"/>
                </a:solidFill>
                <a:effectLst/>
                <a:uLnTx/>
                <a:uFillTx/>
                <a:latin typeface="微软雅黑" panose="020B0503020204020204" pitchFamily="34" charset="-122"/>
                <a:ea typeface="微软雅黑" panose="020B0503020204020204" pitchFamily="34" charset="-122"/>
                <a:cs typeface="+mn-cs"/>
              </a:rPr>
              <a:t>。</a:t>
            </a:r>
            <a:endParaRPr kumimoji="0" lang="en-US" altLang="zh-CN" sz="3000" b="1" i="0" u="none" strike="noStrike" kern="0" cap="none" spc="0" normalizeH="0" baseline="0" noProof="0" dirty="0" smtClean="0">
              <a:ln>
                <a:noFill/>
              </a:ln>
              <a:solidFill>
                <a:srgbClr val="2108B8"/>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zh-CN" altLang="zh-CN" sz="3000" b="1" i="0" u="none" strike="noStrike" kern="0" cap="none" spc="0" normalizeH="0" baseline="0" noProof="0" dirty="0" smtClean="0">
                <a:ln>
                  <a:noFill/>
                </a:ln>
                <a:solidFill>
                  <a:srgbClr val="2108B8"/>
                </a:solidFill>
                <a:effectLst/>
                <a:uLnTx/>
                <a:uFillTx/>
                <a:latin typeface="微软雅黑" panose="020B0503020204020204" pitchFamily="34" charset="-122"/>
                <a:ea typeface="微软雅黑" panose="020B0503020204020204" pitchFamily="34" charset="-122"/>
                <a:cs typeface="+mn-cs"/>
              </a:rPr>
              <a:t>确切</a:t>
            </a:r>
            <a:r>
              <a:rPr kumimoji="0" lang="zh-CN" altLang="zh-CN" sz="3000" b="1" i="0" u="none" strike="noStrike" kern="0" cap="none" spc="0" normalizeH="0" baseline="0" noProof="0" dirty="0">
                <a:ln>
                  <a:noFill/>
                </a:ln>
                <a:solidFill>
                  <a:srgbClr val="2108B8"/>
                </a:solidFill>
                <a:effectLst/>
                <a:uLnTx/>
                <a:uFillTx/>
                <a:latin typeface="微软雅黑" panose="020B0503020204020204" pitchFamily="34" charset="-122"/>
                <a:ea typeface="微软雅黑" panose="020B0503020204020204" pitchFamily="34" charset="-122"/>
                <a:cs typeface="+mn-cs"/>
              </a:rPr>
              <a:t>地说，</a:t>
            </a:r>
            <a:r>
              <a:rPr kumimoji="0" lang="zh-CN" altLang="zh-CN" sz="3000"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文化</a:t>
            </a:r>
            <a:r>
              <a:rPr kumimoji="0" lang="zh-CN" altLang="zh-CN" sz="3000" b="1" i="0" u="none" strike="noStrike" kern="0" cap="none" spc="0" normalizeH="0" baseline="0" noProof="0" dirty="0">
                <a:ln>
                  <a:noFill/>
                </a:ln>
                <a:solidFill>
                  <a:srgbClr val="2108B8"/>
                </a:solidFill>
                <a:effectLst/>
                <a:uLnTx/>
                <a:uFillTx/>
                <a:latin typeface="微软雅黑" panose="020B0503020204020204" pitchFamily="34" charset="-122"/>
                <a:ea typeface="微软雅黑" panose="020B0503020204020204" pitchFamily="34" charset="-122"/>
                <a:cs typeface="+mn-cs"/>
              </a:rPr>
              <a:t>是指一个国家或民族的历史、地理、风土人情、传统习俗、生活方式、文学艺术、行为规范、思维方式、价值观念等，是人类之间进行交流的普遍认可的一种能够传承的意识形态</a:t>
            </a:r>
            <a:r>
              <a:rPr kumimoji="0" lang="zh-CN" altLang="zh-CN" sz="3000" b="1" i="0" u="none" strike="noStrike" kern="0" cap="none" spc="0" normalizeH="0" baseline="0" noProof="0" dirty="0" smtClean="0">
                <a:ln>
                  <a:noFill/>
                </a:ln>
                <a:solidFill>
                  <a:srgbClr val="2108B8"/>
                </a:solidFill>
                <a:effectLst/>
                <a:uLnTx/>
                <a:uFillTx/>
                <a:latin typeface="微软雅黑" panose="020B0503020204020204" pitchFamily="34" charset="-122"/>
                <a:ea typeface="微软雅黑" panose="020B0503020204020204" pitchFamily="34" charset="-122"/>
                <a:cs typeface="+mn-cs"/>
              </a:rPr>
              <a:t>。</a:t>
            </a:r>
            <a:endParaRPr kumimoji="0" lang="en-US" altLang="zh-CN" sz="3000" b="1" i="0" u="none" strike="noStrike" kern="0" cap="none" spc="0" normalizeH="0" baseline="0" noProof="0" dirty="0" smtClean="0">
              <a:ln>
                <a:noFill/>
              </a:ln>
              <a:solidFill>
                <a:srgbClr val="2108B8"/>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en-US" altLang="zh-CN" sz="3000" b="0" i="0" u="none" strike="noStrike" kern="0" cap="none" spc="0" normalizeH="0" baseline="0" noProof="0" dirty="0">
                <a:ln>
                  <a:noFill/>
                </a:ln>
                <a:solidFill>
                  <a:schemeClr val="tx1"/>
                </a:solidFill>
                <a:effectLst/>
                <a:uLnTx/>
                <a:uFillTx/>
                <a:latin typeface="+mn-lt"/>
                <a:ea typeface="+mn-ea"/>
                <a:cs typeface="+mn-cs"/>
              </a:rPr>
              <a:t> </a:t>
            </a:r>
            <a:r>
              <a:rPr kumimoji="0" lang="en-US" altLang="zh-CN" sz="3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3000" b="0"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a:t>
            </a:r>
            <a:r>
              <a:rPr kumimoji="0" lang="zh-CN" altLang="zh-CN" sz="3000" b="0"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百度</a:t>
            </a:r>
            <a:r>
              <a:rPr kumimoji="0" lang="en-US" altLang="zh-CN" sz="3000" b="0"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a:t>
            </a:r>
            <a:r>
              <a:rPr kumimoji="0" lang="zh-CN" altLang="zh-CN" sz="3000" b="0"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文化</a:t>
            </a:r>
            <a:r>
              <a:rPr kumimoji="0" lang="en-US" altLang="zh-CN" sz="3000" b="0"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a:t>
            </a:r>
            <a:r>
              <a:rPr kumimoji="0" lang="zh-CN" altLang="zh-CN" sz="3000" b="0"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rPr>
              <a:t>词条。</a:t>
            </a:r>
            <a:endParaRPr kumimoji="0" lang="zh-CN" altLang="zh-CN" sz="3000" b="0"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endParaRPr kumimoji="0" lang="zh-CN" altLang="en-US" sz="3000" b="0" i="0" u="none" strike="noStrike" kern="0" cap="none" spc="0" normalizeH="0" baseline="0" noProof="0" dirty="0">
              <a:ln>
                <a:noFill/>
              </a:ln>
              <a:solidFill>
                <a:schemeClr val="tx1"/>
              </a:solidFill>
              <a:effectLst/>
              <a:uLnTx/>
              <a:uFillTx/>
              <a:latin typeface="+mn-lt"/>
              <a:ea typeface="+mn-ea"/>
              <a:cs typeface="+mn-cs"/>
            </a:endParaRPr>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2FF0C9D-D678-429C-ACBC-354DB82C3235}" type="datetime2">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5365" name="灯片编号占位符 4"/>
          <p:cNvSpPr txBox="1">
            <a:spLocks noGrp="1"/>
          </p:cNvSpPr>
          <p:nvPr>
            <p:ph type="sldNum" sz="quarter" idx="12"/>
          </p:nvPr>
        </p:nvSpPr>
        <p:spPr>
          <a:ln/>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15366" name="Cloud"/>
          <p:cNvSpPr>
            <a:spLocks noChangeAspect="1" noEditPoints="1"/>
          </p:cNvSpPr>
          <p:nvPr/>
        </p:nvSpPr>
        <p:spPr>
          <a:xfrm>
            <a:off x="179388" y="0"/>
            <a:ext cx="4681537" cy="1341438"/>
          </a:xfrm>
          <a:custGeom>
            <a:avLst/>
            <a:gdLst>
              <a:gd name="txL" fmla="*/ 2977 w 21600"/>
              <a:gd name="txT" fmla="*/ 3262 h 21600"/>
              <a:gd name="txR" fmla="*/ 17087 w 21600"/>
              <a:gd name="txB" fmla="*/ 17337 h 21600"/>
            </a:gdLst>
            <a:ahLst/>
            <a:cxnLst>
              <a:cxn ang="0">
                <a:pos x="2147483647" y="2147483647"/>
              </a:cxn>
              <a:cxn ang="0">
                <a:pos x="2147483647" y="2147483647"/>
              </a:cxn>
              <a:cxn ang="0">
                <a:pos x="2147483647" y="2147483647"/>
              </a:cxn>
              <a:cxn ang="0">
                <a:pos x="2147483647" y="2147483647"/>
              </a:cxn>
            </a:cxnLst>
            <a:rect l="txL" t="txT" r="txR" b="txB"/>
            <a:pathLst>
              <a:path w="21600" h="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a:moveTo>
                  <a:pt x="1074" y="12702"/>
                </a:moveTo>
                <a:cubicBezTo>
                  <a:pt x="1407" y="12969"/>
                  <a:pt x="1786" y="13110"/>
                  <a:pt x="2172" y="13110"/>
                </a:cubicBezTo>
                <a:cubicBezTo>
                  <a:pt x="2228" y="13109"/>
                  <a:pt x="2285" y="13107"/>
                  <a:pt x="2341" y="13101"/>
                </a:cubicBezTo>
              </a:path>
              <a:path w="21600" h="21600" fill="none">
                <a:moveTo>
                  <a:pt x="2909" y="17629"/>
                </a:moveTo>
                <a:cubicBezTo>
                  <a:pt x="3099" y="17599"/>
                  <a:pt x="3285" y="17535"/>
                  <a:pt x="3463" y="17439"/>
                </a:cubicBezTo>
              </a:path>
              <a:path w="21600" h="21600" fill="none">
                <a:moveTo>
                  <a:pt x="7895" y="18680"/>
                </a:moveTo>
                <a:cubicBezTo>
                  <a:pt x="7983" y="18985"/>
                  <a:pt x="8095" y="19277"/>
                  <a:pt x="8229" y="19550"/>
                </a:cubicBezTo>
              </a:path>
              <a:path w="21600" h="21600" fill="none">
                <a:moveTo>
                  <a:pt x="14267" y="18324"/>
                </a:moveTo>
                <a:cubicBezTo>
                  <a:pt x="14336" y="18013"/>
                  <a:pt x="14380" y="17693"/>
                  <a:pt x="14400" y="17370"/>
                </a:cubicBezTo>
              </a:path>
              <a:path w="21600" h="21600" fill="none">
                <a:moveTo>
                  <a:pt x="18694" y="15045"/>
                </a:moveTo>
                <a:cubicBezTo>
                  <a:pt x="18694" y="15034"/>
                  <a:pt x="18695" y="15024"/>
                  <a:pt x="18695" y="15013"/>
                </a:cubicBezTo>
                <a:cubicBezTo>
                  <a:pt x="18695" y="13508"/>
                  <a:pt x="18063" y="12136"/>
                  <a:pt x="17069" y="11477"/>
                </a:cubicBezTo>
              </a:path>
              <a:path w="21600" h="21600" fill="none">
                <a:moveTo>
                  <a:pt x="20165" y="8999"/>
                </a:moveTo>
                <a:cubicBezTo>
                  <a:pt x="20479" y="8635"/>
                  <a:pt x="20726" y="8177"/>
                  <a:pt x="20889" y="7661"/>
                </a:cubicBezTo>
              </a:path>
              <a:path w="21600" h="21600" fill="none">
                <a:moveTo>
                  <a:pt x="19186" y="3344"/>
                </a:moveTo>
                <a:cubicBezTo>
                  <a:pt x="19186" y="3328"/>
                  <a:pt x="19187" y="3313"/>
                  <a:pt x="19187" y="3297"/>
                </a:cubicBezTo>
                <a:cubicBezTo>
                  <a:pt x="19187" y="3101"/>
                  <a:pt x="19174" y="2905"/>
                  <a:pt x="19148" y="2712"/>
                </a:cubicBezTo>
              </a:path>
              <a:path w="21600" h="21600" fill="none">
                <a:moveTo>
                  <a:pt x="14905" y="1165"/>
                </a:moveTo>
                <a:cubicBezTo>
                  <a:pt x="14754" y="1408"/>
                  <a:pt x="14629" y="1679"/>
                  <a:pt x="14535" y="1971"/>
                </a:cubicBezTo>
              </a:path>
              <a:path w="21600" h="21600" fill="none">
                <a:moveTo>
                  <a:pt x="11221" y="1645"/>
                </a:moveTo>
                <a:cubicBezTo>
                  <a:pt x="11140" y="1866"/>
                  <a:pt x="11080" y="2099"/>
                  <a:pt x="11041" y="2340"/>
                </a:cubicBezTo>
              </a:path>
              <a:path w="21600" h="21600" fill="none">
                <a:moveTo>
                  <a:pt x="7645" y="3276"/>
                </a:moveTo>
                <a:cubicBezTo>
                  <a:pt x="7449" y="3016"/>
                  <a:pt x="7231" y="2790"/>
                  <a:pt x="6995" y="2602"/>
                </a:cubicBezTo>
              </a:path>
              <a:path w="21600" h="21600" fill="none">
                <a:moveTo>
                  <a:pt x="1942" y="7186"/>
                </a:moveTo>
                <a:cubicBezTo>
                  <a:pt x="1966" y="7426"/>
                  <a:pt x="2004" y="7663"/>
                  <a:pt x="2056" y="7895"/>
                </a:cubicBezTo>
              </a:path>
            </a:pathLst>
          </a:custGeom>
          <a:solidFill>
            <a:srgbClr val="FFFF00">
              <a:alpha val="100000"/>
            </a:srgbClr>
          </a:solidFill>
          <a:ln w="9525" cap="flat" cmpd="sng">
            <a:solidFill>
              <a:srgbClr val="FFCC00">
                <a:alpha val="100000"/>
              </a:srgbClr>
            </a:solidFill>
            <a:prstDash val="solid"/>
            <a:miter lim="800000"/>
            <a:headEnd type="none" w="med" len="med"/>
            <a:tailEnd type="none" w="med" len="med"/>
          </a:ln>
          <a:effectLst>
            <a:outerShdw dist="107763" dir="2699999" algn="ctr" rotWithShape="0">
              <a:srgbClr val="808080">
                <a:alpha val="100000"/>
              </a:srgbClr>
            </a:outerShdw>
          </a:effectLst>
        </p:spPr>
        <p:txBody>
          <a:bodyPr/>
          <a:p>
            <a:endParaRPr lang="zh-CN" altLang="en-US"/>
          </a:p>
        </p:txBody>
      </p:sp>
      <p:sp>
        <p:nvSpPr>
          <p:cNvPr id="7" name="Rectangle 1026"/>
          <p:cNvSpPr txBox="1">
            <a:spLocks noChangeArrowheads="1"/>
          </p:cNvSpPr>
          <p:nvPr/>
        </p:nvSpPr>
        <p:spPr bwMode="auto">
          <a:xfrm>
            <a:off x="457200" y="157798"/>
            <a:ext cx="61722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600" b="1" i="1" u="none" strike="noStrike" kern="1200" cap="none" spc="0" normalizeH="0" baseline="0" noProof="0" smtClean="0">
                <a:ln>
                  <a:noFill/>
                </a:ln>
                <a:solidFill>
                  <a:srgbClr val="0033CC"/>
                </a:solidFill>
                <a:effectLst/>
                <a:uLnTx/>
                <a:uFillTx/>
                <a:latin typeface="+mj-lt"/>
                <a:ea typeface="+mj-ea"/>
                <a:cs typeface="+mj-cs"/>
              </a:rPr>
              <a:t> </a:t>
            </a:r>
            <a:r>
              <a:rPr kumimoji="0" lang="zh-CN" altLang="en-US" sz="4600" b="1" i="1" u="none" strike="noStrike" kern="1200" cap="none" spc="0" normalizeH="0" baseline="0" noProof="0" smtClean="0">
                <a:ln>
                  <a:noFill/>
                </a:ln>
                <a:solidFill>
                  <a:srgbClr val="0033CC"/>
                </a:solidFill>
                <a:effectLst>
                  <a:outerShdw blurRad="38100" dist="38100" dir="2700000" algn="tl">
                    <a:srgbClr val="C0C0C0"/>
                  </a:outerShdw>
                </a:effectLst>
                <a:uLnTx/>
                <a:uFillTx/>
                <a:latin typeface="+mj-lt"/>
                <a:ea typeface="+mj-ea"/>
                <a:cs typeface="+mj-cs"/>
              </a:rPr>
              <a:t>何谓  </a:t>
            </a:r>
            <a:r>
              <a:rPr kumimoji="0" lang="zh-CN" altLang="en-US" sz="5600" b="1" i="1" u="none" strike="noStrike" kern="1200" cap="none" spc="0" normalizeH="0" baseline="0" noProof="0" smtClean="0">
                <a:ln>
                  <a:noFill/>
                </a:ln>
                <a:solidFill>
                  <a:srgbClr val="0033CC"/>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文 化</a:t>
            </a:r>
            <a:r>
              <a:rPr kumimoji="0" lang="zh-CN" altLang="en-US" sz="5600" b="1" i="1" u="none" strike="noStrike" kern="1200" cap="none" spc="0" normalizeH="0" baseline="0" noProof="0" smtClean="0">
                <a:ln>
                  <a:noFill/>
                </a:ln>
                <a:solidFill>
                  <a:srgbClr val="0033CC"/>
                </a:solidFill>
                <a:effectLst>
                  <a:outerShdw blurRad="38100" dist="38100" dir="2700000" algn="tl">
                    <a:srgbClr val="C0C0C0"/>
                  </a:outerShdw>
                </a:effectLst>
                <a:uLnTx/>
                <a:uFillTx/>
                <a:latin typeface="+mj-lt"/>
                <a:ea typeface="+mj-ea"/>
                <a:cs typeface="+mj-cs"/>
              </a:rPr>
              <a:t>？</a:t>
            </a:r>
            <a:endParaRPr kumimoji="0" lang="zh-CN" altLang="en-US" sz="5000" b="1" i="1" u="none" strike="noStrike" kern="1200" cap="none" spc="0" normalizeH="0" baseline="0" noProof="0" dirty="0" smtClean="0">
              <a:ln>
                <a:noFill/>
              </a:ln>
              <a:solidFill>
                <a:srgbClr val="0033CC"/>
              </a:solidFill>
              <a:effectLst>
                <a:outerShdw blurRad="38100" dist="38100" dir="2700000" algn="tl">
                  <a:srgbClr val="C0C0C0"/>
                </a:outerShdw>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000000"/>
                                          </p:val>
                                        </p:tav>
                                        <p:tav tm="100000">
                                          <p:val>
                                            <p:strVal val="#ppt_w"/>
                                          </p:val>
                                        </p:tav>
                                      </p:tavLst>
                                    </p:anim>
                                    <p:anim calcmode="lin" valueType="num">
                                      <p:cBhvr>
                                        <p:cTn id="8" dur="500" fill="hold"/>
                                        <p:tgtEl>
                                          <p:spTgt spid="7"/>
                                        </p:tgtEl>
                                        <p:attrNameLst>
                                          <p:attrName>ppt_h</p:attrName>
                                        </p:attrNameLst>
                                      </p:cBhvr>
                                      <p:tavLst>
                                        <p:tav tm="0">
                                          <p:val>
                                            <p:fltVal val="0.00000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6A84CC8D-0999-48D8-8942-27B142C96EED}"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6387" name="灯片编号占位符 5"/>
          <p:cNvSpPr txBox="1">
            <a:spLocks noGrp="1"/>
          </p:cNvSpPr>
          <p:nvPr>
            <p:ph type="sldNum" sz="quarter" idx="12"/>
          </p:nvPr>
        </p:nvSpPr>
        <p:spPr>
          <a:ln/>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111618" name="Rectangle 1026" descr="花束"/>
          <p:cNvSpPr>
            <a:spLocks noGrp="1" noChangeArrowheads="1"/>
          </p:cNvSpPr>
          <p:nvPr>
            <p:ph type="title"/>
          </p:nvPr>
        </p:nvSpPr>
        <p:spPr>
          <a:xfrm>
            <a:off x="457200" y="277813"/>
            <a:ext cx="8218488" cy="947738"/>
          </a:xfrm>
          <a:blipFill dpi="0" rotWithShape="1">
            <a:blip r:embed="rId1" cstate="print"/>
            <a:srcRect/>
            <a:tile tx="0" ty="0" sx="100000" sy="100000" flip="none" algn="tl"/>
          </a:blipFill>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1" u="none" strike="noStrike" kern="0" cap="none" spc="0" normalizeH="0" baseline="0" noProof="0" dirty="0" smtClean="0">
                <a:ln>
                  <a:noFill/>
                </a:ln>
                <a:solidFill>
                  <a:srgbClr val="0033CC"/>
                </a:solidFill>
                <a:effectLst>
                  <a:outerShdw blurRad="38100" dist="38100" dir="2700000" algn="tl">
                    <a:srgbClr val="000000"/>
                  </a:outerShdw>
                </a:effectLst>
                <a:uLnTx/>
                <a:uFillTx/>
                <a:latin typeface="+mj-lt"/>
                <a:ea typeface="+mj-ea"/>
                <a:cs typeface="+mj-cs"/>
              </a:rPr>
              <a:t>  </a:t>
            </a:r>
            <a:r>
              <a:rPr kumimoji="0" lang="zh-CN" altLang="en-US" sz="5400" b="1" i="1" u="none" strike="noStrike" kern="0" cap="none" spc="0" normalizeH="0" baseline="0" noProof="0" dirty="0" smtClean="0">
                <a:ln>
                  <a:noFill/>
                </a:ln>
                <a:solidFill>
                  <a:srgbClr val="00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文化之渊源？</a:t>
            </a:r>
            <a:endParaRPr kumimoji="0" lang="zh-CN" altLang="en-US" sz="5400" b="1" i="1" u="none" strike="noStrike" kern="0" cap="none" spc="0" normalizeH="0" baseline="0" noProof="0" dirty="0" smtClean="0">
              <a:ln>
                <a:noFill/>
              </a:ln>
              <a:solidFill>
                <a:srgbClr val="00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sp>
        <p:nvSpPr>
          <p:cNvPr id="111619" name="Rectangle 1027" descr="信纸"/>
          <p:cNvSpPr>
            <a:spLocks noGrp="1" noChangeArrowheads="1"/>
          </p:cNvSpPr>
          <p:nvPr>
            <p:ph idx="1"/>
          </p:nvPr>
        </p:nvSpPr>
        <p:spPr>
          <a:xfrm>
            <a:off x="457200" y="1303655"/>
            <a:ext cx="8229600" cy="5160010"/>
          </a:xfrm>
          <a:blipFill dpi="0" rotWithShape="1">
            <a:blip r:embed="rId2" cstate="print"/>
            <a:srcRect/>
            <a:tile tx="0" ty="0" sx="100000" sy="100000" flip="none" algn="tl"/>
          </a:blipFill>
        </p:spPr>
        <p:txBody>
          <a:bodyPr vert="horz" wrap="square" lIns="91440" tIns="45720" rIns="91440" bIns="45720" numCol="1" anchor="t" anchorCtr="0" compatLnSpc="1"/>
          <a:lstStyle/>
          <a:p>
            <a:pPr marL="342900" marR="0" lvl="0" indent="-342900" algn="l" defTabSz="914400" rtl="0" eaLnBrk="1" fontAlgn="base" latinLnBrk="0" hangingPunct="1">
              <a:lnSpc>
                <a:spcPct val="110000"/>
              </a:lnSpc>
              <a:spcBef>
                <a:spcPts val="800"/>
              </a:spcBef>
              <a:spcAft>
                <a:spcPct val="0"/>
              </a:spcAft>
              <a:buClr>
                <a:schemeClr val="accent1"/>
              </a:buClr>
              <a:buFont typeface="Wingdings" panose="05000000000000000000" pitchFamily="2" charset="2"/>
              <a:buChar char="n"/>
              <a:defRPr/>
            </a:pPr>
            <a:r>
              <a:rPr kumimoji="0" lang="zh-CN" altLang="en-US" sz="26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汉语的文化一词源于</a:t>
            </a:r>
            <a:r>
              <a:rPr kumimoji="0" lang="en-US" altLang="zh-CN" sz="2600" b="1" i="0" u="none" strike="noStrike" kern="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cs typeface="+mn-cs"/>
              </a:rPr>
              <a:t>《</a:t>
            </a:r>
            <a:r>
              <a:rPr kumimoji="0" lang="zh-CN" altLang="en-US" sz="2600" b="1" i="0" u="none" strike="noStrike" kern="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cs typeface="+mn-cs"/>
              </a:rPr>
              <a:t>易经</a:t>
            </a:r>
            <a:r>
              <a:rPr kumimoji="0" lang="en-US" altLang="zh-CN" sz="2600" b="1" i="0" u="none" strike="noStrike" kern="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cs typeface="+mn-cs"/>
              </a:rPr>
              <a:t>》</a:t>
            </a:r>
            <a:r>
              <a:rPr kumimoji="0" lang="zh-CN" altLang="en-US" sz="2600" b="1" i="0" u="none" strike="noStrike" kern="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cs typeface="+mn-cs"/>
              </a:rPr>
              <a:t>：</a:t>
            </a:r>
            <a:r>
              <a:rPr kumimoji="0" lang="zh-CN" altLang="en-US" sz="26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“观乎天文，以察时变；观乎人文，以化成天下”。</a:t>
            </a:r>
            <a:endParaRPr kumimoji="0" lang="zh-CN" altLang="en-US" sz="26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10000"/>
              </a:lnSpc>
              <a:spcBef>
                <a:spcPts val="800"/>
              </a:spcBef>
              <a:spcAft>
                <a:spcPct val="0"/>
              </a:spcAft>
              <a:buClr>
                <a:schemeClr val="accent1"/>
              </a:buClr>
              <a:buFont typeface="Wingdings" panose="05000000000000000000" pitchFamily="2" charset="2"/>
              <a:buChar char="n"/>
              <a:defRPr/>
            </a:pPr>
            <a:r>
              <a:rPr kumimoji="0" lang="zh-CN" altLang="en-US" sz="26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文化</a:t>
            </a:r>
            <a:r>
              <a:rPr kumimoji="0" lang="zh-CN" altLang="en-US" sz="26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就是</a:t>
            </a:r>
            <a:r>
              <a:rPr kumimoji="0" lang="zh-CN" altLang="en-US" sz="26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指</a:t>
            </a:r>
            <a:r>
              <a:rPr kumimoji="0" lang="zh-CN" altLang="en-US" sz="26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人文教化：</a:t>
            </a:r>
            <a:endParaRPr kumimoji="0" lang="zh-CN" altLang="en-US" sz="26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endParaRPr>
          </a:p>
          <a:p>
            <a:pPr marL="669925" marR="0" lvl="1" indent="-325755" algn="l" defTabSz="914400" rtl="0" eaLnBrk="1" fontAlgn="base" latinLnBrk="0" hangingPunct="1">
              <a:lnSpc>
                <a:spcPct val="110000"/>
              </a:lnSpc>
              <a:spcBef>
                <a:spcPts val="800"/>
              </a:spcBef>
              <a:spcAft>
                <a:spcPct val="0"/>
              </a:spcAft>
              <a:buClr>
                <a:schemeClr val="accent2"/>
              </a:buClr>
              <a:buFont typeface="Wingdings" panose="05000000000000000000" pitchFamily="2" charset="2"/>
              <a:buChar char="q"/>
              <a:defRPr/>
            </a:pPr>
            <a:r>
              <a:rPr kumimoji="0" lang="zh-CN" altLang="en-US" sz="26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rPr>
              <a:t>“文”既指文字、文章、文采，又指礼乐制度、法律条文等。</a:t>
            </a:r>
            <a:endParaRPr kumimoji="0" lang="zh-CN" altLang="en-US" sz="26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endParaRPr>
          </a:p>
          <a:p>
            <a:pPr marL="669925" marR="0" lvl="1" indent="-325755" algn="l" defTabSz="914400" rtl="0" eaLnBrk="1" fontAlgn="base" latinLnBrk="0" hangingPunct="1">
              <a:lnSpc>
                <a:spcPct val="110000"/>
              </a:lnSpc>
              <a:spcBef>
                <a:spcPts val="800"/>
              </a:spcBef>
              <a:spcAft>
                <a:spcPct val="0"/>
              </a:spcAft>
              <a:buClr>
                <a:schemeClr val="accent2"/>
              </a:buClr>
              <a:buFont typeface="Wingdings" panose="05000000000000000000" pitchFamily="2" charset="2"/>
              <a:buChar char="q"/>
              <a:defRPr/>
            </a:pPr>
            <a:r>
              <a:rPr kumimoji="0" lang="zh-CN" altLang="en-US" sz="26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rPr>
              <a:t>“化”是“教化”、“教行”的意思。</a:t>
            </a:r>
            <a:endParaRPr kumimoji="0" lang="zh-CN" altLang="en-US" sz="26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endParaRPr>
          </a:p>
          <a:p>
            <a:pPr marL="669925" marR="0" lvl="1" indent="-325755" algn="l" defTabSz="914400" rtl="0" eaLnBrk="1" fontAlgn="base" latinLnBrk="0" hangingPunct="1">
              <a:lnSpc>
                <a:spcPct val="110000"/>
              </a:lnSpc>
              <a:spcBef>
                <a:spcPts val="800"/>
              </a:spcBef>
              <a:spcAft>
                <a:spcPct val="0"/>
              </a:spcAft>
              <a:buClr>
                <a:schemeClr val="accent2"/>
              </a:buClr>
              <a:buFont typeface="Wingdings" panose="05000000000000000000" pitchFamily="2" charset="2"/>
              <a:buChar char="q"/>
              <a:defRPr/>
            </a:pPr>
            <a:r>
              <a:rPr kumimoji="0" lang="zh-CN" altLang="en-US" sz="26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ea"/>
              </a:rPr>
              <a:t>从</a:t>
            </a:r>
            <a:r>
              <a:rPr kumimoji="0" lang="zh-CN" altLang="en-US" sz="2600" b="1" i="0" u="none" strike="noStrike" kern="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cs typeface="+mn-cs"/>
              </a:rPr>
              <a:t>社会治理</a:t>
            </a:r>
            <a:r>
              <a:rPr kumimoji="0" lang="zh-CN" altLang="en-US" sz="26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ea"/>
              </a:rPr>
              <a:t>角度而言，</a:t>
            </a:r>
            <a:r>
              <a:rPr kumimoji="0" lang="zh-CN" altLang="en-US" sz="2600" b="1" i="0" u="none" strike="noStrike" kern="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cs typeface="+mn-cs"/>
              </a:rPr>
              <a:t>“文化”</a:t>
            </a:r>
            <a:r>
              <a:rPr kumimoji="0" lang="zh-CN" altLang="en-US" sz="26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ea"/>
              </a:rPr>
              <a:t>是指</a:t>
            </a:r>
            <a:r>
              <a:rPr kumimoji="0" lang="zh-CN" altLang="en-US" sz="2600" b="1" i="0" u="none" strike="noStrike" kern="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cs typeface="+mn-cs"/>
              </a:rPr>
              <a:t>以礼乐制度教化百姓。</a:t>
            </a:r>
            <a:endParaRPr kumimoji="0" lang="zh-CN" altLang="en-US" sz="2600" b="1" i="0" u="none" strike="noStrike" kern="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10000"/>
              </a:lnSpc>
              <a:spcBef>
                <a:spcPts val="800"/>
              </a:spcBef>
              <a:spcAft>
                <a:spcPct val="0"/>
              </a:spcAft>
              <a:buClr>
                <a:schemeClr val="accent1"/>
              </a:buClr>
              <a:buSzPct val="65000"/>
              <a:buFont typeface="Wingdings" panose="05000000000000000000" pitchFamily="2" charset="2"/>
              <a:buChar char="n"/>
              <a:defRPr/>
            </a:pPr>
            <a:r>
              <a:rPr kumimoji="0" lang="zh-CN" altLang="en-US" sz="26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南齐</a:t>
            </a:r>
            <a:r>
              <a:rPr kumimoji="0" lang="zh-CN" altLang="en-US" sz="26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王融</a:t>
            </a:r>
            <a:r>
              <a:rPr kumimoji="0" lang="zh-CN" altLang="en-US" sz="26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在</a:t>
            </a:r>
            <a:r>
              <a:rPr kumimoji="0" lang="zh-CN" altLang="en-US" sz="26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ea"/>
              </a:rPr>
              <a:t>《曲水诗序》</a:t>
            </a:r>
            <a:r>
              <a:rPr kumimoji="0" lang="zh-CN" altLang="en-US" sz="2600" b="1"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中说：</a:t>
            </a:r>
            <a:r>
              <a:rPr kumimoji="0" lang="zh-CN" altLang="en-US" sz="26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ea"/>
              </a:rPr>
              <a:t>“设神理以景俗，敷</a:t>
            </a:r>
            <a:r>
              <a:rPr kumimoji="0" lang="zh-CN" altLang="en-US" sz="26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ea"/>
              </a:rPr>
              <a:t>文化</a:t>
            </a:r>
            <a:r>
              <a:rPr kumimoji="0" lang="zh-CN" altLang="en-US" sz="26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ea"/>
              </a:rPr>
              <a:t>以柔远”。</a:t>
            </a:r>
            <a:endParaRPr kumimoji="0" lang="zh-CN" altLang="en-US" sz="26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11618"/>
                                        </p:tgtEl>
                                        <p:attrNameLst>
                                          <p:attrName>style.visibility</p:attrName>
                                        </p:attrNameLst>
                                      </p:cBhvr>
                                      <p:to>
                                        <p:strVal val="visible"/>
                                      </p:to>
                                    </p:set>
                                    <p:anim calcmode="lin" valueType="num">
                                      <p:cBhvr>
                                        <p:cTn id="7" dur="500" fill="hold"/>
                                        <p:tgtEl>
                                          <p:spTgt spid="111618"/>
                                        </p:tgtEl>
                                        <p:attrNameLst>
                                          <p:attrName>ppt_w</p:attrName>
                                        </p:attrNameLst>
                                      </p:cBhvr>
                                      <p:tavLst>
                                        <p:tav tm="0">
                                          <p:val>
                                            <p:fltVal val="0.000000"/>
                                          </p:val>
                                        </p:tav>
                                        <p:tav tm="100000">
                                          <p:val>
                                            <p:strVal val="#ppt_w"/>
                                          </p:val>
                                        </p:tav>
                                      </p:tavLst>
                                    </p:anim>
                                    <p:anim calcmode="lin" valueType="num">
                                      <p:cBhvr>
                                        <p:cTn id="8" dur="500" fill="hold"/>
                                        <p:tgtEl>
                                          <p:spTgt spid="111618"/>
                                        </p:tgtEl>
                                        <p:attrNameLst>
                                          <p:attrName>ppt_h</p:attrName>
                                        </p:attrNameLst>
                                      </p:cBhvr>
                                      <p:tavLst>
                                        <p:tav tm="0">
                                          <p:val>
                                            <p:fltVal val="0.000000"/>
                                          </p:val>
                                        </p:tav>
                                        <p:tav tm="100000">
                                          <p:val>
                                            <p:strVal val="#ppt_h"/>
                                          </p:val>
                                        </p:tav>
                                      </p:tavLst>
                                    </p:anim>
                                    <p:animEffect transition="in" filter="fade">
                                      <p:cBhvr>
                                        <p:cTn id="9" dur="500"/>
                                        <p:tgtEl>
                                          <p:spTgt spid="111618"/>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11619">
                                            <p:txEl>
                                              <p:charRg st="4294967295" end="4294967295"/>
                                            </p:txEl>
                                          </p:spTgt>
                                        </p:tgtEl>
                                        <p:attrNameLst>
                                          <p:attrName>style.visibility</p:attrName>
                                        </p:attrNameLst>
                                      </p:cBhvr>
                                      <p:to>
                                        <p:strVal val="visible"/>
                                      </p:to>
                                    </p:set>
                                    <p:animEffect transition="in" filter="fade">
                                      <p:cBhvr>
                                        <p:cTn id="13" dur="1000">
                                          <p:stCondLst>
                                            <p:cond delay="0"/>
                                          </p:stCondLst>
                                        </p:cTn>
                                        <p:tgtEl>
                                          <p:spTgt spid="111619">
                                            <p:txEl>
                                              <p:charRg st="4294967295" end="4294967295"/>
                                            </p:txEl>
                                          </p:spTgt>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111619">
                                            <p:txEl>
                                              <p:charRg st="0" end="38"/>
                                            </p:txEl>
                                          </p:spTgt>
                                        </p:tgtEl>
                                        <p:attrNameLst>
                                          <p:attrName>style.visibility</p:attrName>
                                        </p:attrNameLst>
                                      </p:cBhvr>
                                      <p:to>
                                        <p:strVal val="visible"/>
                                      </p:to>
                                    </p:set>
                                    <p:animEffect transition="in" filter="fade">
                                      <p:cBhvr>
                                        <p:cTn id="17" dur="1000">
                                          <p:stCondLst>
                                            <p:cond delay="0"/>
                                          </p:stCondLst>
                                        </p:cTn>
                                        <p:tgtEl>
                                          <p:spTgt spid="111619">
                                            <p:txEl>
                                              <p:charRg st="0" end="3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1619">
                                            <p:txEl>
                                              <p:charRg st="38" end="46"/>
                                            </p:txEl>
                                          </p:spTgt>
                                        </p:tgtEl>
                                        <p:attrNameLst>
                                          <p:attrName>style.visibility</p:attrName>
                                        </p:attrNameLst>
                                      </p:cBhvr>
                                      <p:to>
                                        <p:strVal val="visible"/>
                                      </p:to>
                                    </p:set>
                                    <p:animEffect transition="in" filter="fade">
                                      <p:cBhvr>
                                        <p:cTn id="22" dur="1000">
                                          <p:stCondLst>
                                            <p:cond delay="0"/>
                                          </p:stCondLst>
                                        </p:cTn>
                                        <p:tgtEl>
                                          <p:spTgt spid="111619">
                                            <p:txEl>
                                              <p:charRg st="38" end="46"/>
                                            </p:txEl>
                                          </p:spTgt>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111619">
                                            <p:txEl>
                                              <p:charRg st="46" end="74"/>
                                            </p:txEl>
                                          </p:spTgt>
                                        </p:tgtEl>
                                        <p:attrNameLst>
                                          <p:attrName>style.visibility</p:attrName>
                                        </p:attrNameLst>
                                      </p:cBhvr>
                                      <p:to>
                                        <p:strVal val="visible"/>
                                      </p:to>
                                    </p:set>
                                    <p:animEffect transition="in" filter="fade">
                                      <p:cBhvr>
                                        <p:cTn id="26" dur="1000">
                                          <p:stCondLst>
                                            <p:cond delay="0"/>
                                          </p:stCondLst>
                                        </p:cTn>
                                        <p:tgtEl>
                                          <p:spTgt spid="111619">
                                            <p:txEl>
                                              <p:charRg st="46" end="74"/>
                                            </p:txEl>
                                          </p:spTgt>
                                        </p:tgtEl>
                                      </p:cBhvr>
                                    </p:animEffect>
                                  </p:childTnLst>
                                </p:cTn>
                              </p:par>
                            </p:childTnLst>
                          </p:cTn>
                        </p:par>
                        <p:par>
                          <p:cTn id="27" fill="hold">
                            <p:stCondLst>
                              <p:cond delay="2000"/>
                            </p:stCondLst>
                            <p:childTnLst>
                              <p:par>
                                <p:cTn id="28" presetID="10" presetClass="entr" presetSubtype="0" fill="hold" grpId="0" nodeType="afterEffect">
                                  <p:stCondLst>
                                    <p:cond delay="0"/>
                                  </p:stCondLst>
                                  <p:childTnLst>
                                    <p:set>
                                      <p:cBhvr>
                                        <p:cTn id="29" dur="1" fill="hold">
                                          <p:stCondLst>
                                            <p:cond delay="0"/>
                                          </p:stCondLst>
                                        </p:cTn>
                                        <p:tgtEl>
                                          <p:spTgt spid="111619">
                                            <p:txEl>
                                              <p:charRg st="74" end="92"/>
                                            </p:txEl>
                                          </p:spTgt>
                                        </p:tgtEl>
                                        <p:attrNameLst>
                                          <p:attrName>style.visibility</p:attrName>
                                        </p:attrNameLst>
                                      </p:cBhvr>
                                      <p:to>
                                        <p:strVal val="visible"/>
                                      </p:to>
                                    </p:set>
                                    <p:animEffect transition="in" filter="fade">
                                      <p:cBhvr>
                                        <p:cTn id="30" dur="1000">
                                          <p:stCondLst>
                                            <p:cond delay="0"/>
                                          </p:stCondLst>
                                        </p:cTn>
                                        <p:tgtEl>
                                          <p:spTgt spid="111619">
                                            <p:txEl>
                                              <p:charRg st="74" end="92"/>
                                            </p:txEl>
                                          </p:spTgt>
                                        </p:tgtEl>
                                      </p:cBhvr>
                                    </p:animEffect>
                                  </p:childTnLst>
                                </p:cTn>
                              </p:par>
                            </p:childTnLst>
                          </p:cTn>
                        </p:par>
                        <p:par>
                          <p:cTn id="31" fill="hold">
                            <p:stCondLst>
                              <p:cond delay="3000"/>
                            </p:stCondLst>
                            <p:childTnLst>
                              <p:par>
                                <p:cTn id="32" presetID="10" presetClass="entr" presetSubtype="0" fill="hold" grpId="0" nodeType="afterEffect">
                                  <p:stCondLst>
                                    <p:cond delay="0"/>
                                  </p:stCondLst>
                                  <p:childTnLst>
                                    <p:set>
                                      <p:cBhvr>
                                        <p:cTn id="33" dur="1" fill="hold">
                                          <p:stCondLst>
                                            <p:cond delay="0"/>
                                          </p:stCondLst>
                                        </p:cTn>
                                        <p:tgtEl>
                                          <p:spTgt spid="111619">
                                            <p:txEl>
                                              <p:charRg st="92" end="119"/>
                                            </p:txEl>
                                          </p:spTgt>
                                        </p:tgtEl>
                                        <p:attrNameLst>
                                          <p:attrName>style.visibility</p:attrName>
                                        </p:attrNameLst>
                                      </p:cBhvr>
                                      <p:to>
                                        <p:strVal val="visible"/>
                                      </p:to>
                                    </p:set>
                                    <p:animEffect transition="in" filter="fade">
                                      <p:cBhvr>
                                        <p:cTn id="34" dur="1000">
                                          <p:stCondLst>
                                            <p:cond delay="0"/>
                                          </p:stCondLst>
                                        </p:cTn>
                                        <p:tgtEl>
                                          <p:spTgt spid="111619">
                                            <p:txEl>
                                              <p:charRg st="92" end="11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11619">
                                            <p:txEl>
                                              <p:charRg st="119" end="150"/>
                                            </p:txEl>
                                          </p:spTgt>
                                        </p:tgtEl>
                                        <p:attrNameLst>
                                          <p:attrName>style.visibility</p:attrName>
                                        </p:attrNameLst>
                                      </p:cBhvr>
                                      <p:to>
                                        <p:strVal val="visible"/>
                                      </p:to>
                                    </p:set>
                                    <p:animEffect transition="in" filter="fade">
                                      <p:cBhvr>
                                        <p:cTn id="39" dur="1000">
                                          <p:stCondLst>
                                            <p:cond delay="0"/>
                                          </p:stCondLst>
                                        </p:cTn>
                                        <p:tgtEl>
                                          <p:spTgt spid="111619">
                                            <p:txEl>
                                              <p:charRg st="119" end="15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8" grpId="0" animBg="1"/>
      <p:bldP spid="111619"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9478CDFB-C7DC-49FA-8E59-33A671BD08A0}"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7411" name="灯片编号占位符 5"/>
          <p:cNvSpPr txBox="1">
            <a:spLocks noGrp="1"/>
          </p:cNvSpPr>
          <p:nvPr>
            <p:ph type="sldNum" sz="quarter" idx="12"/>
          </p:nvPr>
        </p:nvSpPr>
        <p:spPr>
          <a:ln/>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114690" name="Rectangle 2050" descr="信纸"/>
          <p:cNvSpPr>
            <a:spLocks noGrp="1" noChangeArrowheads="1"/>
          </p:cNvSpPr>
          <p:nvPr>
            <p:ph type="title"/>
          </p:nvPr>
        </p:nvSpPr>
        <p:spPr>
          <a:xfrm>
            <a:off x="684213" y="347663"/>
            <a:ext cx="7704138" cy="993775"/>
          </a:xfrm>
          <a:blipFill dpi="0" rotWithShape="1">
            <a:blip r:embed="rId1" cstate="print"/>
            <a:srcRect/>
            <a:tile tx="0" ty="0" sx="100000" sy="100000" flip="none" algn="tl"/>
          </a:blipFill>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1" u="none" strike="noStrike" kern="0" cap="none" spc="0" normalizeH="0" baseline="0" noProof="0" dirty="0" smtClean="0">
                <a:ln>
                  <a:noFill/>
                </a:ln>
                <a:solidFill>
                  <a:srgbClr val="0033CC"/>
                </a:solidFill>
                <a:effectLst>
                  <a:outerShdw blurRad="38100" dist="38100" dir="2700000" algn="tl">
                    <a:srgbClr val="000000"/>
                  </a:outerShdw>
                </a:effectLst>
                <a:uLnTx/>
                <a:uFillTx/>
                <a:latin typeface="+mj-lt"/>
                <a:ea typeface="+mj-ea"/>
                <a:cs typeface="+mj-cs"/>
              </a:rPr>
              <a:t>  </a:t>
            </a:r>
            <a:r>
              <a:rPr kumimoji="0" lang="zh-CN" altLang="en-US" sz="5400" b="1" i="1" u="none" strike="noStrike" kern="0" cap="none" spc="0" normalizeH="0" baseline="0" noProof="0" dirty="0" smtClean="0">
                <a:ln>
                  <a:noFill/>
                </a:ln>
                <a:solidFill>
                  <a:srgbClr val="00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文化之渊源？</a:t>
            </a:r>
            <a:endParaRPr kumimoji="0" lang="zh-CN" altLang="en-US" sz="5400" b="1" i="0" u="none" strike="noStrike" kern="0" cap="none" spc="0" normalizeH="0" baseline="0" noProof="0" dirty="0" smtClean="0">
              <a:ln>
                <a:noFill/>
              </a:ln>
              <a:solidFill>
                <a:srgbClr val="00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sp>
        <p:nvSpPr>
          <p:cNvPr id="114691" name="Rectangle 2051"/>
          <p:cNvSpPr>
            <a:spLocks noGrp="1"/>
          </p:cNvSpPr>
          <p:nvPr>
            <p:ph idx="1"/>
          </p:nvPr>
        </p:nvSpPr>
        <p:spPr>
          <a:xfrm>
            <a:off x="684530" y="1484630"/>
            <a:ext cx="7848600" cy="4667885"/>
          </a:xfrm>
          <a:gradFill rotWithShape="1">
            <a:gsLst>
              <a:gs pos="0">
                <a:srgbClr val="FFFF99">
                  <a:alpha val="100000"/>
                </a:srgbClr>
              </a:gs>
              <a:gs pos="50000">
                <a:srgbClr val="FFFF00">
                  <a:alpha val="100000"/>
                </a:srgbClr>
              </a:gs>
              <a:gs pos="100000">
                <a:srgbClr val="FFFF99">
                  <a:alpha val="100000"/>
                </a:srgbClr>
              </a:gs>
            </a:gsLst>
            <a:lin ang="2700000" scaled="1"/>
            <a:tileRect/>
          </a:gradFill>
          <a:ln/>
        </p:spPr>
        <p:txBody>
          <a:bodyPr vert="horz" wrap="square" lIns="91440" tIns="45720" rIns="91440" bIns="45720" anchor="t"/>
          <a:p>
            <a:pPr algn="just" eaLnBrk="1" hangingPunct="1">
              <a:lnSpc>
                <a:spcPct val="120000"/>
              </a:lnSpc>
            </a:pPr>
            <a:r>
              <a:rPr lang="zh-CN" altLang="en-US" b="1" dirty="0">
                <a:solidFill>
                  <a:srgbClr val="2108B8"/>
                </a:solidFill>
                <a:latin typeface="微软雅黑" panose="020B0503020204020204" pitchFamily="34" charset="-122"/>
                <a:ea typeface="微软雅黑" panose="020B0503020204020204" pitchFamily="34" charset="-122"/>
              </a:rPr>
              <a:t>在西方，</a:t>
            </a:r>
            <a:r>
              <a:rPr lang="zh-CN" altLang="en-US" b="1" dirty="0">
                <a:solidFill>
                  <a:srgbClr val="CC0000"/>
                </a:solidFill>
                <a:latin typeface="微软雅黑" panose="020B0503020204020204" pitchFamily="34" charset="-122"/>
                <a:ea typeface="微软雅黑" panose="020B0503020204020204" pitchFamily="34" charset="-122"/>
              </a:rPr>
              <a:t>文化（</a:t>
            </a:r>
            <a:r>
              <a:rPr lang="en-US" altLang="zh-CN" b="1" dirty="0">
                <a:solidFill>
                  <a:srgbClr val="CC0000"/>
                </a:solidFill>
                <a:latin typeface="微软雅黑" panose="020B0503020204020204" pitchFamily="34" charset="-122"/>
                <a:ea typeface="微软雅黑" panose="020B0503020204020204" pitchFamily="34" charset="-122"/>
              </a:rPr>
              <a:t>culture)</a:t>
            </a:r>
            <a:r>
              <a:rPr lang="zh-CN" altLang="en-US" b="1" dirty="0">
                <a:solidFill>
                  <a:srgbClr val="2108B8"/>
                </a:solidFill>
                <a:latin typeface="微软雅黑" panose="020B0503020204020204" pitchFamily="34" charset="-122"/>
                <a:ea typeface="微软雅黑" panose="020B0503020204020204" pitchFamily="34" charset="-122"/>
              </a:rPr>
              <a:t>一词源于拉丁文</a:t>
            </a:r>
            <a:r>
              <a:rPr lang="en-US" altLang="zh-CN" b="1" dirty="0">
                <a:solidFill>
                  <a:srgbClr val="2108B8"/>
                </a:solidFill>
                <a:latin typeface="微软雅黑" panose="020B0503020204020204" pitchFamily="34" charset="-122"/>
                <a:ea typeface="微软雅黑" panose="020B0503020204020204" pitchFamily="34" charset="-122"/>
              </a:rPr>
              <a:t>cultura</a:t>
            </a:r>
            <a:r>
              <a:rPr lang="zh-CN" altLang="en-US" b="1" dirty="0">
                <a:solidFill>
                  <a:srgbClr val="2108B8"/>
                </a:solidFill>
                <a:latin typeface="微软雅黑" panose="020B0503020204020204" pitchFamily="34" charset="-122"/>
                <a:ea typeface="微软雅黑" panose="020B0503020204020204" pitchFamily="34" charset="-122"/>
              </a:rPr>
              <a:t>，原意是耕耘、栽培，侧重于农事耕作与动植物培育的意思。</a:t>
            </a:r>
            <a:endParaRPr lang="zh-CN" altLang="en-US" b="1" dirty="0">
              <a:solidFill>
                <a:srgbClr val="2108B8"/>
              </a:solidFill>
              <a:latin typeface="微软雅黑" panose="020B0503020204020204" pitchFamily="34" charset="-122"/>
              <a:ea typeface="微软雅黑" panose="020B0503020204020204" pitchFamily="34" charset="-122"/>
            </a:endParaRPr>
          </a:p>
          <a:p>
            <a:pPr algn="just" eaLnBrk="1" hangingPunct="1">
              <a:lnSpc>
                <a:spcPct val="120000"/>
              </a:lnSpc>
            </a:pPr>
            <a:r>
              <a:rPr lang="en-US" altLang="zh-CN" b="1" dirty="0">
                <a:solidFill>
                  <a:srgbClr val="2108B8"/>
                </a:solidFill>
                <a:latin typeface="微软雅黑" panose="020B0503020204020204" pitchFamily="34" charset="-122"/>
                <a:ea typeface="微软雅黑" panose="020B0503020204020204" pitchFamily="34" charset="-122"/>
              </a:rPr>
              <a:t>15</a:t>
            </a:r>
            <a:r>
              <a:rPr lang="zh-CN" altLang="en-US" b="1" dirty="0">
                <a:solidFill>
                  <a:srgbClr val="2108B8"/>
                </a:solidFill>
                <a:latin typeface="微软雅黑" panose="020B0503020204020204" pitchFamily="34" charset="-122"/>
                <a:ea typeface="微软雅黑" panose="020B0503020204020204" pitchFamily="34" charset="-122"/>
              </a:rPr>
              <a:t>世纪后，它的含义开始引申为</a:t>
            </a:r>
            <a:r>
              <a:rPr lang="zh-CN" altLang="en-US" b="1" dirty="0">
                <a:solidFill>
                  <a:srgbClr val="CC0000"/>
                </a:solidFill>
                <a:latin typeface="微软雅黑" panose="020B0503020204020204" pitchFamily="34" charset="-122"/>
                <a:ea typeface="微软雅黑" panose="020B0503020204020204" pitchFamily="34" charset="-122"/>
              </a:rPr>
              <a:t>对人的品性、职能的培养，</a:t>
            </a:r>
            <a:r>
              <a:rPr lang="zh-CN" altLang="en-US" b="1" dirty="0">
                <a:solidFill>
                  <a:srgbClr val="2108B8"/>
                </a:solidFill>
                <a:latin typeface="微软雅黑" panose="020B0503020204020204" pitchFamily="34" charset="-122"/>
                <a:ea typeface="微软雅黑" panose="020B0503020204020204" pitchFamily="34" charset="-122"/>
              </a:rPr>
              <a:t>几近于文化的中国古义。</a:t>
            </a:r>
            <a:endParaRPr lang="zh-CN" altLang="en-US" b="1" dirty="0">
              <a:solidFill>
                <a:srgbClr val="2108B8"/>
              </a:solidFill>
              <a:latin typeface="微软雅黑" panose="020B0503020204020204" pitchFamily="34" charset="-122"/>
              <a:ea typeface="微软雅黑" panose="020B0503020204020204" pitchFamily="34" charset="-122"/>
            </a:endParaRPr>
          </a:p>
          <a:p>
            <a:pPr eaLnBrk="1" hangingPunct="1">
              <a:lnSpc>
                <a:spcPct val="120000"/>
              </a:lnSpc>
              <a:spcBef>
                <a:spcPct val="70000"/>
              </a:spcBef>
            </a:pPr>
            <a:r>
              <a:rPr lang="zh-CN" altLang="en-US" b="1" dirty="0">
                <a:solidFill>
                  <a:srgbClr val="CC0000"/>
                </a:solidFill>
                <a:latin typeface="微软雅黑" panose="020B0503020204020204" pitchFamily="34" charset="-122"/>
                <a:ea typeface="微软雅黑" panose="020B0503020204020204" pitchFamily="34" charset="-122"/>
              </a:rPr>
              <a:t>“文化”一词的含义，中西方两个来源，殊途同归。</a:t>
            </a:r>
            <a:endParaRPr lang="zh-CN" altLang="en-US" b="1" dirty="0">
              <a:solidFill>
                <a:srgbClr val="CC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14690"/>
                                        </p:tgtEl>
                                        <p:attrNameLst>
                                          <p:attrName>style.visibility</p:attrName>
                                        </p:attrNameLst>
                                      </p:cBhvr>
                                      <p:to>
                                        <p:strVal val="visible"/>
                                      </p:to>
                                    </p:set>
                                    <p:anim calcmode="lin" valueType="num">
                                      <p:cBhvr>
                                        <p:cTn id="7" dur="500" fill="hold"/>
                                        <p:tgtEl>
                                          <p:spTgt spid="114690"/>
                                        </p:tgtEl>
                                        <p:attrNameLst>
                                          <p:attrName>ppt_w</p:attrName>
                                        </p:attrNameLst>
                                      </p:cBhvr>
                                      <p:tavLst>
                                        <p:tav tm="0">
                                          <p:val>
                                            <p:fltVal val="0.000000"/>
                                          </p:val>
                                        </p:tav>
                                        <p:tav tm="100000">
                                          <p:val>
                                            <p:strVal val="#ppt_w"/>
                                          </p:val>
                                        </p:tav>
                                      </p:tavLst>
                                    </p:anim>
                                    <p:anim calcmode="lin" valueType="num">
                                      <p:cBhvr>
                                        <p:cTn id="8" dur="500" fill="hold"/>
                                        <p:tgtEl>
                                          <p:spTgt spid="114690"/>
                                        </p:tgtEl>
                                        <p:attrNameLst>
                                          <p:attrName>ppt_h</p:attrName>
                                        </p:attrNameLst>
                                      </p:cBhvr>
                                      <p:tavLst>
                                        <p:tav tm="0">
                                          <p:val>
                                            <p:fltVal val="0.000000"/>
                                          </p:val>
                                        </p:tav>
                                        <p:tav tm="100000">
                                          <p:val>
                                            <p:strVal val="#ppt_h"/>
                                          </p:val>
                                        </p:tav>
                                      </p:tavLst>
                                    </p:anim>
                                    <p:animEffect transition="in" filter="fade">
                                      <p:cBhvr>
                                        <p:cTn id="9" dur="500"/>
                                        <p:tgtEl>
                                          <p:spTgt spid="114690"/>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14691"/>
                                        </p:tgtEl>
                                        <p:attrNameLst>
                                          <p:attrName>style.visibility</p:attrName>
                                        </p:attrNameLst>
                                      </p:cBhvr>
                                      <p:to>
                                        <p:strVal val="visible"/>
                                      </p:to>
                                    </p:set>
                                    <p:animEffect transition="in" filter="fade">
                                      <p:cBhvr>
                                        <p:cTn id="13" dur="1000">
                                          <p:stCondLst>
                                            <p:cond delay="0"/>
                                          </p:stCondLst>
                                        </p:cTn>
                                        <p:tgtEl>
                                          <p:spTgt spid="114691"/>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114691">
                                            <p:txEl>
                                              <p:charRg st="0" end="57"/>
                                            </p:txEl>
                                          </p:spTgt>
                                        </p:tgtEl>
                                        <p:attrNameLst>
                                          <p:attrName>style.visibility</p:attrName>
                                        </p:attrNameLst>
                                      </p:cBhvr>
                                      <p:to>
                                        <p:strVal val="visible"/>
                                      </p:to>
                                    </p:set>
                                    <p:animEffect transition="in" filter="fade">
                                      <p:cBhvr>
                                        <p:cTn id="17" dur="1000">
                                          <p:stCondLst>
                                            <p:cond delay="0"/>
                                          </p:stCondLst>
                                        </p:cTn>
                                        <p:tgtEl>
                                          <p:spTgt spid="114691">
                                            <p:txEl>
                                              <p:charRg st="0" end="57"/>
                                            </p:txEl>
                                          </p:spTgt>
                                        </p:tgtEl>
                                      </p:cBhvr>
                                    </p:animEffect>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114691">
                                            <p:txEl>
                                              <p:charRg st="57" end="96"/>
                                            </p:txEl>
                                          </p:spTgt>
                                        </p:tgtEl>
                                        <p:attrNameLst>
                                          <p:attrName>style.visibility</p:attrName>
                                        </p:attrNameLst>
                                      </p:cBhvr>
                                      <p:to>
                                        <p:strVal val="visible"/>
                                      </p:to>
                                    </p:set>
                                    <p:animEffect transition="in" filter="fade">
                                      <p:cBhvr>
                                        <p:cTn id="21" dur="1000">
                                          <p:stCondLst>
                                            <p:cond delay="0"/>
                                          </p:stCondLst>
                                        </p:cTn>
                                        <p:tgtEl>
                                          <p:spTgt spid="114691">
                                            <p:txEl>
                                              <p:charRg st="57" end="96"/>
                                            </p:txEl>
                                          </p:spTgt>
                                        </p:tgtEl>
                                      </p:cBhvr>
                                    </p:animEffect>
                                  </p:childTnLst>
                                </p:cTn>
                              </p:par>
                            </p:childTnLst>
                          </p:cTn>
                        </p:par>
                        <p:par>
                          <p:cTn id="22" fill="hold">
                            <p:stCondLst>
                              <p:cond delay="3500"/>
                            </p:stCondLst>
                            <p:childTnLst>
                              <p:par>
                                <p:cTn id="23" presetID="10" presetClass="entr" presetSubtype="0" fill="hold" grpId="0" nodeType="afterEffect">
                                  <p:stCondLst>
                                    <p:cond delay="0"/>
                                  </p:stCondLst>
                                  <p:childTnLst>
                                    <p:set>
                                      <p:cBhvr>
                                        <p:cTn id="24" dur="1" fill="hold">
                                          <p:stCondLst>
                                            <p:cond delay="0"/>
                                          </p:stCondLst>
                                        </p:cTn>
                                        <p:tgtEl>
                                          <p:spTgt spid="114691">
                                            <p:txEl>
                                              <p:charRg st="96" end="120"/>
                                            </p:txEl>
                                          </p:spTgt>
                                        </p:tgtEl>
                                        <p:attrNameLst>
                                          <p:attrName>style.visibility</p:attrName>
                                        </p:attrNameLst>
                                      </p:cBhvr>
                                      <p:to>
                                        <p:strVal val="visible"/>
                                      </p:to>
                                    </p:set>
                                    <p:animEffect transition="in" filter="fade">
                                      <p:cBhvr>
                                        <p:cTn id="25" dur="1000">
                                          <p:stCondLst>
                                            <p:cond delay="0"/>
                                          </p:stCondLst>
                                        </p:cTn>
                                        <p:tgtEl>
                                          <p:spTgt spid="114691">
                                            <p:txEl>
                                              <p:charRg st="96" end="1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0" grpId="0" animBg="1"/>
      <p:bldP spid="114691" grpId="0" animBg="1"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5886E3A1-3533-4842-93FD-E645867A1E94}"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8435" name="灯片编号占位符 5"/>
          <p:cNvSpPr txBox="1">
            <a:spLocks noGrp="1"/>
          </p:cNvSpPr>
          <p:nvPr>
            <p:ph type="sldNum" sz="quarter" idx="12"/>
          </p:nvPr>
        </p:nvSpPr>
        <p:spPr>
          <a:ln/>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152578" name="Rectangle 2"/>
          <p:cNvSpPr>
            <a:spLocks noGrp="1" noChangeArrowheads="1"/>
          </p:cNvSpPr>
          <p:nvPr>
            <p:ph type="title"/>
          </p:nvPr>
        </p:nvSpPr>
        <p:spPr>
          <a:xfrm>
            <a:off x="457200" y="420688"/>
            <a:ext cx="8229600" cy="1063625"/>
          </a:xfrm>
          <a:gradFill rotWithShape="1">
            <a:gsLst>
              <a:gs pos="0">
                <a:srgbClr val="FF6600"/>
              </a:gs>
              <a:gs pos="50000">
                <a:srgbClr val="FFFF00"/>
              </a:gs>
              <a:gs pos="100000">
                <a:srgbClr val="FF6600"/>
              </a:gs>
            </a:gsLst>
            <a:lin ang="2700000" scaled="1"/>
          </a:gradFill>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800" b="1" i="1" u="none" strike="noStrike" kern="0" cap="none" spc="0" normalizeH="0" baseline="0" noProof="0" dirty="0" smtClean="0">
                <a:ln>
                  <a:noFill/>
                </a:ln>
                <a:solidFill>
                  <a:srgbClr val="0033CC"/>
                </a:solidFill>
                <a:effectLst>
                  <a:outerShdw blurRad="38100" dist="38100" dir="2700000" algn="tl">
                    <a:srgbClr val="000000"/>
                  </a:outerShdw>
                </a:effectLst>
                <a:uLnTx/>
                <a:uFillTx/>
                <a:latin typeface="宋体" panose="02010600030101010101" pitchFamily="2" charset="-122"/>
                <a:ea typeface="+mj-ea"/>
                <a:cs typeface="+mj-cs"/>
              </a:rPr>
              <a:t> </a:t>
            </a:r>
            <a:r>
              <a:rPr kumimoji="0" lang="zh-CN" altLang="en-US" sz="5400" b="1" i="1" u="none" strike="noStrike" kern="0" cap="none" spc="0" normalizeH="0" baseline="0" noProof="0" dirty="0" smtClean="0">
                <a:ln>
                  <a:noFill/>
                </a:ln>
                <a:solidFill>
                  <a:srgbClr val="00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为什么要研究文化</a:t>
            </a:r>
            <a:r>
              <a:rPr kumimoji="0" lang="en-US" altLang="zh-CN" sz="5400" b="1" i="1" u="none" strike="noStrike" kern="0" cap="none" spc="0" normalizeH="0" baseline="0" noProof="0" dirty="0" smtClean="0">
                <a:ln>
                  <a:noFill/>
                </a:ln>
                <a:solidFill>
                  <a:srgbClr val="00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a:t>
            </a:r>
            <a:endParaRPr kumimoji="0" lang="en-US" altLang="zh-CN" sz="5400" b="1" i="1" u="none" strike="noStrike" kern="0" cap="none" spc="0" normalizeH="0" baseline="0" noProof="0" dirty="0" smtClean="0">
              <a:ln>
                <a:noFill/>
              </a:ln>
              <a:solidFill>
                <a:srgbClr val="00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sp>
        <p:nvSpPr>
          <p:cNvPr id="152579" name="Rectangle 3"/>
          <p:cNvSpPr>
            <a:spLocks noGrp="1"/>
          </p:cNvSpPr>
          <p:nvPr>
            <p:ph idx="1"/>
          </p:nvPr>
        </p:nvSpPr>
        <p:spPr>
          <a:xfrm>
            <a:off x="457200" y="1778000"/>
            <a:ext cx="8291513" cy="4098925"/>
          </a:xfrm>
          <a:gradFill rotWithShape="1">
            <a:gsLst>
              <a:gs pos="0">
                <a:srgbClr val="FFFF00">
                  <a:alpha val="100000"/>
                </a:srgbClr>
              </a:gs>
              <a:gs pos="50000">
                <a:srgbClr val="FFFF99">
                  <a:alpha val="100000"/>
                </a:srgbClr>
              </a:gs>
              <a:gs pos="100000">
                <a:srgbClr val="FFFF00">
                  <a:alpha val="100000"/>
                </a:srgbClr>
              </a:gs>
            </a:gsLst>
            <a:lin ang="2700000" scaled="1"/>
            <a:tileRect/>
          </a:gradFill>
          <a:ln/>
        </p:spPr>
        <p:txBody>
          <a:bodyPr vert="horz" wrap="square" lIns="91440" tIns="45720" rIns="91440" bIns="45720" anchor="t"/>
          <a:p>
            <a:pPr marL="0" indent="0" eaLnBrk="1" hangingPunct="1">
              <a:buNone/>
            </a:pPr>
            <a:endParaRPr lang="en-US" altLang="zh-CN" sz="600" dirty="0"/>
          </a:p>
          <a:p>
            <a:pPr lvl="1" eaLnBrk="1" hangingPunct="1">
              <a:spcBef>
                <a:spcPts val="1200"/>
              </a:spcBef>
            </a:pPr>
            <a:r>
              <a:rPr lang="zh-CN" altLang="en-US" sz="5400" b="1" dirty="0">
                <a:solidFill>
                  <a:srgbClr val="C00000"/>
                </a:solidFill>
                <a:latin typeface="微软雅黑" panose="020B0503020204020204" pitchFamily="34" charset="-122"/>
                <a:ea typeface="微软雅黑" panose="020B0503020204020204" pitchFamily="34" charset="-122"/>
              </a:rPr>
              <a:t>物质对人的作用</a:t>
            </a:r>
            <a:r>
              <a:rPr lang="en-US" altLang="zh-CN" sz="5400" b="1" dirty="0">
                <a:solidFill>
                  <a:srgbClr val="C00000"/>
                </a:solidFill>
                <a:latin typeface="微软雅黑" panose="020B0503020204020204" pitchFamily="34" charset="-122"/>
                <a:ea typeface="微软雅黑" panose="020B0503020204020204" pitchFamily="34" charset="-122"/>
              </a:rPr>
              <a:t>:</a:t>
            </a:r>
            <a:endParaRPr lang="en-US" altLang="zh-CN" sz="5400" b="1" dirty="0">
              <a:solidFill>
                <a:srgbClr val="C00000"/>
              </a:solidFill>
              <a:latin typeface="微软雅黑" panose="020B0503020204020204" pitchFamily="34" charset="-122"/>
              <a:ea typeface="微软雅黑" panose="020B0503020204020204" pitchFamily="34" charset="-122"/>
            </a:endParaRPr>
          </a:p>
          <a:p>
            <a:pPr marL="669925" lvl="2" indent="0" eaLnBrk="1" hangingPunct="1">
              <a:spcBef>
                <a:spcPts val="1200"/>
              </a:spcBef>
              <a:buNone/>
            </a:pPr>
            <a:r>
              <a:rPr lang="en-US" altLang="zh-CN" sz="4400" b="1" dirty="0">
                <a:latin typeface="微软雅黑" panose="020B0503020204020204" pitchFamily="34" charset="-122"/>
                <a:ea typeface="微软雅黑" panose="020B0503020204020204" pitchFamily="34" charset="-122"/>
              </a:rPr>
              <a:t>    </a:t>
            </a:r>
            <a:r>
              <a:rPr lang="en-US" altLang="zh-CN" sz="4400" b="1" dirty="0">
                <a:solidFill>
                  <a:srgbClr val="002060"/>
                </a:solidFill>
                <a:latin typeface="微软雅黑" panose="020B0503020204020204" pitchFamily="34" charset="-122"/>
                <a:ea typeface="微软雅黑" panose="020B0503020204020204" pitchFamily="34" charset="-122"/>
              </a:rPr>
              <a:t>——</a:t>
            </a:r>
            <a:r>
              <a:rPr lang="zh-CN" altLang="en-US" sz="4400" b="1" dirty="0">
                <a:solidFill>
                  <a:srgbClr val="002060"/>
                </a:solidFill>
                <a:latin typeface="微软雅黑" panose="020B0503020204020204" pitchFamily="34" charset="-122"/>
                <a:ea typeface="微软雅黑" panose="020B0503020204020204" pitchFamily="34" charset="-122"/>
              </a:rPr>
              <a:t>衣、食、住、行</a:t>
            </a:r>
            <a:r>
              <a:rPr lang="en-US" altLang="zh-CN" sz="4400" b="1" dirty="0">
                <a:solidFill>
                  <a:srgbClr val="002060"/>
                </a:solidFill>
                <a:latin typeface="微软雅黑" panose="020B0503020204020204" pitchFamily="34" charset="-122"/>
                <a:ea typeface="微软雅黑" panose="020B0503020204020204" pitchFamily="34" charset="-122"/>
              </a:rPr>
              <a:t>…</a:t>
            </a:r>
            <a:endParaRPr lang="en-US" altLang="zh-CN" sz="4400" b="1" dirty="0">
              <a:solidFill>
                <a:srgbClr val="002060"/>
              </a:solidFill>
              <a:latin typeface="微软雅黑" panose="020B0503020204020204" pitchFamily="34" charset="-122"/>
              <a:ea typeface="微软雅黑" panose="020B0503020204020204" pitchFamily="34" charset="-122"/>
            </a:endParaRPr>
          </a:p>
          <a:p>
            <a:pPr lvl="1" eaLnBrk="1" hangingPunct="1">
              <a:spcBef>
                <a:spcPts val="1200"/>
              </a:spcBef>
            </a:pPr>
            <a:r>
              <a:rPr lang="zh-CN" altLang="en-US" sz="5400" b="1" dirty="0">
                <a:solidFill>
                  <a:srgbClr val="C00000"/>
                </a:solidFill>
                <a:latin typeface="微软雅黑" panose="020B0503020204020204" pitchFamily="34" charset="-122"/>
                <a:ea typeface="微软雅黑" panose="020B0503020204020204" pitchFamily="34" charset="-122"/>
              </a:rPr>
              <a:t>精神对人的作用</a:t>
            </a:r>
            <a:r>
              <a:rPr lang="en-US" altLang="zh-CN" sz="5400" b="1" dirty="0">
                <a:solidFill>
                  <a:srgbClr val="C00000"/>
                </a:solidFill>
                <a:latin typeface="微软雅黑" panose="020B0503020204020204" pitchFamily="34" charset="-122"/>
                <a:ea typeface="微软雅黑" panose="020B0503020204020204" pitchFamily="34" charset="-122"/>
              </a:rPr>
              <a:t>:</a:t>
            </a:r>
            <a:endParaRPr lang="en-US" altLang="zh-CN" sz="5400" b="1" dirty="0">
              <a:solidFill>
                <a:srgbClr val="C00000"/>
              </a:solidFill>
              <a:latin typeface="微软雅黑" panose="020B0503020204020204" pitchFamily="34" charset="-122"/>
              <a:ea typeface="微软雅黑" panose="020B0503020204020204" pitchFamily="34" charset="-122"/>
            </a:endParaRPr>
          </a:p>
          <a:p>
            <a:pPr marL="669925" lvl="2" indent="0" eaLnBrk="1" hangingPunct="1">
              <a:spcBef>
                <a:spcPts val="1200"/>
              </a:spcBef>
              <a:buNone/>
            </a:pPr>
            <a:r>
              <a:rPr lang="en-US" altLang="zh-CN" sz="4800" b="1" dirty="0">
                <a:solidFill>
                  <a:srgbClr val="002060"/>
                </a:solidFill>
                <a:latin typeface="微软雅黑" panose="020B0503020204020204" pitchFamily="34" charset="-122"/>
                <a:ea typeface="微软雅黑" panose="020B0503020204020204" pitchFamily="34" charset="-122"/>
              </a:rPr>
              <a:t>    ——</a:t>
            </a:r>
            <a:r>
              <a:rPr lang="zh-CN" altLang="en-US" sz="4400" b="1" dirty="0">
                <a:solidFill>
                  <a:srgbClr val="669900"/>
                </a:solidFill>
                <a:latin typeface="微软雅黑" panose="020B0503020204020204" pitchFamily="34" charset="-122"/>
                <a:ea typeface="微软雅黑" panose="020B0503020204020204" pitchFamily="34" charset="-122"/>
              </a:rPr>
              <a:t>文化</a:t>
            </a:r>
            <a:r>
              <a:rPr lang="zh-CN" altLang="en-US" sz="4400" b="1" dirty="0">
                <a:solidFill>
                  <a:srgbClr val="002060"/>
                </a:solidFill>
                <a:latin typeface="微软雅黑" panose="020B0503020204020204" pitchFamily="34" charset="-122"/>
                <a:ea typeface="微软雅黑" panose="020B0503020204020204" pitchFamily="34" charset="-122"/>
              </a:rPr>
              <a:t>、艺术、</a:t>
            </a:r>
            <a:r>
              <a:rPr lang="en-US" altLang="zh-CN" sz="4400" b="1" dirty="0">
                <a:solidFill>
                  <a:srgbClr val="002060"/>
                </a:solidFill>
                <a:latin typeface="微软雅黑" panose="020B0503020204020204" pitchFamily="34" charset="-122"/>
                <a:ea typeface="微软雅黑" panose="020B0503020204020204" pitchFamily="34" charset="-122"/>
              </a:rPr>
              <a:t>…</a:t>
            </a:r>
            <a:endParaRPr lang="en-US" altLang="zh-CN" sz="4400" b="1"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2578"/>
                                        </p:tgtEl>
                                        <p:attrNameLst>
                                          <p:attrName>style.visibility</p:attrName>
                                        </p:attrNameLst>
                                      </p:cBhvr>
                                      <p:to>
                                        <p:strVal val="visible"/>
                                      </p:to>
                                    </p:set>
                                    <p:anim calcmode="lin" valueType="num">
                                      <p:cBhvr>
                                        <p:cTn id="7" dur="500" fill="hold"/>
                                        <p:tgtEl>
                                          <p:spTgt spid="152578"/>
                                        </p:tgtEl>
                                        <p:attrNameLst>
                                          <p:attrName>ppt_w</p:attrName>
                                        </p:attrNameLst>
                                      </p:cBhvr>
                                      <p:tavLst>
                                        <p:tav tm="0">
                                          <p:val>
                                            <p:fltVal val="0.000000"/>
                                          </p:val>
                                        </p:tav>
                                        <p:tav tm="100000">
                                          <p:val>
                                            <p:strVal val="#ppt_w"/>
                                          </p:val>
                                        </p:tav>
                                      </p:tavLst>
                                    </p:anim>
                                    <p:anim calcmode="lin" valueType="num">
                                      <p:cBhvr>
                                        <p:cTn id="8" dur="500" fill="hold"/>
                                        <p:tgtEl>
                                          <p:spTgt spid="152578"/>
                                        </p:tgtEl>
                                        <p:attrNameLst>
                                          <p:attrName>ppt_h</p:attrName>
                                        </p:attrNameLst>
                                      </p:cBhvr>
                                      <p:tavLst>
                                        <p:tav tm="0">
                                          <p:val>
                                            <p:fltVal val="0.000000"/>
                                          </p:val>
                                        </p:tav>
                                        <p:tav tm="100000">
                                          <p:val>
                                            <p:strVal val="#ppt_h"/>
                                          </p:val>
                                        </p:tav>
                                      </p:tavLst>
                                    </p:anim>
                                    <p:animEffect transition="in" filter="fade">
                                      <p:cBhvr>
                                        <p:cTn id="9" dur="500"/>
                                        <p:tgtEl>
                                          <p:spTgt spid="152578"/>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2579"/>
                                        </p:tgtEl>
                                        <p:attrNameLst>
                                          <p:attrName>style.visibility</p:attrName>
                                        </p:attrNameLst>
                                      </p:cBhvr>
                                      <p:to>
                                        <p:strVal val="visible"/>
                                      </p:to>
                                    </p:set>
                                    <p:animEffect transition="in" filter="fade">
                                      <p:cBhvr>
                                        <p:cTn id="14" dur="1000">
                                          <p:stCondLst>
                                            <p:cond delay="0"/>
                                          </p:stCondLst>
                                        </p:cTn>
                                        <p:tgtEl>
                                          <p:spTgt spid="152579"/>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52579">
                                            <p:txEl>
                                              <p:charRg st="1" end="10"/>
                                            </p:txEl>
                                          </p:spTgt>
                                        </p:tgtEl>
                                        <p:attrNameLst>
                                          <p:attrName>style.visibility</p:attrName>
                                        </p:attrNameLst>
                                      </p:cBhvr>
                                      <p:to>
                                        <p:strVal val="visible"/>
                                      </p:to>
                                    </p:set>
                                    <p:animEffect transition="in" filter="fade">
                                      <p:cBhvr>
                                        <p:cTn id="17" dur="1000">
                                          <p:stCondLst>
                                            <p:cond delay="0"/>
                                          </p:stCondLst>
                                        </p:cTn>
                                        <p:tgtEl>
                                          <p:spTgt spid="152579">
                                            <p:txEl>
                                              <p:charRg st="1" end="10"/>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52579">
                                            <p:txEl>
                                              <p:charRg st="10" end="25"/>
                                            </p:txEl>
                                          </p:spTgt>
                                        </p:tgtEl>
                                        <p:attrNameLst>
                                          <p:attrName>style.visibility</p:attrName>
                                        </p:attrNameLst>
                                      </p:cBhvr>
                                      <p:to>
                                        <p:strVal val="visible"/>
                                      </p:to>
                                    </p:set>
                                    <p:animEffect transition="in" filter="fade">
                                      <p:cBhvr>
                                        <p:cTn id="20" dur="1000">
                                          <p:stCondLst>
                                            <p:cond delay="0"/>
                                          </p:stCondLst>
                                        </p:cTn>
                                        <p:tgtEl>
                                          <p:spTgt spid="152579">
                                            <p:txEl>
                                              <p:charRg st="10" end="2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52579">
                                            <p:txEl>
                                              <p:charRg st="25" end="34"/>
                                            </p:txEl>
                                          </p:spTgt>
                                        </p:tgtEl>
                                        <p:attrNameLst>
                                          <p:attrName>style.visibility</p:attrName>
                                        </p:attrNameLst>
                                      </p:cBhvr>
                                      <p:to>
                                        <p:strVal val="visible"/>
                                      </p:to>
                                    </p:set>
                                    <p:animEffect transition="in" filter="fade">
                                      <p:cBhvr>
                                        <p:cTn id="23" dur="1000">
                                          <p:stCondLst>
                                            <p:cond delay="0"/>
                                          </p:stCondLst>
                                        </p:cTn>
                                        <p:tgtEl>
                                          <p:spTgt spid="152579">
                                            <p:txEl>
                                              <p:charRg st="25" end="3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52579">
                                            <p:txEl>
                                              <p:charRg st="34" end="48"/>
                                            </p:txEl>
                                          </p:spTgt>
                                        </p:tgtEl>
                                        <p:attrNameLst>
                                          <p:attrName>style.visibility</p:attrName>
                                        </p:attrNameLst>
                                      </p:cBhvr>
                                      <p:to>
                                        <p:strVal val="visible"/>
                                      </p:to>
                                    </p:set>
                                    <p:animEffect transition="in" filter="fade">
                                      <p:cBhvr>
                                        <p:cTn id="26" dur="1000">
                                          <p:stCondLst>
                                            <p:cond delay="0"/>
                                          </p:stCondLst>
                                        </p:cTn>
                                        <p:tgtEl>
                                          <p:spTgt spid="152579">
                                            <p:txEl>
                                              <p:charRg st="34" end="4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8" grpId="0" animBg="1"/>
      <p:bldP spid="152579" grpId="0" animBg="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FB67A83-E806-442F-A2A7-61FEFDE01DC5}"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9459" name="灯片编号占位符 5"/>
          <p:cNvSpPr txBox="1">
            <a:spLocks noGrp="1"/>
          </p:cNvSpPr>
          <p:nvPr>
            <p:ph type="sldNum" sz="quarter" idx="12"/>
          </p:nvPr>
        </p:nvSpPr>
        <p:spPr>
          <a:ln/>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153602" name="Rectangle 2"/>
          <p:cNvSpPr>
            <a:spLocks noGrp="1" noChangeArrowheads="1"/>
          </p:cNvSpPr>
          <p:nvPr>
            <p:ph type="title"/>
          </p:nvPr>
        </p:nvSpPr>
        <p:spPr>
          <a:xfrm>
            <a:off x="539750" y="349250"/>
            <a:ext cx="8064500" cy="919163"/>
          </a:xfrm>
          <a:gradFill rotWithShape="1">
            <a:gsLst>
              <a:gs pos="0">
                <a:srgbClr val="FFFF00"/>
              </a:gs>
              <a:gs pos="50000">
                <a:schemeClr val="accent1"/>
              </a:gs>
              <a:gs pos="100000">
                <a:srgbClr val="FFFF00"/>
              </a:gs>
            </a:gsLst>
            <a:lin ang="2700000" scaled="1"/>
          </a:gradFill>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200" b="1" i="1" u="none" strike="noStrike" kern="0" cap="none" spc="0" normalizeH="0" baseline="0" noProof="0" dirty="0" smtClean="0">
                <a:ln>
                  <a:noFill/>
                </a:ln>
                <a:solidFill>
                  <a:srgbClr val="0033CC"/>
                </a:solidFill>
                <a:effectLst>
                  <a:outerShdw blurRad="38100" dist="38100" dir="2700000" algn="tl">
                    <a:srgbClr val="000000"/>
                  </a:outerShdw>
                </a:effectLst>
                <a:uLnTx/>
                <a:uFillTx/>
                <a:latin typeface="宋体" panose="02010600030101010101" pitchFamily="2" charset="-122"/>
                <a:ea typeface="+mj-ea"/>
                <a:cs typeface="+mj-cs"/>
              </a:rPr>
              <a:t> </a:t>
            </a:r>
            <a:r>
              <a:rPr kumimoji="0" lang="zh-CN" altLang="en-US" sz="5400" b="1" i="1" u="none" strike="noStrike" kern="0" cap="none" spc="0" normalizeH="0" baseline="0" noProof="0" dirty="0">
                <a:ln>
                  <a:noFill/>
                </a:ln>
                <a:solidFill>
                  <a:srgbClr val="00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为什么要研究文化</a:t>
            </a:r>
            <a:r>
              <a:rPr kumimoji="0" lang="en-US" altLang="zh-CN" sz="5400" b="1" i="1" u="none" strike="noStrike" kern="0" cap="none" spc="0" normalizeH="0" baseline="0" noProof="0" dirty="0">
                <a:ln>
                  <a:noFill/>
                </a:ln>
                <a:solidFill>
                  <a:srgbClr val="00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a:t>
            </a:r>
            <a:endParaRPr kumimoji="0" lang="en-US" altLang="zh-CN" sz="5400" b="1" i="1" u="none" strike="noStrike" kern="0" cap="none" spc="0" normalizeH="0" baseline="0" noProof="0" dirty="0">
              <a:ln>
                <a:noFill/>
              </a:ln>
              <a:solidFill>
                <a:srgbClr val="00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sp>
        <p:nvSpPr>
          <p:cNvPr id="153603" name="Rectangle 3"/>
          <p:cNvSpPr>
            <a:spLocks noGrp="1"/>
          </p:cNvSpPr>
          <p:nvPr>
            <p:ph idx="1"/>
          </p:nvPr>
        </p:nvSpPr>
        <p:spPr>
          <a:xfrm>
            <a:off x="539750" y="1412875"/>
            <a:ext cx="8064500" cy="4895850"/>
          </a:xfrm>
          <a:gradFill rotWithShape="1">
            <a:gsLst>
              <a:gs pos="0">
                <a:srgbClr val="FFFF99">
                  <a:alpha val="100000"/>
                </a:srgbClr>
              </a:gs>
              <a:gs pos="50000">
                <a:srgbClr val="FFFF00">
                  <a:alpha val="100000"/>
                </a:srgbClr>
              </a:gs>
              <a:gs pos="100000">
                <a:srgbClr val="FFFF99">
                  <a:alpha val="100000"/>
                </a:srgbClr>
              </a:gs>
            </a:gsLst>
            <a:lin ang="2700000" scaled="1"/>
            <a:tileRect/>
          </a:gradFill>
          <a:ln/>
        </p:spPr>
        <p:txBody>
          <a:bodyPr vert="horz" wrap="square" lIns="91440" tIns="45720" rIns="91440" bIns="45720" anchor="t"/>
          <a:p>
            <a:pPr eaLnBrk="1" hangingPunct="1">
              <a:lnSpc>
                <a:spcPct val="110000"/>
              </a:lnSpc>
              <a:spcBef>
                <a:spcPct val="50000"/>
              </a:spcBef>
            </a:pPr>
            <a:r>
              <a:rPr lang="zh-CN" altLang="en-US" sz="2800" b="1" dirty="0">
                <a:solidFill>
                  <a:srgbClr val="2108B8"/>
                </a:solidFill>
                <a:latin typeface="微软雅黑" panose="020B0503020204020204" pitchFamily="34" charset="-122"/>
                <a:ea typeface="微软雅黑" panose="020B0503020204020204" pitchFamily="34" charset="-122"/>
              </a:rPr>
              <a:t>社会转型意味着生存方式的转变。从农耕社会向工业社会转型的本质是</a:t>
            </a:r>
            <a:r>
              <a:rPr lang="zh-CN" altLang="en-US" sz="3200" b="1" dirty="0">
                <a:solidFill>
                  <a:srgbClr val="CC0000"/>
                </a:solidFill>
                <a:latin typeface="微软雅黑" panose="020B0503020204020204" pitchFamily="34" charset="-122"/>
                <a:ea typeface="微软雅黑" panose="020B0503020204020204" pitchFamily="34" charset="-122"/>
              </a:rPr>
              <a:t>价值观念、道德观念和行为方式的转变，这些属于文化的核心。</a:t>
            </a:r>
            <a:r>
              <a:rPr lang="zh-CN" altLang="en-US" sz="2800" b="1" dirty="0">
                <a:solidFill>
                  <a:srgbClr val="2108B8"/>
                </a:solidFill>
                <a:latin typeface="微软雅黑" panose="020B0503020204020204" pitchFamily="34" charset="-122"/>
                <a:ea typeface="微软雅黑" panose="020B0503020204020204" pitchFamily="34" charset="-122"/>
              </a:rPr>
              <a:t>通过掌握文化的概念能够分析农耕文化与工业文化的主要区别，能够正确分析当前许多人在文化方面感到困惑的主要问题。</a:t>
            </a:r>
            <a:endParaRPr lang="zh-CN" altLang="en-US" sz="2800" b="1" dirty="0">
              <a:solidFill>
                <a:srgbClr val="2108B8"/>
              </a:solidFill>
              <a:latin typeface="微软雅黑" panose="020B0503020204020204" pitchFamily="34" charset="-122"/>
              <a:ea typeface="微软雅黑" panose="020B0503020204020204" pitchFamily="34" charset="-122"/>
            </a:endParaRPr>
          </a:p>
          <a:p>
            <a:pPr eaLnBrk="1" hangingPunct="1">
              <a:lnSpc>
                <a:spcPct val="110000"/>
              </a:lnSpc>
              <a:spcBef>
                <a:spcPct val="50000"/>
              </a:spcBef>
            </a:pPr>
            <a:r>
              <a:rPr lang="zh-CN" altLang="en-US" sz="2800" b="1" dirty="0">
                <a:solidFill>
                  <a:srgbClr val="2108B8"/>
                </a:solidFill>
                <a:latin typeface="微软雅黑" panose="020B0503020204020204" pitchFamily="34" charset="-122"/>
                <a:ea typeface="微软雅黑" panose="020B0503020204020204" pitchFamily="34" charset="-122"/>
              </a:rPr>
              <a:t>例如：</a:t>
            </a:r>
            <a:r>
              <a:rPr lang="zh-CN" altLang="en-US" sz="3200" b="1" dirty="0">
                <a:solidFill>
                  <a:srgbClr val="CC0000"/>
                </a:solidFill>
                <a:latin typeface="微软雅黑" panose="020B0503020204020204" pitchFamily="34" charset="-122"/>
                <a:ea typeface="微软雅黑" panose="020B0503020204020204" pitchFamily="34" charset="-122"/>
              </a:rPr>
              <a:t>爱国是什么含义？科学是否有祖国？工业社会里应该如何生存？工业社会需要什么样的人？</a:t>
            </a:r>
            <a:endParaRPr lang="zh-CN" altLang="en-US" sz="3200" b="1" dirty="0">
              <a:solidFill>
                <a:srgbClr val="CC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53602"/>
                                        </p:tgtEl>
                                        <p:attrNameLst>
                                          <p:attrName>style.visibility</p:attrName>
                                        </p:attrNameLst>
                                      </p:cBhvr>
                                      <p:to>
                                        <p:strVal val="visible"/>
                                      </p:to>
                                    </p:set>
                                    <p:anim calcmode="lin" valueType="num">
                                      <p:cBhvr>
                                        <p:cTn id="7" dur="500" fill="hold"/>
                                        <p:tgtEl>
                                          <p:spTgt spid="153602"/>
                                        </p:tgtEl>
                                        <p:attrNameLst>
                                          <p:attrName>ppt_w</p:attrName>
                                        </p:attrNameLst>
                                      </p:cBhvr>
                                      <p:tavLst>
                                        <p:tav tm="0">
                                          <p:val>
                                            <p:fltVal val="0.000000"/>
                                          </p:val>
                                        </p:tav>
                                        <p:tav tm="100000">
                                          <p:val>
                                            <p:strVal val="#ppt_w"/>
                                          </p:val>
                                        </p:tav>
                                      </p:tavLst>
                                    </p:anim>
                                    <p:anim calcmode="lin" valueType="num">
                                      <p:cBhvr>
                                        <p:cTn id="8" dur="500" fill="hold"/>
                                        <p:tgtEl>
                                          <p:spTgt spid="153602"/>
                                        </p:tgtEl>
                                        <p:attrNameLst>
                                          <p:attrName>ppt_h</p:attrName>
                                        </p:attrNameLst>
                                      </p:cBhvr>
                                      <p:tavLst>
                                        <p:tav tm="0">
                                          <p:val>
                                            <p:fltVal val="0.000000"/>
                                          </p:val>
                                        </p:tav>
                                        <p:tav tm="100000">
                                          <p:val>
                                            <p:strVal val="#ppt_h"/>
                                          </p:val>
                                        </p:tav>
                                      </p:tavLst>
                                    </p:anim>
                                    <p:animEffect transition="in" filter="fade">
                                      <p:cBhvr>
                                        <p:cTn id="9" dur="500"/>
                                        <p:tgtEl>
                                          <p:spTgt spid="153602"/>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153603"/>
                                        </p:tgtEl>
                                        <p:attrNameLst>
                                          <p:attrName>style.visibility</p:attrName>
                                        </p:attrNameLst>
                                      </p:cBhvr>
                                      <p:to>
                                        <p:strVal val="visible"/>
                                      </p:to>
                                    </p:set>
                                    <p:animEffect transition="in" filter="fade">
                                      <p:cBhvr>
                                        <p:cTn id="12" dur="1000">
                                          <p:stCondLst>
                                            <p:cond delay="0"/>
                                          </p:stCondLst>
                                        </p:cTn>
                                        <p:tgtEl>
                                          <p:spTgt spid="153603"/>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53603">
                                            <p:txEl>
                                              <p:charRg st="0" end="114"/>
                                            </p:txEl>
                                          </p:spTgt>
                                        </p:tgtEl>
                                        <p:attrNameLst>
                                          <p:attrName>style.visibility</p:attrName>
                                        </p:attrNameLst>
                                      </p:cBhvr>
                                      <p:to>
                                        <p:strVal val="visible"/>
                                      </p:to>
                                    </p:set>
                                    <p:animEffect transition="in" filter="fade">
                                      <p:cBhvr>
                                        <p:cTn id="16" dur="1000">
                                          <p:stCondLst>
                                            <p:cond delay="0"/>
                                          </p:stCondLst>
                                        </p:cTn>
                                        <p:tgtEl>
                                          <p:spTgt spid="153603">
                                            <p:txEl>
                                              <p:charRg st="0" end="11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53603">
                                            <p:txEl>
                                              <p:charRg st="114" end="158"/>
                                            </p:txEl>
                                          </p:spTgt>
                                        </p:tgtEl>
                                        <p:attrNameLst>
                                          <p:attrName>style.visibility</p:attrName>
                                        </p:attrNameLst>
                                      </p:cBhvr>
                                      <p:to>
                                        <p:strVal val="visible"/>
                                      </p:to>
                                    </p:set>
                                    <p:animEffect transition="in" filter="fade">
                                      <p:cBhvr>
                                        <p:cTn id="21" dur="1000">
                                          <p:stCondLst>
                                            <p:cond delay="0"/>
                                          </p:stCondLst>
                                        </p:cTn>
                                        <p:tgtEl>
                                          <p:spTgt spid="153603">
                                            <p:txEl>
                                              <p:charRg st="114" end="15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2" grpId="0" animBg="1"/>
      <p:bldP spid="153603" grpId="0" animBg="1"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70B2DF4-5A67-4BD8-B0D3-77C5C7D18F1A}"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20483" name="灯片编号占位符 5"/>
          <p:cNvSpPr txBox="1">
            <a:spLocks noGrp="1"/>
          </p:cNvSpPr>
          <p:nvPr>
            <p:ph type="sldNum" sz="quarter" idx="12"/>
          </p:nvPr>
        </p:nvSpPr>
        <p:spPr>
          <a:ln/>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2050" name="Rectangle 2"/>
          <p:cNvSpPr>
            <a:spLocks noGrp="1" noChangeArrowheads="1"/>
          </p:cNvSpPr>
          <p:nvPr>
            <p:ph type="title"/>
          </p:nvPr>
        </p:nvSpPr>
        <p:spPr>
          <a:xfrm>
            <a:off x="457200" y="277813"/>
            <a:ext cx="8229600" cy="847725"/>
          </a:xfrm>
          <a:gradFill rotWithShape="1">
            <a:gsLst>
              <a:gs pos="0">
                <a:srgbClr val="FFFF99"/>
              </a:gs>
              <a:gs pos="100000">
                <a:srgbClr val="FF6600"/>
              </a:gs>
            </a:gsLst>
            <a:lin ang="5400000" scaled="1"/>
          </a:gradFill>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2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 </a:t>
            </a:r>
            <a:r>
              <a:rPr kumimoji="0" lang="zh-CN" altLang="en-US" sz="4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文化的社会学定义</a:t>
            </a:r>
            <a:r>
              <a:rPr kumimoji="0" lang="zh-CN" altLang="en-US" sz="4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a:t>
            </a:r>
            <a:r>
              <a:rPr kumimoji="0" lang="en-US" altLang="zh-CN" sz="4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I</a:t>
            </a:r>
            <a:r>
              <a:rPr kumimoji="0" lang="zh-CN" altLang="en-US" sz="4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a:t>
            </a:r>
            <a:endParaRPr kumimoji="0" lang="zh-CN" altLang="en-US" sz="4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2051" name="Rectangle 3"/>
          <p:cNvSpPr>
            <a:spLocks noGrp="1"/>
          </p:cNvSpPr>
          <p:nvPr>
            <p:ph idx="1"/>
          </p:nvPr>
        </p:nvSpPr>
        <p:spPr>
          <a:xfrm>
            <a:off x="457200" y="1196975"/>
            <a:ext cx="8229600" cy="4862513"/>
          </a:xfrm>
          <a:gradFill rotWithShape="1">
            <a:gsLst>
              <a:gs pos="0">
                <a:srgbClr val="FFFF99">
                  <a:alpha val="100000"/>
                </a:srgbClr>
              </a:gs>
              <a:gs pos="100000">
                <a:srgbClr val="FFFF00">
                  <a:alpha val="100000"/>
                </a:srgbClr>
              </a:gs>
            </a:gsLst>
            <a:lin ang="5400000" scaled="1"/>
            <a:tileRect/>
          </a:gradFill>
          <a:ln/>
        </p:spPr>
        <p:txBody>
          <a:bodyPr vert="horz" wrap="square" lIns="91440" tIns="45720" rIns="91440" bIns="45720" anchor="t"/>
          <a:p>
            <a:pPr eaLnBrk="1" hangingPunct="1">
              <a:lnSpc>
                <a:spcPct val="150000"/>
              </a:lnSpc>
              <a:spcBef>
                <a:spcPts val="600"/>
              </a:spcBef>
            </a:pPr>
            <a:endParaRPr lang="en-US" altLang="zh-CN" sz="600" b="1" dirty="0">
              <a:solidFill>
                <a:schemeClr val="hlink"/>
              </a:solidFill>
              <a:latin typeface="微软雅黑" panose="020B0503020204020204" pitchFamily="34" charset="-122"/>
              <a:ea typeface="微软雅黑" panose="020B0503020204020204" pitchFamily="34" charset="-122"/>
            </a:endParaRPr>
          </a:p>
          <a:p>
            <a:pPr eaLnBrk="1" hangingPunct="1">
              <a:spcBef>
                <a:spcPts val="600"/>
              </a:spcBef>
            </a:pPr>
            <a:r>
              <a:rPr lang="en-US" altLang="zh-CN" sz="2400" b="1" dirty="0">
                <a:solidFill>
                  <a:schemeClr val="hlink"/>
                </a:solidFill>
                <a:latin typeface="微软雅黑" panose="020B0503020204020204" pitchFamily="34" charset="-122"/>
                <a:ea typeface="微软雅黑" panose="020B0503020204020204" pitchFamily="34" charset="-122"/>
              </a:rPr>
              <a:t>E.B.</a:t>
            </a:r>
            <a:r>
              <a:rPr lang="zh-CN" altLang="en-US" sz="2400" b="1" dirty="0">
                <a:solidFill>
                  <a:schemeClr val="hlink"/>
                </a:solidFill>
                <a:latin typeface="微软雅黑" panose="020B0503020204020204" pitchFamily="34" charset="-122"/>
                <a:ea typeface="微软雅黑" panose="020B0503020204020204" pitchFamily="34" charset="-122"/>
              </a:rPr>
              <a:t>泰勒：</a:t>
            </a:r>
            <a:r>
              <a:rPr lang="zh-CN" altLang="en-US" sz="2400" b="1" dirty="0">
                <a:solidFill>
                  <a:srgbClr val="2108B8"/>
                </a:solidFill>
                <a:latin typeface="微软雅黑" panose="020B0503020204020204" pitchFamily="34" charset="-122"/>
                <a:ea typeface="微软雅黑" panose="020B0503020204020204" pitchFamily="34" charset="-122"/>
              </a:rPr>
              <a:t>“从广义的人种志学的观点来看，文化或文明是一个复杂的总体，它包含知识、信仰、艺术、道德、法律、风俗以及作为一个社会成员的个人通过学习获得的任何其他的能力和习惯。”</a:t>
            </a:r>
            <a:r>
              <a:rPr lang="zh-CN" altLang="en-US" sz="2400" b="1" dirty="0">
                <a:solidFill>
                  <a:schemeClr val="hlink"/>
                </a:solidFill>
                <a:latin typeface="微软雅黑" panose="020B0503020204020204" pitchFamily="34" charset="-122"/>
                <a:ea typeface="微软雅黑" panose="020B0503020204020204" pitchFamily="34" charset="-122"/>
              </a:rPr>
              <a:t>（</a:t>
            </a:r>
            <a:r>
              <a:rPr lang="en-US" altLang="zh-CN" sz="2400" b="1" dirty="0">
                <a:solidFill>
                  <a:schemeClr val="hlink"/>
                </a:solidFill>
                <a:latin typeface="微软雅黑" panose="020B0503020204020204" pitchFamily="34" charset="-122"/>
                <a:ea typeface="微软雅黑" panose="020B0503020204020204" pitchFamily="34" charset="-122"/>
              </a:rPr>
              <a:t>《</a:t>
            </a:r>
            <a:r>
              <a:rPr lang="zh-CN" altLang="en-US" sz="2400" b="1" dirty="0">
                <a:solidFill>
                  <a:schemeClr val="hlink"/>
                </a:solidFill>
                <a:latin typeface="微软雅黑" panose="020B0503020204020204" pitchFamily="34" charset="-122"/>
                <a:ea typeface="微软雅黑" panose="020B0503020204020204" pitchFamily="34" charset="-122"/>
              </a:rPr>
              <a:t>原始文化</a:t>
            </a:r>
            <a:r>
              <a:rPr lang="en-US" altLang="zh-CN" sz="2400" b="1" dirty="0">
                <a:solidFill>
                  <a:schemeClr val="hlink"/>
                </a:solidFill>
                <a:latin typeface="微软雅黑" panose="020B0503020204020204" pitchFamily="34" charset="-122"/>
                <a:ea typeface="微软雅黑" panose="020B0503020204020204" pitchFamily="34" charset="-122"/>
              </a:rPr>
              <a:t>》1871</a:t>
            </a:r>
            <a:r>
              <a:rPr lang="zh-CN" altLang="en-US" sz="2400" b="1" dirty="0">
                <a:solidFill>
                  <a:schemeClr val="hlink"/>
                </a:solidFill>
                <a:latin typeface="微软雅黑" panose="020B0503020204020204" pitchFamily="34" charset="-122"/>
                <a:ea typeface="微软雅黑" panose="020B0503020204020204" pitchFamily="34" charset="-122"/>
              </a:rPr>
              <a:t>）</a:t>
            </a:r>
            <a:endParaRPr lang="zh-CN" altLang="en-US" sz="2400" b="1" dirty="0">
              <a:solidFill>
                <a:schemeClr val="hlink"/>
              </a:solidFill>
              <a:latin typeface="微软雅黑" panose="020B0503020204020204" pitchFamily="34" charset="-122"/>
              <a:ea typeface="微软雅黑" panose="020B0503020204020204" pitchFamily="34" charset="-122"/>
            </a:endParaRPr>
          </a:p>
          <a:p>
            <a:pPr eaLnBrk="1" hangingPunct="1">
              <a:spcBef>
                <a:spcPts val="600"/>
              </a:spcBef>
            </a:pPr>
            <a:r>
              <a:rPr lang="en-US" altLang="zh-CN" sz="2400" b="1" dirty="0">
                <a:solidFill>
                  <a:schemeClr val="hlink"/>
                </a:solidFill>
                <a:latin typeface="微软雅黑" panose="020B0503020204020204" pitchFamily="34" charset="-122"/>
                <a:ea typeface="微软雅黑" panose="020B0503020204020204" pitchFamily="34" charset="-122"/>
              </a:rPr>
              <a:t>B.K.</a:t>
            </a:r>
            <a:r>
              <a:rPr lang="zh-CN" altLang="en-US" sz="2400" b="1" dirty="0">
                <a:solidFill>
                  <a:schemeClr val="hlink"/>
                </a:solidFill>
                <a:latin typeface="微软雅黑" panose="020B0503020204020204" pitchFamily="34" charset="-122"/>
                <a:ea typeface="微软雅黑" panose="020B0503020204020204" pitchFamily="34" charset="-122"/>
              </a:rPr>
              <a:t>马林诺夫斯基：</a:t>
            </a:r>
            <a:r>
              <a:rPr lang="zh-CN" altLang="en-US" sz="2400" b="1" dirty="0">
                <a:solidFill>
                  <a:srgbClr val="2108B8"/>
                </a:solidFill>
                <a:latin typeface="微软雅黑" panose="020B0503020204020204" pitchFamily="34" charset="-122"/>
                <a:ea typeface="微软雅黑" panose="020B0503020204020204" pitchFamily="34" charset="-122"/>
              </a:rPr>
              <a:t>“文化是指那一群传统的器物、货品、技术、思想、习惯及价值而言，这概念包容着及调节着一切社会科学。我们亦将见，</a:t>
            </a:r>
            <a:r>
              <a:rPr lang="zh-CN" altLang="en-US" sz="2400" b="1" dirty="0">
                <a:solidFill>
                  <a:srgbClr val="FF6600"/>
                </a:solidFill>
                <a:latin typeface="微软雅黑" panose="020B0503020204020204" pitchFamily="34" charset="-122"/>
                <a:ea typeface="微软雅黑" panose="020B0503020204020204" pitchFamily="34" charset="-122"/>
              </a:rPr>
              <a:t>社会组织</a:t>
            </a:r>
            <a:r>
              <a:rPr lang="zh-CN" altLang="en-US" sz="2400" b="1" dirty="0">
                <a:solidFill>
                  <a:srgbClr val="2108B8"/>
                </a:solidFill>
                <a:latin typeface="微软雅黑" panose="020B0503020204020204" pitchFamily="34" charset="-122"/>
                <a:ea typeface="微软雅黑" panose="020B0503020204020204" pitchFamily="34" charset="-122"/>
              </a:rPr>
              <a:t>除非是作为文化的一部分，实是无法了解的”</a:t>
            </a:r>
            <a:r>
              <a:rPr lang="zh-CN" altLang="en-US" sz="2400" b="1" dirty="0">
                <a:solidFill>
                  <a:schemeClr val="hlink"/>
                </a:solidFill>
                <a:latin typeface="微软雅黑" panose="020B0503020204020204" pitchFamily="34" charset="-122"/>
                <a:ea typeface="微软雅黑" panose="020B0503020204020204" pitchFamily="34" charset="-122"/>
              </a:rPr>
              <a:t>（</a:t>
            </a:r>
            <a:r>
              <a:rPr lang="en-US" altLang="zh-CN" sz="2400" b="1" dirty="0">
                <a:solidFill>
                  <a:schemeClr val="hlink"/>
                </a:solidFill>
                <a:latin typeface="微软雅黑" panose="020B0503020204020204" pitchFamily="34" charset="-122"/>
                <a:ea typeface="微软雅黑" panose="020B0503020204020204" pitchFamily="34" charset="-122"/>
              </a:rPr>
              <a:t>《</a:t>
            </a:r>
            <a:r>
              <a:rPr lang="zh-CN" altLang="en-US" sz="2400" b="1" dirty="0">
                <a:solidFill>
                  <a:schemeClr val="hlink"/>
                </a:solidFill>
                <a:latin typeface="微软雅黑" panose="020B0503020204020204" pitchFamily="34" charset="-122"/>
                <a:ea typeface="微软雅黑" panose="020B0503020204020204" pitchFamily="34" charset="-122"/>
              </a:rPr>
              <a:t>文化论</a:t>
            </a:r>
            <a:r>
              <a:rPr lang="en-US" altLang="zh-CN" sz="2400" b="1" dirty="0">
                <a:solidFill>
                  <a:schemeClr val="hlink"/>
                </a:solidFill>
                <a:latin typeface="微软雅黑" panose="020B0503020204020204" pitchFamily="34" charset="-122"/>
                <a:ea typeface="微软雅黑" panose="020B0503020204020204" pitchFamily="34" charset="-122"/>
              </a:rPr>
              <a:t>》1930</a:t>
            </a:r>
            <a:r>
              <a:rPr lang="zh-CN" altLang="en-US" sz="2400" b="1" dirty="0">
                <a:solidFill>
                  <a:schemeClr val="hlink"/>
                </a:solidFill>
                <a:latin typeface="微软雅黑" panose="020B0503020204020204" pitchFamily="34" charset="-122"/>
                <a:ea typeface="微软雅黑" panose="020B0503020204020204" pitchFamily="34" charset="-122"/>
              </a:rPr>
              <a:t>）</a:t>
            </a:r>
            <a:endParaRPr lang="zh-CN" altLang="en-US" sz="2400" b="1" dirty="0">
              <a:solidFill>
                <a:schemeClr val="hlink"/>
              </a:solidFill>
              <a:latin typeface="微软雅黑" panose="020B0503020204020204" pitchFamily="34" charset="-122"/>
              <a:ea typeface="微软雅黑" panose="020B0503020204020204" pitchFamily="34" charset="-122"/>
            </a:endParaRPr>
          </a:p>
          <a:p>
            <a:pPr eaLnBrk="1" hangingPunct="1">
              <a:spcBef>
                <a:spcPts val="600"/>
              </a:spcBef>
            </a:pPr>
            <a:r>
              <a:rPr lang="zh-CN" altLang="en-US" sz="2800" b="1" dirty="0">
                <a:solidFill>
                  <a:schemeClr val="hlink"/>
                </a:solidFill>
                <a:latin typeface="微软雅黑" panose="020B0503020204020204" pitchFamily="34" charset="-122"/>
                <a:ea typeface="微软雅黑" panose="020B0503020204020204" pitchFamily="34" charset="-122"/>
              </a:rPr>
              <a:t>泰勒强调的是文化的精神因素，马氏兼顾了文化的精神与物质形态，并将社会组织也归为文化的重要组成部分。</a:t>
            </a:r>
            <a:endParaRPr lang="zh-CN" altLang="en-US" sz="2800" b="1" dirty="0">
              <a:solidFill>
                <a:schemeClr val="hlink"/>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000000"/>
                                          </p:val>
                                        </p:tav>
                                        <p:tav tm="100000">
                                          <p:val>
                                            <p:strVal val="#ppt_w"/>
                                          </p:val>
                                        </p:tav>
                                      </p:tavLst>
                                    </p:anim>
                                    <p:anim calcmode="lin" valueType="num">
                                      <p:cBhvr>
                                        <p:cTn id="8" dur="500" fill="hold"/>
                                        <p:tgtEl>
                                          <p:spTgt spid="2050"/>
                                        </p:tgtEl>
                                        <p:attrNameLst>
                                          <p:attrName>ppt_h</p:attrName>
                                        </p:attrNameLst>
                                      </p:cBhvr>
                                      <p:tavLst>
                                        <p:tav tm="0">
                                          <p:val>
                                            <p:fltVal val="0.000000"/>
                                          </p:val>
                                        </p:tav>
                                        <p:tav tm="100000">
                                          <p:val>
                                            <p:strVal val="#ppt_h"/>
                                          </p:val>
                                        </p:tav>
                                      </p:tavLst>
                                    </p:anim>
                                    <p:animEffect transition="in" filter="fade">
                                      <p:cBhvr>
                                        <p:cTn id="9" dur="500"/>
                                        <p:tgtEl>
                                          <p:spTgt spid="2050"/>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051"/>
                                        </p:tgtEl>
                                        <p:attrNameLst>
                                          <p:attrName>style.visibility</p:attrName>
                                        </p:attrNameLst>
                                      </p:cBhvr>
                                      <p:to>
                                        <p:strVal val="visible"/>
                                      </p:to>
                                    </p:set>
                                    <p:animEffect transition="in" filter="fade">
                                      <p:cBhvr>
                                        <p:cTn id="14" dur="1000">
                                          <p:stCondLst>
                                            <p:cond delay="0"/>
                                          </p:stCondLst>
                                        </p:cTn>
                                        <p:tgtEl>
                                          <p:spTgt spid="2051"/>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051">
                                            <p:txEl>
                                              <p:charRg st="1" end="102"/>
                                            </p:txEl>
                                          </p:spTgt>
                                        </p:tgtEl>
                                        <p:attrNameLst>
                                          <p:attrName>style.visibility</p:attrName>
                                        </p:attrNameLst>
                                      </p:cBhvr>
                                      <p:to>
                                        <p:strVal val="visible"/>
                                      </p:to>
                                    </p:set>
                                    <p:animEffect transition="in" filter="fade">
                                      <p:cBhvr>
                                        <p:cTn id="17" dur="1000">
                                          <p:stCondLst>
                                            <p:cond delay="0"/>
                                          </p:stCondLst>
                                        </p:cTn>
                                        <p:tgtEl>
                                          <p:spTgt spid="2051">
                                            <p:txEl>
                                              <p:charRg st="1" end="102"/>
                                            </p:txEl>
                                          </p:spTgt>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2051">
                                            <p:txEl>
                                              <p:charRg st="102" end="203"/>
                                            </p:txEl>
                                          </p:spTgt>
                                        </p:tgtEl>
                                        <p:attrNameLst>
                                          <p:attrName>style.visibility</p:attrName>
                                        </p:attrNameLst>
                                      </p:cBhvr>
                                      <p:to>
                                        <p:strVal val="visible"/>
                                      </p:to>
                                    </p:set>
                                    <p:animEffect transition="in" filter="fade">
                                      <p:cBhvr>
                                        <p:cTn id="21" dur="1000">
                                          <p:stCondLst>
                                            <p:cond delay="0"/>
                                          </p:stCondLst>
                                        </p:cTn>
                                        <p:tgtEl>
                                          <p:spTgt spid="2051">
                                            <p:txEl>
                                              <p:charRg st="102" end="20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051">
                                            <p:txEl>
                                              <p:charRg st="203" end="253"/>
                                            </p:txEl>
                                          </p:spTgt>
                                        </p:tgtEl>
                                        <p:attrNameLst>
                                          <p:attrName>style.visibility</p:attrName>
                                        </p:attrNameLst>
                                      </p:cBhvr>
                                      <p:to>
                                        <p:strVal val="visible"/>
                                      </p:to>
                                    </p:set>
                                    <p:animEffect transition="in" filter="fade">
                                      <p:cBhvr>
                                        <p:cTn id="26" dur="1000">
                                          <p:stCondLst>
                                            <p:cond delay="0"/>
                                          </p:stCondLst>
                                        </p:cTn>
                                        <p:tgtEl>
                                          <p:spTgt spid="2051">
                                            <p:txEl>
                                              <p:charRg st="203" end="25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animBg="1"/>
      <p:bldP spid="2051" grpId="0" animBg="1"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70E15E9-B4FE-46D8-A41F-136D3034FDEC}"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21507" name="灯片编号占位符 5"/>
          <p:cNvSpPr txBox="1">
            <a:spLocks noGrp="1"/>
          </p:cNvSpPr>
          <p:nvPr>
            <p:ph type="sldNum" sz="quarter" idx="12"/>
          </p:nvPr>
        </p:nvSpPr>
        <p:spPr>
          <a:ln/>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113666" name="Rectangle 1026"/>
          <p:cNvSpPr>
            <a:spLocks noGrp="1" noChangeArrowheads="1"/>
          </p:cNvSpPr>
          <p:nvPr>
            <p:ph type="title"/>
          </p:nvPr>
        </p:nvSpPr>
        <p:spPr>
          <a:xfrm>
            <a:off x="457200" y="277813"/>
            <a:ext cx="8075613" cy="919163"/>
          </a:xfrm>
          <a:gradFill rotWithShape="1">
            <a:gsLst>
              <a:gs pos="0">
                <a:schemeClr val="accent1"/>
              </a:gs>
              <a:gs pos="50000">
                <a:srgbClr val="FFFF00"/>
              </a:gs>
              <a:gs pos="100000">
                <a:schemeClr val="accent1"/>
              </a:gs>
            </a:gsLst>
            <a:lin ang="2700000" scaled="1"/>
          </a:gradFill>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2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 </a:t>
            </a:r>
            <a:r>
              <a:rPr kumimoji="0" lang="zh-CN" altLang="en-US" sz="4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文化的社会学定义</a:t>
            </a:r>
            <a:r>
              <a:rPr kumimoji="0" lang="zh-CN" altLang="en-US" sz="4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a:t>
            </a:r>
            <a:r>
              <a:rPr kumimoji="0" lang="en-US" altLang="zh-CN" sz="4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II</a:t>
            </a:r>
            <a:r>
              <a:rPr kumimoji="0" lang="zh-CN" altLang="en-US" sz="4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a:t>
            </a:r>
            <a:endParaRPr kumimoji="0" lang="zh-CN" altLang="en-US" sz="4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113667" name="Rectangle 1027"/>
          <p:cNvSpPr>
            <a:spLocks noGrp="1"/>
          </p:cNvSpPr>
          <p:nvPr>
            <p:ph idx="1"/>
          </p:nvPr>
        </p:nvSpPr>
        <p:spPr>
          <a:xfrm>
            <a:off x="468313" y="1341438"/>
            <a:ext cx="8142287" cy="5111750"/>
          </a:xfrm>
          <a:gradFill rotWithShape="1">
            <a:gsLst>
              <a:gs pos="0">
                <a:srgbClr val="FFFF99">
                  <a:alpha val="100000"/>
                </a:srgbClr>
              </a:gs>
              <a:gs pos="100000">
                <a:srgbClr val="FFFF00">
                  <a:alpha val="100000"/>
                </a:srgbClr>
              </a:gs>
            </a:gsLst>
            <a:lin ang="5400000" scaled="1"/>
            <a:tileRect/>
          </a:gradFill>
          <a:ln/>
        </p:spPr>
        <p:txBody>
          <a:bodyPr vert="horz" wrap="square" lIns="91440" tIns="45720" rIns="91440" bIns="45720" anchor="t"/>
          <a:p>
            <a:pPr eaLnBrk="1" hangingPunct="1">
              <a:spcBef>
                <a:spcPct val="40000"/>
              </a:spcBef>
            </a:pPr>
            <a:r>
              <a:rPr lang="zh-CN" altLang="en-US" sz="2600" b="1" dirty="0">
                <a:solidFill>
                  <a:srgbClr val="993300"/>
                </a:solidFill>
                <a:latin typeface="微软雅黑" panose="020B0503020204020204" pitchFamily="34" charset="-122"/>
                <a:ea typeface="微软雅黑" panose="020B0503020204020204" pitchFamily="34" charset="-122"/>
              </a:rPr>
              <a:t>布朗：</a:t>
            </a:r>
            <a:r>
              <a:rPr lang="en-US" altLang="zh-CN" sz="2600" b="1" dirty="0">
                <a:solidFill>
                  <a:srgbClr val="2108B8"/>
                </a:solidFill>
                <a:latin typeface="微软雅黑" panose="020B0503020204020204" pitchFamily="34" charset="-122"/>
                <a:ea typeface="微软雅黑" panose="020B0503020204020204" pitchFamily="34" charset="-122"/>
              </a:rPr>
              <a:t>”</a:t>
            </a:r>
            <a:r>
              <a:rPr lang="zh-CN" altLang="en-US" sz="2600" b="1" dirty="0">
                <a:solidFill>
                  <a:srgbClr val="2108B8"/>
                </a:solidFill>
                <a:latin typeface="微软雅黑" panose="020B0503020204020204" pitchFamily="34" charset="-122"/>
                <a:ea typeface="微软雅黑" panose="020B0503020204020204" pitchFamily="34" charset="-122"/>
              </a:rPr>
              <a:t>文化是一定的社会群体或社会阶级在相互接触交往中习得的思想、感觉和活动的方式，是人们在社会互动中获得知识、技能、体验、观念、信仰和情操的过程。</a:t>
            </a:r>
            <a:r>
              <a:rPr lang="en-US" altLang="zh-CN" sz="2600" b="1" dirty="0">
                <a:solidFill>
                  <a:srgbClr val="2108B8"/>
                </a:solidFill>
                <a:latin typeface="微软雅黑" panose="020B0503020204020204" pitchFamily="34" charset="-122"/>
                <a:ea typeface="微软雅黑" panose="020B0503020204020204" pitchFamily="34" charset="-122"/>
              </a:rPr>
              <a:t>”</a:t>
            </a:r>
            <a:endParaRPr lang="zh-CN" altLang="en-US" sz="2600" b="1" dirty="0">
              <a:solidFill>
                <a:srgbClr val="2108B8"/>
              </a:solidFill>
              <a:latin typeface="微软雅黑" panose="020B0503020204020204" pitchFamily="34" charset="-122"/>
              <a:ea typeface="微软雅黑" panose="020B0503020204020204" pitchFamily="34" charset="-122"/>
            </a:endParaRPr>
          </a:p>
          <a:p>
            <a:pPr eaLnBrk="1" hangingPunct="1">
              <a:spcBef>
                <a:spcPct val="40000"/>
              </a:spcBef>
            </a:pPr>
            <a:r>
              <a:rPr lang="en-US" altLang="zh-CN" sz="2600" b="1" dirty="0">
                <a:solidFill>
                  <a:srgbClr val="2108B8"/>
                </a:solidFill>
                <a:latin typeface="微软雅黑" panose="020B0503020204020204" pitchFamily="34" charset="-122"/>
                <a:ea typeface="微软雅黑" panose="020B0503020204020204" pitchFamily="34" charset="-122"/>
              </a:rPr>
              <a:t>“</a:t>
            </a:r>
            <a:r>
              <a:rPr lang="zh-CN" altLang="en-US" sz="2600" b="1" dirty="0">
                <a:solidFill>
                  <a:srgbClr val="2108B8"/>
                </a:solidFill>
                <a:latin typeface="微软雅黑" panose="020B0503020204020204" pitchFamily="34" charset="-122"/>
                <a:ea typeface="微软雅黑" panose="020B0503020204020204" pitchFamily="34" charset="-122"/>
              </a:rPr>
              <a:t>文化只有在</a:t>
            </a:r>
            <a:r>
              <a:rPr lang="zh-CN" altLang="en-US" sz="2600" b="1" dirty="0">
                <a:solidFill>
                  <a:srgbClr val="FF6600"/>
                </a:solidFill>
                <a:latin typeface="微软雅黑" panose="020B0503020204020204" pitchFamily="34" charset="-122"/>
                <a:ea typeface="微软雅黑" panose="020B0503020204020204" pitchFamily="34" charset="-122"/>
              </a:rPr>
              <a:t>社会结构发挥功能时才能显现出来，</a:t>
            </a:r>
            <a:r>
              <a:rPr lang="zh-CN" altLang="en-US" sz="2600" b="1" dirty="0">
                <a:solidFill>
                  <a:srgbClr val="2108B8"/>
                </a:solidFill>
                <a:latin typeface="微软雅黑" panose="020B0503020204020204" pitchFamily="34" charset="-122"/>
                <a:ea typeface="微软雅黑" panose="020B0503020204020204" pitchFamily="34" charset="-122"/>
              </a:rPr>
              <a:t>如果离开了社会结构体系就观察不到文化。例如，父与子、买者与卖者、统治者与被统治者的关系，只有在他们交往时才能显示一定的文化。</a:t>
            </a:r>
            <a:r>
              <a:rPr lang="en-US" altLang="zh-CN" sz="2600" b="1" dirty="0">
                <a:solidFill>
                  <a:srgbClr val="2108B8"/>
                </a:solidFill>
                <a:latin typeface="微软雅黑" panose="020B0503020204020204" pitchFamily="34" charset="-122"/>
                <a:ea typeface="微软雅黑" panose="020B0503020204020204" pitchFamily="34" charset="-122"/>
              </a:rPr>
              <a:t>”</a:t>
            </a:r>
            <a:endParaRPr lang="zh-CN" altLang="en-US" sz="2600" b="1" dirty="0">
              <a:solidFill>
                <a:srgbClr val="2108B8"/>
              </a:solidFill>
              <a:latin typeface="微软雅黑" panose="020B0503020204020204" pitchFamily="34" charset="-122"/>
              <a:ea typeface="微软雅黑" panose="020B0503020204020204" pitchFamily="34" charset="-122"/>
            </a:endParaRPr>
          </a:p>
          <a:p>
            <a:pPr eaLnBrk="1" hangingPunct="1">
              <a:spcBef>
                <a:spcPct val="40000"/>
              </a:spcBef>
            </a:pPr>
            <a:r>
              <a:rPr lang="en-US" altLang="zh-CN" sz="2600" b="1" dirty="0">
                <a:solidFill>
                  <a:srgbClr val="993300"/>
                </a:solidFill>
                <a:latin typeface="微软雅黑" panose="020B0503020204020204" pitchFamily="34" charset="-122"/>
                <a:ea typeface="微软雅黑" panose="020B0503020204020204" pitchFamily="34" charset="-122"/>
              </a:rPr>
              <a:t>C.</a:t>
            </a:r>
            <a:r>
              <a:rPr lang="zh-CN" altLang="en-US" sz="2600" b="1" dirty="0">
                <a:solidFill>
                  <a:srgbClr val="993300"/>
                </a:solidFill>
                <a:latin typeface="微软雅黑" panose="020B0503020204020204" pitchFamily="34" charset="-122"/>
                <a:ea typeface="微软雅黑" panose="020B0503020204020204" pitchFamily="34" charset="-122"/>
              </a:rPr>
              <a:t>列维</a:t>
            </a:r>
            <a:r>
              <a:rPr lang="en-US" altLang="zh-CN" sz="2600" b="1" dirty="0">
                <a:solidFill>
                  <a:srgbClr val="993300"/>
                </a:solidFill>
                <a:latin typeface="微软雅黑" panose="020B0503020204020204" pitchFamily="34" charset="-122"/>
                <a:ea typeface="微软雅黑" panose="020B0503020204020204" pitchFamily="34" charset="-122"/>
              </a:rPr>
              <a:t>-</a:t>
            </a:r>
            <a:r>
              <a:rPr lang="zh-CN" altLang="en-US" sz="2600" b="1" dirty="0">
                <a:solidFill>
                  <a:srgbClr val="993300"/>
                </a:solidFill>
                <a:latin typeface="微软雅黑" panose="020B0503020204020204" pitchFamily="34" charset="-122"/>
                <a:ea typeface="微软雅黑" panose="020B0503020204020204" pitchFamily="34" charset="-122"/>
              </a:rPr>
              <a:t>斯特劳斯：</a:t>
            </a:r>
            <a:r>
              <a:rPr lang="en-US" altLang="zh-CN" sz="2600" b="1" dirty="0">
                <a:solidFill>
                  <a:srgbClr val="2108B8"/>
                </a:solidFill>
                <a:latin typeface="微软雅黑" panose="020B0503020204020204" pitchFamily="34" charset="-122"/>
                <a:ea typeface="微软雅黑" panose="020B0503020204020204" pitchFamily="34" charset="-122"/>
              </a:rPr>
              <a:t>”</a:t>
            </a:r>
            <a:r>
              <a:rPr lang="zh-CN" altLang="en-US" sz="2600" b="1" dirty="0">
                <a:solidFill>
                  <a:srgbClr val="2108B8"/>
                </a:solidFill>
                <a:latin typeface="微软雅黑" panose="020B0503020204020204" pitchFamily="34" charset="-122"/>
                <a:ea typeface="微软雅黑" panose="020B0503020204020204" pitchFamily="34" charset="-122"/>
              </a:rPr>
              <a:t>文化是一组行为模式，在一定时期流行于一群人之中，</a:t>
            </a:r>
            <a:r>
              <a:rPr lang="en-US" altLang="zh-CN" sz="2600" b="1" dirty="0">
                <a:solidFill>
                  <a:srgbClr val="2108B8"/>
                </a:solidFill>
                <a:latin typeface="微软雅黑" panose="020B0503020204020204" pitchFamily="34" charset="-122"/>
                <a:ea typeface="微软雅黑" panose="020B0503020204020204" pitchFamily="34" charset="-122"/>
              </a:rPr>
              <a:t>……</a:t>
            </a:r>
            <a:r>
              <a:rPr lang="zh-CN" altLang="en-US" sz="2600" b="1" dirty="0">
                <a:solidFill>
                  <a:srgbClr val="2108B8"/>
                </a:solidFill>
                <a:latin typeface="微软雅黑" panose="020B0503020204020204" pitchFamily="34" charset="-122"/>
                <a:ea typeface="微软雅黑" panose="020B0503020204020204" pitchFamily="34" charset="-122"/>
              </a:rPr>
              <a:t>并易于与其他人群之行为模式相区别，且显示出清楚的不连续性。</a:t>
            </a:r>
            <a:r>
              <a:rPr lang="en-US" altLang="zh-CN" sz="2600" b="1" dirty="0">
                <a:solidFill>
                  <a:srgbClr val="2108B8"/>
                </a:solidFill>
                <a:latin typeface="微软雅黑" panose="020B0503020204020204" pitchFamily="34" charset="-122"/>
                <a:ea typeface="微软雅黑" panose="020B0503020204020204" pitchFamily="34" charset="-122"/>
              </a:rPr>
              <a:t>”</a:t>
            </a:r>
            <a:endParaRPr lang="zh-CN" altLang="en-US" sz="2600" b="1" dirty="0">
              <a:solidFill>
                <a:srgbClr val="2108B8"/>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13666"/>
                                        </p:tgtEl>
                                        <p:attrNameLst>
                                          <p:attrName>style.visibility</p:attrName>
                                        </p:attrNameLst>
                                      </p:cBhvr>
                                      <p:to>
                                        <p:strVal val="visible"/>
                                      </p:to>
                                    </p:set>
                                    <p:anim calcmode="lin" valueType="num">
                                      <p:cBhvr>
                                        <p:cTn id="7" dur="500" fill="hold"/>
                                        <p:tgtEl>
                                          <p:spTgt spid="113666"/>
                                        </p:tgtEl>
                                        <p:attrNameLst>
                                          <p:attrName>ppt_w</p:attrName>
                                        </p:attrNameLst>
                                      </p:cBhvr>
                                      <p:tavLst>
                                        <p:tav tm="0">
                                          <p:val>
                                            <p:fltVal val="0.000000"/>
                                          </p:val>
                                        </p:tav>
                                        <p:tav tm="100000">
                                          <p:val>
                                            <p:strVal val="#ppt_w"/>
                                          </p:val>
                                        </p:tav>
                                      </p:tavLst>
                                    </p:anim>
                                    <p:anim calcmode="lin" valueType="num">
                                      <p:cBhvr>
                                        <p:cTn id="8" dur="500" fill="hold"/>
                                        <p:tgtEl>
                                          <p:spTgt spid="113666"/>
                                        </p:tgtEl>
                                        <p:attrNameLst>
                                          <p:attrName>ppt_h</p:attrName>
                                        </p:attrNameLst>
                                      </p:cBhvr>
                                      <p:tavLst>
                                        <p:tav tm="0">
                                          <p:val>
                                            <p:fltVal val="0.000000"/>
                                          </p:val>
                                        </p:tav>
                                        <p:tav tm="100000">
                                          <p:val>
                                            <p:strVal val="#ppt_h"/>
                                          </p:val>
                                        </p:tav>
                                      </p:tavLst>
                                    </p:anim>
                                    <p:animEffect transition="in" filter="fade">
                                      <p:cBhvr>
                                        <p:cTn id="9" dur="500"/>
                                        <p:tgtEl>
                                          <p:spTgt spid="11366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113667"/>
                                        </p:tgtEl>
                                        <p:attrNameLst>
                                          <p:attrName>style.visibility</p:attrName>
                                        </p:attrNameLst>
                                      </p:cBhvr>
                                      <p:to>
                                        <p:strVal val="visible"/>
                                      </p:to>
                                    </p:set>
                                    <p:animEffect transition="in" filter="fade">
                                      <p:cBhvr>
                                        <p:cTn id="12" dur="1000">
                                          <p:stCondLst>
                                            <p:cond delay="0"/>
                                          </p:stCondLst>
                                        </p:cTn>
                                        <p:tgtEl>
                                          <p:spTgt spid="113667"/>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13667">
                                            <p:txEl>
                                              <p:charRg st="0" end="76"/>
                                            </p:txEl>
                                          </p:spTgt>
                                        </p:tgtEl>
                                        <p:attrNameLst>
                                          <p:attrName>style.visibility</p:attrName>
                                        </p:attrNameLst>
                                      </p:cBhvr>
                                      <p:to>
                                        <p:strVal val="visible"/>
                                      </p:to>
                                    </p:set>
                                    <p:animEffect transition="in" filter="fade">
                                      <p:cBhvr>
                                        <p:cTn id="16" dur="1000">
                                          <p:stCondLst>
                                            <p:cond delay="0"/>
                                          </p:stCondLst>
                                        </p:cTn>
                                        <p:tgtEl>
                                          <p:spTgt spid="113667">
                                            <p:txEl>
                                              <p:charRg st="0" end="7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13667">
                                            <p:txEl>
                                              <p:charRg st="76" end="162"/>
                                            </p:txEl>
                                          </p:spTgt>
                                        </p:tgtEl>
                                        <p:attrNameLst>
                                          <p:attrName>style.visibility</p:attrName>
                                        </p:attrNameLst>
                                      </p:cBhvr>
                                      <p:to>
                                        <p:strVal val="visible"/>
                                      </p:to>
                                    </p:set>
                                    <p:animEffect transition="in" filter="fade">
                                      <p:cBhvr>
                                        <p:cTn id="21" dur="1000">
                                          <p:stCondLst>
                                            <p:cond delay="0"/>
                                          </p:stCondLst>
                                        </p:cTn>
                                        <p:tgtEl>
                                          <p:spTgt spid="113667">
                                            <p:txEl>
                                              <p:charRg st="76" end="16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3667">
                                            <p:txEl>
                                              <p:charRg st="162" end="230"/>
                                            </p:txEl>
                                          </p:spTgt>
                                        </p:tgtEl>
                                        <p:attrNameLst>
                                          <p:attrName>style.visibility</p:attrName>
                                        </p:attrNameLst>
                                      </p:cBhvr>
                                      <p:to>
                                        <p:strVal val="visible"/>
                                      </p:to>
                                    </p:set>
                                    <p:animEffect transition="in" filter="fade">
                                      <p:cBhvr>
                                        <p:cTn id="26" dur="1000">
                                          <p:stCondLst>
                                            <p:cond delay="0"/>
                                          </p:stCondLst>
                                        </p:cTn>
                                        <p:tgtEl>
                                          <p:spTgt spid="113667">
                                            <p:txEl>
                                              <p:charRg st="162" end="23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6" grpId="0" animBg="1"/>
      <p:bldP spid="113667" grpId="0" animBg="1"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36880" y="187960"/>
            <a:ext cx="8229600" cy="976630"/>
          </a:xfrm>
          <a:solidFill>
            <a:srgbClr val="2108B8"/>
          </a:solidFill>
        </p:spPr>
        <p:txBody>
          <a:bodyPr vert="horz" wrap="square" lIns="91440" tIns="45720" rIns="91440" bIns="45720" numCol="1" anchor="t" anchorCtr="0" compatLnSpc="1"/>
          <a:lstStyle/>
          <a:p>
            <a:pPr marL="0" marR="0" lvl="0" indent="0" algn="ctr" defTabSz="914400" rtl="0" eaLnBrk="0" fontAlgn="base" latinLnBrk="0" hangingPunct="0">
              <a:lnSpc>
                <a:spcPct val="120000"/>
              </a:lnSpc>
              <a:spcBef>
                <a:spcPct val="0"/>
              </a:spcBef>
              <a:spcAft>
                <a:spcPct val="0"/>
              </a:spcAft>
              <a:buClrTx/>
              <a:buSzTx/>
              <a:buFontTx/>
              <a:buNone/>
              <a:defRPr/>
            </a:pPr>
            <a:r>
              <a:rPr kumimoji="0" lang="zh-CN" altLang="en-US" sz="4200" b="1" i="0" u="none" strike="noStrike" kern="0" cap="none" spc="0" normalizeH="0" baseline="0" noProof="0" dirty="0" smtClean="0">
                <a:ln>
                  <a:noFill/>
                </a:ln>
                <a:solidFill>
                  <a:srgbClr val="FFFF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从</a:t>
            </a:r>
            <a:r>
              <a:rPr kumimoji="0" lang="zh-CN" altLang="en-US" sz="4200" b="1" i="0" u="none" strike="noStrike" kern="0" cap="none" spc="0" normalizeH="0" baseline="0" noProof="0" dirty="0" smtClean="0">
                <a:ln>
                  <a:noFill/>
                </a:ln>
                <a:solidFill>
                  <a:srgbClr val="66CC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鸦片战争</a:t>
            </a:r>
            <a:r>
              <a:rPr kumimoji="0" lang="zh-CN" altLang="en-US" sz="4200" b="1" i="0" u="none" strike="noStrike" kern="0" cap="none" spc="0" normalizeH="0" baseline="0" noProof="0" dirty="0" smtClean="0">
                <a:ln>
                  <a:noFill/>
                </a:ln>
                <a:solidFill>
                  <a:srgbClr val="FFFF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到“五四”运动</a:t>
            </a:r>
            <a:endParaRPr kumimoji="0" lang="zh-CN" altLang="en-US" sz="4200" b="1" i="0" u="none" strike="noStrike" kern="0" cap="none" spc="0" normalizeH="0" baseline="0" noProof="0" dirty="0" smtClean="0">
              <a:ln>
                <a:noFill/>
              </a:ln>
              <a:solidFill>
                <a:srgbClr val="FFFF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sp>
        <p:nvSpPr>
          <p:cNvPr id="3" name="内容占位符 2"/>
          <p:cNvSpPr>
            <a:spLocks noGrp="1"/>
          </p:cNvSpPr>
          <p:nvPr>
            <p:ph idx="1"/>
          </p:nvPr>
        </p:nvSpPr>
        <p:spPr>
          <a:xfrm>
            <a:off x="457200" y="1196975"/>
            <a:ext cx="8229600" cy="5256213"/>
          </a:xfrm>
          <a:solidFill>
            <a:srgbClr val="002060"/>
          </a:solidFill>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en-US" altLang="zh-CN" sz="36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1840</a:t>
            </a:r>
            <a:r>
              <a:rPr kumimoji="0" lang="zh-CN" altLang="en-US" sz="36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年，鸦片战争</a:t>
            </a:r>
            <a:r>
              <a:rPr kumimoji="0" lang="en-US" altLang="zh-CN" sz="36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a:t>
            </a:r>
            <a:r>
              <a:rPr kumimoji="0" lang="zh-CN" altLang="en-US" sz="36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失败</a:t>
            </a:r>
            <a:endParaRPr kumimoji="0" lang="en-US" altLang="zh-CN" sz="36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en-US" altLang="zh-CN" sz="36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1894</a:t>
            </a:r>
            <a:r>
              <a:rPr kumimoji="0" lang="zh-CN" altLang="en-US" sz="36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年，甲午战争</a:t>
            </a:r>
            <a:r>
              <a:rPr kumimoji="0" lang="en-US" altLang="zh-CN" sz="3600" b="1" i="0" u="none" strike="noStrike" kern="0" cap="none" spc="0" normalizeH="0" baseline="0" noProof="0" dirty="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a:t>
            </a:r>
            <a:r>
              <a:rPr kumimoji="0" lang="zh-CN" altLang="en-US" sz="36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失败</a:t>
            </a:r>
            <a:endParaRPr kumimoji="0" lang="en-US" altLang="zh-CN" sz="36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en-US" altLang="zh-CN" sz="36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1900</a:t>
            </a:r>
            <a:r>
              <a:rPr kumimoji="0" lang="zh-CN" altLang="en-US" sz="36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年，八国联军侵占北京</a:t>
            </a:r>
            <a:r>
              <a:rPr kumimoji="0" lang="en-US" altLang="zh-CN" sz="36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a:t>
            </a:r>
            <a:r>
              <a:rPr kumimoji="0" lang="zh-CN" altLang="en-US" sz="36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火烧圆明园</a:t>
            </a:r>
            <a:endParaRPr kumimoji="0" lang="en-US" altLang="zh-CN" sz="36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r>
              <a:rPr kumimoji="0" lang="en-US" altLang="zh-CN" sz="36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1919</a:t>
            </a:r>
            <a:r>
              <a:rPr kumimoji="0" lang="zh-CN" altLang="en-US" sz="3600" b="1" i="0" u="none" strike="noStrike" kern="0" cap="none" spc="0" normalizeH="0" baseline="0" noProof="0" dirty="0" smtClean="0">
                <a:ln>
                  <a:noFill/>
                </a:ln>
                <a:solidFill>
                  <a:schemeClr val="bg1"/>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年，巴黎和会谈判失败</a:t>
            </a:r>
            <a:r>
              <a:rPr kumimoji="0" lang="en-US" altLang="zh-CN" sz="3600" b="1" i="0" u="none" strike="noStrike" kern="0" cap="none" spc="0" normalizeH="0" baseline="0" noProof="0" dirty="0" smtClean="0">
                <a:ln>
                  <a:noFill/>
                </a:ln>
                <a:solidFill>
                  <a:srgbClr val="FFFF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a:t>
            </a:r>
            <a:r>
              <a:rPr kumimoji="0" lang="zh-CN" altLang="en-US" sz="3600" b="1" i="0" u="none" strike="noStrike" kern="0" cap="none" spc="0" normalizeH="0" baseline="0" noProof="0" dirty="0" smtClean="0">
                <a:ln>
                  <a:noFill/>
                </a:ln>
                <a:solidFill>
                  <a:srgbClr val="FFFF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引发“五四”运动</a:t>
            </a:r>
            <a:endParaRPr kumimoji="0" lang="en-US" altLang="zh-CN" sz="3600" b="1" i="0" u="none" strike="noStrike" kern="0" cap="none" spc="0" normalizeH="0" baseline="0" noProof="0" dirty="0" smtClean="0">
              <a:ln>
                <a:noFill/>
              </a:ln>
              <a:solidFill>
                <a:srgbClr val="FFFF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None/>
              <a:defRPr/>
            </a:pPr>
            <a:r>
              <a:rPr kumimoji="0" lang="zh-CN" altLang="en-US" sz="4400" b="1" i="0" u="none" strike="noStrike" kern="0" cap="none" spc="0" normalizeH="0" baseline="0" noProof="0" dirty="0" smtClean="0">
                <a:ln/>
                <a:solidFill>
                  <a:srgbClr val="FF0000"/>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mn-cs"/>
              </a:rPr>
              <a:t>鸦片战争为什么会失败？</a:t>
            </a:r>
            <a:endParaRPr kumimoji="0" lang="en-US" altLang="zh-CN" sz="4400" b="1" i="0" u="none" strike="noStrike" kern="0" cap="none" spc="0" normalizeH="0" baseline="0" noProof="0" dirty="0" smtClean="0">
              <a:ln>
                <a:noFill/>
              </a:ln>
              <a:solidFill>
                <a:srgbClr val="FFFF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669925" marR="0" lvl="1" indent="-325755" algn="l" defTabSz="914400" rtl="0" eaLnBrk="0" fontAlgn="base" latinLnBrk="0" hangingPunct="0">
              <a:lnSpc>
                <a:spcPct val="100000"/>
              </a:lnSpc>
              <a:spcBef>
                <a:spcPct val="20000"/>
              </a:spcBef>
              <a:spcAft>
                <a:spcPct val="0"/>
              </a:spcAft>
              <a:buClr>
                <a:schemeClr val="accent2"/>
              </a:buClr>
              <a:buSzPct val="60000"/>
              <a:buFont typeface="Wingdings" panose="05000000000000000000" pitchFamily="2" charset="2"/>
              <a:buChar char="q"/>
              <a:defRPr/>
            </a:pPr>
            <a:r>
              <a:rPr kumimoji="0" lang="en-US" altLang="zh-CN" sz="2800" b="1" i="0" u="none" strike="noStrike" kern="0" cap="none" spc="0" normalizeH="0" baseline="0" noProof="0" dirty="0" smtClean="0">
                <a:ln>
                  <a:noFill/>
                </a:ln>
                <a:solidFill>
                  <a:srgbClr val="66CC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1820</a:t>
            </a:r>
            <a:r>
              <a:rPr kumimoji="0" lang="zh-CN" altLang="en-US" sz="2800" b="1" i="0" u="none" strike="noStrike" kern="0" cap="none" spc="0" normalizeH="0" baseline="0" noProof="0" dirty="0" smtClean="0">
                <a:ln>
                  <a:noFill/>
                </a:ln>
                <a:solidFill>
                  <a:srgbClr val="66CC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年中国经济总量</a:t>
            </a:r>
            <a:r>
              <a:rPr kumimoji="0" lang="zh-CN" altLang="en-US" sz="2800" b="1" i="0" u="none" strike="noStrike" kern="0" cap="none" spc="0" normalizeH="0" baseline="0" noProof="0" dirty="0">
                <a:ln>
                  <a:noFill/>
                </a:ln>
                <a:solidFill>
                  <a:srgbClr val="66CC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全球</a:t>
            </a:r>
            <a:r>
              <a:rPr kumimoji="0" lang="zh-CN" altLang="en-US" sz="2800" b="1" i="0" u="none" strike="noStrike" kern="0" cap="none" spc="0" normalizeH="0" baseline="0" noProof="0" dirty="0" smtClean="0">
                <a:ln>
                  <a:noFill/>
                </a:ln>
                <a:solidFill>
                  <a:srgbClr val="66CC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第一，占世界</a:t>
            </a:r>
            <a:r>
              <a:rPr kumimoji="0" lang="en-US" altLang="zh-CN" sz="2800" b="1" i="0" u="none" strike="noStrike" kern="0" cap="none" spc="0" normalizeH="0" baseline="0" noProof="0" dirty="0" smtClean="0">
                <a:ln>
                  <a:noFill/>
                </a:ln>
                <a:solidFill>
                  <a:srgbClr val="66CC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rPr>
              <a:t>1/3</a:t>
            </a:r>
            <a:endParaRPr kumimoji="0" lang="zh-CN" altLang="en-US" sz="2800" b="1" i="0" u="none" strike="noStrike" kern="0" cap="none" spc="0" normalizeH="0" baseline="0" noProof="0" dirty="0" smtClean="0">
              <a:ln>
                <a:noFill/>
              </a:ln>
              <a:solidFill>
                <a:srgbClr val="66CCFF"/>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endParaRPr>
          </a:p>
          <a:p>
            <a:pPr marL="342900" marR="0" lvl="0" indent="-342900" algn="l" defTabSz="914400" rtl="0" eaLnBrk="0" fontAlgn="base" latinLnBrk="0" hangingPunct="0">
              <a:lnSpc>
                <a:spcPct val="100000"/>
              </a:lnSpc>
              <a:spcBef>
                <a:spcPct val="20000"/>
              </a:spcBef>
              <a:spcAft>
                <a:spcPct val="0"/>
              </a:spcAft>
              <a:buClr>
                <a:schemeClr val="accent1"/>
              </a:buClr>
              <a:buSzPct val="65000"/>
              <a:buFont typeface="Wingdings" panose="05000000000000000000" pitchFamily="2" charset="2"/>
              <a:buChar char="n"/>
              <a:defRPr/>
            </a:pPr>
            <a:endParaRPr kumimoji="0" lang="zh-CN" altLang="en-US" sz="3000" b="0" i="0" u="none" strike="noStrike" kern="0" cap="none" spc="0" normalizeH="0" baseline="0" noProof="0" dirty="0">
              <a:ln>
                <a:noFill/>
              </a:ln>
              <a:solidFill>
                <a:schemeClr val="tx1"/>
              </a:solidFill>
              <a:effectLst/>
              <a:uLnTx/>
              <a:uFillTx/>
              <a:latin typeface="+mn-lt"/>
              <a:ea typeface="+mn-ea"/>
              <a:cs typeface="+mn-cs"/>
            </a:endParaRPr>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9C1ED872-734C-4FCE-921E-FAA6EB12A8B1}" type="datetime2">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101" name="灯片编号占位符 4"/>
          <p:cNvSpPr txBox="1">
            <a:spLocks noGrp="1"/>
          </p:cNvSpPr>
          <p:nvPr>
            <p:ph type="sldNum" sz="quarter" idx="12"/>
          </p:nvPr>
        </p:nvSpPr>
        <p:spPr>
          <a:ln/>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500"/>
                                  </p:stCondLst>
                                  <p:childTnLst>
                                    <p:set>
                                      <p:cBhvr>
                                        <p:cTn id="6" dur="1" fill="hold">
                                          <p:stCondLst>
                                            <p:cond delay="0"/>
                                          </p:stCondLst>
                                        </p:cTn>
                                        <p:tgtEl>
                                          <p:spTgt spid="3">
                                            <p:txEl>
                                              <p:charRg st="4294967295" end="4294967295"/>
                                            </p:txEl>
                                          </p:spTgt>
                                        </p:tgtEl>
                                        <p:attrNameLst>
                                          <p:attrName>style.visibility</p:attrName>
                                        </p:attrNameLst>
                                      </p:cBhvr>
                                      <p:to>
                                        <p:strVal val="visible"/>
                                      </p:to>
                                    </p:set>
                                    <p:animEffect transition="in" filter="wipe(left)">
                                      <p:cBhvr>
                                        <p:cTn id="7" dur="500"/>
                                        <p:tgtEl>
                                          <p:spTgt spid="3">
                                            <p:txEl>
                                              <p:charRg st="4294967295" end="4294967295"/>
                                            </p:txEl>
                                          </p:spTgt>
                                        </p:tgtEl>
                                      </p:cBhvr>
                                    </p:animEffect>
                                  </p:childTnLst>
                                </p:cTn>
                              </p:par>
                            </p:childTnLst>
                          </p:cTn>
                        </p:par>
                        <p:par>
                          <p:cTn id="8" fill="hold">
                            <p:stCondLst>
                              <p:cond delay="1000"/>
                            </p:stCondLst>
                            <p:childTnLst>
                              <p:par>
                                <p:cTn id="9" presetID="22" presetClass="entr" presetSubtype="8" fill="hold" grpId="0" nodeType="afterEffect">
                                  <p:stCondLst>
                                    <p:cond delay="500"/>
                                  </p:stCondLst>
                                  <p:childTnLst>
                                    <p:set>
                                      <p:cBhvr>
                                        <p:cTn id="10" dur="1" fill="hold">
                                          <p:stCondLst>
                                            <p:cond delay="0"/>
                                          </p:stCondLst>
                                        </p:cTn>
                                        <p:tgtEl>
                                          <p:spTgt spid="3">
                                            <p:txEl>
                                              <p:charRg st="0" end="15"/>
                                            </p:txEl>
                                          </p:spTgt>
                                        </p:tgtEl>
                                        <p:attrNameLst>
                                          <p:attrName>style.visibility</p:attrName>
                                        </p:attrNameLst>
                                      </p:cBhvr>
                                      <p:to>
                                        <p:strVal val="visible"/>
                                      </p:to>
                                    </p:set>
                                    <p:animEffect transition="in" filter="wipe(left)">
                                      <p:cBhvr>
                                        <p:cTn id="11" dur="500"/>
                                        <p:tgtEl>
                                          <p:spTgt spid="3">
                                            <p:txEl>
                                              <p:charRg st="0" end="15"/>
                                            </p:txEl>
                                          </p:spTgt>
                                        </p:tgtEl>
                                      </p:cBhvr>
                                    </p:animEffect>
                                  </p:childTnLst>
                                </p:cTn>
                              </p:par>
                            </p:childTnLst>
                          </p:cTn>
                        </p:par>
                        <p:par>
                          <p:cTn id="12" fill="hold">
                            <p:stCondLst>
                              <p:cond delay="2000"/>
                            </p:stCondLst>
                            <p:childTnLst>
                              <p:par>
                                <p:cTn id="13" presetID="22" presetClass="entr" presetSubtype="2" fill="hold" grpId="0" nodeType="afterEffect">
                                  <p:stCondLst>
                                    <p:cond delay="1000"/>
                                  </p:stCondLst>
                                  <p:childTnLst>
                                    <p:set>
                                      <p:cBhvr>
                                        <p:cTn id="14" dur="1" fill="hold">
                                          <p:stCondLst>
                                            <p:cond delay="0"/>
                                          </p:stCondLst>
                                        </p:cTn>
                                        <p:tgtEl>
                                          <p:spTgt spid="3">
                                            <p:txEl>
                                              <p:charRg st="15" end="30"/>
                                            </p:txEl>
                                          </p:spTgt>
                                        </p:tgtEl>
                                        <p:attrNameLst>
                                          <p:attrName>style.visibility</p:attrName>
                                        </p:attrNameLst>
                                      </p:cBhvr>
                                      <p:to>
                                        <p:strVal val="visible"/>
                                      </p:to>
                                    </p:set>
                                    <p:animEffect transition="in" filter="wipe(right)">
                                      <p:cBhvr>
                                        <p:cTn id="15" dur="500"/>
                                        <p:tgtEl>
                                          <p:spTgt spid="3">
                                            <p:txEl>
                                              <p:charRg st="15" end="30"/>
                                            </p:txEl>
                                          </p:spTgt>
                                        </p:tgtEl>
                                      </p:cBhvr>
                                    </p:animEffect>
                                  </p:childTnLst>
                                </p:cTn>
                              </p:par>
                            </p:childTnLst>
                          </p:cTn>
                        </p:par>
                        <p:par>
                          <p:cTn id="16" fill="hold">
                            <p:stCondLst>
                              <p:cond delay="3500"/>
                            </p:stCondLst>
                            <p:childTnLst>
                              <p:par>
                                <p:cTn id="17" presetID="22" presetClass="entr" presetSubtype="8" fill="hold" grpId="0" nodeType="afterEffect">
                                  <p:stCondLst>
                                    <p:cond delay="1000"/>
                                  </p:stCondLst>
                                  <p:childTnLst>
                                    <p:set>
                                      <p:cBhvr>
                                        <p:cTn id="18" dur="1" fill="hold">
                                          <p:stCondLst>
                                            <p:cond delay="0"/>
                                          </p:stCondLst>
                                        </p:cTn>
                                        <p:tgtEl>
                                          <p:spTgt spid="3">
                                            <p:txEl>
                                              <p:charRg st="30" end="52"/>
                                            </p:txEl>
                                          </p:spTgt>
                                        </p:tgtEl>
                                        <p:attrNameLst>
                                          <p:attrName>style.visibility</p:attrName>
                                        </p:attrNameLst>
                                      </p:cBhvr>
                                      <p:to>
                                        <p:strVal val="visible"/>
                                      </p:to>
                                    </p:set>
                                    <p:animEffect transition="in" filter="wipe(left)">
                                      <p:cBhvr>
                                        <p:cTn id="19" dur="500"/>
                                        <p:tgtEl>
                                          <p:spTgt spid="3">
                                            <p:txEl>
                                              <p:charRg st="30" end="52"/>
                                            </p:txEl>
                                          </p:spTgt>
                                        </p:tgtEl>
                                      </p:cBhvr>
                                    </p:animEffect>
                                  </p:childTnLst>
                                </p:cTn>
                              </p:par>
                            </p:childTnLst>
                          </p:cTn>
                        </p:par>
                        <p:par>
                          <p:cTn id="20" fill="hold">
                            <p:stCondLst>
                              <p:cond delay="5000"/>
                            </p:stCondLst>
                            <p:childTnLst>
                              <p:par>
                                <p:cTn id="21" presetID="22" presetClass="entr" presetSubtype="1" fill="hold" grpId="0" nodeType="afterEffect">
                                  <p:stCondLst>
                                    <p:cond delay="1000"/>
                                  </p:stCondLst>
                                  <p:childTnLst>
                                    <p:set>
                                      <p:cBhvr>
                                        <p:cTn id="22" dur="1" fill="hold">
                                          <p:stCondLst>
                                            <p:cond delay="0"/>
                                          </p:stCondLst>
                                        </p:cTn>
                                        <p:tgtEl>
                                          <p:spTgt spid="3">
                                            <p:txEl>
                                              <p:charRg st="52" end="77"/>
                                            </p:txEl>
                                          </p:spTgt>
                                        </p:tgtEl>
                                        <p:attrNameLst>
                                          <p:attrName>style.visibility</p:attrName>
                                        </p:attrNameLst>
                                      </p:cBhvr>
                                      <p:to>
                                        <p:strVal val="visible"/>
                                      </p:to>
                                    </p:set>
                                    <p:animEffect transition="in" filter="wipe(up)">
                                      <p:cBhvr>
                                        <p:cTn id="23" dur="500"/>
                                        <p:tgtEl>
                                          <p:spTgt spid="3">
                                            <p:txEl>
                                              <p:charRg st="52" end="7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
                                            <p:txEl>
                                              <p:charRg st="77" end="89"/>
                                            </p:txEl>
                                          </p:spTgt>
                                        </p:tgtEl>
                                        <p:attrNameLst>
                                          <p:attrName>style.visibility</p:attrName>
                                        </p:attrNameLst>
                                      </p:cBhvr>
                                      <p:to>
                                        <p:strVal val="visible"/>
                                      </p:to>
                                    </p:set>
                                    <p:anim calcmode="lin" valueType="num">
                                      <p:cBhvr>
                                        <p:cTn id="28" dur="500" fill="hold"/>
                                        <p:tgtEl>
                                          <p:spTgt spid="3">
                                            <p:txEl>
                                              <p:charRg st="77" end="89"/>
                                            </p:txEl>
                                          </p:spTgt>
                                        </p:tgtEl>
                                        <p:attrNameLst>
                                          <p:attrName>ppt_w</p:attrName>
                                        </p:attrNameLst>
                                      </p:cBhvr>
                                      <p:tavLst>
                                        <p:tav tm="0">
                                          <p:val>
                                            <p:fltVal val="0.000000"/>
                                          </p:val>
                                        </p:tav>
                                        <p:tav tm="100000">
                                          <p:val>
                                            <p:strVal val="#ppt_w"/>
                                          </p:val>
                                        </p:tav>
                                      </p:tavLst>
                                    </p:anim>
                                    <p:anim calcmode="lin" valueType="num">
                                      <p:cBhvr>
                                        <p:cTn id="29" dur="500" fill="hold"/>
                                        <p:tgtEl>
                                          <p:spTgt spid="3">
                                            <p:txEl>
                                              <p:charRg st="77" end="89"/>
                                            </p:txEl>
                                          </p:spTgt>
                                        </p:tgtEl>
                                        <p:attrNameLst>
                                          <p:attrName>ppt_h</p:attrName>
                                        </p:attrNameLst>
                                      </p:cBhvr>
                                      <p:tavLst>
                                        <p:tav tm="0">
                                          <p:val>
                                            <p:fltVal val="0.000000"/>
                                          </p:val>
                                        </p:tav>
                                        <p:tav tm="100000">
                                          <p:val>
                                            <p:strVal val="#ppt_h"/>
                                          </p:val>
                                        </p:tav>
                                      </p:tavLst>
                                    </p:anim>
                                    <p:animEffect transition="in" filter="fade">
                                      <p:cBhvr>
                                        <p:cTn id="30" dur="500"/>
                                        <p:tgtEl>
                                          <p:spTgt spid="3">
                                            <p:txEl>
                                              <p:charRg st="77" end="89"/>
                                            </p:txEl>
                                          </p:spTgt>
                                        </p:tgtEl>
                                      </p:cBhvr>
                                    </p:animEffect>
                                  </p:childTnLst>
                                </p:cTn>
                              </p:par>
                            </p:childTnLst>
                          </p:cTn>
                        </p:par>
                        <p:par>
                          <p:cTn id="31" fill="hold">
                            <p:stCondLst>
                              <p:cond delay="500"/>
                            </p:stCondLst>
                            <p:childTnLst>
                              <p:par>
                                <p:cTn id="32" presetID="2" presetClass="entr" presetSubtype="9" fill="hold" grpId="0" nodeType="afterEffect">
                                  <p:stCondLst>
                                    <p:cond delay="1000"/>
                                  </p:stCondLst>
                                  <p:childTnLst>
                                    <p:set>
                                      <p:cBhvr>
                                        <p:cTn id="33" dur="1" fill="hold">
                                          <p:stCondLst>
                                            <p:cond delay="0"/>
                                          </p:stCondLst>
                                        </p:cTn>
                                        <p:tgtEl>
                                          <p:spTgt spid="3">
                                            <p:txEl>
                                              <p:charRg st="89" end="112"/>
                                            </p:txEl>
                                          </p:spTgt>
                                        </p:tgtEl>
                                        <p:attrNameLst>
                                          <p:attrName>style.visibility</p:attrName>
                                        </p:attrNameLst>
                                      </p:cBhvr>
                                      <p:to>
                                        <p:strVal val="visible"/>
                                      </p:to>
                                    </p:set>
                                    <p:anim calcmode="lin" valueType="num">
                                      <p:cBhvr additive="base">
                                        <p:cTn id="34" dur="500" fill="hold"/>
                                        <p:tgtEl>
                                          <p:spTgt spid="3">
                                            <p:txEl>
                                              <p:charRg st="89" end="112"/>
                                            </p:txEl>
                                          </p:spTgt>
                                        </p:tgtEl>
                                        <p:attrNameLst>
                                          <p:attrName>ppt_x</p:attrName>
                                        </p:attrNameLst>
                                      </p:cBhvr>
                                      <p:tavLst>
                                        <p:tav tm="0">
                                          <p:val>
                                            <p:strVal val="0-#ppt_w/2"/>
                                          </p:val>
                                        </p:tav>
                                        <p:tav tm="100000">
                                          <p:val>
                                            <p:strVal val="#ppt_x"/>
                                          </p:val>
                                        </p:tav>
                                      </p:tavLst>
                                    </p:anim>
                                    <p:anim calcmode="lin" valueType="num">
                                      <p:cBhvr additive="base">
                                        <p:cTn id="35" dur="500" fill="hold"/>
                                        <p:tgtEl>
                                          <p:spTgt spid="3">
                                            <p:txEl>
                                              <p:charRg st="89" end="112"/>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5D8A4B0C-AD65-4B49-A94C-C4C33FAC6A9B}"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22531" name="灯片编号占位符 5"/>
          <p:cNvSpPr txBox="1">
            <a:spLocks noGrp="1"/>
          </p:cNvSpPr>
          <p:nvPr>
            <p:ph type="sldNum" sz="quarter" idx="12"/>
          </p:nvPr>
        </p:nvSpPr>
        <p:spPr>
          <a:ln/>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118786" name="Rectangle 2"/>
          <p:cNvSpPr>
            <a:spLocks noGrp="1" noChangeArrowheads="1"/>
          </p:cNvSpPr>
          <p:nvPr>
            <p:ph type="title"/>
          </p:nvPr>
        </p:nvSpPr>
        <p:spPr>
          <a:xfrm>
            <a:off x="323850" y="260350"/>
            <a:ext cx="8380413" cy="1206500"/>
          </a:xfrm>
          <a:solidFill>
            <a:srgbClr val="FFFF00"/>
          </a:solidFill>
        </p:spPr>
        <p:txBody>
          <a:bodyPr vert="horz" wrap="square" lIns="91440" tIns="45720" rIns="91440" bIns="45720" numCol="1" anchor="t" anchorCtr="0" compatLnSpc="1"/>
          <a:lstStyle/>
          <a:p>
            <a:pPr marL="0" marR="0" lvl="0" indent="0" algn="l" defTabSz="914400" rtl="0" eaLnBrk="1" fontAlgn="base" latinLnBrk="0" hangingPunct="1">
              <a:lnSpc>
                <a:spcPct val="150000"/>
              </a:lnSpc>
              <a:spcBef>
                <a:spcPct val="0"/>
              </a:spcBef>
              <a:spcAft>
                <a:spcPct val="0"/>
              </a:spcAft>
              <a:buClrTx/>
              <a:buSzTx/>
              <a:buFontTx/>
              <a:buNone/>
              <a:defRPr/>
            </a:pPr>
            <a:r>
              <a:rPr kumimoji="0" lang="en-US" altLang="zh-CN" sz="42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 </a:t>
            </a:r>
            <a:r>
              <a:rPr kumimoji="0" lang="zh-CN" altLang="en-US" sz="4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文化的社会学定义</a:t>
            </a:r>
            <a:r>
              <a:rPr kumimoji="0" lang="zh-CN" altLang="en-US" sz="4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a:t>
            </a:r>
            <a:r>
              <a:rPr kumimoji="0" lang="en-US" altLang="zh-CN" sz="4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III</a:t>
            </a:r>
            <a:r>
              <a:rPr kumimoji="0" lang="zh-CN" altLang="en-US" sz="4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a:t>
            </a:r>
            <a:endParaRPr kumimoji="0" lang="zh-CN" altLang="en-US" sz="48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22533" name="DownRibbonSharp"/>
          <p:cNvSpPr>
            <a:spLocks noEditPoints="1"/>
          </p:cNvSpPr>
          <p:nvPr/>
        </p:nvSpPr>
        <p:spPr>
          <a:xfrm>
            <a:off x="1547813" y="2205038"/>
            <a:ext cx="5903912" cy="1833562"/>
          </a:xfrm>
          <a:custGeom>
            <a:avLst/>
            <a:gdLst>
              <a:gd name="txL" fmla="*/ 5400 w 21600"/>
              <a:gd name="txT" fmla="*/ 2700 h 21600"/>
              <a:gd name="txR" fmla="*/ 16200 w 21600"/>
              <a:gd name="txB" fmla="*/ 21600 h 21600"/>
            </a:gdLst>
            <a:ahLst/>
            <a:cxnLst>
              <a:cxn ang="17694720">
                <a:pos x="2147483647" y="2147483647"/>
              </a:cxn>
              <a:cxn ang="11796480">
                <a:pos x="2147483647" y="2147483647"/>
              </a:cxn>
              <a:cxn ang="5898240">
                <a:pos x="2147483647" y="2147483647"/>
              </a:cxn>
              <a:cxn ang="0">
                <a:pos x="2147483647" y="2147483647"/>
              </a:cxn>
            </a:cxnLst>
            <a:rect l="txL" t="txT" r="txR" b="txB"/>
            <a:pathLst>
              <a:path w="21600" h="21600">
                <a:moveTo>
                  <a:pt x="0" y="0"/>
                </a:moveTo>
                <a:lnTo>
                  <a:pt x="8100" y="0"/>
                </a:lnTo>
                <a:lnTo>
                  <a:pt x="8100" y="2700"/>
                </a:lnTo>
                <a:lnTo>
                  <a:pt x="13500" y="2700"/>
                </a:lnTo>
                <a:lnTo>
                  <a:pt x="13500" y="0"/>
                </a:lnTo>
                <a:lnTo>
                  <a:pt x="21600" y="0"/>
                </a:lnTo>
                <a:lnTo>
                  <a:pt x="18900" y="9450"/>
                </a:lnTo>
                <a:lnTo>
                  <a:pt x="21600" y="18900"/>
                </a:lnTo>
                <a:lnTo>
                  <a:pt x="16200" y="18900"/>
                </a:lnTo>
                <a:lnTo>
                  <a:pt x="16200" y="21600"/>
                </a:lnTo>
                <a:lnTo>
                  <a:pt x="5400" y="21600"/>
                </a:lnTo>
                <a:lnTo>
                  <a:pt x="5400" y="18900"/>
                </a:lnTo>
                <a:lnTo>
                  <a:pt x="0" y="18900"/>
                </a:lnTo>
                <a:lnTo>
                  <a:pt x="2700" y="9450"/>
                </a:lnTo>
                <a:lnTo>
                  <a:pt x="0" y="0"/>
                </a:lnTo>
                <a:close/>
              </a:path>
              <a:path w="21600" h="21600" fill="none">
                <a:moveTo>
                  <a:pt x="8100" y="2700"/>
                </a:moveTo>
                <a:lnTo>
                  <a:pt x="5400" y="2700"/>
                </a:lnTo>
                <a:lnTo>
                  <a:pt x="5400" y="18900"/>
                </a:lnTo>
              </a:path>
              <a:path w="21600" h="21600" fill="none">
                <a:moveTo>
                  <a:pt x="5400" y="2700"/>
                </a:moveTo>
                <a:lnTo>
                  <a:pt x="8100" y="0"/>
                </a:lnTo>
              </a:path>
              <a:path w="21600" h="21600" fill="none">
                <a:moveTo>
                  <a:pt x="13500" y="2700"/>
                </a:moveTo>
                <a:lnTo>
                  <a:pt x="16200" y="2700"/>
                </a:lnTo>
                <a:lnTo>
                  <a:pt x="16200" y="18900"/>
                </a:lnTo>
              </a:path>
              <a:path w="21600" h="21600" fill="none">
                <a:moveTo>
                  <a:pt x="16200" y="2700"/>
                </a:moveTo>
                <a:lnTo>
                  <a:pt x="13500" y="0"/>
                </a:lnTo>
              </a:path>
            </a:pathLst>
          </a:custGeom>
          <a:solidFill>
            <a:srgbClr val="FFFF99">
              <a:alpha val="100000"/>
            </a:srgbClr>
          </a:solidFill>
          <a:ln w="9525" cap="flat" cmpd="sng">
            <a:solidFill>
              <a:srgbClr val="FFCC00">
                <a:alpha val="100000"/>
              </a:srgbClr>
            </a:solidFill>
            <a:prstDash val="solid"/>
            <a:miter lim="800000"/>
            <a:headEnd type="none" w="med" len="med"/>
            <a:tailEnd type="none" w="med" len="med"/>
          </a:ln>
          <a:effectLst>
            <a:outerShdw dist="107763" dir="2699999" algn="ctr" rotWithShape="0">
              <a:srgbClr val="808080">
                <a:alpha val="100000"/>
              </a:srgbClr>
            </a:outerShdw>
          </a:effectLst>
        </p:spPr>
        <p:txBody>
          <a:bodyPr/>
          <a:p>
            <a:endParaRPr lang="zh-CN" altLang="en-US"/>
          </a:p>
        </p:txBody>
      </p:sp>
      <p:sp>
        <p:nvSpPr>
          <p:cNvPr id="22534" name="Rectangle 3"/>
          <p:cNvSpPr>
            <a:spLocks noGrp="1"/>
          </p:cNvSpPr>
          <p:nvPr>
            <p:ph idx="1"/>
          </p:nvPr>
        </p:nvSpPr>
        <p:spPr>
          <a:xfrm>
            <a:off x="395288" y="1628775"/>
            <a:ext cx="8229600" cy="4752975"/>
          </a:xfrm>
          <a:solidFill>
            <a:srgbClr val="66CCFF">
              <a:alpha val="100000"/>
            </a:srgbClr>
          </a:solidFill>
          <a:ln/>
        </p:spPr>
        <p:txBody>
          <a:bodyPr vert="horz" wrap="square" lIns="91440" tIns="45720" rIns="91440" bIns="45720" anchor="t"/>
          <a:p>
            <a:pPr eaLnBrk="1" hangingPunct="1">
              <a:lnSpc>
                <a:spcPct val="115000"/>
              </a:lnSpc>
              <a:spcBef>
                <a:spcPct val="35000"/>
              </a:spcBef>
            </a:pPr>
            <a:r>
              <a:rPr lang="zh-CN" altLang="en-US" sz="2800" b="1" dirty="0">
                <a:latin typeface="微软雅黑" panose="020B0503020204020204" pitchFamily="34" charset="-122"/>
                <a:ea typeface="微软雅黑" panose="020B0503020204020204" pitchFamily="34" charset="-122"/>
              </a:rPr>
              <a:t>西格（</a:t>
            </a:r>
            <a:r>
              <a:rPr lang="en-US" altLang="zh-CN" sz="2800" b="1" dirty="0">
                <a:latin typeface="微软雅黑" panose="020B0503020204020204" pitchFamily="34" charset="-122"/>
                <a:ea typeface="微软雅黑" panose="020B0503020204020204" pitchFamily="34" charset="-122"/>
              </a:rPr>
              <a:t>Seger</a:t>
            </a:r>
            <a:r>
              <a:rPr lang="zh-CN" altLang="en-US" sz="2800" b="1" dirty="0">
                <a:latin typeface="微软雅黑" panose="020B0503020204020204" pitchFamily="34" charset="-122"/>
                <a:ea typeface="微软雅黑" panose="020B0503020204020204" pitchFamily="34" charset="-122"/>
              </a:rPr>
              <a:t>）的定义：</a:t>
            </a:r>
            <a:r>
              <a:rPr lang="zh-CN" altLang="en-US" sz="2800" b="1" u="sng" dirty="0">
                <a:solidFill>
                  <a:srgbClr val="993300"/>
                </a:solidFill>
                <a:latin typeface="微软雅黑" panose="020B0503020204020204" pitchFamily="34" charset="-122"/>
                <a:ea typeface="微软雅黑" panose="020B0503020204020204" pitchFamily="34" charset="-122"/>
              </a:rPr>
              <a:t>“文</a:t>
            </a:r>
            <a:r>
              <a:rPr lang="zh-CN" altLang="en-US" sz="2800" b="1" dirty="0">
                <a:solidFill>
                  <a:srgbClr val="993300"/>
                </a:solidFill>
                <a:latin typeface="微软雅黑" panose="020B0503020204020204" pitchFamily="34" charset="-122"/>
                <a:ea typeface="微软雅黑" panose="020B0503020204020204" pitchFamily="34" charset="-122"/>
              </a:rPr>
              <a:t>化是一个人类群体中精神的、道德的、艺术的、语言的</a:t>
            </a:r>
            <a:r>
              <a:rPr lang="zh-CN" altLang="en-US" sz="2800" b="1" u="sng" dirty="0">
                <a:solidFill>
                  <a:srgbClr val="993300"/>
                </a:solidFill>
                <a:latin typeface="微软雅黑" panose="020B0503020204020204" pitchFamily="34" charset="-122"/>
                <a:ea typeface="微软雅黑" panose="020B0503020204020204" pitchFamily="34" charset="-122"/>
              </a:rPr>
              <a:t>整体遗产；是积累的经验，</a:t>
            </a:r>
            <a:r>
              <a:rPr lang="zh-CN" altLang="en-US" sz="2800" b="1" dirty="0">
                <a:solidFill>
                  <a:srgbClr val="C00000"/>
                </a:solidFill>
                <a:latin typeface="微软雅黑" panose="020B0503020204020204" pitchFamily="34" charset="-122"/>
                <a:ea typeface="微软雅黑" panose="020B0503020204020204" pitchFamily="34" charset="-122"/>
              </a:rPr>
              <a:t>它是一代一代（带着变化）传承下来的，规定了什么是经验和应当怎样？文化区别各种人类社会的那些相互差异。一个人类群体的</a:t>
            </a:r>
            <a:r>
              <a:rPr lang="zh-CN" altLang="en-US" sz="2800" b="1" u="sng" dirty="0">
                <a:solidFill>
                  <a:srgbClr val="C00000"/>
                </a:solidFill>
                <a:latin typeface="微软雅黑" panose="020B0503020204020204" pitchFamily="34" charset="-122"/>
                <a:ea typeface="微软雅黑" panose="020B0503020204020204" pitchFamily="34" charset="-122"/>
              </a:rPr>
              <a:t>文化规定了准则</a:t>
            </a:r>
            <a:r>
              <a:rPr lang="zh-CN" altLang="en-US" sz="2800" b="1" dirty="0">
                <a:solidFill>
                  <a:srgbClr val="C00000"/>
                </a:solidFill>
                <a:latin typeface="微软雅黑" panose="020B0503020204020204" pitchFamily="34" charset="-122"/>
                <a:ea typeface="微软雅黑" panose="020B0503020204020204" pitchFamily="34" charset="-122"/>
              </a:rPr>
              <a:t>，该群体的每个成员按照这个规则形成相互关系。在这种关系中，他们学会了一种特定文化，从而由儿童变为成人。”</a:t>
            </a:r>
            <a:endParaRPr lang="zh-CN" altLang="en-US" sz="2600" b="1" dirty="0">
              <a:solidFill>
                <a:srgbClr val="C00000"/>
              </a:solidFill>
              <a:latin typeface="微软雅黑" panose="020B0503020204020204" pitchFamily="34" charset="-122"/>
              <a:ea typeface="微软雅黑" panose="020B0503020204020204" pitchFamily="34" charset="-122"/>
            </a:endParaRPr>
          </a:p>
          <a:p>
            <a:pPr eaLnBrk="1" hangingPunct="1">
              <a:lnSpc>
                <a:spcPct val="115000"/>
              </a:lnSpc>
              <a:spcBef>
                <a:spcPct val="35000"/>
              </a:spcBef>
              <a:buNone/>
            </a:pPr>
            <a:r>
              <a:rPr lang="zh-CN" altLang="en-US" sz="2200" b="1" dirty="0">
                <a:latin typeface="微软雅黑" panose="020B0503020204020204" pitchFamily="34" charset="-122"/>
                <a:ea typeface="微软雅黑" panose="020B0503020204020204" pitchFamily="34" charset="-122"/>
              </a:rPr>
              <a:t>                                       </a:t>
            </a:r>
            <a:r>
              <a:rPr lang="zh-CN" altLang="en-US" sz="2600" b="1" dirty="0">
                <a:solidFill>
                  <a:srgbClr val="2108B8"/>
                </a:solidFill>
                <a:latin typeface="微软雅黑" panose="020B0503020204020204" pitchFamily="34" charset="-122"/>
                <a:ea typeface="微软雅黑" panose="020B0503020204020204" pitchFamily="34" charset="-122"/>
              </a:rPr>
              <a:t>（</a:t>
            </a:r>
            <a:r>
              <a:rPr lang="en-US" altLang="zh-CN" sz="2600" b="1" dirty="0">
                <a:solidFill>
                  <a:srgbClr val="2108B8"/>
                </a:solidFill>
                <a:latin typeface="微软雅黑" panose="020B0503020204020204" pitchFamily="34" charset="-122"/>
                <a:ea typeface="微软雅黑" panose="020B0503020204020204" pitchFamily="34" charset="-122"/>
              </a:rPr>
              <a:t>《</a:t>
            </a:r>
            <a:r>
              <a:rPr lang="zh-CN" altLang="en-US" sz="2600" b="1" dirty="0">
                <a:solidFill>
                  <a:srgbClr val="2108B8"/>
                </a:solidFill>
                <a:latin typeface="微软雅黑" panose="020B0503020204020204" pitchFamily="34" charset="-122"/>
                <a:ea typeface="微软雅黑" panose="020B0503020204020204" pitchFamily="34" charset="-122"/>
              </a:rPr>
              <a:t>现代社会学</a:t>
            </a:r>
            <a:r>
              <a:rPr lang="en-US" altLang="zh-CN" sz="2600" b="1" dirty="0">
                <a:solidFill>
                  <a:srgbClr val="2108B8"/>
                </a:solidFill>
                <a:latin typeface="微软雅黑" panose="020B0503020204020204" pitchFamily="34" charset="-122"/>
                <a:ea typeface="微软雅黑" panose="020B0503020204020204" pitchFamily="34" charset="-122"/>
              </a:rPr>
              <a:t>》1973</a:t>
            </a:r>
            <a:r>
              <a:rPr lang="zh-CN" altLang="en-US" sz="2600" b="1" dirty="0">
                <a:solidFill>
                  <a:srgbClr val="2108B8"/>
                </a:solidFill>
                <a:latin typeface="微软雅黑" panose="020B0503020204020204" pitchFamily="34" charset="-122"/>
                <a:ea typeface="微软雅黑" panose="020B0503020204020204" pitchFamily="34" charset="-122"/>
              </a:rPr>
              <a:t>）</a:t>
            </a:r>
            <a:endParaRPr lang="zh-CN" altLang="en-US" sz="2600" b="1" dirty="0">
              <a:solidFill>
                <a:srgbClr val="2108B8"/>
              </a:solidFill>
              <a:latin typeface="微软雅黑" panose="020B0503020204020204" pitchFamily="34" charset="-122"/>
              <a:ea typeface="微软雅黑" panose="020B0503020204020204" pitchFamily="34" charset="-122"/>
            </a:endParaRPr>
          </a:p>
        </p:txBody>
      </p:sp>
    </p:spTree>
  </p:cSld>
  <p:clrMapOvr>
    <a:masterClrMapping/>
  </p:clrMapOvr>
  <p:transition>
    <p:wheel spokes="8"/>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749AA209-1652-47F9-B0CB-8974BBD4C7FE}"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23555" name="灯片编号占位符 5"/>
          <p:cNvSpPr txBox="1">
            <a:spLocks noGrp="1"/>
          </p:cNvSpPr>
          <p:nvPr>
            <p:ph type="sldNum" sz="quarter" idx="12"/>
          </p:nvPr>
        </p:nvSpPr>
        <p:spPr>
          <a:ln/>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145410" name="Rectangle 2" descr="信纸"/>
          <p:cNvSpPr>
            <a:spLocks noGrp="1" noChangeArrowheads="1"/>
          </p:cNvSpPr>
          <p:nvPr>
            <p:ph type="title"/>
          </p:nvPr>
        </p:nvSpPr>
        <p:spPr>
          <a:xfrm>
            <a:off x="457200" y="349250"/>
            <a:ext cx="8075613" cy="919163"/>
          </a:xfrm>
          <a:blipFill dpi="0" rotWithShape="1">
            <a:blip r:embed="rId1" cstate="print"/>
            <a:srcRect/>
            <a:tile tx="0" ty="0" sx="100000" sy="100000" flip="none" algn="tl"/>
          </a:blipFill>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800" b="1" i="1" u="none" strike="noStrike" kern="0" cap="none" spc="0" normalizeH="0" baseline="0" noProof="0" dirty="0" smtClean="0">
                <a:ln>
                  <a:noFill/>
                </a:ln>
                <a:solidFill>
                  <a:srgbClr val="00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广义概念</a:t>
            </a:r>
            <a:r>
              <a:rPr kumimoji="0" lang="zh-CN" altLang="en-US" sz="4800" b="1" i="1" u="none" strike="noStrike" kern="0" cap="none" spc="0" normalizeH="0" baseline="0" noProof="0" dirty="0">
                <a:ln>
                  <a:noFill/>
                </a:ln>
                <a:solidFill>
                  <a:srgbClr val="00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之</a:t>
            </a:r>
            <a:r>
              <a:rPr kumimoji="0" lang="zh-CN" altLang="en-US" sz="4800" b="1" i="1" u="none" strike="noStrike" kern="0" cap="none" spc="0" normalizeH="0" baseline="0" noProof="0" dirty="0" smtClean="0">
                <a:ln>
                  <a:noFill/>
                </a:ln>
                <a:solidFill>
                  <a:srgbClr val="00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文化</a:t>
            </a:r>
            <a:endParaRPr kumimoji="0" lang="zh-CN" altLang="en-US" sz="4800" b="1" i="1" u="none" strike="noStrike" kern="0" cap="none" spc="0" normalizeH="0" baseline="0" noProof="0" dirty="0" smtClean="0">
              <a:ln>
                <a:noFill/>
              </a:ln>
              <a:solidFill>
                <a:srgbClr val="00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sp>
        <p:nvSpPr>
          <p:cNvPr id="145411" name="Rectangle 3" descr="宽上对角线"/>
          <p:cNvSpPr>
            <a:spLocks noGrp="1" noChangeArrowheads="1"/>
          </p:cNvSpPr>
          <p:nvPr>
            <p:ph idx="1"/>
          </p:nvPr>
        </p:nvSpPr>
        <p:spPr>
          <a:xfrm>
            <a:off x="468313" y="1341438"/>
            <a:ext cx="8064500" cy="4824413"/>
          </a:xfrm>
          <a:pattFill prst="wdUpDiag">
            <a:fgClr>
              <a:srgbClr val="FFFF00"/>
            </a:fgClr>
            <a:bgClr>
              <a:srgbClr val="CCFF99"/>
            </a:bgClr>
          </a:pattFill>
        </p:spPr>
        <p:txBody>
          <a:bodyPr vert="horz" wrap="square" lIns="91440" tIns="45720" rIns="91440" bIns="45720" numCol="1" anchor="t" anchorCtr="0" compatLnSpc="1"/>
          <a:lstStyle/>
          <a:p>
            <a:pPr marL="342900" marR="0" lvl="0" indent="-342900" algn="l" defTabSz="914400" rtl="0" eaLnBrk="1" fontAlgn="base" latinLnBrk="0" hangingPunct="1">
              <a:lnSpc>
                <a:spcPct val="120000"/>
              </a:lnSpc>
              <a:spcBef>
                <a:spcPts val="1200"/>
              </a:spcBef>
              <a:spcAft>
                <a:spcPct val="0"/>
              </a:spcAft>
              <a:buClr>
                <a:schemeClr val="accent1"/>
              </a:buClr>
              <a:buSzPct val="65000"/>
              <a:buFont typeface="Wingdings" panose="05000000000000000000" pitchFamily="2" charset="2"/>
              <a:buChar char="n"/>
              <a:defRPr/>
            </a:pPr>
            <a:r>
              <a:rPr kumimoji="0" lang="zh-CN" altLang="en-US" sz="3000" b="1" i="0" u="none" strike="noStrike" kern="0" cap="none" spc="0" normalizeH="0" baseline="0" noProof="0" dirty="0">
                <a:ln>
                  <a:noFill/>
                </a:ln>
                <a:solidFill>
                  <a:srgbClr val="00206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社会学家把人们习知而得并经过世世代代补充和完善的总的生产方式和生活方式称为</a:t>
            </a:r>
            <a:r>
              <a:rPr kumimoji="0" lang="zh-CN" altLang="en-US" sz="30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“文化”，</a:t>
            </a:r>
            <a:r>
              <a:rPr kumimoji="0" lang="zh-CN" altLang="en-US" sz="3000" b="1" i="0" u="none" strike="noStrike" kern="0" cap="none" spc="0" normalizeH="0" baseline="0" noProof="0" dirty="0">
                <a:ln>
                  <a:noFill/>
                </a:ln>
                <a:solidFill>
                  <a:srgbClr val="00206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它包括 </a:t>
            </a:r>
            <a:r>
              <a:rPr kumimoji="0" lang="zh-CN" altLang="en-US" sz="30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语言、符号、价值观念、规范体系、物质产品、行为方式 </a:t>
            </a:r>
            <a:r>
              <a:rPr kumimoji="0" lang="zh-CN" altLang="en-US" sz="3000" b="1" i="0" u="none" strike="noStrike" kern="0" cap="none" spc="0" normalizeH="0" baseline="0" noProof="0" dirty="0">
                <a:ln>
                  <a:noFill/>
                </a:ln>
                <a:solidFill>
                  <a:srgbClr val="00206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等等。</a:t>
            </a:r>
            <a:endParaRPr kumimoji="0" lang="zh-CN" altLang="en-US" sz="3000" b="1" i="0" u="none" strike="noStrike" kern="0" cap="none" spc="0" normalizeH="0" baseline="0" noProof="0" dirty="0">
              <a:ln>
                <a:noFill/>
              </a:ln>
              <a:solidFill>
                <a:srgbClr val="00206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20000"/>
              </a:lnSpc>
              <a:spcBef>
                <a:spcPts val="1200"/>
              </a:spcBef>
              <a:spcAft>
                <a:spcPct val="0"/>
              </a:spcAft>
              <a:buClr>
                <a:schemeClr val="accent1"/>
              </a:buClr>
              <a:buSzPct val="65000"/>
              <a:buFont typeface="Wingdings" panose="05000000000000000000" pitchFamily="2" charset="2"/>
              <a:buChar char="n"/>
              <a:defRPr/>
            </a:pPr>
            <a:r>
              <a:rPr kumimoji="0" lang="zh-CN" altLang="en-US" sz="3000" b="1" i="0" u="none" strike="noStrike" kern="0" cap="none" spc="0" normalizeH="0" baseline="0" noProof="0" dirty="0" smtClean="0">
                <a:ln>
                  <a:noFill/>
                </a:ln>
                <a:solidFill>
                  <a:srgbClr val="00206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从广义上讲，所有社会成员都是经过</a:t>
            </a:r>
            <a:r>
              <a:rPr kumimoji="0" lang="zh-CN" altLang="en-US" sz="30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文化熏陶 </a:t>
            </a:r>
            <a:r>
              <a:rPr kumimoji="0" lang="zh-CN" altLang="en-US" sz="3000" b="1" i="0" u="none" strike="noStrike" kern="0" cap="none" spc="0" normalizeH="0" baseline="0" noProof="0" dirty="0">
                <a:ln>
                  <a:noFill/>
                </a:ln>
                <a:solidFill>
                  <a:srgbClr val="00206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的人。</a:t>
            </a:r>
            <a:endParaRPr kumimoji="0" lang="zh-CN" altLang="en-US" sz="3000" b="1" i="0" u="none" strike="noStrike" kern="0" cap="none" spc="0" normalizeH="0" baseline="0" noProof="0" dirty="0">
              <a:ln>
                <a:noFill/>
              </a:ln>
              <a:solidFill>
                <a:srgbClr val="00206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20000"/>
              </a:lnSpc>
              <a:spcBef>
                <a:spcPts val="1200"/>
              </a:spcBef>
              <a:spcAft>
                <a:spcPct val="0"/>
              </a:spcAft>
              <a:buClr>
                <a:schemeClr val="accent1"/>
              </a:buClr>
              <a:buSzPct val="65000"/>
              <a:buFont typeface="Wingdings" panose="05000000000000000000" pitchFamily="2" charset="2"/>
              <a:buChar char="n"/>
              <a:defRPr/>
            </a:pPr>
            <a:r>
              <a:rPr kumimoji="0" lang="zh-CN" altLang="en-US" sz="3200" b="1"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rPr>
              <a:t>历史学、人类学和社会学通常在广义上使用文化概念。</a:t>
            </a:r>
            <a:endParaRPr kumimoji="0" lang="zh-CN" altLang="en-US" sz="3200" b="0" i="0" u="none" strike="noStrike" kern="0" cap="none" spc="0" normalizeH="0" baseline="0" noProof="0" dirty="0" smtClean="0">
              <a:ln>
                <a:noFill/>
              </a:ln>
              <a:solidFill>
                <a:srgbClr val="C0000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5410"/>
                                        </p:tgtEl>
                                        <p:attrNameLst>
                                          <p:attrName>style.visibility</p:attrName>
                                        </p:attrNameLst>
                                      </p:cBhvr>
                                      <p:to>
                                        <p:strVal val="visible"/>
                                      </p:to>
                                    </p:set>
                                    <p:anim calcmode="lin" valueType="num">
                                      <p:cBhvr>
                                        <p:cTn id="7" dur="500" fill="hold"/>
                                        <p:tgtEl>
                                          <p:spTgt spid="145410"/>
                                        </p:tgtEl>
                                        <p:attrNameLst>
                                          <p:attrName>ppt_w</p:attrName>
                                        </p:attrNameLst>
                                      </p:cBhvr>
                                      <p:tavLst>
                                        <p:tav tm="0">
                                          <p:val>
                                            <p:fltVal val="0.000000"/>
                                          </p:val>
                                        </p:tav>
                                        <p:tav tm="100000">
                                          <p:val>
                                            <p:strVal val="#ppt_w"/>
                                          </p:val>
                                        </p:tav>
                                      </p:tavLst>
                                    </p:anim>
                                    <p:anim calcmode="lin" valueType="num">
                                      <p:cBhvr>
                                        <p:cTn id="8" dur="500" fill="hold"/>
                                        <p:tgtEl>
                                          <p:spTgt spid="145410"/>
                                        </p:tgtEl>
                                        <p:attrNameLst>
                                          <p:attrName>ppt_h</p:attrName>
                                        </p:attrNameLst>
                                      </p:cBhvr>
                                      <p:tavLst>
                                        <p:tav tm="0">
                                          <p:val>
                                            <p:fltVal val="0.000000"/>
                                          </p:val>
                                        </p:tav>
                                        <p:tav tm="100000">
                                          <p:val>
                                            <p:strVal val="#ppt_h"/>
                                          </p:val>
                                        </p:tav>
                                      </p:tavLst>
                                    </p:anim>
                                    <p:animEffect transition="in" filter="fade">
                                      <p:cBhvr>
                                        <p:cTn id="9" dur="500"/>
                                        <p:tgtEl>
                                          <p:spTgt spid="145410"/>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45411"/>
                                        </p:tgtEl>
                                        <p:attrNameLst>
                                          <p:attrName>style.visibility</p:attrName>
                                        </p:attrNameLst>
                                      </p:cBhvr>
                                      <p:to>
                                        <p:strVal val="visible"/>
                                      </p:to>
                                    </p:set>
                                    <p:animEffect transition="in" filter="fade">
                                      <p:cBhvr>
                                        <p:cTn id="13" dur="1000">
                                          <p:stCondLst>
                                            <p:cond delay="0"/>
                                          </p:stCondLst>
                                        </p:cTn>
                                        <p:tgtEl>
                                          <p:spTgt spid="1454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5411">
                                            <p:txEl>
                                              <p:charRg st="0" end="76"/>
                                            </p:txEl>
                                          </p:spTgt>
                                        </p:tgtEl>
                                        <p:attrNameLst>
                                          <p:attrName>style.visibility</p:attrName>
                                        </p:attrNameLst>
                                      </p:cBhvr>
                                      <p:to>
                                        <p:strVal val="visible"/>
                                      </p:to>
                                    </p:set>
                                    <p:animEffect transition="in" filter="fade">
                                      <p:cBhvr>
                                        <p:cTn id="16" dur="1000">
                                          <p:stCondLst>
                                            <p:cond delay="0"/>
                                          </p:stCondLst>
                                        </p:cTn>
                                        <p:tgtEl>
                                          <p:spTgt spid="145411">
                                            <p:txEl>
                                              <p:charRg st="0" end="7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45411">
                                            <p:txEl>
                                              <p:charRg st="76" end="101"/>
                                            </p:txEl>
                                          </p:spTgt>
                                        </p:tgtEl>
                                        <p:attrNameLst>
                                          <p:attrName>style.visibility</p:attrName>
                                        </p:attrNameLst>
                                      </p:cBhvr>
                                      <p:to>
                                        <p:strVal val="visible"/>
                                      </p:to>
                                    </p:set>
                                    <p:animEffect transition="in" filter="fade">
                                      <p:cBhvr>
                                        <p:cTn id="21" dur="1000">
                                          <p:stCondLst>
                                            <p:cond delay="0"/>
                                          </p:stCondLst>
                                        </p:cTn>
                                        <p:tgtEl>
                                          <p:spTgt spid="145411">
                                            <p:txEl>
                                              <p:charRg st="76" end="10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45411">
                                            <p:txEl>
                                              <p:charRg st="101" end="126"/>
                                            </p:txEl>
                                          </p:spTgt>
                                        </p:tgtEl>
                                        <p:attrNameLst>
                                          <p:attrName>style.visibility</p:attrName>
                                        </p:attrNameLst>
                                      </p:cBhvr>
                                      <p:to>
                                        <p:strVal val="visible"/>
                                      </p:to>
                                    </p:set>
                                    <p:animEffect transition="in" filter="fade">
                                      <p:cBhvr>
                                        <p:cTn id="26" dur="1000">
                                          <p:stCondLst>
                                            <p:cond delay="0"/>
                                          </p:stCondLst>
                                        </p:cTn>
                                        <p:tgtEl>
                                          <p:spTgt spid="145411">
                                            <p:txEl>
                                              <p:charRg st="101" end="1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0" grpId="0" animBg="1"/>
      <p:bldP spid="145411" grpId="0" animBg="1"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7E1EAA6-6D95-4908-A447-1CFFE4777AE9}"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24579" name="灯片编号占位符 5"/>
          <p:cNvSpPr txBox="1">
            <a:spLocks noGrp="1"/>
          </p:cNvSpPr>
          <p:nvPr>
            <p:ph type="sldNum" sz="quarter" idx="12"/>
          </p:nvPr>
        </p:nvSpPr>
        <p:spPr>
          <a:ln/>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22530" name="Rectangle 2" descr="蓝色面巾纸"/>
          <p:cNvSpPr>
            <a:spLocks noGrp="1" noChangeArrowheads="1"/>
          </p:cNvSpPr>
          <p:nvPr>
            <p:ph type="title"/>
          </p:nvPr>
        </p:nvSpPr>
        <p:spPr>
          <a:xfrm>
            <a:off x="457200" y="349250"/>
            <a:ext cx="8229600" cy="847725"/>
          </a:xfrm>
          <a:blipFill dpi="0" rotWithShape="1">
            <a:blip r:embed="rId1" cstate="print"/>
            <a:srcRect/>
            <a:tile tx="0" ty="0" sx="100000" sy="100000" flip="none" algn="tl"/>
          </a:blipFill>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200" b="1" i="0" u="none" strike="noStrike" kern="0" cap="none" spc="0" normalizeH="0" baseline="0" noProof="0" dirty="0" smtClean="0">
                <a:ln>
                  <a:noFill/>
                </a:ln>
                <a:solidFill>
                  <a:srgbClr val="CC0000"/>
                </a:solidFill>
                <a:effectLst>
                  <a:outerShdw blurRad="38100" dist="38100" dir="2700000" algn="tl">
                    <a:srgbClr val="000000"/>
                  </a:outerShdw>
                </a:effectLst>
                <a:uLnTx/>
                <a:uFillTx/>
                <a:latin typeface="+mj-lt"/>
                <a:ea typeface="+mj-ea"/>
                <a:cs typeface="+mj-cs"/>
              </a:rPr>
              <a:t>  </a:t>
            </a:r>
            <a:r>
              <a:rPr kumimoji="0" lang="zh-CN" altLang="en-US" sz="5400" b="1" i="0" u="none" strike="noStrike" kern="0" cap="none" spc="0" normalizeH="0" baseline="0" noProof="0" dirty="0" smtClean="0">
                <a:ln>
                  <a:noFill/>
                </a:ln>
                <a:solidFill>
                  <a:srgbClr val="CC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文化的内涵</a:t>
            </a:r>
            <a:endParaRPr kumimoji="0" lang="zh-CN" altLang="en-US" sz="5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sp>
        <p:nvSpPr>
          <p:cNvPr id="24581" name="Rectangle 3"/>
          <p:cNvSpPr>
            <a:spLocks noGrp="1"/>
          </p:cNvSpPr>
          <p:nvPr>
            <p:ph idx="1"/>
          </p:nvPr>
        </p:nvSpPr>
        <p:spPr>
          <a:xfrm>
            <a:off x="534988" y="1309688"/>
            <a:ext cx="8074025" cy="4711700"/>
          </a:xfrm>
          <a:gradFill rotWithShape="1">
            <a:gsLst>
              <a:gs pos="0">
                <a:srgbClr val="FFFF00">
                  <a:alpha val="100000"/>
                </a:srgbClr>
              </a:gs>
              <a:gs pos="100000">
                <a:srgbClr val="FFFF99">
                  <a:alpha val="100000"/>
                </a:srgbClr>
              </a:gs>
            </a:gsLst>
            <a:lin ang="5400000" scaled="1"/>
            <a:tileRect/>
          </a:gradFill>
          <a:ln/>
        </p:spPr>
        <p:txBody>
          <a:bodyPr vert="horz" wrap="square" lIns="91440" tIns="45720" rIns="91440" bIns="45720" anchor="t"/>
          <a:p>
            <a:pPr eaLnBrk="1" hangingPunct="1">
              <a:spcBef>
                <a:spcPct val="40000"/>
              </a:spcBef>
            </a:pPr>
            <a:r>
              <a:rPr lang="zh-CN" altLang="en-US" sz="2800" b="1" dirty="0">
                <a:solidFill>
                  <a:srgbClr val="C00000"/>
                </a:solidFill>
                <a:latin typeface="微软雅黑" panose="020B0503020204020204" pitchFamily="34" charset="-122"/>
                <a:ea typeface="微软雅黑" panose="020B0503020204020204" pitchFamily="34" charset="-122"/>
              </a:rPr>
              <a:t>文化是群体概念，</a:t>
            </a:r>
            <a:r>
              <a:rPr lang="zh-CN" altLang="en-US" sz="2800" b="1" dirty="0">
                <a:solidFill>
                  <a:srgbClr val="2108B8"/>
                </a:solidFill>
                <a:latin typeface="微软雅黑" panose="020B0503020204020204" pitchFamily="34" charset="-122"/>
                <a:ea typeface="微软雅黑" panose="020B0503020204020204" pitchFamily="34" charset="-122"/>
              </a:rPr>
              <a:t>人的生存依赖社会群体，群体的共处依赖文化。 </a:t>
            </a:r>
            <a:endParaRPr lang="zh-CN" altLang="en-US" sz="2800" b="1" dirty="0">
              <a:solidFill>
                <a:srgbClr val="2108B8"/>
              </a:solidFill>
              <a:latin typeface="微软雅黑" panose="020B0503020204020204" pitchFamily="34" charset="-122"/>
              <a:ea typeface="微软雅黑" panose="020B0503020204020204" pitchFamily="34" charset="-122"/>
            </a:endParaRPr>
          </a:p>
          <a:p>
            <a:pPr eaLnBrk="1" hangingPunct="1">
              <a:spcBef>
                <a:spcPct val="40000"/>
              </a:spcBef>
            </a:pPr>
            <a:r>
              <a:rPr lang="zh-CN" altLang="en-US" sz="2800" b="1" dirty="0">
                <a:solidFill>
                  <a:srgbClr val="C00000"/>
                </a:solidFill>
                <a:latin typeface="微软雅黑" panose="020B0503020204020204" pitchFamily="34" charset="-122"/>
                <a:ea typeface="微软雅黑" panose="020B0503020204020204" pitchFamily="34" charset="-122"/>
              </a:rPr>
              <a:t>文化的目的：</a:t>
            </a:r>
            <a:r>
              <a:rPr lang="zh-CN" altLang="en-US" sz="2800" b="1" dirty="0">
                <a:solidFill>
                  <a:srgbClr val="2108B8"/>
                </a:solidFill>
                <a:latin typeface="微软雅黑" panose="020B0503020204020204" pitchFamily="34" charset="-122"/>
                <a:ea typeface="微软雅黑" panose="020B0503020204020204" pitchFamily="34" charset="-122"/>
              </a:rPr>
              <a:t>维持群体生存。求生（危急），安定（农耕时代，家庭），变化（工业时代）。文化是内在的精神控制力量：例如，保持稳定的精神力量，促进发展变化的精神力量。</a:t>
            </a:r>
            <a:endParaRPr lang="zh-CN" altLang="en-US" sz="2800" b="1" dirty="0">
              <a:solidFill>
                <a:srgbClr val="2108B8"/>
              </a:solidFill>
              <a:latin typeface="微软雅黑" panose="020B0503020204020204" pitchFamily="34" charset="-122"/>
              <a:ea typeface="微软雅黑" panose="020B0503020204020204" pitchFamily="34" charset="-122"/>
            </a:endParaRPr>
          </a:p>
          <a:p>
            <a:pPr eaLnBrk="1" hangingPunct="1">
              <a:spcBef>
                <a:spcPct val="40000"/>
              </a:spcBef>
            </a:pPr>
            <a:r>
              <a:rPr lang="zh-CN" altLang="en-US" sz="2800" b="1" dirty="0">
                <a:solidFill>
                  <a:srgbClr val="C00000"/>
                </a:solidFill>
                <a:latin typeface="微软雅黑" panose="020B0503020204020204" pitchFamily="34" charset="-122"/>
                <a:ea typeface="微软雅黑" panose="020B0503020204020204" pitchFamily="34" charset="-122"/>
              </a:rPr>
              <a:t>学习继承的行为：</a:t>
            </a:r>
            <a:r>
              <a:rPr lang="zh-CN" altLang="en-US" sz="2800" b="1" dirty="0">
                <a:solidFill>
                  <a:srgbClr val="2108B8"/>
                </a:solidFill>
                <a:latin typeface="微软雅黑" panose="020B0503020204020204" pitchFamily="34" charset="-122"/>
                <a:ea typeface="微软雅黑" panose="020B0503020204020204" pitchFamily="34" charset="-122"/>
              </a:rPr>
              <a:t>风俗习惯。</a:t>
            </a:r>
            <a:endParaRPr lang="zh-CN" altLang="en-US" sz="2800" b="1" dirty="0">
              <a:solidFill>
                <a:srgbClr val="2108B8"/>
              </a:solidFill>
              <a:latin typeface="微软雅黑" panose="020B0503020204020204" pitchFamily="34" charset="-122"/>
              <a:ea typeface="微软雅黑" panose="020B0503020204020204" pitchFamily="34" charset="-122"/>
            </a:endParaRPr>
          </a:p>
          <a:p>
            <a:pPr eaLnBrk="1" hangingPunct="1">
              <a:spcBef>
                <a:spcPct val="40000"/>
              </a:spcBef>
            </a:pPr>
            <a:r>
              <a:rPr lang="zh-CN" altLang="en-US" sz="2800" b="1" dirty="0">
                <a:solidFill>
                  <a:srgbClr val="C00000"/>
                </a:solidFill>
                <a:latin typeface="微软雅黑" panose="020B0503020204020204" pitchFamily="34" charset="-122"/>
                <a:ea typeface="微软雅黑" panose="020B0503020204020204" pitchFamily="34" charset="-122"/>
              </a:rPr>
              <a:t>社会发展的自我支撑力。</a:t>
            </a:r>
            <a:endParaRPr lang="zh-CN" altLang="en-US" sz="2800" b="1" dirty="0">
              <a:solidFill>
                <a:srgbClr val="C00000"/>
              </a:solidFill>
              <a:latin typeface="微软雅黑" panose="020B0503020204020204" pitchFamily="34" charset="-122"/>
              <a:ea typeface="微软雅黑" panose="020B0503020204020204" pitchFamily="34" charset="-122"/>
            </a:endParaRPr>
          </a:p>
          <a:p>
            <a:pPr eaLnBrk="1" hangingPunct="1">
              <a:spcBef>
                <a:spcPct val="40000"/>
              </a:spcBef>
            </a:pPr>
            <a:r>
              <a:rPr lang="zh-CN" altLang="en-US" sz="2800" b="1" dirty="0">
                <a:solidFill>
                  <a:srgbClr val="0033CC"/>
                </a:solidFill>
                <a:latin typeface="微软雅黑" panose="020B0503020204020204" pitchFamily="34" charset="-122"/>
                <a:ea typeface="微软雅黑" panose="020B0503020204020204" pitchFamily="34" charset="-122"/>
              </a:rPr>
              <a:t>传统文化与文化遗产：</a:t>
            </a:r>
            <a:r>
              <a:rPr lang="zh-CN" altLang="en-US" sz="2800" b="1" dirty="0">
                <a:solidFill>
                  <a:srgbClr val="C00000"/>
                </a:solidFill>
                <a:latin typeface="微软雅黑" panose="020B0503020204020204" pitchFamily="34" charset="-122"/>
                <a:ea typeface="微软雅黑" panose="020B0503020204020204" pitchFamily="34" charset="-122"/>
              </a:rPr>
              <a:t>文化不能突变，只能渐变。</a:t>
            </a:r>
            <a:endParaRPr lang="zh-CN" altLang="en-US" sz="2800"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3BADAD7-F852-454C-85AA-049B48D43831}"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25603" name="灯片编号占位符 5"/>
          <p:cNvSpPr txBox="1">
            <a:spLocks noGrp="1"/>
          </p:cNvSpPr>
          <p:nvPr>
            <p:ph type="sldNum" sz="quarter" idx="12"/>
          </p:nvPr>
        </p:nvSpPr>
        <p:spPr>
          <a:ln/>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25604" name="Rectangle 5"/>
          <p:cNvSpPr/>
          <p:nvPr/>
        </p:nvSpPr>
        <p:spPr>
          <a:xfrm>
            <a:off x="755650" y="5084763"/>
            <a:ext cx="7272338" cy="936625"/>
          </a:xfrm>
          <a:prstGeom prst="rect">
            <a:avLst/>
          </a:prstGeom>
          <a:solidFill>
            <a:srgbClr val="FFFF99"/>
          </a:solidFill>
          <a:ln w="31750" cap="flat" cmpd="sng">
            <a:solidFill>
              <a:srgbClr val="FF0000"/>
            </a:solidFill>
            <a:prstDash val="solid"/>
            <a:miter/>
            <a:headEnd type="none" w="med" len="med"/>
            <a:tailEnd type="none" w="med" len="med"/>
          </a:ln>
        </p:spPr>
        <p:txBody>
          <a:bodyPr wrap="none" anchor="ctr"/>
          <a:p>
            <a:pPr eaLnBrk="1" hangingPunct="1"/>
            <a:endParaRPr lang="zh-CN" altLang="en-US" dirty="0">
              <a:latin typeface="Arial" panose="020B0604020202020204" pitchFamily="34" charset="0"/>
            </a:endParaRPr>
          </a:p>
        </p:txBody>
      </p:sp>
      <p:sp>
        <p:nvSpPr>
          <p:cNvPr id="23554" name="Rectangle 2" descr="蓝色面巾纸"/>
          <p:cNvSpPr>
            <a:spLocks noGrp="1" noChangeArrowheads="1"/>
          </p:cNvSpPr>
          <p:nvPr>
            <p:ph type="title"/>
          </p:nvPr>
        </p:nvSpPr>
        <p:spPr>
          <a:xfrm>
            <a:off x="457200" y="277813"/>
            <a:ext cx="8229600" cy="990600"/>
          </a:xfrm>
          <a:blipFill dpi="0" rotWithShape="1">
            <a:blip r:embed="rId1" cstate="print"/>
            <a:srcRect/>
            <a:tile tx="0" ty="0" sx="100000" sy="100000" flip="none" algn="tl"/>
          </a:blipFill>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200" b="1" i="0" u="none" strike="noStrike" kern="0" cap="none" spc="0" normalizeH="0" baseline="0" noProof="0" dirty="0" smtClean="0">
                <a:ln>
                  <a:noFill/>
                </a:ln>
                <a:solidFill>
                  <a:srgbClr val="CC0000"/>
                </a:solidFill>
                <a:effectLst>
                  <a:outerShdw blurRad="38100" dist="38100" dir="2700000" algn="tl">
                    <a:srgbClr val="000000"/>
                  </a:outerShdw>
                </a:effectLst>
                <a:uLnTx/>
                <a:uFillTx/>
                <a:latin typeface="+mj-lt"/>
                <a:ea typeface="+mj-ea"/>
                <a:cs typeface="+mj-cs"/>
              </a:rPr>
              <a:t> </a:t>
            </a:r>
            <a:r>
              <a:rPr kumimoji="0" lang="zh-CN" altLang="en-US" sz="5400" b="1" i="0" u="none" strike="noStrike" kern="0" cap="none" spc="0" normalizeH="0" baseline="0" noProof="0" dirty="0" smtClean="0">
                <a:ln>
                  <a:noFill/>
                </a:ln>
                <a:solidFill>
                  <a:srgbClr val="CC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文化的内涵</a:t>
            </a:r>
            <a:endParaRPr kumimoji="0" lang="zh-CN" altLang="en-US" sz="5400" b="1" i="0" u="none" strike="noStrike" kern="0" cap="none" spc="0" normalizeH="0" baseline="0" noProof="0" dirty="0" smtClean="0">
              <a:ln>
                <a:noFill/>
              </a:ln>
              <a:solidFill>
                <a:srgbClr val="CC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grpSp>
        <p:nvGrpSpPr>
          <p:cNvPr id="25606" name="Group 7"/>
          <p:cNvGrpSpPr/>
          <p:nvPr/>
        </p:nvGrpSpPr>
        <p:grpSpPr>
          <a:xfrm rot="286518">
            <a:off x="5540375" y="1624013"/>
            <a:ext cx="3365500" cy="3290887"/>
            <a:chOff x="1824" y="633"/>
            <a:chExt cx="2834" cy="2849"/>
          </a:xfrm>
        </p:grpSpPr>
        <p:sp>
          <p:nvSpPr>
            <p:cNvPr id="25609" name="Puzzle3"/>
            <p:cNvSpPr>
              <a:spLocks noEditPoints="1"/>
            </p:cNvSpPr>
            <p:nvPr/>
          </p:nvSpPr>
          <p:spPr>
            <a:xfrm>
              <a:off x="3204" y="633"/>
              <a:ext cx="1114" cy="1514"/>
            </a:xfrm>
            <a:custGeom>
              <a:avLst/>
              <a:gdLst>
                <a:gd name="txL" fmla="*/ 2269 w 21600"/>
                <a:gd name="txT" fmla="*/ 7718 h 21600"/>
                <a:gd name="txR" fmla="*/ 19157 w 21600"/>
                <a:gd name="txB" fmla="*/ 20230 h 216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1600" h="21600">
                  <a:moveTo>
                    <a:pt x="6625" y="20892"/>
                  </a:moveTo>
                  <a:lnTo>
                    <a:pt x="7105" y="21023"/>
                  </a:lnTo>
                  <a:lnTo>
                    <a:pt x="7513" y="21088"/>
                  </a:lnTo>
                  <a:lnTo>
                    <a:pt x="7922" y="21115"/>
                  </a:lnTo>
                  <a:lnTo>
                    <a:pt x="8242" y="21115"/>
                  </a:lnTo>
                  <a:lnTo>
                    <a:pt x="8544" y="21062"/>
                  </a:lnTo>
                  <a:lnTo>
                    <a:pt x="8810" y="20997"/>
                  </a:lnTo>
                  <a:lnTo>
                    <a:pt x="9023" y="20892"/>
                  </a:lnTo>
                  <a:lnTo>
                    <a:pt x="9148" y="20761"/>
                  </a:lnTo>
                  <a:lnTo>
                    <a:pt x="9290" y="20616"/>
                  </a:lnTo>
                  <a:lnTo>
                    <a:pt x="9361" y="20459"/>
                  </a:lnTo>
                  <a:lnTo>
                    <a:pt x="9396" y="20289"/>
                  </a:lnTo>
                  <a:lnTo>
                    <a:pt x="9396" y="20092"/>
                  </a:lnTo>
                  <a:lnTo>
                    <a:pt x="9325" y="19909"/>
                  </a:lnTo>
                  <a:lnTo>
                    <a:pt x="9219" y="19738"/>
                  </a:lnTo>
                  <a:lnTo>
                    <a:pt x="9094" y="19555"/>
                  </a:lnTo>
                  <a:lnTo>
                    <a:pt x="8917" y="19384"/>
                  </a:lnTo>
                  <a:lnTo>
                    <a:pt x="8650" y="19162"/>
                  </a:lnTo>
                  <a:lnTo>
                    <a:pt x="8437" y="18900"/>
                  </a:lnTo>
                  <a:lnTo>
                    <a:pt x="8277" y="18624"/>
                  </a:lnTo>
                  <a:lnTo>
                    <a:pt x="8135" y="18349"/>
                  </a:lnTo>
                  <a:lnTo>
                    <a:pt x="8028" y="18048"/>
                  </a:lnTo>
                  <a:lnTo>
                    <a:pt x="7993" y="17746"/>
                  </a:lnTo>
                  <a:lnTo>
                    <a:pt x="7993" y="17471"/>
                  </a:lnTo>
                  <a:lnTo>
                    <a:pt x="8028" y="17169"/>
                  </a:lnTo>
                  <a:lnTo>
                    <a:pt x="8135" y="16920"/>
                  </a:lnTo>
                  <a:lnTo>
                    <a:pt x="8277" y="16671"/>
                  </a:lnTo>
                  <a:lnTo>
                    <a:pt x="8366" y="16540"/>
                  </a:lnTo>
                  <a:lnTo>
                    <a:pt x="8473" y="16409"/>
                  </a:lnTo>
                  <a:lnTo>
                    <a:pt x="8615" y="16317"/>
                  </a:lnTo>
                  <a:lnTo>
                    <a:pt x="8739" y="16213"/>
                  </a:lnTo>
                  <a:lnTo>
                    <a:pt x="8881" y="16134"/>
                  </a:lnTo>
                  <a:lnTo>
                    <a:pt x="9059" y="16055"/>
                  </a:lnTo>
                  <a:lnTo>
                    <a:pt x="9254" y="15990"/>
                  </a:lnTo>
                  <a:lnTo>
                    <a:pt x="9432" y="15911"/>
                  </a:lnTo>
                  <a:lnTo>
                    <a:pt x="9663" y="15885"/>
                  </a:lnTo>
                  <a:lnTo>
                    <a:pt x="9876" y="15833"/>
                  </a:lnTo>
                  <a:lnTo>
                    <a:pt x="10142" y="15806"/>
                  </a:lnTo>
                  <a:lnTo>
                    <a:pt x="10391" y="15806"/>
                  </a:lnTo>
                  <a:lnTo>
                    <a:pt x="10728" y="15806"/>
                  </a:lnTo>
                  <a:lnTo>
                    <a:pt x="10995" y="15806"/>
                  </a:lnTo>
                  <a:lnTo>
                    <a:pt x="11279" y="15833"/>
                  </a:lnTo>
                  <a:lnTo>
                    <a:pt x="11546" y="15885"/>
                  </a:lnTo>
                  <a:lnTo>
                    <a:pt x="11776" y="15937"/>
                  </a:lnTo>
                  <a:lnTo>
                    <a:pt x="12025" y="15990"/>
                  </a:lnTo>
                  <a:lnTo>
                    <a:pt x="12221" y="16055"/>
                  </a:lnTo>
                  <a:lnTo>
                    <a:pt x="12434" y="16134"/>
                  </a:lnTo>
                  <a:lnTo>
                    <a:pt x="12611" y="16213"/>
                  </a:lnTo>
                  <a:lnTo>
                    <a:pt x="12771" y="16317"/>
                  </a:lnTo>
                  <a:lnTo>
                    <a:pt x="12913" y="16409"/>
                  </a:lnTo>
                  <a:lnTo>
                    <a:pt x="13038" y="16514"/>
                  </a:lnTo>
                  <a:lnTo>
                    <a:pt x="13251" y="16737"/>
                  </a:lnTo>
                  <a:lnTo>
                    <a:pt x="13428" y="16986"/>
                  </a:lnTo>
                  <a:lnTo>
                    <a:pt x="13517" y="17248"/>
                  </a:lnTo>
                  <a:lnTo>
                    <a:pt x="13588" y="17523"/>
                  </a:lnTo>
                  <a:lnTo>
                    <a:pt x="13588" y="17799"/>
                  </a:lnTo>
                  <a:lnTo>
                    <a:pt x="13517" y="18074"/>
                  </a:lnTo>
                  <a:lnTo>
                    <a:pt x="13428" y="18323"/>
                  </a:lnTo>
                  <a:lnTo>
                    <a:pt x="13286" y="18572"/>
                  </a:lnTo>
                  <a:lnTo>
                    <a:pt x="13109" y="18808"/>
                  </a:lnTo>
                  <a:lnTo>
                    <a:pt x="12878" y="19031"/>
                  </a:lnTo>
                  <a:lnTo>
                    <a:pt x="12434" y="19411"/>
                  </a:lnTo>
                  <a:lnTo>
                    <a:pt x="12132" y="19738"/>
                  </a:lnTo>
                  <a:lnTo>
                    <a:pt x="12025" y="19856"/>
                  </a:lnTo>
                  <a:lnTo>
                    <a:pt x="11919" y="20014"/>
                  </a:lnTo>
                  <a:lnTo>
                    <a:pt x="11883" y="20132"/>
                  </a:lnTo>
                  <a:lnTo>
                    <a:pt x="11883" y="20263"/>
                  </a:lnTo>
                  <a:lnTo>
                    <a:pt x="11883" y="20394"/>
                  </a:lnTo>
                  <a:lnTo>
                    <a:pt x="11954" y="20485"/>
                  </a:lnTo>
                  <a:lnTo>
                    <a:pt x="12061" y="20590"/>
                  </a:lnTo>
                  <a:lnTo>
                    <a:pt x="12185" y="20695"/>
                  </a:lnTo>
                  <a:lnTo>
                    <a:pt x="12327" y="20787"/>
                  </a:lnTo>
                  <a:lnTo>
                    <a:pt x="12540" y="20892"/>
                  </a:lnTo>
                  <a:lnTo>
                    <a:pt x="12771" y="20997"/>
                  </a:lnTo>
                  <a:lnTo>
                    <a:pt x="13073" y="21088"/>
                  </a:lnTo>
                  <a:lnTo>
                    <a:pt x="13428" y="21193"/>
                  </a:lnTo>
                  <a:lnTo>
                    <a:pt x="13873" y="21298"/>
                  </a:lnTo>
                  <a:lnTo>
                    <a:pt x="14317" y="21390"/>
                  </a:lnTo>
                  <a:lnTo>
                    <a:pt x="14778" y="21468"/>
                  </a:lnTo>
                  <a:lnTo>
                    <a:pt x="15294" y="21547"/>
                  </a:lnTo>
                  <a:lnTo>
                    <a:pt x="15809" y="21600"/>
                  </a:lnTo>
                  <a:lnTo>
                    <a:pt x="16359" y="21652"/>
                  </a:lnTo>
                  <a:lnTo>
                    <a:pt x="16875" y="21678"/>
                  </a:lnTo>
                  <a:lnTo>
                    <a:pt x="17407" y="21678"/>
                  </a:lnTo>
                  <a:lnTo>
                    <a:pt x="17958" y="21678"/>
                  </a:lnTo>
                  <a:lnTo>
                    <a:pt x="18473" y="21652"/>
                  </a:lnTo>
                  <a:lnTo>
                    <a:pt x="18953" y="21573"/>
                  </a:lnTo>
                  <a:lnTo>
                    <a:pt x="19397" y="21495"/>
                  </a:lnTo>
                  <a:lnTo>
                    <a:pt x="19841" y="21390"/>
                  </a:lnTo>
                  <a:lnTo>
                    <a:pt x="20214" y="21272"/>
                  </a:lnTo>
                  <a:lnTo>
                    <a:pt x="20551" y="21088"/>
                  </a:lnTo>
                  <a:lnTo>
                    <a:pt x="20480" y="20787"/>
                  </a:lnTo>
                  <a:lnTo>
                    <a:pt x="20409" y="20485"/>
                  </a:lnTo>
                  <a:lnTo>
                    <a:pt x="20356" y="20158"/>
                  </a:lnTo>
                  <a:lnTo>
                    <a:pt x="20356" y="19804"/>
                  </a:lnTo>
                  <a:lnTo>
                    <a:pt x="20321" y="19083"/>
                  </a:lnTo>
                  <a:lnTo>
                    <a:pt x="20356" y="18349"/>
                  </a:lnTo>
                  <a:lnTo>
                    <a:pt x="20409" y="17641"/>
                  </a:lnTo>
                  <a:lnTo>
                    <a:pt x="20480" y="17012"/>
                  </a:lnTo>
                  <a:lnTo>
                    <a:pt x="20551" y="16488"/>
                  </a:lnTo>
                  <a:lnTo>
                    <a:pt x="20551" y="16055"/>
                  </a:lnTo>
                  <a:lnTo>
                    <a:pt x="20551" y="15911"/>
                  </a:lnTo>
                  <a:lnTo>
                    <a:pt x="20445" y="15754"/>
                  </a:lnTo>
                  <a:lnTo>
                    <a:pt x="20356" y="15610"/>
                  </a:lnTo>
                  <a:lnTo>
                    <a:pt x="20178" y="15452"/>
                  </a:lnTo>
                  <a:lnTo>
                    <a:pt x="20001" y="15334"/>
                  </a:lnTo>
                  <a:lnTo>
                    <a:pt x="19770" y="15230"/>
                  </a:lnTo>
                  <a:lnTo>
                    <a:pt x="19521" y="15125"/>
                  </a:lnTo>
                  <a:lnTo>
                    <a:pt x="19290" y="15059"/>
                  </a:lnTo>
                  <a:lnTo>
                    <a:pt x="19024" y="15007"/>
                  </a:lnTo>
                  <a:lnTo>
                    <a:pt x="18740" y="14954"/>
                  </a:lnTo>
                  <a:lnTo>
                    <a:pt x="18509" y="14954"/>
                  </a:lnTo>
                  <a:lnTo>
                    <a:pt x="18225" y="14954"/>
                  </a:lnTo>
                  <a:lnTo>
                    <a:pt x="17994" y="15007"/>
                  </a:lnTo>
                  <a:lnTo>
                    <a:pt x="17763" y="15085"/>
                  </a:lnTo>
                  <a:lnTo>
                    <a:pt x="17550" y="15177"/>
                  </a:lnTo>
                  <a:lnTo>
                    <a:pt x="17372" y="15308"/>
                  </a:lnTo>
                  <a:lnTo>
                    <a:pt x="17176" y="15426"/>
                  </a:lnTo>
                  <a:lnTo>
                    <a:pt x="16928" y="15557"/>
                  </a:lnTo>
                  <a:lnTo>
                    <a:pt x="16661" y="15636"/>
                  </a:lnTo>
                  <a:lnTo>
                    <a:pt x="16359" y="15688"/>
                  </a:lnTo>
                  <a:lnTo>
                    <a:pt x="16022" y="15715"/>
                  </a:lnTo>
                  <a:lnTo>
                    <a:pt x="15667" y="15688"/>
                  </a:lnTo>
                  <a:lnTo>
                    <a:pt x="15294" y="15662"/>
                  </a:lnTo>
                  <a:lnTo>
                    <a:pt x="14956" y="15583"/>
                  </a:lnTo>
                  <a:lnTo>
                    <a:pt x="14619" y="15479"/>
                  </a:lnTo>
                  <a:lnTo>
                    <a:pt x="14281" y="15334"/>
                  </a:lnTo>
                  <a:lnTo>
                    <a:pt x="13961" y="15177"/>
                  </a:lnTo>
                  <a:lnTo>
                    <a:pt x="13695" y="14981"/>
                  </a:lnTo>
                  <a:lnTo>
                    <a:pt x="13588" y="14850"/>
                  </a:lnTo>
                  <a:lnTo>
                    <a:pt x="13482" y="14732"/>
                  </a:lnTo>
                  <a:lnTo>
                    <a:pt x="13393" y="14600"/>
                  </a:lnTo>
                  <a:lnTo>
                    <a:pt x="13322" y="14456"/>
                  </a:lnTo>
                  <a:lnTo>
                    <a:pt x="13251" y="14299"/>
                  </a:lnTo>
                  <a:lnTo>
                    <a:pt x="13215" y="14155"/>
                  </a:lnTo>
                  <a:lnTo>
                    <a:pt x="13180" y="13971"/>
                  </a:lnTo>
                  <a:lnTo>
                    <a:pt x="13180" y="13801"/>
                  </a:lnTo>
                  <a:lnTo>
                    <a:pt x="13180" y="13591"/>
                  </a:lnTo>
                  <a:lnTo>
                    <a:pt x="13215" y="13395"/>
                  </a:lnTo>
                  <a:lnTo>
                    <a:pt x="13251" y="13198"/>
                  </a:lnTo>
                  <a:lnTo>
                    <a:pt x="13322" y="13015"/>
                  </a:lnTo>
                  <a:lnTo>
                    <a:pt x="13393" y="12870"/>
                  </a:lnTo>
                  <a:lnTo>
                    <a:pt x="13482" y="12713"/>
                  </a:lnTo>
                  <a:lnTo>
                    <a:pt x="13588" y="12569"/>
                  </a:lnTo>
                  <a:lnTo>
                    <a:pt x="13730" y="12438"/>
                  </a:lnTo>
                  <a:lnTo>
                    <a:pt x="13997" y="12215"/>
                  </a:lnTo>
                  <a:lnTo>
                    <a:pt x="14334" y="12005"/>
                  </a:lnTo>
                  <a:lnTo>
                    <a:pt x="14690" y="11861"/>
                  </a:lnTo>
                  <a:lnTo>
                    <a:pt x="15063" y="11756"/>
                  </a:lnTo>
                  <a:lnTo>
                    <a:pt x="15436" y="11678"/>
                  </a:lnTo>
                  <a:lnTo>
                    <a:pt x="15809" y="11638"/>
                  </a:lnTo>
                  <a:lnTo>
                    <a:pt x="16182" y="11638"/>
                  </a:lnTo>
                  <a:lnTo>
                    <a:pt x="16555" y="11678"/>
                  </a:lnTo>
                  <a:lnTo>
                    <a:pt x="16910" y="11730"/>
                  </a:lnTo>
                  <a:lnTo>
                    <a:pt x="17248" y="11835"/>
                  </a:lnTo>
                  <a:lnTo>
                    <a:pt x="17514" y="11966"/>
                  </a:lnTo>
                  <a:lnTo>
                    <a:pt x="17763" y="12110"/>
                  </a:lnTo>
                  <a:lnTo>
                    <a:pt x="17887" y="12215"/>
                  </a:lnTo>
                  <a:lnTo>
                    <a:pt x="18065" y="12307"/>
                  </a:lnTo>
                  <a:lnTo>
                    <a:pt x="18260" y="12412"/>
                  </a:lnTo>
                  <a:lnTo>
                    <a:pt x="18438" y="12464"/>
                  </a:lnTo>
                  <a:lnTo>
                    <a:pt x="18669" y="12543"/>
                  </a:lnTo>
                  <a:lnTo>
                    <a:pt x="18882" y="12569"/>
                  </a:lnTo>
                  <a:lnTo>
                    <a:pt x="19113" y="12595"/>
                  </a:lnTo>
                  <a:lnTo>
                    <a:pt x="19361" y="12608"/>
                  </a:lnTo>
                  <a:lnTo>
                    <a:pt x="19592" y="12608"/>
                  </a:lnTo>
                  <a:lnTo>
                    <a:pt x="19841" y="12595"/>
                  </a:lnTo>
                  <a:lnTo>
                    <a:pt x="20072" y="12543"/>
                  </a:lnTo>
                  <a:lnTo>
                    <a:pt x="20321" y="12490"/>
                  </a:lnTo>
                  <a:lnTo>
                    <a:pt x="20551" y="12438"/>
                  </a:lnTo>
                  <a:lnTo>
                    <a:pt x="20800" y="12333"/>
                  </a:lnTo>
                  <a:lnTo>
                    <a:pt x="20996" y="12241"/>
                  </a:lnTo>
                  <a:lnTo>
                    <a:pt x="21244" y="12110"/>
                  </a:lnTo>
                  <a:lnTo>
                    <a:pt x="21298" y="12032"/>
                  </a:lnTo>
                  <a:lnTo>
                    <a:pt x="21404" y="11966"/>
                  </a:lnTo>
                  <a:lnTo>
                    <a:pt x="21475" y="11861"/>
                  </a:lnTo>
                  <a:lnTo>
                    <a:pt x="21511" y="11730"/>
                  </a:lnTo>
                  <a:lnTo>
                    <a:pt x="21617" y="11481"/>
                  </a:lnTo>
                  <a:lnTo>
                    <a:pt x="21653" y="11180"/>
                  </a:lnTo>
                  <a:lnTo>
                    <a:pt x="21653" y="10826"/>
                  </a:lnTo>
                  <a:lnTo>
                    <a:pt x="21653" y="10472"/>
                  </a:lnTo>
                  <a:lnTo>
                    <a:pt x="21582" y="10092"/>
                  </a:lnTo>
                  <a:lnTo>
                    <a:pt x="21511" y="9725"/>
                  </a:lnTo>
                  <a:lnTo>
                    <a:pt x="21298" y="8912"/>
                  </a:lnTo>
                  <a:lnTo>
                    <a:pt x="21067" y="8191"/>
                  </a:lnTo>
                  <a:lnTo>
                    <a:pt x="20800" y="7536"/>
                  </a:lnTo>
                  <a:lnTo>
                    <a:pt x="20551" y="7025"/>
                  </a:lnTo>
                  <a:lnTo>
                    <a:pt x="20001" y="7103"/>
                  </a:lnTo>
                  <a:lnTo>
                    <a:pt x="19432" y="7156"/>
                  </a:lnTo>
                  <a:lnTo>
                    <a:pt x="18846" y="7208"/>
                  </a:lnTo>
                  <a:lnTo>
                    <a:pt x="18225" y="7208"/>
                  </a:lnTo>
                  <a:lnTo>
                    <a:pt x="17656" y="7208"/>
                  </a:lnTo>
                  <a:lnTo>
                    <a:pt x="17070" y="7182"/>
                  </a:lnTo>
                  <a:lnTo>
                    <a:pt x="16484" y="7156"/>
                  </a:lnTo>
                  <a:lnTo>
                    <a:pt x="15986" y="7103"/>
                  </a:lnTo>
                  <a:lnTo>
                    <a:pt x="14992" y="6999"/>
                  </a:lnTo>
                  <a:lnTo>
                    <a:pt x="14210" y="6907"/>
                  </a:lnTo>
                  <a:lnTo>
                    <a:pt x="13695" y="6828"/>
                  </a:lnTo>
                  <a:lnTo>
                    <a:pt x="13517" y="6802"/>
                  </a:lnTo>
                  <a:lnTo>
                    <a:pt x="13073" y="6645"/>
                  </a:lnTo>
                  <a:lnTo>
                    <a:pt x="12700" y="6474"/>
                  </a:lnTo>
                  <a:lnTo>
                    <a:pt x="12363" y="6304"/>
                  </a:lnTo>
                  <a:lnTo>
                    <a:pt x="12132" y="6094"/>
                  </a:lnTo>
                  <a:lnTo>
                    <a:pt x="11919" y="5871"/>
                  </a:lnTo>
                  <a:lnTo>
                    <a:pt x="11776" y="5649"/>
                  </a:lnTo>
                  <a:lnTo>
                    <a:pt x="11688" y="5413"/>
                  </a:lnTo>
                  <a:lnTo>
                    <a:pt x="11617" y="5190"/>
                  </a:lnTo>
                  <a:lnTo>
                    <a:pt x="11617" y="4941"/>
                  </a:lnTo>
                  <a:lnTo>
                    <a:pt x="11652" y="4718"/>
                  </a:lnTo>
                  <a:lnTo>
                    <a:pt x="11723" y="4482"/>
                  </a:lnTo>
                  <a:lnTo>
                    <a:pt x="11812" y="4285"/>
                  </a:lnTo>
                  <a:lnTo>
                    <a:pt x="11919" y="4089"/>
                  </a:lnTo>
                  <a:lnTo>
                    <a:pt x="12096" y="3905"/>
                  </a:lnTo>
                  <a:lnTo>
                    <a:pt x="12292" y="3735"/>
                  </a:lnTo>
                  <a:lnTo>
                    <a:pt x="12505" y="3604"/>
                  </a:lnTo>
                  <a:lnTo>
                    <a:pt x="12700" y="3460"/>
                  </a:lnTo>
                  <a:lnTo>
                    <a:pt x="12878" y="3250"/>
                  </a:lnTo>
                  <a:lnTo>
                    <a:pt x="13038" y="3027"/>
                  </a:lnTo>
                  <a:lnTo>
                    <a:pt x="13180" y="2752"/>
                  </a:lnTo>
                  <a:lnTo>
                    <a:pt x="13286" y="2477"/>
                  </a:lnTo>
                  <a:lnTo>
                    <a:pt x="13322" y="2175"/>
                  </a:lnTo>
                  <a:lnTo>
                    <a:pt x="13357" y="1874"/>
                  </a:lnTo>
                  <a:lnTo>
                    <a:pt x="13286" y="1572"/>
                  </a:lnTo>
                  <a:lnTo>
                    <a:pt x="13180" y="1271"/>
                  </a:lnTo>
                  <a:lnTo>
                    <a:pt x="13038" y="983"/>
                  </a:lnTo>
                  <a:lnTo>
                    <a:pt x="12949" y="865"/>
                  </a:lnTo>
                  <a:lnTo>
                    <a:pt x="12807" y="733"/>
                  </a:lnTo>
                  <a:lnTo>
                    <a:pt x="12665" y="616"/>
                  </a:lnTo>
                  <a:lnTo>
                    <a:pt x="12505" y="511"/>
                  </a:lnTo>
                  <a:lnTo>
                    <a:pt x="12327" y="406"/>
                  </a:lnTo>
                  <a:lnTo>
                    <a:pt x="12132" y="314"/>
                  </a:lnTo>
                  <a:lnTo>
                    <a:pt x="11883" y="235"/>
                  </a:lnTo>
                  <a:lnTo>
                    <a:pt x="11652" y="183"/>
                  </a:lnTo>
                  <a:lnTo>
                    <a:pt x="11368" y="104"/>
                  </a:lnTo>
                  <a:lnTo>
                    <a:pt x="11101" y="78"/>
                  </a:lnTo>
                  <a:lnTo>
                    <a:pt x="10800" y="52"/>
                  </a:lnTo>
                  <a:lnTo>
                    <a:pt x="10444" y="52"/>
                  </a:lnTo>
                  <a:lnTo>
                    <a:pt x="10142" y="52"/>
                  </a:lnTo>
                  <a:lnTo>
                    <a:pt x="9840" y="78"/>
                  </a:lnTo>
                  <a:lnTo>
                    <a:pt x="9574" y="104"/>
                  </a:lnTo>
                  <a:lnTo>
                    <a:pt x="9325" y="157"/>
                  </a:lnTo>
                  <a:lnTo>
                    <a:pt x="9094" y="209"/>
                  </a:lnTo>
                  <a:lnTo>
                    <a:pt x="8846" y="262"/>
                  </a:lnTo>
                  <a:lnTo>
                    <a:pt x="8650" y="340"/>
                  </a:lnTo>
                  <a:lnTo>
                    <a:pt x="8437" y="432"/>
                  </a:lnTo>
                  <a:lnTo>
                    <a:pt x="8277" y="511"/>
                  </a:lnTo>
                  <a:lnTo>
                    <a:pt x="8100" y="616"/>
                  </a:lnTo>
                  <a:lnTo>
                    <a:pt x="7957" y="707"/>
                  </a:lnTo>
                  <a:lnTo>
                    <a:pt x="7833" y="838"/>
                  </a:lnTo>
                  <a:lnTo>
                    <a:pt x="7620" y="1061"/>
                  </a:lnTo>
                  <a:lnTo>
                    <a:pt x="7442" y="1336"/>
                  </a:lnTo>
                  <a:lnTo>
                    <a:pt x="7353" y="1599"/>
                  </a:lnTo>
                  <a:lnTo>
                    <a:pt x="7318" y="1900"/>
                  </a:lnTo>
                  <a:lnTo>
                    <a:pt x="7318" y="2175"/>
                  </a:lnTo>
                  <a:lnTo>
                    <a:pt x="7353" y="2450"/>
                  </a:lnTo>
                  <a:lnTo>
                    <a:pt x="7442" y="2726"/>
                  </a:lnTo>
                  <a:lnTo>
                    <a:pt x="7620" y="2975"/>
                  </a:lnTo>
                  <a:lnTo>
                    <a:pt x="7833" y="3198"/>
                  </a:lnTo>
                  <a:lnTo>
                    <a:pt x="8064" y="3433"/>
                  </a:lnTo>
                  <a:lnTo>
                    <a:pt x="8295" y="3630"/>
                  </a:lnTo>
                  <a:lnTo>
                    <a:pt x="8508" y="3853"/>
                  </a:lnTo>
                  <a:lnTo>
                    <a:pt x="8686" y="4089"/>
                  </a:lnTo>
                  <a:lnTo>
                    <a:pt x="8775" y="4312"/>
                  </a:lnTo>
                  <a:lnTo>
                    <a:pt x="8846" y="4561"/>
                  </a:lnTo>
                  <a:lnTo>
                    <a:pt x="8846" y="4810"/>
                  </a:lnTo>
                  <a:lnTo>
                    <a:pt x="8810" y="5059"/>
                  </a:lnTo>
                  <a:lnTo>
                    <a:pt x="8721" y="5295"/>
                  </a:lnTo>
                  <a:lnTo>
                    <a:pt x="8579" y="5544"/>
                  </a:lnTo>
                  <a:lnTo>
                    <a:pt x="8366" y="5766"/>
                  </a:lnTo>
                  <a:lnTo>
                    <a:pt x="8135" y="5976"/>
                  </a:lnTo>
                  <a:lnTo>
                    <a:pt x="7833" y="6199"/>
                  </a:lnTo>
                  <a:lnTo>
                    <a:pt x="7478" y="6369"/>
                  </a:lnTo>
                  <a:lnTo>
                    <a:pt x="7069" y="6527"/>
                  </a:lnTo>
                  <a:lnTo>
                    <a:pt x="6590" y="6671"/>
                  </a:lnTo>
                  <a:lnTo>
                    <a:pt x="6092" y="6802"/>
                  </a:lnTo>
                  <a:lnTo>
                    <a:pt x="5684" y="6802"/>
                  </a:lnTo>
                  <a:lnTo>
                    <a:pt x="5133" y="6802"/>
                  </a:lnTo>
                  <a:lnTo>
                    <a:pt x="4547" y="6802"/>
                  </a:lnTo>
                  <a:lnTo>
                    <a:pt x="3872" y="6802"/>
                  </a:lnTo>
                  <a:lnTo>
                    <a:pt x="3144" y="6802"/>
                  </a:lnTo>
                  <a:lnTo>
                    <a:pt x="2362" y="6802"/>
                  </a:lnTo>
                  <a:lnTo>
                    <a:pt x="1545" y="6802"/>
                  </a:lnTo>
                  <a:lnTo>
                    <a:pt x="692" y="6802"/>
                  </a:lnTo>
                  <a:lnTo>
                    <a:pt x="586" y="7234"/>
                  </a:lnTo>
                  <a:lnTo>
                    <a:pt x="461" y="7837"/>
                  </a:lnTo>
                  <a:lnTo>
                    <a:pt x="355" y="8493"/>
                  </a:lnTo>
                  <a:lnTo>
                    <a:pt x="248" y="9187"/>
                  </a:lnTo>
                  <a:lnTo>
                    <a:pt x="142" y="9869"/>
                  </a:lnTo>
                  <a:lnTo>
                    <a:pt x="106" y="10498"/>
                  </a:lnTo>
                  <a:lnTo>
                    <a:pt x="106" y="10983"/>
                  </a:lnTo>
                  <a:lnTo>
                    <a:pt x="106" y="11311"/>
                  </a:lnTo>
                  <a:lnTo>
                    <a:pt x="213" y="11481"/>
                  </a:lnTo>
                  <a:lnTo>
                    <a:pt x="319" y="11651"/>
                  </a:lnTo>
                  <a:lnTo>
                    <a:pt x="497" y="11783"/>
                  </a:lnTo>
                  <a:lnTo>
                    <a:pt x="692" y="11914"/>
                  </a:lnTo>
                  <a:lnTo>
                    <a:pt x="941" y="12032"/>
                  </a:lnTo>
                  <a:lnTo>
                    <a:pt x="1207" y="12110"/>
                  </a:lnTo>
                  <a:lnTo>
                    <a:pt x="1509" y="12189"/>
                  </a:lnTo>
                  <a:lnTo>
                    <a:pt x="1794" y="12241"/>
                  </a:lnTo>
                  <a:lnTo>
                    <a:pt x="2131" y="12267"/>
                  </a:lnTo>
                  <a:lnTo>
                    <a:pt x="2433" y="12281"/>
                  </a:lnTo>
                  <a:lnTo>
                    <a:pt x="2735" y="12267"/>
                  </a:lnTo>
                  <a:lnTo>
                    <a:pt x="3055" y="12241"/>
                  </a:lnTo>
                  <a:lnTo>
                    <a:pt x="3357" y="12189"/>
                  </a:lnTo>
                  <a:lnTo>
                    <a:pt x="3623" y="12084"/>
                  </a:lnTo>
                  <a:lnTo>
                    <a:pt x="3872" y="11979"/>
                  </a:lnTo>
                  <a:lnTo>
                    <a:pt x="4103" y="11861"/>
                  </a:lnTo>
                  <a:lnTo>
                    <a:pt x="4316" y="11704"/>
                  </a:lnTo>
                  <a:lnTo>
                    <a:pt x="4582" y="11612"/>
                  </a:lnTo>
                  <a:lnTo>
                    <a:pt x="4849" y="11533"/>
                  </a:lnTo>
                  <a:lnTo>
                    <a:pt x="5169" y="11507"/>
                  </a:lnTo>
                  <a:lnTo>
                    <a:pt x="5506" y="11481"/>
                  </a:lnTo>
                  <a:lnTo>
                    <a:pt x="5808" y="11507"/>
                  </a:lnTo>
                  <a:lnTo>
                    <a:pt x="6146" y="11560"/>
                  </a:lnTo>
                  <a:lnTo>
                    <a:pt x="6501" y="11651"/>
                  </a:lnTo>
                  <a:lnTo>
                    <a:pt x="6803" y="11783"/>
                  </a:lnTo>
                  <a:lnTo>
                    <a:pt x="7105" y="11940"/>
                  </a:lnTo>
                  <a:lnTo>
                    <a:pt x="7353" y="12110"/>
                  </a:lnTo>
                  <a:lnTo>
                    <a:pt x="7584" y="12333"/>
                  </a:lnTo>
                  <a:lnTo>
                    <a:pt x="7798" y="12595"/>
                  </a:lnTo>
                  <a:lnTo>
                    <a:pt x="7922" y="12870"/>
                  </a:lnTo>
                  <a:lnTo>
                    <a:pt x="8028" y="13198"/>
                  </a:lnTo>
                  <a:lnTo>
                    <a:pt x="8064" y="13526"/>
                  </a:lnTo>
                  <a:lnTo>
                    <a:pt x="8028" y="13775"/>
                  </a:lnTo>
                  <a:lnTo>
                    <a:pt x="7922" y="13998"/>
                  </a:lnTo>
                  <a:lnTo>
                    <a:pt x="7798" y="14220"/>
                  </a:lnTo>
                  <a:lnTo>
                    <a:pt x="7584" y="14404"/>
                  </a:lnTo>
                  <a:lnTo>
                    <a:pt x="7353" y="14574"/>
                  </a:lnTo>
                  <a:lnTo>
                    <a:pt x="7105" y="14732"/>
                  </a:lnTo>
                  <a:lnTo>
                    <a:pt x="6803" y="14850"/>
                  </a:lnTo>
                  <a:lnTo>
                    <a:pt x="6501" y="14954"/>
                  </a:lnTo>
                  <a:lnTo>
                    <a:pt x="6146" y="15033"/>
                  </a:lnTo>
                  <a:lnTo>
                    <a:pt x="5808" y="15085"/>
                  </a:lnTo>
                  <a:lnTo>
                    <a:pt x="5506" y="15085"/>
                  </a:lnTo>
                  <a:lnTo>
                    <a:pt x="5169" y="15059"/>
                  </a:lnTo>
                  <a:lnTo>
                    <a:pt x="4849" y="15007"/>
                  </a:lnTo>
                  <a:lnTo>
                    <a:pt x="4582" y="14902"/>
                  </a:lnTo>
                  <a:lnTo>
                    <a:pt x="4316" y="14784"/>
                  </a:lnTo>
                  <a:lnTo>
                    <a:pt x="4103" y="14600"/>
                  </a:lnTo>
                  <a:lnTo>
                    <a:pt x="3907" y="14430"/>
                  </a:lnTo>
                  <a:lnTo>
                    <a:pt x="3659" y="14299"/>
                  </a:lnTo>
                  <a:lnTo>
                    <a:pt x="3428" y="14194"/>
                  </a:lnTo>
                  <a:lnTo>
                    <a:pt x="3179" y="14129"/>
                  </a:lnTo>
                  <a:lnTo>
                    <a:pt x="2913" y="14102"/>
                  </a:lnTo>
                  <a:lnTo>
                    <a:pt x="2646" y="14102"/>
                  </a:lnTo>
                  <a:lnTo>
                    <a:pt x="2362" y="14129"/>
                  </a:lnTo>
                  <a:lnTo>
                    <a:pt x="2096" y="14168"/>
                  </a:lnTo>
                  <a:lnTo>
                    <a:pt x="1811" y="14273"/>
                  </a:lnTo>
                  <a:lnTo>
                    <a:pt x="1545" y="14378"/>
                  </a:lnTo>
                  <a:lnTo>
                    <a:pt x="1314" y="14496"/>
                  </a:lnTo>
                  <a:lnTo>
                    <a:pt x="1065" y="14653"/>
                  </a:lnTo>
                  <a:lnTo>
                    <a:pt x="870" y="14797"/>
                  </a:lnTo>
                  <a:lnTo>
                    <a:pt x="657" y="14981"/>
                  </a:lnTo>
                  <a:lnTo>
                    <a:pt x="497" y="15177"/>
                  </a:lnTo>
                  <a:lnTo>
                    <a:pt x="390" y="15413"/>
                  </a:lnTo>
                  <a:lnTo>
                    <a:pt x="284" y="15636"/>
                  </a:lnTo>
                  <a:lnTo>
                    <a:pt x="248" y="15911"/>
                  </a:lnTo>
                  <a:lnTo>
                    <a:pt x="284" y="16239"/>
                  </a:lnTo>
                  <a:lnTo>
                    <a:pt x="319" y="16566"/>
                  </a:lnTo>
                  <a:lnTo>
                    <a:pt x="497" y="17340"/>
                  </a:lnTo>
                  <a:lnTo>
                    <a:pt x="692" y="18152"/>
                  </a:lnTo>
                  <a:lnTo>
                    <a:pt x="799" y="18559"/>
                  </a:lnTo>
                  <a:lnTo>
                    <a:pt x="905" y="18978"/>
                  </a:lnTo>
                  <a:lnTo>
                    <a:pt x="959" y="19384"/>
                  </a:lnTo>
                  <a:lnTo>
                    <a:pt x="994" y="19791"/>
                  </a:lnTo>
                  <a:lnTo>
                    <a:pt x="994" y="20132"/>
                  </a:lnTo>
                  <a:lnTo>
                    <a:pt x="959" y="20485"/>
                  </a:lnTo>
                  <a:lnTo>
                    <a:pt x="941" y="20669"/>
                  </a:lnTo>
                  <a:lnTo>
                    <a:pt x="870" y="20813"/>
                  </a:lnTo>
                  <a:lnTo>
                    <a:pt x="799" y="20970"/>
                  </a:lnTo>
                  <a:lnTo>
                    <a:pt x="692" y="21088"/>
                  </a:lnTo>
                  <a:lnTo>
                    <a:pt x="1474" y="20997"/>
                  </a:lnTo>
                  <a:lnTo>
                    <a:pt x="2291" y="20866"/>
                  </a:lnTo>
                  <a:lnTo>
                    <a:pt x="3108" y="20787"/>
                  </a:lnTo>
                  <a:lnTo>
                    <a:pt x="3907" y="20721"/>
                  </a:lnTo>
                  <a:lnTo>
                    <a:pt x="4653" y="20695"/>
                  </a:lnTo>
                  <a:lnTo>
                    <a:pt x="5364" y="20695"/>
                  </a:lnTo>
                  <a:lnTo>
                    <a:pt x="5701" y="20721"/>
                  </a:lnTo>
                  <a:lnTo>
                    <a:pt x="6057" y="20761"/>
                  </a:lnTo>
                  <a:lnTo>
                    <a:pt x="6323" y="20813"/>
                  </a:lnTo>
                  <a:lnTo>
                    <a:pt x="6625" y="20892"/>
                  </a:lnTo>
                  <a:close/>
                </a:path>
              </a:pathLst>
            </a:custGeom>
            <a:solidFill>
              <a:srgbClr val="FFBE7D">
                <a:alpha val="100000"/>
              </a:srgbClr>
            </a:solidFill>
            <a:ln w="28575" cap="flat" cmpd="sng">
              <a:solidFill>
                <a:srgbClr val="FF0000">
                  <a:alpha val="100000"/>
                </a:srgbClr>
              </a:solidFill>
              <a:prstDash val="solid"/>
              <a:miter lim="800000"/>
              <a:headEnd type="none" w="med" len="med"/>
              <a:tailEnd type="none" w="med" len="med"/>
            </a:ln>
          </p:spPr>
          <p:txBody>
            <a:bodyPr/>
            <a:p>
              <a:endParaRPr lang="zh-CN" altLang="en-US"/>
            </a:p>
          </p:txBody>
        </p:sp>
        <p:sp>
          <p:nvSpPr>
            <p:cNvPr id="25610" name="Puzzle2"/>
            <p:cNvSpPr>
              <a:spLocks noEditPoints="1"/>
            </p:cNvSpPr>
            <p:nvPr/>
          </p:nvSpPr>
          <p:spPr>
            <a:xfrm>
              <a:off x="2880" y="1736"/>
              <a:ext cx="1778" cy="1379"/>
            </a:xfrm>
            <a:custGeom>
              <a:avLst/>
              <a:gdLst>
                <a:gd name="txL" fmla="*/ 5394 w 21600"/>
                <a:gd name="txT" fmla="*/ 6735 h 21600"/>
                <a:gd name="txR" fmla="*/ 16182 w 21600"/>
                <a:gd name="txB" fmla="*/ 20441 h 216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1600" h="21600">
                  <a:moveTo>
                    <a:pt x="4247" y="12354"/>
                  </a:moveTo>
                  <a:lnTo>
                    <a:pt x="4134" y="12468"/>
                  </a:lnTo>
                  <a:lnTo>
                    <a:pt x="4010" y="12581"/>
                  </a:lnTo>
                  <a:lnTo>
                    <a:pt x="3897" y="12637"/>
                  </a:lnTo>
                  <a:lnTo>
                    <a:pt x="3773" y="12694"/>
                  </a:lnTo>
                  <a:lnTo>
                    <a:pt x="3637" y="12694"/>
                  </a:lnTo>
                  <a:lnTo>
                    <a:pt x="3524" y="12694"/>
                  </a:lnTo>
                  <a:lnTo>
                    <a:pt x="3400" y="12665"/>
                  </a:lnTo>
                  <a:lnTo>
                    <a:pt x="3287" y="12609"/>
                  </a:lnTo>
                  <a:lnTo>
                    <a:pt x="3027" y="12496"/>
                  </a:lnTo>
                  <a:lnTo>
                    <a:pt x="2790" y="12340"/>
                  </a:lnTo>
                  <a:lnTo>
                    <a:pt x="2530" y="12142"/>
                  </a:lnTo>
                  <a:lnTo>
                    <a:pt x="2293" y="11987"/>
                  </a:lnTo>
                  <a:lnTo>
                    <a:pt x="2033" y="11817"/>
                  </a:lnTo>
                  <a:lnTo>
                    <a:pt x="1773" y="11676"/>
                  </a:lnTo>
                  <a:lnTo>
                    <a:pt x="1638" y="11662"/>
                  </a:lnTo>
                  <a:lnTo>
                    <a:pt x="1513" y="11634"/>
                  </a:lnTo>
                  <a:lnTo>
                    <a:pt x="1378" y="11634"/>
                  </a:lnTo>
                  <a:lnTo>
                    <a:pt x="1253" y="11634"/>
                  </a:lnTo>
                  <a:lnTo>
                    <a:pt x="1118" y="11662"/>
                  </a:lnTo>
                  <a:lnTo>
                    <a:pt x="971" y="11732"/>
                  </a:lnTo>
                  <a:lnTo>
                    <a:pt x="835" y="11817"/>
                  </a:lnTo>
                  <a:lnTo>
                    <a:pt x="711" y="11959"/>
                  </a:lnTo>
                  <a:lnTo>
                    <a:pt x="553" y="12086"/>
                  </a:lnTo>
                  <a:lnTo>
                    <a:pt x="429" y="12284"/>
                  </a:lnTo>
                  <a:lnTo>
                    <a:pt x="271" y="12524"/>
                  </a:lnTo>
                  <a:lnTo>
                    <a:pt x="146" y="12793"/>
                  </a:lnTo>
                  <a:lnTo>
                    <a:pt x="79" y="12962"/>
                  </a:lnTo>
                  <a:lnTo>
                    <a:pt x="33" y="13146"/>
                  </a:lnTo>
                  <a:lnTo>
                    <a:pt x="11" y="13386"/>
                  </a:lnTo>
                  <a:lnTo>
                    <a:pt x="11" y="13641"/>
                  </a:lnTo>
                  <a:lnTo>
                    <a:pt x="33" y="13881"/>
                  </a:lnTo>
                  <a:lnTo>
                    <a:pt x="101" y="14150"/>
                  </a:lnTo>
                  <a:lnTo>
                    <a:pt x="192" y="14404"/>
                  </a:lnTo>
                  <a:lnTo>
                    <a:pt x="293" y="14645"/>
                  </a:lnTo>
                  <a:lnTo>
                    <a:pt x="451" y="14857"/>
                  </a:lnTo>
                  <a:lnTo>
                    <a:pt x="621" y="15054"/>
                  </a:lnTo>
                  <a:lnTo>
                    <a:pt x="734" y="15125"/>
                  </a:lnTo>
                  <a:lnTo>
                    <a:pt x="835" y="15210"/>
                  </a:lnTo>
                  <a:lnTo>
                    <a:pt x="948" y="15267"/>
                  </a:lnTo>
                  <a:lnTo>
                    <a:pt x="1084" y="15323"/>
                  </a:lnTo>
                  <a:lnTo>
                    <a:pt x="1208" y="15351"/>
                  </a:lnTo>
                  <a:lnTo>
                    <a:pt x="1355" y="15380"/>
                  </a:lnTo>
                  <a:lnTo>
                    <a:pt x="1513" y="15380"/>
                  </a:lnTo>
                  <a:lnTo>
                    <a:pt x="1683" y="15380"/>
                  </a:lnTo>
                  <a:lnTo>
                    <a:pt x="1864" y="15351"/>
                  </a:lnTo>
                  <a:lnTo>
                    <a:pt x="2033" y="15323"/>
                  </a:lnTo>
                  <a:lnTo>
                    <a:pt x="2225" y="15238"/>
                  </a:lnTo>
                  <a:lnTo>
                    <a:pt x="2428" y="15153"/>
                  </a:lnTo>
                  <a:lnTo>
                    <a:pt x="2745" y="15026"/>
                  </a:lnTo>
                  <a:lnTo>
                    <a:pt x="3005" y="14913"/>
                  </a:lnTo>
                  <a:lnTo>
                    <a:pt x="3264" y="14828"/>
                  </a:lnTo>
                  <a:lnTo>
                    <a:pt x="3513" y="14800"/>
                  </a:lnTo>
                  <a:lnTo>
                    <a:pt x="3615" y="14828"/>
                  </a:lnTo>
                  <a:lnTo>
                    <a:pt x="3728" y="14857"/>
                  </a:lnTo>
                  <a:lnTo>
                    <a:pt x="3807" y="14913"/>
                  </a:lnTo>
                  <a:lnTo>
                    <a:pt x="3920" y="14998"/>
                  </a:lnTo>
                  <a:lnTo>
                    <a:pt x="4010" y="15097"/>
                  </a:lnTo>
                  <a:lnTo>
                    <a:pt x="4089" y="15238"/>
                  </a:lnTo>
                  <a:lnTo>
                    <a:pt x="4179" y="15408"/>
                  </a:lnTo>
                  <a:lnTo>
                    <a:pt x="4247" y="15620"/>
                  </a:lnTo>
                  <a:lnTo>
                    <a:pt x="4326" y="15860"/>
                  </a:lnTo>
                  <a:lnTo>
                    <a:pt x="4394" y="16129"/>
                  </a:lnTo>
                  <a:lnTo>
                    <a:pt x="4439" y="16440"/>
                  </a:lnTo>
                  <a:lnTo>
                    <a:pt x="4507" y="16737"/>
                  </a:lnTo>
                  <a:lnTo>
                    <a:pt x="4552" y="17090"/>
                  </a:lnTo>
                  <a:lnTo>
                    <a:pt x="4575" y="17443"/>
                  </a:lnTo>
                  <a:lnTo>
                    <a:pt x="4586" y="17825"/>
                  </a:lnTo>
                  <a:lnTo>
                    <a:pt x="4586" y="18193"/>
                  </a:lnTo>
                  <a:lnTo>
                    <a:pt x="4586" y="18574"/>
                  </a:lnTo>
                  <a:lnTo>
                    <a:pt x="4586" y="18984"/>
                  </a:lnTo>
                  <a:lnTo>
                    <a:pt x="4552" y="19366"/>
                  </a:lnTo>
                  <a:lnTo>
                    <a:pt x="4507" y="19748"/>
                  </a:lnTo>
                  <a:lnTo>
                    <a:pt x="4462" y="20129"/>
                  </a:lnTo>
                  <a:lnTo>
                    <a:pt x="4371" y="20483"/>
                  </a:lnTo>
                  <a:lnTo>
                    <a:pt x="4292" y="20836"/>
                  </a:lnTo>
                  <a:lnTo>
                    <a:pt x="4202" y="21161"/>
                  </a:lnTo>
                  <a:lnTo>
                    <a:pt x="4744" y="21161"/>
                  </a:lnTo>
                  <a:lnTo>
                    <a:pt x="5264" y="21161"/>
                  </a:lnTo>
                  <a:lnTo>
                    <a:pt x="5784" y="21161"/>
                  </a:lnTo>
                  <a:lnTo>
                    <a:pt x="6235" y="21161"/>
                  </a:lnTo>
                  <a:lnTo>
                    <a:pt x="6676" y="21161"/>
                  </a:lnTo>
                  <a:lnTo>
                    <a:pt x="7060" y="21161"/>
                  </a:lnTo>
                  <a:lnTo>
                    <a:pt x="7410" y="21161"/>
                  </a:lnTo>
                  <a:lnTo>
                    <a:pt x="7670" y="21161"/>
                  </a:lnTo>
                  <a:lnTo>
                    <a:pt x="8020" y="21020"/>
                  </a:lnTo>
                  <a:lnTo>
                    <a:pt x="8303" y="20893"/>
                  </a:lnTo>
                  <a:lnTo>
                    <a:pt x="8563" y="20695"/>
                  </a:lnTo>
                  <a:lnTo>
                    <a:pt x="8800" y="20511"/>
                  </a:lnTo>
                  <a:lnTo>
                    <a:pt x="8969" y="20285"/>
                  </a:lnTo>
                  <a:lnTo>
                    <a:pt x="9150" y="20045"/>
                  </a:lnTo>
                  <a:lnTo>
                    <a:pt x="9252" y="19804"/>
                  </a:lnTo>
                  <a:lnTo>
                    <a:pt x="9342" y="19550"/>
                  </a:lnTo>
                  <a:lnTo>
                    <a:pt x="9410" y="19281"/>
                  </a:lnTo>
                  <a:lnTo>
                    <a:pt x="9433" y="19013"/>
                  </a:lnTo>
                  <a:lnTo>
                    <a:pt x="9433" y="18744"/>
                  </a:lnTo>
                  <a:lnTo>
                    <a:pt x="9387" y="18504"/>
                  </a:lnTo>
                  <a:lnTo>
                    <a:pt x="9320" y="18221"/>
                  </a:lnTo>
                  <a:lnTo>
                    <a:pt x="9207" y="17981"/>
                  </a:lnTo>
                  <a:lnTo>
                    <a:pt x="9105" y="17740"/>
                  </a:lnTo>
                  <a:lnTo>
                    <a:pt x="8924" y="17514"/>
                  </a:lnTo>
                  <a:lnTo>
                    <a:pt x="8777" y="17274"/>
                  </a:lnTo>
                  <a:lnTo>
                    <a:pt x="8642" y="17034"/>
                  </a:lnTo>
                  <a:lnTo>
                    <a:pt x="8563" y="16765"/>
                  </a:lnTo>
                  <a:lnTo>
                    <a:pt x="8472" y="16468"/>
                  </a:lnTo>
                  <a:lnTo>
                    <a:pt x="8450" y="16157"/>
                  </a:lnTo>
                  <a:lnTo>
                    <a:pt x="8450" y="15860"/>
                  </a:lnTo>
                  <a:lnTo>
                    <a:pt x="8472" y="15563"/>
                  </a:lnTo>
                  <a:lnTo>
                    <a:pt x="8540" y="15267"/>
                  </a:lnTo>
                  <a:lnTo>
                    <a:pt x="8642" y="14998"/>
                  </a:lnTo>
                  <a:lnTo>
                    <a:pt x="8777" y="14729"/>
                  </a:lnTo>
                  <a:lnTo>
                    <a:pt x="8868" y="14616"/>
                  </a:lnTo>
                  <a:lnTo>
                    <a:pt x="8969" y="14475"/>
                  </a:lnTo>
                  <a:lnTo>
                    <a:pt x="9060" y="14376"/>
                  </a:lnTo>
                  <a:lnTo>
                    <a:pt x="9184" y="14291"/>
                  </a:lnTo>
                  <a:lnTo>
                    <a:pt x="9297" y="14206"/>
                  </a:lnTo>
                  <a:lnTo>
                    <a:pt x="9433" y="14121"/>
                  </a:lnTo>
                  <a:lnTo>
                    <a:pt x="9579" y="14051"/>
                  </a:lnTo>
                  <a:lnTo>
                    <a:pt x="9726" y="13994"/>
                  </a:lnTo>
                  <a:lnTo>
                    <a:pt x="9884" y="13938"/>
                  </a:lnTo>
                  <a:lnTo>
                    <a:pt x="10054" y="13909"/>
                  </a:lnTo>
                  <a:lnTo>
                    <a:pt x="10257" y="13881"/>
                  </a:lnTo>
                  <a:lnTo>
                    <a:pt x="10449" y="13881"/>
                  </a:lnTo>
                  <a:lnTo>
                    <a:pt x="10664" y="13881"/>
                  </a:lnTo>
                  <a:lnTo>
                    <a:pt x="10856" y="13909"/>
                  </a:lnTo>
                  <a:lnTo>
                    <a:pt x="11037" y="13966"/>
                  </a:lnTo>
                  <a:lnTo>
                    <a:pt x="11206" y="14023"/>
                  </a:lnTo>
                  <a:lnTo>
                    <a:pt x="11353" y="14093"/>
                  </a:lnTo>
                  <a:lnTo>
                    <a:pt x="11511" y="14178"/>
                  </a:lnTo>
                  <a:lnTo>
                    <a:pt x="11635" y="14263"/>
                  </a:lnTo>
                  <a:lnTo>
                    <a:pt x="11748" y="14376"/>
                  </a:lnTo>
                  <a:lnTo>
                    <a:pt x="11861" y="14475"/>
                  </a:lnTo>
                  <a:lnTo>
                    <a:pt x="11941" y="14616"/>
                  </a:lnTo>
                  <a:lnTo>
                    <a:pt x="12031" y="14758"/>
                  </a:lnTo>
                  <a:lnTo>
                    <a:pt x="12099" y="14885"/>
                  </a:lnTo>
                  <a:lnTo>
                    <a:pt x="12200" y="15210"/>
                  </a:lnTo>
                  <a:lnTo>
                    <a:pt x="12268" y="15507"/>
                  </a:lnTo>
                  <a:lnTo>
                    <a:pt x="12291" y="15832"/>
                  </a:lnTo>
                  <a:lnTo>
                    <a:pt x="12291" y="16157"/>
                  </a:lnTo>
                  <a:lnTo>
                    <a:pt x="12246" y="16482"/>
                  </a:lnTo>
                  <a:lnTo>
                    <a:pt x="12178" y="16807"/>
                  </a:lnTo>
                  <a:lnTo>
                    <a:pt x="12099" y="17090"/>
                  </a:lnTo>
                  <a:lnTo>
                    <a:pt x="12008" y="17330"/>
                  </a:lnTo>
                  <a:lnTo>
                    <a:pt x="11884" y="17542"/>
                  </a:lnTo>
                  <a:lnTo>
                    <a:pt x="11748" y="17712"/>
                  </a:lnTo>
                  <a:lnTo>
                    <a:pt x="11613" y="17839"/>
                  </a:lnTo>
                  <a:lnTo>
                    <a:pt x="11489" y="18037"/>
                  </a:lnTo>
                  <a:lnTo>
                    <a:pt x="11398" y="18221"/>
                  </a:lnTo>
                  <a:lnTo>
                    <a:pt x="11319" y="18447"/>
                  </a:lnTo>
                  <a:lnTo>
                    <a:pt x="11251" y="18659"/>
                  </a:lnTo>
                  <a:lnTo>
                    <a:pt x="11206" y="18900"/>
                  </a:lnTo>
                  <a:lnTo>
                    <a:pt x="11184" y="19154"/>
                  </a:lnTo>
                  <a:lnTo>
                    <a:pt x="11184" y="19423"/>
                  </a:lnTo>
                  <a:lnTo>
                    <a:pt x="11229" y="19663"/>
                  </a:lnTo>
                  <a:lnTo>
                    <a:pt x="11297" y="19903"/>
                  </a:lnTo>
                  <a:lnTo>
                    <a:pt x="11376" y="20158"/>
                  </a:lnTo>
                  <a:lnTo>
                    <a:pt x="11511" y="20398"/>
                  </a:lnTo>
                  <a:lnTo>
                    <a:pt x="11681" y="20610"/>
                  </a:lnTo>
                  <a:lnTo>
                    <a:pt x="11884" y="20808"/>
                  </a:lnTo>
                  <a:lnTo>
                    <a:pt x="12121" y="20992"/>
                  </a:lnTo>
                  <a:lnTo>
                    <a:pt x="12404" y="21161"/>
                  </a:lnTo>
                  <a:lnTo>
                    <a:pt x="12528" y="21190"/>
                  </a:lnTo>
                  <a:lnTo>
                    <a:pt x="12856" y="21274"/>
                  </a:lnTo>
                  <a:lnTo>
                    <a:pt x="13330" y="21373"/>
                  </a:lnTo>
                  <a:lnTo>
                    <a:pt x="13963" y="21486"/>
                  </a:lnTo>
                  <a:lnTo>
                    <a:pt x="14313" y="21543"/>
                  </a:lnTo>
                  <a:lnTo>
                    <a:pt x="14652" y="21571"/>
                  </a:lnTo>
                  <a:lnTo>
                    <a:pt x="15025" y="21600"/>
                  </a:lnTo>
                  <a:lnTo>
                    <a:pt x="15409" y="21600"/>
                  </a:lnTo>
                  <a:lnTo>
                    <a:pt x="15782" y="21600"/>
                  </a:lnTo>
                  <a:lnTo>
                    <a:pt x="16177" y="21571"/>
                  </a:lnTo>
                  <a:lnTo>
                    <a:pt x="16516" y="21486"/>
                  </a:lnTo>
                  <a:lnTo>
                    <a:pt x="16889" y="21402"/>
                  </a:lnTo>
                  <a:lnTo>
                    <a:pt x="16821" y="21190"/>
                  </a:lnTo>
                  <a:lnTo>
                    <a:pt x="16776" y="20935"/>
                  </a:lnTo>
                  <a:lnTo>
                    <a:pt x="16742" y="20667"/>
                  </a:lnTo>
                  <a:lnTo>
                    <a:pt x="16719" y="20370"/>
                  </a:lnTo>
                  <a:lnTo>
                    <a:pt x="16697" y="19719"/>
                  </a:lnTo>
                  <a:lnTo>
                    <a:pt x="16697" y="19013"/>
                  </a:lnTo>
                  <a:lnTo>
                    <a:pt x="16719" y="18306"/>
                  </a:lnTo>
                  <a:lnTo>
                    <a:pt x="16753" y="17599"/>
                  </a:lnTo>
                  <a:lnTo>
                    <a:pt x="16821" y="16949"/>
                  </a:lnTo>
                  <a:lnTo>
                    <a:pt x="16889" y="16383"/>
                  </a:lnTo>
                  <a:lnTo>
                    <a:pt x="16934" y="16129"/>
                  </a:lnTo>
                  <a:lnTo>
                    <a:pt x="17002" y="15945"/>
                  </a:lnTo>
                  <a:lnTo>
                    <a:pt x="17081" y="15790"/>
                  </a:lnTo>
                  <a:lnTo>
                    <a:pt x="17194" y="15648"/>
                  </a:lnTo>
                  <a:lnTo>
                    <a:pt x="17318" y="15563"/>
                  </a:lnTo>
                  <a:lnTo>
                    <a:pt x="17453" y="15507"/>
                  </a:lnTo>
                  <a:lnTo>
                    <a:pt x="17600" y="15450"/>
                  </a:lnTo>
                  <a:lnTo>
                    <a:pt x="17758" y="15450"/>
                  </a:lnTo>
                  <a:lnTo>
                    <a:pt x="17905" y="15479"/>
                  </a:lnTo>
                  <a:lnTo>
                    <a:pt x="18064" y="15535"/>
                  </a:lnTo>
                  <a:lnTo>
                    <a:pt x="18233" y="15620"/>
                  </a:lnTo>
                  <a:lnTo>
                    <a:pt x="18380" y="15733"/>
                  </a:lnTo>
                  <a:lnTo>
                    <a:pt x="18561" y="15832"/>
                  </a:lnTo>
                  <a:lnTo>
                    <a:pt x="18707" y="15973"/>
                  </a:lnTo>
                  <a:lnTo>
                    <a:pt x="18866" y="16129"/>
                  </a:lnTo>
                  <a:lnTo>
                    <a:pt x="18990" y="16327"/>
                  </a:lnTo>
                  <a:lnTo>
                    <a:pt x="19125" y="16482"/>
                  </a:lnTo>
                  <a:lnTo>
                    <a:pt x="19295" y="16624"/>
                  </a:lnTo>
                  <a:lnTo>
                    <a:pt x="19464" y="16737"/>
                  </a:lnTo>
                  <a:lnTo>
                    <a:pt x="19668" y="16807"/>
                  </a:lnTo>
                  <a:lnTo>
                    <a:pt x="19860" y="16836"/>
                  </a:lnTo>
                  <a:lnTo>
                    <a:pt x="20052" y="16864"/>
                  </a:lnTo>
                  <a:lnTo>
                    <a:pt x="20266" y="16836"/>
                  </a:lnTo>
                  <a:lnTo>
                    <a:pt x="20470" y="16793"/>
                  </a:lnTo>
                  <a:lnTo>
                    <a:pt x="20662" y="16708"/>
                  </a:lnTo>
                  <a:lnTo>
                    <a:pt x="20854" y="16567"/>
                  </a:lnTo>
                  <a:lnTo>
                    <a:pt x="21035" y="16412"/>
                  </a:lnTo>
                  <a:lnTo>
                    <a:pt x="21182" y="16214"/>
                  </a:lnTo>
                  <a:lnTo>
                    <a:pt x="21340" y="16002"/>
                  </a:lnTo>
                  <a:lnTo>
                    <a:pt x="21441" y="15733"/>
                  </a:lnTo>
                  <a:lnTo>
                    <a:pt x="21532" y="15436"/>
                  </a:lnTo>
                  <a:lnTo>
                    <a:pt x="21600" y="15083"/>
                  </a:lnTo>
                  <a:lnTo>
                    <a:pt x="21600" y="14885"/>
                  </a:lnTo>
                  <a:lnTo>
                    <a:pt x="21600" y="14729"/>
                  </a:lnTo>
                  <a:lnTo>
                    <a:pt x="21600" y="14531"/>
                  </a:lnTo>
                  <a:lnTo>
                    <a:pt x="21577" y="14376"/>
                  </a:lnTo>
                  <a:lnTo>
                    <a:pt x="21532" y="14206"/>
                  </a:lnTo>
                  <a:lnTo>
                    <a:pt x="21487" y="14051"/>
                  </a:lnTo>
                  <a:lnTo>
                    <a:pt x="21419" y="13909"/>
                  </a:lnTo>
                  <a:lnTo>
                    <a:pt x="21351" y="13768"/>
                  </a:lnTo>
                  <a:lnTo>
                    <a:pt x="21204" y="13500"/>
                  </a:lnTo>
                  <a:lnTo>
                    <a:pt x="21035" y="13287"/>
                  </a:lnTo>
                  <a:lnTo>
                    <a:pt x="20809" y="13090"/>
                  </a:lnTo>
                  <a:lnTo>
                    <a:pt x="20594" y="12962"/>
                  </a:lnTo>
                  <a:lnTo>
                    <a:pt x="20357" y="12821"/>
                  </a:lnTo>
                  <a:lnTo>
                    <a:pt x="20120" y="12764"/>
                  </a:lnTo>
                  <a:lnTo>
                    <a:pt x="19882" y="12708"/>
                  </a:lnTo>
                  <a:lnTo>
                    <a:pt x="19645" y="12736"/>
                  </a:lnTo>
                  <a:lnTo>
                    <a:pt x="19430" y="12793"/>
                  </a:lnTo>
                  <a:lnTo>
                    <a:pt x="19227" y="12906"/>
                  </a:lnTo>
                  <a:lnTo>
                    <a:pt x="19148" y="12962"/>
                  </a:lnTo>
                  <a:lnTo>
                    <a:pt x="19058" y="13047"/>
                  </a:lnTo>
                  <a:lnTo>
                    <a:pt x="18990" y="13146"/>
                  </a:lnTo>
                  <a:lnTo>
                    <a:pt x="18911" y="13259"/>
                  </a:lnTo>
                  <a:lnTo>
                    <a:pt x="18775" y="13471"/>
                  </a:lnTo>
                  <a:lnTo>
                    <a:pt x="18628" y="13641"/>
                  </a:lnTo>
                  <a:lnTo>
                    <a:pt x="18470" y="13740"/>
                  </a:lnTo>
                  <a:lnTo>
                    <a:pt x="18301" y="13825"/>
                  </a:lnTo>
                  <a:lnTo>
                    <a:pt x="18143" y="13853"/>
                  </a:lnTo>
                  <a:lnTo>
                    <a:pt x="17973" y="13881"/>
                  </a:lnTo>
                  <a:lnTo>
                    <a:pt x="17804" y="13853"/>
                  </a:lnTo>
                  <a:lnTo>
                    <a:pt x="17646" y="13796"/>
                  </a:lnTo>
                  <a:lnTo>
                    <a:pt x="17499" y="13726"/>
                  </a:lnTo>
                  <a:lnTo>
                    <a:pt x="17341" y="13641"/>
                  </a:lnTo>
                  <a:lnTo>
                    <a:pt x="17216" y="13528"/>
                  </a:lnTo>
                  <a:lnTo>
                    <a:pt x="17103" y="13386"/>
                  </a:lnTo>
                  <a:lnTo>
                    <a:pt x="17024" y="13259"/>
                  </a:lnTo>
                  <a:lnTo>
                    <a:pt x="16934" y="13118"/>
                  </a:lnTo>
                  <a:lnTo>
                    <a:pt x="16889" y="12991"/>
                  </a:lnTo>
                  <a:lnTo>
                    <a:pt x="16889" y="12849"/>
                  </a:lnTo>
                  <a:lnTo>
                    <a:pt x="16889" y="12383"/>
                  </a:lnTo>
                  <a:lnTo>
                    <a:pt x="16889" y="11662"/>
                  </a:lnTo>
                  <a:lnTo>
                    <a:pt x="16889" y="10701"/>
                  </a:lnTo>
                  <a:lnTo>
                    <a:pt x="16889" y="9640"/>
                  </a:lnTo>
                  <a:lnTo>
                    <a:pt x="16889" y="8566"/>
                  </a:lnTo>
                  <a:lnTo>
                    <a:pt x="16889" y="7478"/>
                  </a:lnTo>
                  <a:lnTo>
                    <a:pt x="16889" y="6502"/>
                  </a:lnTo>
                  <a:lnTo>
                    <a:pt x="16889" y="5739"/>
                  </a:lnTo>
                  <a:lnTo>
                    <a:pt x="16674" y="5894"/>
                  </a:lnTo>
                  <a:lnTo>
                    <a:pt x="16414" y="6036"/>
                  </a:lnTo>
                  <a:lnTo>
                    <a:pt x="16154" y="6177"/>
                  </a:lnTo>
                  <a:lnTo>
                    <a:pt x="15849" y="6248"/>
                  </a:lnTo>
                  <a:lnTo>
                    <a:pt x="15544" y="6304"/>
                  </a:lnTo>
                  <a:lnTo>
                    <a:pt x="15217" y="6332"/>
                  </a:lnTo>
                  <a:lnTo>
                    <a:pt x="14866" y="6361"/>
                  </a:lnTo>
                  <a:lnTo>
                    <a:pt x="14550" y="6361"/>
                  </a:lnTo>
                  <a:lnTo>
                    <a:pt x="14200" y="6332"/>
                  </a:lnTo>
                  <a:lnTo>
                    <a:pt x="13850" y="6276"/>
                  </a:lnTo>
                  <a:lnTo>
                    <a:pt x="13522" y="6219"/>
                  </a:lnTo>
                  <a:lnTo>
                    <a:pt x="13206" y="6149"/>
                  </a:lnTo>
                  <a:lnTo>
                    <a:pt x="12901" y="6064"/>
                  </a:lnTo>
                  <a:lnTo>
                    <a:pt x="12618" y="5951"/>
                  </a:lnTo>
                  <a:lnTo>
                    <a:pt x="12358" y="5838"/>
                  </a:lnTo>
                  <a:lnTo>
                    <a:pt x="12121" y="5739"/>
                  </a:lnTo>
                  <a:lnTo>
                    <a:pt x="11941" y="5626"/>
                  </a:lnTo>
                  <a:lnTo>
                    <a:pt x="11794" y="5513"/>
                  </a:lnTo>
                  <a:lnTo>
                    <a:pt x="11658" y="5414"/>
                  </a:lnTo>
                  <a:lnTo>
                    <a:pt x="11556" y="5301"/>
                  </a:lnTo>
                  <a:lnTo>
                    <a:pt x="11466" y="5187"/>
                  </a:lnTo>
                  <a:lnTo>
                    <a:pt x="11398" y="5089"/>
                  </a:lnTo>
                  <a:lnTo>
                    <a:pt x="11376" y="4947"/>
                  </a:lnTo>
                  <a:lnTo>
                    <a:pt x="11353" y="4834"/>
                  </a:lnTo>
                  <a:lnTo>
                    <a:pt x="11353" y="4707"/>
                  </a:lnTo>
                  <a:lnTo>
                    <a:pt x="11376" y="4565"/>
                  </a:lnTo>
                  <a:lnTo>
                    <a:pt x="11443" y="4410"/>
                  </a:lnTo>
                  <a:lnTo>
                    <a:pt x="11511" y="4240"/>
                  </a:lnTo>
                  <a:lnTo>
                    <a:pt x="11703" y="3887"/>
                  </a:lnTo>
                  <a:lnTo>
                    <a:pt x="11986" y="3505"/>
                  </a:lnTo>
                  <a:lnTo>
                    <a:pt x="12144" y="3265"/>
                  </a:lnTo>
                  <a:lnTo>
                    <a:pt x="12246" y="3025"/>
                  </a:lnTo>
                  <a:lnTo>
                    <a:pt x="12336" y="2756"/>
                  </a:lnTo>
                  <a:lnTo>
                    <a:pt x="12404" y="2445"/>
                  </a:lnTo>
                  <a:lnTo>
                    <a:pt x="12438" y="2176"/>
                  </a:lnTo>
                  <a:lnTo>
                    <a:pt x="12438" y="1880"/>
                  </a:lnTo>
                  <a:lnTo>
                    <a:pt x="12404" y="1583"/>
                  </a:lnTo>
                  <a:lnTo>
                    <a:pt x="12336" y="1314"/>
                  </a:lnTo>
                  <a:lnTo>
                    <a:pt x="12246" y="1046"/>
                  </a:lnTo>
                  <a:lnTo>
                    <a:pt x="12099" y="791"/>
                  </a:lnTo>
                  <a:lnTo>
                    <a:pt x="12008" y="692"/>
                  </a:lnTo>
                  <a:lnTo>
                    <a:pt x="11918" y="579"/>
                  </a:lnTo>
                  <a:lnTo>
                    <a:pt x="11816" y="466"/>
                  </a:lnTo>
                  <a:lnTo>
                    <a:pt x="11703" y="381"/>
                  </a:lnTo>
                  <a:lnTo>
                    <a:pt x="11579" y="310"/>
                  </a:lnTo>
                  <a:lnTo>
                    <a:pt x="11443" y="226"/>
                  </a:lnTo>
                  <a:lnTo>
                    <a:pt x="11297" y="169"/>
                  </a:lnTo>
                  <a:lnTo>
                    <a:pt x="11138" y="113"/>
                  </a:lnTo>
                  <a:lnTo>
                    <a:pt x="10969" y="56"/>
                  </a:lnTo>
                  <a:lnTo>
                    <a:pt x="10800" y="28"/>
                  </a:lnTo>
                  <a:lnTo>
                    <a:pt x="10619" y="28"/>
                  </a:lnTo>
                  <a:lnTo>
                    <a:pt x="10404" y="28"/>
                  </a:lnTo>
                  <a:lnTo>
                    <a:pt x="10257" y="28"/>
                  </a:lnTo>
                  <a:lnTo>
                    <a:pt x="10076" y="56"/>
                  </a:lnTo>
                  <a:lnTo>
                    <a:pt x="9952" y="84"/>
                  </a:lnTo>
                  <a:lnTo>
                    <a:pt x="9794" y="141"/>
                  </a:lnTo>
                  <a:lnTo>
                    <a:pt x="9692" y="226"/>
                  </a:lnTo>
                  <a:lnTo>
                    <a:pt x="9557" y="282"/>
                  </a:lnTo>
                  <a:lnTo>
                    <a:pt x="9455" y="381"/>
                  </a:lnTo>
                  <a:lnTo>
                    <a:pt x="9365" y="466"/>
                  </a:lnTo>
                  <a:lnTo>
                    <a:pt x="9274" y="579"/>
                  </a:lnTo>
                  <a:lnTo>
                    <a:pt x="9184" y="692"/>
                  </a:lnTo>
                  <a:lnTo>
                    <a:pt x="9128" y="791"/>
                  </a:lnTo>
                  <a:lnTo>
                    <a:pt x="9060" y="932"/>
                  </a:lnTo>
                  <a:lnTo>
                    <a:pt x="8969" y="1201"/>
                  </a:lnTo>
                  <a:lnTo>
                    <a:pt x="8913" y="1498"/>
                  </a:lnTo>
                  <a:lnTo>
                    <a:pt x="8890" y="1795"/>
                  </a:lnTo>
                  <a:lnTo>
                    <a:pt x="8890" y="2120"/>
                  </a:lnTo>
                  <a:lnTo>
                    <a:pt x="8913" y="2445"/>
                  </a:lnTo>
                  <a:lnTo>
                    <a:pt x="8969" y="2756"/>
                  </a:lnTo>
                  <a:lnTo>
                    <a:pt x="9060" y="3081"/>
                  </a:lnTo>
                  <a:lnTo>
                    <a:pt x="9173" y="3378"/>
                  </a:lnTo>
                  <a:lnTo>
                    <a:pt x="9297" y="3647"/>
                  </a:lnTo>
                  <a:lnTo>
                    <a:pt x="9466" y="3887"/>
                  </a:lnTo>
                  <a:lnTo>
                    <a:pt x="9579" y="4085"/>
                  </a:lnTo>
                  <a:lnTo>
                    <a:pt x="9670" y="4269"/>
                  </a:lnTo>
                  <a:lnTo>
                    <a:pt x="9726" y="4467"/>
                  </a:lnTo>
                  <a:lnTo>
                    <a:pt x="9771" y="4650"/>
                  </a:lnTo>
                  <a:lnTo>
                    <a:pt x="9771" y="4834"/>
                  </a:lnTo>
                  <a:lnTo>
                    <a:pt x="9749" y="5032"/>
                  </a:lnTo>
                  <a:lnTo>
                    <a:pt x="9715" y="5216"/>
                  </a:lnTo>
                  <a:lnTo>
                    <a:pt x="9625" y="5385"/>
                  </a:lnTo>
                  <a:lnTo>
                    <a:pt x="9534" y="5513"/>
                  </a:lnTo>
                  <a:lnTo>
                    <a:pt x="9410" y="5626"/>
                  </a:lnTo>
                  <a:lnTo>
                    <a:pt x="9229" y="5710"/>
                  </a:lnTo>
                  <a:lnTo>
                    <a:pt x="9060" y="5767"/>
                  </a:lnTo>
                  <a:lnTo>
                    <a:pt x="8845" y="5767"/>
                  </a:lnTo>
                  <a:lnTo>
                    <a:pt x="8585" y="5739"/>
                  </a:lnTo>
                  <a:lnTo>
                    <a:pt x="8325" y="5654"/>
                  </a:lnTo>
                  <a:lnTo>
                    <a:pt x="8020" y="5513"/>
                  </a:lnTo>
                  <a:lnTo>
                    <a:pt x="7840" y="5442"/>
                  </a:lnTo>
                  <a:lnTo>
                    <a:pt x="7648" y="5385"/>
                  </a:lnTo>
                  <a:lnTo>
                    <a:pt x="7433" y="5329"/>
                  </a:lnTo>
                  <a:lnTo>
                    <a:pt x="7241" y="5301"/>
                  </a:lnTo>
                  <a:lnTo>
                    <a:pt x="6755" y="5301"/>
                  </a:lnTo>
                  <a:lnTo>
                    <a:pt x="6281" y="5329"/>
                  </a:lnTo>
                  <a:lnTo>
                    <a:pt x="5784" y="5385"/>
                  </a:lnTo>
                  <a:lnTo>
                    <a:pt x="5264" y="5498"/>
                  </a:lnTo>
                  <a:lnTo>
                    <a:pt x="4744" y="5597"/>
                  </a:lnTo>
                  <a:lnTo>
                    <a:pt x="4247" y="5739"/>
                  </a:lnTo>
                  <a:lnTo>
                    <a:pt x="4202" y="5894"/>
                  </a:lnTo>
                  <a:lnTo>
                    <a:pt x="4202" y="6191"/>
                  </a:lnTo>
                  <a:lnTo>
                    <a:pt x="4202" y="6545"/>
                  </a:lnTo>
                  <a:lnTo>
                    <a:pt x="4225" y="6954"/>
                  </a:lnTo>
                  <a:lnTo>
                    <a:pt x="4315" y="7930"/>
                  </a:lnTo>
                  <a:lnTo>
                    <a:pt x="4394" y="9018"/>
                  </a:lnTo>
                  <a:lnTo>
                    <a:pt x="4439" y="9570"/>
                  </a:lnTo>
                  <a:lnTo>
                    <a:pt x="4462" y="10107"/>
                  </a:lnTo>
                  <a:lnTo>
                    <a:pt x="4484" y="10630"/>
                  </a:lnTo>
                  <a:lnTo>
                    <a:pt x="4507" y="11082"/>
                  </a:lnTo>
                  <a:lnTo>
                    <a:pt x="4484" y="11520"/>
                  </a:lnTo>
                  <a:lnTo>
                    <a:pt x="4439" y="11874"/>
                  </a:lnTo>
                  <a:lnTo>
                    <a:pt x="4394" y="12029"/>
                  </a:lnTo>
                  <a:lnTo>
                    <a:pt x="4349" y="12171"/>
                  </a:lnTo>
                  <a:lnTo>
                    <a:pt x="4315" y="12284"/>
                  </a:lnTo>
                  <a:lnTo>
                    <a:pt x="4247" y="12354"/>
                  </a:lnTo>
                  <a:close/>
                </a:path>
              </a:pathLst>
            </a:custGeom>
            <a:solidFill>
              <a:srgbClr val="FFFFCC">
                <a:alpha val="100000"/>
              </a:srgbClr>
            </a:solidFill>
            <a:ln w="28575" cap="flat" cmpd="sng">
              <a:solidFill>
                <a:srgbClr val="FF0000">
                  <a:alpha val="100000"/>
                </a:srgbClr>
              </a:solidFill>
              <a:prstDash val="solid"/>
              <a:miter lim="800000"/>
              <a:headEnd type="none" w="med" len="med"/>
              <a:tailEnd type="none" w="med" len="med"/>
            </a:ln>
          </p:spPr>
          <p:txBody>
            <a:bodyPr/>
            <a:p>
              <a:endParaRPr lang="zh-CN" altLang="en-US"/>
            </a:p>
          </p:txBody>
        </p:sp>
        <p:sp>
          <p:nvSpPr>
            <p:cNvPr id="25611" name="Puzzle4"/>
            <p:cNvSpPr>
              <a:spLocks noEditPoints="1"/>
            </p:cNvSpPr>
            <p:nvPr/>
          </p:nvSpPr>
          <p:spPr>
            <a:xfrm>
              <a:off x="2192" y="1719"/>
              <a:ext cx="1072" cy="1763"/>
            </a:xfrm>
            <a:custGeom>
              <a:avLst/>
              <a:gdLst>
                <a:gd name="txL" fmla="*/ 2075 w 21600"/>
                <a:gd name="txT" fmla="*/ 5660 h 21600"/>
                <a:gd name="txR" fmla="*/ 20210 w 21600"/>
                <a:gd name="txB" fmla="*/ 15976 h 216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1600" h="21600">
                  <a:moveTo>
                    <a:pt x="3813" y="10590"/>
                  </a:moveTo>
                  <a:lnTo>
                    <a:pt x="3927" y="10513"/>
                  </a:lnTo>
                  <a:lnTo>
                    <a:pt x="4078" y="10425"/>
                  </a:lnTo>
                  <a:lnTo>
                    <a:pt x="4210" y="10359"/>
                  </a:lnTo>
                  <a:lnTo>
                    <a:pt x="4361" y="10315"/>
                  </a:lnTo>
                  <a:lnTo>
                    <a:pt x="4682" y="10237"/>
                  </a:lnTo>
                  <a:lnTo>
                    <a:pt x="5041" y="10193"/>
                  </a:lnTo>
                  <a:lnTo>
                    <a:pt x="5456" y="10171"/>
                  </a:lnTo>
                  <a:lnTo>
                    <a:pt x="5853" y="10193"/>
                  </a:lnTo>
                  <a:lnTo>
                    <a:pt x="6249" y="10260"/>
                  </a:lnTo>
                  <a:lnTo>
                    <a:pt x="6646" y="10337"/>
                  </a:lnTo>
                  <a:lnTo>
                    <a:pt x="7004" y="10469"/>
                  </a:lnTo>
                  <a:lnTo>
                    <a:pt x="7363" y="10612"/>
                  </a:lnTo>
                  <a:lnTo>
                    <a:pt x="7665" y="10788"/>
                  </a:lnTo>
                  <a:lnTo>
                    <a:pt x="7911" y="10998"/>
                  </a:lnTo>
                  <a:lnTo>
                    <a:pt x="8024" y="11097"/>
                  </a:lnTo>
                  <a:lnTo>
                    <a:pt x="8137" y="11207"/>
                  </a:lnTo>
                  <a:lnTo>
                    <a:pt x="8194" y="11340"/>
                  </a:lnTo>
                  <a:lnTo>
                    <a:pt x="8269" y="11461"/>
                  </a:lnTo>
                  <a:lnTo>
                    <a:pt x="8307" y="11593"/>
                  </a:lnTo>
                  <a:lnTo>
                    <a:pt x="8307" y="11714"/>
                  </a:lnTo>
                  <a:lnTo>
                    <a:pt x="8307" y="11868"/>
                  </a:lnTo>
                  <a:lnTo>
                    <a:pt x="8307" y="12012"/>
                  </a:lnTo>
                  <a:lnTo>
                    <a:pt x="8194" y="12265"/>
                  </a:lnTo>
                  <a:lnTo>
                    <a:pt x="8062" y="12519"/>
                  </a:lnTo>
                  <a:lnTo>
                    <a:pt x="7873" y="12706"/>
                  </a:lnTo>
                  <a:lnTo>
                    <a:pt x="7627" y="12904"/>
                  </a:lnTo>
                  <a:lnTo>
                    <a:pt x="7363" y="13048"/>
                  </a:lnTo>
                  <a:lnTo>
                    <a:pt x="7080" y="13180"/>
                  </a:lnTo>
                  <a:lnTo>
                    <a:pt x="6759" y="13257"/>
                  </a:lnTo>
                  <a:lnTo>
                    <a:pt x="6419" y="13345"/>
                  </a:lnTo>
                  <a:lnTo>
                    <a:pt x="6098" y="13389"/>
                  </a:lnTo>
                  <a:lnTo>
                    <a:pt x="5739" y="13389"/>
                  </a:lnTo>
                  <a:lnTo>
                    <a:pt x="5418" y="13389"/>
                  </a:lnTo>
                  <a:lnTo>
                    <a:pt x="5079" y="13345"/>
                  </a:lnTo>
                  <a:lnTo>
                    <a:pt x="4758" y="13301"/>
                  </a:lnTo>
                  <a:lnTo>
                    <a:pt x="4474" y="13213"/>
                  </a:lnTo>
                  <a:lnTo>
                    <a:pt x="4172" y="13114"/>
                  </a:lnTo>
                  <a:lnTo>
                    <a:pt x="3965" y="12982"/>
                  </a:lnTo>
                  <a:lnTo>
                    <a:pt x="3738" y="12838"/>
                  </a:lnTo>
                  <a:lnTo>
                    <a:pt x="3493" y="12706"/>
                  </a:lnTo>
                  <a:lnTo>
                    <a:pt x="3228" y="12607"/>
                  </a:lnTo>
                  <a:lnTo>
                    <a:pt x="2945" y="12519"/>
                  </a:lnTo>
                  <a:lnTo>
                    <a:pt x="2700" y="12431"/>
                  </a:lnTo>
                  <a:lnTo>
                    <a:pt x="2397" y="12375"/>
                  </a:lnTo>
                  <a:lnTo>
                    <a:pt x="2152" y="12331"/>
                  </a:lnTo>
                  <a:lnTo>
                    <a:pt x="1888" y="12309"/>
                  </a:lnTo>
                  <a:lnTo>
                    <a:pt x="1642" y="12309"/>
                  </a:lnTo>
                  <a:lnTo>
                    <a:pt x="1397" y="12331"/>
                  </a:lnTo>
                  <a:lnTo>
                    <a:pt x="1170" y="12397"/>
                  </a:lnTo>
                  <a:lnTo>
                    <a:pt x="962" y="12453"/>
                  </a:lnTo>
                  <a:lnTo>
                    <a:pt x="774" y="12563"/>
                  </a:lnTo>
                  <a:lnTo>
                    <a:pt x="623" y="12684"/>
                  </a:lnTo>
                  <a:lnTo>
                    <a:pt x="528" y="12838"/>
                  </a:lnTo>
                  <a:lnTo>
                    <a:pt x="453" y="13026"/>
                  </a:lnTo>
                  <a:lnTo>
                    <a:pt x="339" y="13477"/>
                  </a:lnTo>
                  <a:lnTo>
                    <a:pt x="226" y="13984"/>
                  </a:lnTo>
                  <a:lnTo>
                    <a:pt x="151" y="14535"/>
                  </a:lnTo>
                  <a:lnTo>
                    <a:pt x="113" y="15075"/>
                  </a:lnTo>
                  <a:lnTo>
                    <a:pt x="113" y="15626"/>
                  </a:lnTo>
                  <a:lnTo>
                    <a:pt x="151" y="16133"/>
                  </a:lnTo>
                  <a:lnTo>
                    <a:pt x="188" y="16376"/>
                  </a:lnTo>
                  <a:lnTo>
                    <a:pt x="264" y="16585"/>
                  </a:lnTo>
                  <a:lnTo>
                    <a:pt x="339" y="16773"/>
                  </a:lnTo>
                  <a:lnTo>
                    <a:pt x="453" y="16938"/>
                  </a:lnTo>
                  <a:lnTo>
                    <a:pt x="1095" y="16883"/>
                  </a:lnTo>
                  <a:lnTo>
                    <a:pt x="1963" y="16795"/>
                  </a:lnTo>
                  <a:lnTo>
                    <a:pt x="2945" y="16751"/>
                  </a:lnTo>
                  <a:lnTo>
                    <a:pt x="3965" y="16706"/>
                  </a:lnTo>
                  <a:lnTo>
                    <a:pt x="5022" y="16684"/>
                  </a:lnTo>
                  <a:lnTo>
                    <a:pt x="5947" y="16684"/>
                  </a:lnTo>
                  <a:lnTo>
                    <a:pt x="6759" y="16706"/>
                  </a:lnTo>
                  <a:lnTo>
                    <a:pt x="7363" y="16751"/>
                  </a:lnTo>
                  <a:lnTo>
                    <a:pt x="7948" y="16839"/>
                  </a:lnTo>
                  <a:lnTo>
                    <a:pt x="8458" y="16916"/>
                  </a:lnTo>
                  <a:lnTo>
                    <a:pt x="8893" y="17026"/>
                  </a:lnTo>
                  <a:lnTo>
                    <a:pt x="9289" y="17158"/>
                  </a:lnTo>
                  <a:lnTo>
                    <a:pt x="9572" y="17280"/>
                  </a:lnTo>
                  <a:lnTo>
                    <a:pt x="9799" y="17412"/>
                  </a:lnTo>
                  <a:lnTo>
                    <a:pt x="9969" y="17555"/>
                  </a:lnTo>
                  <a:lnTo>
                    <a:pt x="10120" y="17687"/>
                  </a:lnTo>
                  <a:lnTo>
                    <a:pt x="10158" y="17831"/>
                  </a:lnTo>
                  <a:lnTo>
                    <a:pt x="10195" y="17974"/>
                  </a:lnTo>
                  <a:lnTo>
                    <a:pt x="10158" y="18128"/>
                  </a:lnTo>
                  <a:lnTo>
                    <a:pt x="10082" y="18271"/>
                  </a:lnTo>
                  <a:lnTo>
                    <a:pt x="9969" y="18426"/>
                  </a:lnTo>
                  <a:lnTo>
                    <a:pt x="9837" y="18569"/>
                  </a:lnTo>
                  <a:lnTo>
                    <a:pt x="9648" y="18701"/>
                  </a:lnTo>
                  <a:lnTo>
                    <a:pt x="9440" y="18822"/>
                  </a:lnTo>
                  <a:lnTo>
                    <a:pt x="9213" y="18999"/>
                  </a:lnTo>
                  <a:lnTo>
                    <a:pt x="9044" y="19186"/>
                  </a:lnTo>
                  <a:lnTo>
                    <a:pt x="8893" y="19395"/>
                  </a:lnTo>
                  <a:lnTo>
                    <a:pt x="8817" y="19627"/>
                  </a:lnTo>
                  <a:lnTo>
                    <a:pt x="8779" y="19858"/>
                  </a:lnTo>
                  <a:lnTo>
                    <a:pt x="8779" y="20112"/>
                  </a:lnTo>
                  <a:lnTo>
                    <a:pt x="8855" y="20354"/>
                  </a:lnTo>
                  <a:lnTo>
                    <a:pt x="8968" y="20586"/>
                  </a:lnTo>
                  <a:lnTo>
                    <a:pt x="9138" y="20817"/>
                  </a:lnTo>
                  <a:lnTo>
                    <a:pt x="9365" y="21026"/>
                  </a:lnTo>
                  <a:lnTo>
                    <a:pt x="9610" y="21192"/>
                  </a:lnTo>
                  <a:lnTo>
                    <a:pt x="9950" y="21368"/>
                  </a:lnTo>
                  <a:lnTo>
                    <a:pt x="10120" y="21445"/>
                  </a:lnTo>
                  <a:lnTo>
                    <a:pt x="10346" y="21511"/>
                  </a:lnTo>
                  <a:lnTo>
                    <a:pt x="10516" y="21555"/>
                  </a:lnTo>
                  <a:lnTo>
                    <a:pt x="10743" y="21600"/>
                  </a:lnTo>
                  <a:lnTo>
                    <a:pt x="10988" y="21644"/>
                  </a:lnTo>
                  <a:lnTo>
                    <a:pt x="11215" y="21666"/>
                  </a:lnTo>
                  <a:lnTo>
                    <a:pt x="11498" y="21666"/>
                  </a:lnTo>
                  <a:lnTo>
                    <a:pt x="11762" y="21666"/>
                  </a:lnTo>
                  <a:lnTo>
                    <a:pt x="12253" y="21644"/>
                  </a:lnTo>
                  <a:lnTo>
                    <a:pt x="12763" y="21577"/>
                  </a:lnTo>
                  <a:lnTo>
                    <a:pt x="13197" y="21467"/>
                  </a:lnTo>
                  <a:lnTo>
                    <a:pt x="13556" y="21346"/>
                  </a:lnTo>
                  <a:lnTo>
                    <a:pt x="13896" y="21192"/>
                  </a:lnTo>
                  <a:lnTo>
                    <a:pt x="14179" y="21026"/>
                  </a:lnTo>
                  <a:lnTo>
                    <a:pt x="14444" y="20839"/>
                  </a:lnTo>
                  <a:lnTo>
                    <a:pt x="14576" y="20641"/>
                  </a:lnTo>
                  <a:lnTo>
                    <a:pt x="14727" y="20431"/>
                  </a:lnTo>
                  <a:lnTo>
                    <a:pt x="14765" y="20200"/>
                  </a:lnTo>
                  <a:lnTo>
                    <a:pt x="14802" y="19991"/>
                  </a:lnTo>
                  <a:lnTo>
                    <a:pt x="14727" y="19759"/>
                  </a:lnTo>
                  <a:lnTo>
                    <a:pt x="14613" y="19550"/>
                  </a:lnTo>
                  <a:lnTo>
                    <a:pt x="14444" y="19307"/>
                  </a:lnTo>
                  <a:lnTo>
                    <a:pt x="14217" y="19098"/>
                  </a:lnTo>
                  <a:lnTo>
                    <a:pt x="13934" y="18911"/>
                  </a:lnTo>
                  <a:lnTo>
                    <a:pt x="13669" y="18745"/>
                  </a:lnTo>
                  <a:lnTo>
                    <a:pt x="13462" y="18547"/>
                  </a:lnTo>
                  <a:lnTo>
                    <a:pt x="13311" y="18337"/>
                  </a:lnTo>
                  <a:lnTo>
                    <a:pt x="13197" y="18150"/>
                  </a:lnTo>
                  <a:lnTo>
                    <a:pt x="13122" y="17941"/>
                  </a:lnTo>
                  <a:lnTo>
                    <a:pt x="13122" y="17720"/>
                  </a:lnTo>
                  <a:lnTo>
                    <a:pt x="13122" y="17533"/>
                  </a:lnTo>
                  <a:lnTo>
                    <a:pt x="13197" y="17346"/>
                  </a:lnTo>
                  <a:lnTo>
                    <a:pt x="13273" y="17158"/>
                  </a:lnTo>
                  <a:lnTo>
                    <a:pt x="13386" y="16982"/>
                  </a:lnTo>
                  <a:lnTo>
                    <a:pt x="13537" y="16839"/>
                  </a:lnTo>
                  <a:lnTo>
                    <a:pt x="13707" y="16706"/>
                  </a:lnTo>
                  <a:lnTo>
                    <a:pt x="13896" y="16607"/>
                  </a:lnTo>
                  <a:lnTo>
                    <a:pt x="14104" y="16519"/>
                  </a:lnTo>
                  <a:lnTo>
                    <a:pt x="14330" y="16453"/>
                  </a:lnTo>
                  <a:lnTo>
                    <a:pt x="14538" y="16431"/>
                  </a:lnTo>
                  <a:lnTo>
                    <a:pt x="14897" y="16453"/>
                  </a:lnTo>
                  <a:lnTo>
                    <a:pt x="15406" y="16497"/>
                  </a:lnTo>
                  <a:lnTo>
                    <a:pt x="16105" y="16541"/>
                  </a:lnTo>
                  <a:lnTo>
                    <a:pt x="16898" y="16607"/>
                  </a:lnTo>
                  <a:lnTo>
                    <a:pt x="17804" y="16651"/>
                  </a:lnTo>
                  <a:lnTo>
                    <a:pt x="18786" y="16684"/>
                  </a:lnTo>
                  <a:lnTo>
                    <a:pt x="19844" y="16728"/>
                  </a:lnTo>
                  <a:lnTo>
                    <a:pt x="20920" y="16751"/>
                  </a:lnTo>
                  <a:lnTo>
                    <a:pt x="21109" y="16497"/>
                  </a:lnTo>
                  <a:lnTo>
                    <a:pt x="21241" y="16222"/>
                  </a:lnTo>
                  <a:lnTo>
                    <a:pt x="21392" y="15946"/>
                  </a:lnTo>
                  <a:lnTo>
                    <a:pt x="21467" y="15648"/>
                  </a:lnTo>
                  <a:lnTo>
                    <a:pt x="21543" y="15351"/>
                  </a:lnTo>
                  <a:lnTo>
                    <a:pt x="21618" y="15042"/>
                  </a:lnTo>
                  <a:lnTo>
                    <a:pt x="21618" y="14745"/>
                  </a:lnTo>
                  <a:lnTo>
                    <a:pt x="21618" y="14447"/>
                  </a:lnTo>
                  <a:lnTo>
                    <a:pt x="21618" y="14150"/>
                  </a:lnTo>
                  <a:lnTo>
                    <a:pt x="21581" y="13852"/>
                  </a:lnTo>
                  <a:lnTo>
                    <a:pt x="21505" y="13577"/>
                  </a:lnTo>
                  <a:lnTo>
                    <a:pt x="21430" y="13301"/>
                  </a:lnTo>
                  <a:lnTo>
                    <a:pt x="21354" y="13048"/>
                  </a:lnTo>
                  <a:lnTo>
                    <a:pt x="21241" y="12816"/>
                  </a:lnTo>
                  <a:lnTo>
                    <a:pt x="21146" y="12607"/>
                  </a:lnTo>
                  <a:lnTo>
                    <a:pt x="21033" y="12431"/>
                  </a:lnTo>
                  <a:lnTo>
                    <a:pt x="20920" y="12265"/>
                  </a:lnTo>
                  <a:lnTo>
                    <a:pt x="20769" y="12144"/>
                  </a:lnTo>
                  <a:lnTo>
                    <a:pt x="20637" y="12034"/>
                  </a:lnTo>
                  <a:lnTo>
                    <a:pt x="20486" y="11946"/>
                  </a:lnTo>
                  <a:lnTo>
                    <a:pt x="20297" y="11891"/>
                  </a:lnTo>
                  <a:lnTo>
                    <a:pt x="20165" y="11846"/>
                  </a:lnTo>
                  <a:lnTo>
                    <a:pt x="19976" y="11824"/>
                  </a:lnTo>
                  <a:lnTo>
                    <a:pt x="19806" y="11802"/>
                  </a:lnTo>
                  <a:lnTo>
                    <a:pt x="19390" y="11824"/>
                  </a:lnTo>
                  <a:lnTo>
                    <a:pt x="18956" y="11891"/>
                  </a:lnTo>
                  <a:lnTo>
                    <a:pt x="18503" y="11968"/>
                  </a:lnTo>
                  <a:lnTo>
                    <a:pt x="17993" y="12078"/>
                  </a:lnTo>
                  <a:lnTo>
                    <a:pt x="17653" y="12144"/>
                  </a:lnTo>
                  <a:lnTo>
                    <a:pt x="17332" y="12199"/>
                  </a:lnTo>
                  <a:lnTo>
                    <a:pt x="17049" y="12221"/>
                  </a:lnTo>
                  <a:lnTo>
                    <a:pt x="16747" y="12243"/>
                  </a:lnTo>
                  <a:lnTo>
                    <a:pt x="16464" y="12243"/>
                  </a:lnTo>
                  <a:lnTo>
                    <a:pt x="16218" y="12243"/>
                  </a:lnTo>
                  <a:lnTo>
                    <a:pt x="15992" y="12221"/>
                  </a:lnTo>
                  <a:lnTo>
                    <a:pt x="15746" y="12199"/>
                  </a:lnTo>
                  <a:lnTo>
                    <a:pt x="15520" y="12155"/>
                  </a:lnTo>
                  <a:lnTo>
                    <a:pt x="15350" y="12122"/>
                  </a:lnTo>
                  <a:lnTo>
                    <a:pt x="15161" y="12056"/>
                  </a:lnTo>
                  <a:lnTo>
                    <a:pt x="14972" y="11990"/>
                  </a:lnTo>
                  <a:lnTo>
                    <a:pt x="14689" y="11846"/>
                  </a:lnTo>
                  <a:lnTo>
                    <a:pt x="14444" y="11670"/>
                  </a:lnTo>
                  <a:lnTo>
                    <a:pt x="14255" y="11483"/>
                  </a:lnTo>
                  <a:lnTo>
                    <a:pt x="14104" y="11295"/>
                  </a:lnTo>
                  <a:lnTo>
                    <a:pt x="14028" y="11086"/>
                  </a:lnTo>
                  <a:lnTo>
                    <a:pt x="13972" y="10888"/>
                  </a:lnTo>
                  <a:lnTo>
                    <a:pt x="13972" y="10700"/>
                  </a:lnTo>
                  <a:lnTo>
                    <a:pt x="14009" y="10513"/>
                  </a:lnTo>
                  <a:lnTo>
                    <a:pt x="14066" y="10359"/>
                  </a:lnTo>
                  <a:lnTo>
                    <a:pt x="14179" y="10215"/>
                  </a:lnTo>
                  <a:lnTo>
                    <a:pt x="14406" y="10006"/>
                  </a:lnTo>
                  <a:lnTo>
                    <a:pt x="14651" y="9830"/>
                  </a:lnTo>
                  <a:lnTo>
                    <a:pt x="14878" y="9686"/>
                  </a:lnTo>
                  <a:lnTo>
                    <a:pt x="15123" y="9554"/>
                  </a:lnTo>
                  <a:lnTo>
                    <a:pt x="15350" y="9477"/>
                  </a:lnTo>
                  <a:lnTo>
                    <a:pt x="15558" y="9411"/>
                  </a:lnTo>
                  <a:lnTo>
                    <a:pt x="15803" y="9345"/>
                  </a:lnTo>
                  <a:lnTo>
                    <a:pt x="16030" y="9323"/>
                  </a:lnTo>
                  <a:lnTo>
                    <a:pt x="16256" y="9301"/>
                  </a:lnTo>
                  <a:lnTo>
                    <a:pt x="16464" y="9323"/>
                  </a:lnTo>
                  <a:lnTo>
                    <a:pt x="16690" y="9345"/>
                  </a:lnTo>
                  <a:lnTo>
                    <a:pt x="16898" y="9367"/>
                  </a:lnTo>
                  <a:lnTo>
                    <a:pt x="17332" y="9477"/>
                  </a:lnTo>
                  <a:lnTo>
                    <a:pt x="17767" y="9598"/>
                  </a:lnTo>
                  <a:lnTo>
                    <a:pt x="18163" y="9731"/>
                  </a:lnTo>
                  <a:lnTo>
                    <a:pt x="18597" y="9874"/>
                  </a:lnTo>
                  <a:lnTo>
                    <a:pt x="18994" y="10006"/>
                  </a:lnTo>
                  <a:lnTo>
                    <a:pt x="19428" y="10083"/>
                  </a:lnTo>
                  <a:lnTo>
                    <a:pt x="19617" y="10127"/>
                  </a:lnTo>
                  <a:lnTo>
                    <a:pt x="19844" y="10149"/>
                  </a:lnTo>
                  <a:lnTo>
                    <a:pt x="20013" y="10149"/>
                  </a:lnTo>
                  <a:lnTo>
                    <a:pt x="20240" y="10127"/>
                  </a:lnTo>
                  <a:lnTo>
                    <a:pt x="20410" y="10105"/>
                  </a:lnTo>
                  <a:lnTo>
                    <a:pt x="20637" y="10061"/>
                  </a:lnTo>
                  <a:lnTo>
                    <a:pt x="20844" y="9984"/>
                  </a:lnTo>
                  <a:lnTo>
                    <a:pt x="21033" y="9896"/>
                  </a:lnTo>
                  <a:lnTo>
                    <a:pt x="21146" y="9830"/>
                  </a:lnTo>
                  <a:lnTo>
                    <a:pt x="21203" y="9753"/>
                  </a:lnTo>
                  <a:lnTo>
                    <a:pt x="21279" y="9642"/>
                  </a:lnTo>
                  <a:lnTo>
                    <a:pt x="21354" y="9521"/>
                  </a:lnTo>
                  <a:lnTo>
                    <a:pt x="21430" y="9246"/>
                  </a:lnTo>
                  <a:lnTo>
                    <a:pt x="21430" y="8904"/>
                  </a:lnTo>
                  <a:lnTo>
                    <a:pt x="21430" y="8540"/>
                  </a:lnTo>
                  <a:lnTo>
                    <a:pt x="21392" y="8144"/>
                  </a:lnTo>
                  <a:lnTo>
                    <a:pt x="21354" y="7714"/>
                  </a:lnTo>
                  <a:lnTo>
                    <a:pt x="21279" y="7295"/>
                  </a:lnTo>
                  <a:lnTo>
                    <a:pt x="21146" y="6446"/>
                  </a:lnTo>
                  <a:lnTo>
                    <a:pt x="20995" y="5686"/>
                  </a:lnTo>
                  <a:lnTo>
                    <a:pt x="20958" y="5366"/>
                  </a:lnTo>
                  <a:lnTo>
                    <a:pt x="20958" y="5091"/>
                  </a:lnTo>
                  <a:lnTo>
                    <a:pt x="20958" y="4860"/>
                  </a:lnTo>
                  <a:lnTo>
                    <a:pt x="21033" y="4716"/>
                  </a:lnTo>
                  <a:lnTo>
                    <a:pt x="20637" y="4860"/>
                  </a:lnTo>
                  <a:lnTo>
                    <a:pt x="20127" y="4992"/>
                  </a:lnTo>
                  <a:lnTo>
                    <a:pt x="19617" y="5069"/>
                  </a:lnTo>
                  <a:lnTo>
                    <a:pt x="19032" y="5157"/>
                  </a:lnTo>
                  <a:lnTo>
                    <a:pt x="18465" y="5201"/>
                  </a:lnTo>
                  <a:lnTo>
                    <a:pt x="17842" y="5245"/>
                  </a:lnTo>
                  <a:lnTo>
                    <a:pt x="17219" y="5267"/>
                  </a:lnTo>
                  <a:lnTo>
                    <a:pt x="16615" y="5267"/>
                  </a:lnTo>
                  <a:lnTo>
                    <a:pt x="15992" y="5245"/>
                  </a:lnTo>
                  <a:lnTo>
                    <a:pt x="15369" y="5201"/>
                  </a:lnTo>
                  <a:lnTo>
                    <a:pt x="14840" y="5157"/>
                  </a:lnTo>
                  <a:lnTo>
                    <a:pt x="14293" y="5091"/>
                  </a:lnTo>
                  <a:lnTo>
                    <a:pt x="13783" y="5014"/>
                  </a:lnTo>
                  <a:lnTo>
                    <a:pt x="13386" y="4926"/>
                  </a:lnTo>
                  <a:lnTo>
                    <a:pt x="13027" y="4815"/>
                  </a:lnTo>
                  <a:lnTo>
                    <a:pt x="12725" y="4716"/>
                  </a:lnTo>
                  <a:lnTo>
                    <a:pt x="12480" y="4606"/>
                  </a:lnTo>
                  <a:lnTo>
                    <a:pt x="12291" y="4496"/>
                  </a:lnTo>
                  <a:lnTo>
                    <a:pt x="12197" y="4397"/>
                  </a:lnTo>
                  <a:lnTo>
                    <a:pt x="12083" y="4286"/>
                  </a:lnTo>
                  <a:lnTo>
                    <a:pt x="12046" y="4187"/>
                  </a:lnTo>
                  <a:lnTo>
                    <a:pt x="12008" y="4077"/>
                  </a:lnTo>
                  <a:lnTo>
                    <a:pt x="12046" y="3967"/>
                  </a:lnTo>
                  <a:lnTo>
                    <a:pt x="12121" y="3868"/>
                  </a:lnTo>
                  <a:lnTo>
                    <a:pt x="12197" y="3735"/>
                  </a:lnTo>
                  <a:lnTo>
                    <a:pt x="12291" y="3614"/>
                  </a:lnTo>
                  <a:lnTo>
                    <a:pt x="12442" y="3482"/>
                  </a:lnTo>
                  <a:lnTo>
                    <a:pt x="12631" y="3361"/>
                  </a:lnTo>
                  <a:lnTo>
                    <a:pt x="13065" y="3085"/>
                  </a:lnTo>
                  <a:lnTo>
                    <a:pt x="13537" y="2766"/>
                  </a:lnTo>
                  <a:lnTo>
                    <a:pt x="13783" y="2578"/>
                  </a:lnTo>
                  <a:lnTo>
                    <a:pt x="13934" y="2380"/>
                  </a:lnTo>
                  <a:lnTo>
                    <a:pt x="14028" y="2171"/>
                  </a:lnTo>
                  <a:lnTo>
                    <a:pt x="14104" y="1961"/>
                  </a:lnTo>
                  <a:lnTo>
                    <a:pt x="14104" y="1730"/>
                  </a:lnTo>
                  <a:lnTo>
                    <a:pt x="14066" y="1498"/>
                  </a:lnTo>
                  <a:lnTo>
                    <a:pt x="13972" y="1267"/>
                  </a:lnTo>
                  <a:lnTo>
                    <a:pt x="13820" y="1057"/>
                  </a:lnTo>
                  <a:lnTo>
                    <a:pt x="13594" y="837"/>
                  </a:lnTo>
                  <a:lnTo>
                    <a:pt x="13386" y="628"/>
                  </a:lnTo>
                  <a:lnTo>
                    <a:pt x="13103" y="462"/>
                  </a:lnTo>
                  <a:lnTo>
                    <a:pt x="12763" y="308"/>
                  </a:lnTo>
                  <a:lnTo>
                    <a:pt x="12404" y="187"/>
                  </a:lnTo>
                  <a:lnTo>
                    <a:pt x="12008" y="77"/>
                  </a:lnTo>
                  <a:lnTo>
                    <a:pt x="11574" y="33"/>
                  </a:lnTo>
                  <a:lnTo>
                    <a:pt x="11102" y="11"/>
                  </a:lnTo>
                  <a:lnTo>
                    <a:pt x="10667" y="11"/>
                  </a:lnTo>
                  <a:lnTo>
                    <a:pt x="10233" y="77"/>
                  </a:lnTo>
                  <a:lnTo>
                    <a:pt x="9837" y="187"/>
                  </a:lnTo>
                  <a:lnTo>
                    <a:pt x="9440" y="286"/>
                  </a:lnTo>
                  <a:lnTo>
                    <a:pt x="9062" y="462"/>
                  </a:lnTo>
                  <a:lnTo>
                    <a:pt x="8741" y="628"/>
                  </a:lnTo>
                  <a:lnTo>
                    <a:pt x="8458" y="815"/>
                  </a:lnTo>
                  <a:lnTo>
                    <a:pt x="8232" y="1035"/>
                  </a:lnTo>
                  <a:lnTo>
                    <a:pt x="8062" y="1245"/>
                  </a:lnTo>
                  <a:lnTo>
                    <a:pt x="7911" y="1476"/>
                  </a:lnTo>
                  <a:lnTo>
                    <a:pt x="7835" y="1708"/>
                  </a:lnTo>
                  <a:lnTo>
                    <a:pt x="7797" y="1961"/>
                  </a:lnTo>
                  <a:lnTo>
                    <a:pt x="7835" y="2193"/>
                  </a:lnTo>
                  <a:lnTo>
                    <a:pt x="7948" y="2402"/>
                  </a:lnTo>
                  <a:lnTo>
                    <a:pt x="8062" y="2534"/>
                  </a:lnTo>
                  <a:lnTo>
                    <a:pt x="8175" y="2644"/>
                  </a:lnTo>
                  <a:lnTo>
                    <a:pt x="8269" y="2744"/>
                  </a:lnTo>
                  <a:lnTo>
                    <a:pt x="8420" y="2832"/>
                  </a:lnTo>
                  <a:lnTo>
                    <a:pt x="8704" y="3019"/>
                  </a:lnTo>
                  <a:lnTo>
                    <a:pt x="8968" y="3206"/>
                  </a:lnTo>
                  <a:lnTo>
                    <a:pt x="9138" y="3405"/>
                  </a:lnTo>
                  <a:lnTo>
                    <a:pt x="9327" y="3570"/>
                  </a:lnTo>
                  <a:lnTo>
                    <a:pt x="9440" y="3735"/>
                  </a:lnTo>
                  <a:lnTo>
                    <a:pt x="9516" y="3890"/>
                  </a:lnTo>
                  <a:lnTo>
                    <a:pt x="9534" y="4033"/>
                  </a:lnTo>
                  <a:lnTo>
                    <a:pt x="9534" y="4165"/>
                  </a:lnTo>
                  <a:lnTo>
                    <a:pt x="9516" y="4286"/>
                  </a:lnTo>
                  <a:lnTo>
                    <a:pt x="9440" y="4397"/>
                  </a:lnTo>
                  <a:lnTo>
                    <a:pt x="9327" y="4496"/>
                  </a:lnTo>
                  <a:lnTo>
                    <a:pt x="9176" y="4562"/>
                  </a:lnTo>
                  <a:lnTo>
                    <a:pt x="9006" y="4628"/>
                  </a:lnTo>
                  <a:lnTo>
                    <a:pt x="8779" y="4694"/>
                  </a:lnTo>
                  <a:lnTo>
                    <a:pt x="8534" y="4716"/>
                  </a:lnTo>
                  <a:lnTo>
                    <a:pt x="8232" y="4716"/>
                  </a:lnTo>
                  <a:lnTo>
                    <a:pt x="7118" y="4738"/>
                  </a:lnTo>
                  <a:lnTo>
                    <a:pt x="5947" y="4771"/>
                  </a:lnTo>
                  <a:lnTo>
                    <a:pt x="4795" y="4815"/>
                  </a:lnTo>
                  <a:lnTo>
                    <a:pt x="3681" y="4860"/>
                  </a:lnTo>
                  <a:lnTo>
                    <a:pt x="2662" y="4882"/>
                  </a:lnTo>
                  <a:lnTo>
                    <a:pt x="1755" y="4882"/>
                  </a:lnTo>
                  <a:lnTo>
                    <a:pt x="1359" y="4860"/>
                  </a:lnTo>
                  <a:lnTo>
                    <a:pt x="981" y="4837"/>
                  </a:lnTo>
                  <a:lnTo>
                    <a:pt x="698" y="4771"/>
                  </a:lnTo>
                  <a:lnTo>
                    <a:pt x="453" y="4716"/>
                  </a:lnTo>
                  <a:lnTo>
                    <a:pt x="453" y="5322"/>
                  </a:lnTo>
                  <a:lnTo>
                    <a:pt x="453" y="6083"/>
                  </a:lnTo>
                  <a:lnTo>
                    <a:pt x="453" y="6909"/>
                  </a:lnTo>
                  <a:lnTo>
                    <a:pt x="453" y="7780"/>
                  </a:lnTo>
                  <a:lnTo>
                    <a:pt x="453" y="8606"/>
                  </a:lnTo>
                  <a:lnTo>
                    <a:pt x="453" y="9345"/>
                  </a:lnTo>
                  <a:lnTo>
                    <a:pt x="453" y="9918"/>
                  </a:lnTo>
                  <a:lnTo>
                    <a:pt x="453" y="10282"/>
                  </a:lnTo>
                  <a:lnTo>
                    <a:pt x="490" y="10381"/>
                  </a:lnTo>
                  <a:lnTo>
                    <a:pt x="547" y="10491"/>
                  </a:lnTo>
                  <a:lnTo>
                    <a:pt x="660" y="10590"/>
                  </a:lnTo>
                  <a:lnTo>
                    <a:pt x="811" y="10700"/>
                  </a:lnTo>
                  <a:lnTo>
                    <a:pt x="981" y="10811"/>
                  </a:lnTo>
                  <a:lnTo>
                    <a:pt x="1208" y="10888"/>
                  </a:lnTo>
                  <a:lnTo>
                    <a:pt x="1453" y="10954"/>
                  </a:lnTo>
                  <a:lnTo>
                    <a:pt x="1718" y="11020"/>
                  </a:lnTo>
                  <a:lnTo>
                    <a:pt x="1963" y="11064"/>
                  </a:lnTo>
                  <a:lnTo>
                    <a:pt x="2265" y="11086"/>
                  </a:lnTo>
                  <a:lnTo>
                    <a:pt x="2548" y="11064"/>
                  </a:lnTo>
                  <a:lnTo>
                    <a:pt x="2794" y="11042"/>
                  </a:lnTo>
                  <a:lnTo>
                    <a:pt x="3096" y="10976"/>
                  </a:lnTo>
                  <a:lnTo>
                    <a:pt x="3341" y="10888"/>
                  </a:lnTo>
                  <a:lnTo>
                    <a:pt x="3606" y="10766"/>
                  </a:lnTo>
                  <a:lnTo>
                    <a:pt x="3813" y="10590"/>
                  </a:lnTo>
                  <a:close/>
                </a:path>
              </a:pathLst>
            </a:custGeom>
            <a:solidFill>
              <a:srgbClr val="D8EBB3">
                <a:alpha val="100000"/>
              </a:srgbClr>
            </a:solidFill>
            <a:ln w="28575" cap="flat" cmpd="sng">
              <a:solidFill>
                <a:srgbClr val="FF0000">
                  <a:alpha val="100000"/>
                </a:srgbClr>
              </a:solidFill>
              <a:prstDash val="solid"/>
              <a:miter lim="800000"/>
              <a:headEnd type="none" w="med" len="med"/>
              <a:tailEnd type="none" w="med" len="med"/>
            </a:ln>
          </p:spPr>
          <p:txBody>
            <a:bodyPr/>
            <a:p>
              <a:endParaRPr lang="zh-CN" altLang="en-US"/>
            </a:p>
          </p:txBody>
        </p:sp>
        <p:sp>
          <p:nvSpPr>
            <p:cNvPr id="25612" name="Puzzle1"/>
            <p:cNvSpPr>
              <a:spLocks noEditPoints="1"/>
            </p:cNvSpPr>
            <p:nvPr/>
          </p:nvSpPr>
          <p:spPr>
            <a:xfrm>
              <a:off x="1824" y="1091"/>
              <a:ext cx="1800" cy="1051"/>
            </a:xfrm>
            <a:custGeom>
              <a:avLst/>
              <a:gdLst>
                <a:gd name="txL" fmla="*/ 6084 w 21600"/>
                <a:gd name="txT" fmla="*/ 2569 h 21600"/>
                <a:gd name="txR" fmla="*/ 16128 w 21600"/>
                <a:gd name="txB" fmla="*/ 19545 h 21600"/>
              </a:gdLst>
              <a:ahLst/>
              <a:cxnLst>
                <a:cxn ang="0">
                  <a:pos x="0" y="0"/>
                </a:cxn>
                <a:cxn ang="0">
                  <a:pos x="0" y="0"/>
                </a:cxn>
                <a:cxn ang="0">
                  <a:pos x="0" y="0"/>
                </a:cxn>
                <a:cxn ang="0">
                  <a:pos x="0" y="0"/>
                </a:cxn>
                <a:cxn ang="0">
                  <a:pos x="0" y="0"/>
                </a:cxn>
                <a:cxn ang="0">
                  <a:pos x="0" y="0"/>
                </a:cxn>
                <a:cxn ang="0">
                  <a:pos x="0" y="0"/>
                </a:cxn>
                <a:cxn ang="0">
                  <a:pos x="0" y="0"/>
                </a:cxn>
              </a:cxnLst>
              <a:rect l="txL" t="txT" r="txR" b="txB"/>
              <a:pathLst>
                <a:path w="21600" h="21600">
                  <a:moveTo>
                    <a:pt x="9360" y="20836"/>
                  </a:moveTo>
                  <a:lnTo>
                    <a:pt x="9528" y="20836"/>
                  </a:lnTo>
                  <a:lnTo>
                    <a:pt x="9686" y="20762"/>
                  </a:lnTo>
                  <a:lnTo>
                    <a:pt x="9810" y="20687"/>
                  </a:lnTo>
                  <a:lnTo>
                    <a:pt x="9922" y="20575"/>
                  </a:lnTo>
                  <a:lnTo>
                    <a:pt x="10012" y="20426"/>
                  </a:lnTo>
                  <a:lnTo>
                    <a:pt x="10068" y="20296"/>
                  </a:lnTo>
                  <a:lnTo>
                    <a:pt x="10113" y="20110"/>
                  </a:lnTo>
                  <a:lnTo>
                    <a:pt x="10136" y="19905"/>
                  </a:lnTo>
                  <a:lnTo>
                    <a:pt x="10136" y="19682"/>
                  </a:lnTo>
                  <a:lnTo>
                    <a:pt x="10113" y="19440"/>
                  </a:lnTo>
                  <a:lnTo>
                    <a:pt x="10068" y="19142"/>
                  </a:lnTo>
                  <a:lnTo>
                    <a:pt x="10012" y="18900"/>
                  </a:lnTo>
                  <a:lnTo>
                    <a:pt x="9900" y="18620"/>
                  </a:lnTo>
                  <a:lnTo>
                    <a:pt x="9787" y="18285"/>
                  </a:lnTo>
                  <a:lnTo>
                    <a:pt x="9641" y="17968"/>
                  </a:lnTo>
                  <a:lnTo>
                    <a:pt x="9472" y="17652"/>
                  </a:lnTo>
                  <a:lnTo>
                    <a:pt x="9382" y="17466"/>
                  </a:lnTo>
                  <a:lnTo>
                    <a:pt x="9315" y="17298"/>
                  </a:lnTo>
                  <a:lnTo>
                    <a:pt x="9258" y="17112"/>
                  </a:lnTo>
                  <a:lnTo>
                    <a:pt x="9191" y="16926"/>
                  </a:lnTo>
                  <a:lnTo>
                    <a:pt x="9123" y="16535"/>
                  </a:lnTo>
                  <a:lnTo>
                    <a:pt x="9101" y="16144"/>
                  </a:lnTo>
                  <a:lnTo>
                    <a:pt x="9101" y="15753"/>
                  </a:lnTo>
                  <a:lnTo>
                    <a:pt x="9168" y="15362"/>
                  </a:lnTo>
                  <a:lnTo>
                    <a:pt x="9236" y="14971"/>
                  </a:lnTo>
                  <a:lnTo>
                    <a:pt x="9360" y="14580"/>
                  </a:lnTo>
                  <a:lnTo>
                    <a:pt x="9495" y="14244"/>
                  </a:lnTo>
                  <a:lnTo>
                    <a:pt x="9663" y="13891"/>
                  </a:lnTo>
                  <a:lnTo>
                    <a:pt x="9855" y="13611"/>
                  </a:lnTo>
                  <a:lnTo>
                    <a:pt x="10068" y="13351"/>
                  </a:lnTo>
                  <a:lnTo>
                    <a:pt x="10293" y="13146"/>
                  </a:lnTo>
                  <a:lnTo>
                    <a:pt x="10552" y="12997"/>
                  </a:lnTo>
                  <a:lnTo>
                    <a:pt x="10811" y="12885"/>
                  </a:lnTo>
                  <a:lnTo>
                    <a:pt x="11069" y="12866"/>
                  </a:lnTo>
                  <a:lnTo>
                    <a:pt x="11351" y="12885"/>
                  </a:lnTo>
                  <a:lnTo>
                    <a:pt x="11610" y="12997"/>
                  </a:lnTo>
                  <a:lnTo>
                    <a:pt x="11846" y="13183"/>
                  </a:lnTo>
                  <a:lnTo>
                    <a:pt x="12060" y="13388"/>
                  </a:lnTo>
                  <a:lnTo>
                    <a:pt x="12251" y="13648"/>
                  </a:lnTo>
                  <a:lnTo>
                    <a:pt x="12419" y="13928"/>
                  </a:lnTo>
                  <a:lnTo>
                    <a:pt x="12555" y="14244"/>
                  </a:lnTo>
                  <a:lnTo>
                    <a:pt x="12690" y="14617"/>
                  </a:lnTo>
                  <a:lnTo>
                    <a:pt x="12768" y="15008"/>
                  </a:lnTo>
                  <a:lnTo>
                    <a:pt x="12836" y="15399"/>
                  </a:lnTo>
                  <a:lnTo>
                    <a:pt x="12858" y="15753"/>
                  </a:lnTo>
                  <a:lnTo>
                    <a:pt x="12858" y="16144"/>
                  </a:lnTo>
                  <a:lnTo>
                    <a:pt x="12813" y="16535"/>
                  </a:lnTo>
                  <a:lnTo>
                    <a:pt x="12746" y="16888"/>
                  </a:lnTo>
                  <a:lnTo>
                    <a:pt x="12667" y="17224"/>
                  </a:lnTo>
                  <a:lnTo>
                    <a:pt x="12510" y="17503"/>
                  </a:lnTo>
                  <a:lnTo>
                    <a:pt x="12228" y="18043"/>
                  </a:lnTo>
                  <a:lnTo>
                    <a:pt x="11970" y="18546"/>
                  </a:lnTo>
                  <a:lnTo>
                    <a:pt x="11868" y="18751"/>
                  </a:lnTo>
                  <a:lnTo>
                    <a:pt x="11778" y="18974"/>
                  </a:lnTo>
                  <a:lnTo>
                    <a:pt x="11711" y="19179"/>
                  </a:lnTo>
                  <a:lnTo>
                    <a:pt x="11666" y="19365"/>
                  </a:lnTo>
                  <a:lnTo>
                    <a:pt x="11632" y="19570"/>
                  </a:lnTo>
                  <a:lnTo>
                    <a:pt x="11632" y="19756"/>
                  </a:lnTo>
                  <a:lnTo>
                    <a:pt x="11632" y="19942"/>
                  </a:lnTo>
                  <a:lnTo>
                    <a:pt x="11643" y="20110"/>
                  </a:lnTo>
                  <a:lnTo>
                    <a:pt x="11711" y="20296"/>
                  </a:lnTo>
                  <a:lnTo>
                    <a:pt x="11801" y="20464"/>
                  </a:lnTo>
                  <a:lnTo>
                    <a:pt x="11891" y="20650"/>
                  </a:lnTo>
                  <a:lnTo>
                    <a:pt x="12037" y="20836"/>
                  </a:lnTo>
                  <a:lnTo>
                    <a:pt x="12206" y="21004"/>
                  </a:lnTo>
                  <a:lnTo>
                    <a:pt x="12419" y="21190"/>
                  </a:lnTo>
                  <a:lnTo>
                    <a:pt x="12667" y="21320"/>
                  </a:lnTo>
                  <a:lnTo>
                    <a:pt x="12960" y="21432"/>
                  </a:lnTo>
                  <a:lnTo>
                    <a:pt x="13286" y="21544"/>
                  </a:lnTo>
                  <a:lnTo>
                    <a:pt x="13612" y="21655"/>
                  </a:lnTo>
                  <a:lnTo>
                    <a:pt x="13983" y="21693"/>
                  </a:lnTo>
                  <a:lnTo>
                    <a:pt x="14343" y="21730"/>
                  </a:lnTo>
                  <a:lnTo>
                    <a:pt x="14715" y="21730"/>
                  </a:lnTo>
                  <a:lnTo>
                    <a:pt x="15075" y="21730"/>
                  </a:lnTo>
                  <a:lnTo>
                    <a:pt x="15446" y="21655"/>
                  </a:lnTo>
                  <a:lnTo>
                    <a:pt x="15794" y="21581"/>
                  </a:lnTo>
                  <a:lnTo>
                    <a:pt x="16132" y="21432"/>
                  </a:lnTo>
                  <a:lnTo>
                    <a:pt x="16458" y="21302"/>
                  </a:lnTo>
                  <a:lnTo>
                    <a:pt x="16740" y="21078"/>
                  </a:lnTo>
                  <a:lnTo>
                    <a:pt x="16976" y="20836"/>
                  </a:lnTo>
                  <a:lnTo>
                    <a:pt x="17043" y="20650"/>
                  </a:lnTo>
                  <a:lnTo>
                    <a:pt x="17088" y="20426"/>
                  </a:lnTo>
                  <a:lnTo>
                    <a:pt x="17133" y="20222"/>
                  </a:lnTo>
                  <a:lnTo>
                    <a:pt x="17156" y="19980"/>
                  </a:lnTo>
                  <a:lnTo>
                    <a:pt x="17167" y="19477"/>
                  </a:lnTo>
                  <a:lnTo>
                    <a:pt x="17167" y="18974"/>
                  </a:lnTo>
                  <a:lnTo>
                    <a:pt x="17156" y="18397"/>
                  </a:lnTo>
                  <a:lnTo>
                    <a:pt x="17111" y="17820"/>
                  </a:lnTo>
                  <a:lnTo>
                    <a:pt x="17066" y="17261"/>
                  </a:lnTo>
                  <a:lnTo>
                    <a:pt x="16998" y="16646"/>
                  </a:lnTo>
                  <a:lnTo>
                    <a:pt x="16852" y="15511"/>
                  </a:lnTo>
                  <a:lnTo>
                    <a:pt x="16740" y="14393"/>
                  </a:lnTo>
                  <a:lnTo>
                    <a:pt x="16717" y="13928"/>
                  </a:lnTo>
                  <a:lnTo>
                    <a:pt x="16695" y="13462"/>
                  </a:lnTo>
                  <a:lnTo>
                    <a:pt x="16717" y="13071"/>
                  </a:lnTo>
                  <a:lnTo>
                    <a:pt x="16785" y="12755"/>
                  </a:lnTo>
                  <a:lnTo>
                    <a:pt x="16852" y="12419"/>
                  </a:lnTo>
                  <a:lnTo>
                    <a:pt x="16953" y="12140"/>
                  </a:lnTo>
                  <a:lnTo>
                    <a:pt x="17088" y="11898"/>
                  </a:lnTo>
                  <a:lnTo>
                    <a:pt x="17212" y="11675"/>
                  </a:lnTo>
                  <a:lnTo>
                    <a:pt x="17370" y="11470"/>
                  </a:lnTo>
                  <a:lnTo>
                    <a:pt x="17516" y="11284"/>
                  </a:lnTo>
                  <a:lnTo>
                    <a:pt x="17696" y="11135"/>
                  </a:lnTo>
                  <a:lnTo>
                    <a:pt x="17865" y="11042"/>
                  </a:lnTo>
                  <a:lnTo>
                    <a:pt x="18033" y="10930"/>
                  </a:lnTo>
                  <a:lnTo>
                    <a:pt x="18213" y="10893"/>
                  </a:lnTo>
                  <a:lnTo>
                    <a:pt x="18382" y="10893"/>
                  </a:lnTo>
                  <a:lnTo>
                    <a:pt x="18551" y="10967"/>
                  </a:lnTo>
                  <a:lnTo>
                    <a:pt x="18708" y="11042"/>
                  </a:lnTo>
                  <a:lnTo>
                    <a:pt x="18855" y="11172"/>
                  </a:lnTo>
                  <a:lnTo>
                    <a:pt x="19012" y="11358"/>
                  </a:lnTo>
                  <a:lnTo>
                    <a:pt x="19136" y="11600"/>
                  </a:lnTo>
                  <a:lnTo>
                    <a:pt x="19271" y="11861"/>
                  </a:lnTo>
                  <a:lnTo>
                    <a:pt x="19440" y="12028"/>
                  </a:lnTo>
                  <a:lnTo>
                    <a:pt x="19608" y="12177"/>
                  </a:lnTo>
                  <a:lnTo>
                    <a:pt x="19822" y="12289"/>
                  </a:lnTo>
                  <a:lnTo>
                    <a:pt x="20025" y="12289"/>
                  </a:lnTo>
                  <a:lnTo>
                    <a:pt x="20238" y="12289"/>
                  </a:lnTo>
                  <a:lnTo>
                    <a:pt x="20452" y="12215"/>
                  </a:lnTo>
                  <a:lnTo>
                    <a:pt x="20643" y="12103"/>
                  </a:lnTo>
                  <a:lnTo>
                    <a:pt x="20846" y="11973"/>
                  </a:lnTo>
                  <a:lnTo>
                    <a:pt x="21037" y="11786"/>
                  </a:lnTo>
                  <a:lnTo>
                    <a:pt x="21206" y="11563"/>
                  </a:lnTo>
                  <a:lnTo>
                    <a:pt x="21363" y="11321"/>
                  </a:lnTo>
                  <a:lnTo>
                    <a:pt x="21465" y="11079"/>
                  </a:lnTo>
                  <a:lnTo>
                    <a:pt x="21577" y="10744"/>
                  </a:lnTo>
                  <a:lnTo>
                    <a:pt x="21622" y="10427"/>
                  </a:lnTo>
                  <a:lnTo>
                    <a:pt x="21645" y="10111"/>
                  </a:lnTo>
                  <a:lnTo>
                    <a:pt x="21622" y="9608"/>
                  </a:lnTo>
                  <a:lnTo>
                    <a:pt x="21577" y="9142"/>
                  </a:lnTo>
                  <a:lnTo>
                    <a:pt x="21465" y="8751"/>
                  </a:lnTo>
                  <a:lnTo>
                    <a:pt x="21363" y="8397"/>
                  </a:lnTo>
                  <a:lnTo>
                    <a:pt x="21206" y="8062"/>
                  </a:lnTo>
                  <a:lnTo>
                    <a:pt x="21037" y="7820"/>
                  </a:lnTo>
                  <a:lnTo>
                    <a:pt x="20846" y="7597"/>
                  </a:lnTo>
                  <a:lnTo>
                    <a:pt x="20643" y="7429"/>
                  </a:lnTo>
                  <a:lnTo>
                    <a:pt x="20452" y="7317"/>
                  </a:lnTo>
                  <a:lnTo>
                    <a:pt x="20238" y="7206"/>
                  </a:lnTo>
                  <a:lnTo>
                    <a:pt x="20025" y="7168"/>
                  </a:lnTo>
                  <a:lnTo>
                    <a:pt x="19822" y="7206"/>
                  </a:lnTo>
                  <a:lnTo>
                    <a:pt x="19608" y="7243"/>
                  </a:lnTo>
                  <a:lnTo>
                    <a:pt x="19440" y="7355"/>
                  </a:lnTo>
                  <a:lnTo>
                    <a:pt x="19271" y="7504"/>
                  </a:lnTo>
                  <a:lnTo>
                    <a:pt x="19136" y="7708"/>
                  </a:lnTo>
                  <a:lnTo>
                    <a:pt x="19012" y="7895"/>
                  </a:lnTo>
                  <a:lnTo>
                    <a:pt x="18832" y="8025"/>
                  </a:lnTo>
                  <a:lnTo>
                    <a:pt x="18663" y="8174"/>
                  </a:lnTo>
                  <a:lnTo>
                    <a:pt x="18472" y="8248"/>
                  </a:lnTo>
                  <a:lnTo>
                    <a:pt x="18270" y="8286"/>
                  </a:lnTo>
                  <a:lnTo>
                    <a:pt x="18078" y="8323"/>
                  </a:lnTo>
                  <a:lnTo>
                    <a:pt x="17887" y="8323"/>
                  </a:lnTo>
                  <a:lnTo>
                    <a:pt x="17696" y="8248"/>
                  </a:lnTo>
                  <a:lnTo>
                    <a:pt x="17493" y="8174"/>
                  </a:lnTo>
                  <a:lnTo>
                    <a:pt x="17302" y="8062"/>
                  </a:lnTo>
                  <a:lnTo>
                    <a:pt x="17133" y="7969"/>
                  </a:lnTo>
                  <a:lnTo>
                    <a:pt x="16976" y="7783"/>
                  </a:lnTo>
                  <a:lnTo>
                    <a:pt x="16852" y="7597"/>
                  </a:lnTo>
                  <a:lnTo>
                    <a:pt x="16740" y="7429"/>
                  </a:lnTo>
                  <a:lnTo>
                    <a:pt x="16672" y="7168"/>
                  </a:lnTo>
                  <a:lnTo>
                    <a:pt x="16638" y="6926"/>
                  </a:lnTo>
                  <a:lnTo>
                    <a:pt x="16616" y="6498"/>
                  </a:lnTo>
                  <a:lnTo>
                    <a:pt x="16616" y="5772"/>
                  </a:lnTo>
                  <a:lnTo>
                    <a:pt x="16650" y="4915"/>
                  </a:lnTo>
                  <a:lnTo>
                    <a:pt x="16695" y="3928"/>
                  </a:lnTo>
                  <a:lnTo>
                    <a:pt x="16762" y="2960"/>
                  </a:lnTo>
                  <a:lnTo>
                    <a:pt x="16830" y="1992"/>
                  </a:lnTo>
                  <a:lnTo>
                    <a:pt x="16908" y="1173"/>
                  </a:lnTo>
                  <a:lnTo>
                    <a:pt x="16976" y="521"/>
                  </a:lnTo>
                  <a:lnTo>
                    <a:pt x="16953" y="521"/>
                  </a:lnTo>
                  <a:lnTo>
                    <a:pt x="16931" y="521"/>
                  </a:lnTo>
                  <a:lnTo>
                    <a:pt x="16267" y="484"/>
                  </a:lnTo>
                  <a:lnTo>
                    <a:pt x="15637" y="428"/>
                  </a:lnTo>
                  <a:lnTo>
                    <a:pt x="15063" y="353"/>
                  </a:lnTo>
                  <a:lnTo>
                    <a:pt x="14523" y="279"/>
                  </a:lnTo>
                  <a:lnTo>
                    <a:pt x="14040" y="167"/>
                  </a:lnTo>
                  <a:lnTo>
                    <a:pt x="13635" y="93"/>
                  </a:lnTo>
                  <a:lnTo>
                    <a:pt x="13331" y="18"/>
                  </a:lnTo>
                  <a:lnTo>
                    <a:pt x="13117" y="18"/>
                  </a:lnTo>
                  <a:lnTo>
                    <a:pt x="12982" y="18"/>
                  </a:lnTo>
                  <a:lnTo>
                    <a:pt x="12858" y="130"/>
                  </a:lnTo>
                  <a:lnTo>
                    <a:pt x="12723" y="279"/>
                  </a:lnTo>
                  <a:lnTo>
                    <a:pt x="12622" y="446"/>
                  </a:lnTo>
                  <a:lnTo>
                    <a:pt x="12510" y="670"/>
                  </a:lnTo>
                  <a:lnTo>
                    <a:pt x="12419" y="912"/>
                  </a:lnTo>
                  <a:lnTo>
                    <a:pt x="12363" y="1210"/>
                  </a:lnTo>
                  <a:lnTo>
                    <a:pt x="12318" y="1526"/>
                  </a:lnTo>
                  <a:lnTo>
                    <a:pt x="12273" y="1843"/>
                  </a:lnTo>
                  <a:lnTo>
                    <a:pt x="12251" y="2215"/>
                  </a:lnTo>
                  <a:lnTo>
                    <a:pt x="12273" y="2532"/>
                  </a:lnTo>
                  <a:lnTo>
                    <a:pt x="12318" y="2886"/>
                  </a:lnTo>
                  <a:lnTo>
                    <a:pt x="12386" y="3240"/>
                  </a:lnTo>
                  <a:lnTo>
                    <a:pt x="12464" y="3556"/>
                  </a:lnTo>
                  <a:lnTo>
                    <a:pt x="12577" y="3891"/>
                  </a:lnTo>
                  <a:lnTo>
                    <a:pt x="12746" y="4171"/>
                  </a:lnTo>
                  <a:lnTo>
                    <a:pt x="12926" y="4487"/>
                  </a:lnTo>
                  <a:lnTo>
                    <a:pt x="13050" y="4860"/>
                  </a:lnTo>
                  <a:lnTo>
                    <a:pt x="13162" y="5251"/>
                  </a:lnTo>
                  <a:lnTo>
                    <a:pt x="13218" y="5604"/>
                  </a:lnTo>
                  <a:lnTo>
                    <a:pt x="13263" y="5995"/>
                  </a:lnTo>
                  <a:lnTo>
                    <a:pt x="13241" y="6386"/>
                  </a:lnTo>
                  <a:lnTo>
                    <a:pt x="13218" y="6740"/>
                  </a:lnTo>
                  <a:lnTo>
                    <a:pt x="13139" y="7094"/>
                  </a:lnTo>
                  <a:lnTo>
                    <a:pt x="13050" y="7429"/>
                  </a:lnTo>
                  <a:lnTo>
                    <a:pt x="12903" y="7746"/>
                  </a:lnTo>
                  <a:lnTo>
                    <a:pt x="12723" y="8025"/>
                  </a:lnTo>
                  <a:lnTo>
                    <a:pt x="12532" y="8286"/>
                  </a:lnTo>
                  <a:lnTo>
                    <a:pt x="12318" y="8491"/>
                  </a:lnTo>
                  <a:lnTo>
                    <a:pt x="12060" y="8677"/>
                  </a:lnTo>
                  <a:lnTo>
                    <a:pt x="11756" y="8788"/>
                  </a:lnTo>
                  <a:lnTo>
                    <a:pt x="11452" y="8826"/>
                  </a:lnTo>
                  <a:lnTo>
                    <a:pt x="11283" y="8826"/>
                  </a:lnTo>
                  <a:lnTo>
                    <a:pt x="11126" y="8826"/>
                  </a:lnTo>
                  <a:lnTo>
                    <a:pt x="11002" y="8788"/>
                  </a:lnTo>
                  <a:lnTo>
                    <a:pt x="10845" y="8714"/>
                  </a:lnTo>
                  <a:lnTo>
                    <a:pt x="10721" y="8640"/>
                  </a:lnTo>
                  <a:lnTo>
                    <a:pt x="10608" y="8565"/>
                  </a:lnTo>
                  <a:lnTo>
                    <a:pt x="10485" y="8453"/>
                  </a:lnTo>
                  <a:lnTo>
                    <a:pt x="10372" y="8323"/>
                  </a:lnTo>
                  <a:lnTo>
                    <a:pt x="10181" y="8062"/>
                  </a:lnTo>
                  <a:lnTo>
                    <a:pt x="10035" y="7746"/>
                  </a:lnTo>
                  <a:lnTo>
                    <a:pt x="9900" y="7392"/>
                  </a:lnTo>
                  <a:lnTo>
                    <a:pt x="9787" y="7001"/>
                  </a:lnTo>
                  <a:lnTo>
                    <a:pt x="9731" y="6610"/>
                  </a:lnTo>
                  <a:lnTo>
                    <a:pt x="9686" y="6219"/>
                  </a:lnTo>
                  <a:lnTo>
                    <a:pt x="9663" y="5772"/>
                  </a:lnTo>
                  <a:lnTo>
                    <a:pt x="9686" y="5381"/>
                  </a:lnTo>
                  <a:lnTo>
                    <a:pt x="9753" y="4990"/>
                  </a:lnTo>
                  <a:lnTo>
                    <a:pt x="9832" y="4636"/>
                  </a:lnTo>
                  <a:lnTo>
                    <a:pt x="9945" y="4320"/>
                  </a:lnTo>
                  <a:lnTo>
                    <a:pt x="10068" y="4022"/>
                  </a:lnTo>
                  <a:lnTo>
                    <a:pt x="10203" y="3817"/>
                  </a:lnTo>
                  <a:lnTo>
                    <a:pt x="10316" y="3593"/>
                  </a:lnTo>
                  <a:lnTo>
                    <a:pt x="10395" y="3351"/>
                  </a:lnTo>
                  <a:lnTo>
                    <a:pt x="10462" y="3109"/>
                  </a:lnTo>
                  <a:lnTo>
                    <a:pt x="10507" y="2848"/>
                  </a:lnTo>
                  <a:lnTo>
                    <a:pt x="10530" y="2606"/>
                  </a:lnTo>
                  <a:lnTo>
                    <a:pt x="10507" y="2346"/>
                  </a:lnTo>
                  <a:lnTo>
                    <a:pt x="10462" y="2141"/>
                  </a:lnTo>
                  <a:lnTo>
                    <a:pt x="10395" y="1880"/>
                  </a:lnTo>
                  <a:lnTo>
                    <a:pt x="10293" y="1638"/>
                  </a:lnTo>
                  <a:lnTo>
                    <a:pt x="10158" y="1415"/>
                  </a:lnTo>
                  <a:lnTo>
                    <a:pt x="9967" y="1210"/>
                  </a:lnTo>
                  <a:lnTo>
                    <a:pt x="9753" y="986"/>
                  </a:lnTo>
                  <a:lnTo>
                    <a:pt x="9495" y="819"/>
                  </a:lnTo>
                  <a:lnTo>
                    <a:pt x="9191" y="670"/>
                  </a:lnTo>
                  <a:lnTo>
                    <a:pt x="8842" y="521"/>
                  </a:lnTo>
                  <a:lnTo>
                    <a:pt x="8471" y="446"/>
                  </a:lnTo>
                  <a:lnTo>
                    <a:pt x="7998" y="428"/>
                  </a:lnTo>
                  <a:lnTo>
                    <a:pt x="7413" y="428"/>
                  </a:lnTo>
                  <a:lnTo>
                    <a:pt x="6817" y="446"/>
                  </a:lnTo>
                  <a:lnTo>
                    <a:pt x="6187" y="521"/>
                  </a:lnTo>
                  <a:lnTo>
                    <a:pt x="5602" y="633"/>
                  </a:lnTo>
                  <a:lnTo>
                    <a:pt x="5107" y="744"/>
                  </a:lnTo>
                  <a:lnTo>
                    <a:pt x="4725" y="856"/>
                  </a:lnTo>
                  <a:lnTo>
                    <a:pt x="4848" y="1564"/>
                  </a:lnTo>
                  <a:lnTo>
                    <a:pt x="5028" y="2495"/>
                  </a:lnTo>
                  <a:lnTo>
                    <a:pt x="5175" y="3556"/>
                  </a:lnTo>
                  <a:lnTo>
                    <a:pt x="5298" y="4673"/>
                  </a:lnTo>
                  <a:lnTo>
                    <a:pt x="5343" y="5213"/>
                  </a:lnTo>
                  <a:lnTo>
                    <a:pt x="5388" y="5753"/>
                  </a:lnTo>
                  <a:lnTo>
                    <a:pt x="5411" y="6275"/>
                  </a:lnTo>
                  <a:lnTo>
                    <a:pt x="5411" y="6740"/>
                  </a:lnTo>
                  <a:lnTo>
                    <a:pt x="5366" y="7168"/>
                  </a:lnTo>
                  <a:lnTo>
                    <a:pt x="5321" y="7541"/>
                  </a:lnTo>
                  <a:lnTo>
                    <a:pt x="5287" y="7708"/>
                  </a:lnTo>
                  <a:lnTo>
                    <a:pt x="5242" y="7857"/>
                  </a:lnTo>
                  <a:lnTo>
                    <a:pt x="5197" y="7969"/>
                  </a:lnTo>
                  <a:lnTo>
                    <a:pt x="5130" y="8062"/>
                  </a:lnTo>
                  <a:lnTo>
                    <a:pt x="5006" y="8248"/>
                  </a:lnTo>
                  <a:lnTo>
                    <a:pt x="4848" y="8397"/>
                  </a:lnTo>
                  <a:lnTo>
                    <a:pt x="4725" y="8528"/>
                  </a:lnTo>
                  <a:lnTo>
                    <a:pt x="4567" y="8640"/>
                  </a:lnTo>
                  <a:lnTo>
                    <a:pt x="4421" y="8714"/>
                  </a:lnTo>
                  <a:lnTo>
                    <a:pt x="4263" y="8751"/>
                  </a:lnTo>
                  <a:lnTo>
                    <a:pt x="4095" y="8788"/>
                  </a:lnTo>
                  <a:lnTo>
                    <a:pt x="3948" y="8788"/>
                  </a:lnTo>
                  <a:lnTo>
                    <a:pt x="3791" y="8751"/>
                  </a:lnTo>
                  <a:lnTo>
                    <a:pt x="3667" y="8714"/>
                  </a:lnTo>
                  <a:lnTo>
                    <a:pt x="3510" y="8677"/>
                  </a:lnTo>
                  <a:lnTo>
                    <a:pt x="3386" y="8602"/>
                  </a:lnTo>
                  <a:lnTo>
                    <a:pt x="3251" y="8491"/>
                  </a:lnTo>
                  <a:lnTo>
                    <a:pt x="3127" y="8360"/>
                  </a:lnTo>
                  <a:lnTo>
                    <a:pt x="3015" y="8248"/>
                  </a:lnTo>
                  <a:lnTo>
                    <a:pt x="2925" y="8062"/>
                  </a:lnTo>
                  <a:lnTo>
                    <a:pt x="2778" y="7857"/>
                  </a:lnTo>
                  <a:lnTo>
                    <a:pt x="2610" y="7671"/>
                  </a:lnTo>
                  <a:lnTo>
                    <a:pt x="2407" y="7541"/>
                  </a:lnTo>
                  <a:lnTo>
                    <a:pt x="2171" y="7466"/>
                  </a:lnTo>
                  <a:lnTo>
                    <a:pt x="1957" y="7429"/>
                  </a:lnTo>
                  <a:lnTo>
                    <a:pt x="1698" y="7429"/>
                  </a:lnTo>
                  <a:lnTo>
                    <a:pt x="1462" y="7466"/>
                  </a:lnTo>
                  <a:lnTo>
                    <a:pt x="1226" y="7559"/>
                  </a:lnTo>
                  <a:lnTo>
                    <a:pt x="989" y="7708"/>
                  </a:lnTo>
                  <a:lnTo>
                    <a:pt x="776" y="7932"/>
                  </a:lnTo>
                  <a:lnTo>
                    <a:pt x="551" y="8211"/>
                  </a:lnTo>
                  <a:lnTo>
                    <a:pt x="382" y="8528"/>
                  </a:lnTo>
                  <a:lnTo>
                    <a:pt x="315" y="8714"/>
                  </a:lnTo>
                  <a:lnTo>
                    <a:pt x="236" y="8919"/>
                  </a:lnTo>
                  <a:lnTo>
                    <a:pt x="191" y="9142"/>
                  </a:lnTo>
                  <a:lnTo>
                    <a:pt x="123" y="9347"/>
                  </a:lnTo>
                  <a:lnTo>
                    <a:pt x="78" y="9608"/>
                  </a:lnTo>
                  <a:lnTo>
                    <a:pt x="56" y="9887"/>
                  </a:lnTo>
                  <a:lnTo>
                    <a:pt x="33" y="10185"/>
                  </a:lnTo>
                  <a:lnTo>
                    <a:pt x="33" y="10464"/>
                  </a:lnTo>
                  <a:lnTo>
                    <a:pt x="33" y="10706"/>
                  </a:lnTo>
                  <a:lnTo>
                    <a:pt x="56" y="10967"/>
                  </a:lnTo>
                  <a:lnTo>
                    <a:pt x="78" y="11172"/>
                  </a:lnTo>
                  <a:lnTo>
                    <a:pt x="123" y="11395"/>
                  </a:lnTo>
                  <a:lnTo>
                    <a:pt x="168" y="11600"/>
                  </a:lnTo>
                  <a:lnTo>
                    <a:pt x="236" y="11786"/>
                  </a:lnTo>
                  <a:lnTo>
                    <a:pt x="292" y="11973"/>
                  </a:lnTo>
                  <a:lnTo>
                    <a:pt x="382" y="12140"/>
                  </a:lnTo>
                  <a:lnTo>
                    <a:pt x="540" y="12419"/>
                  </a:lnTo>
                  <a:lnTo>
                    <a:pt x="731" y="12680"/>
                  </a:lnTo>
                  <a:lnTo>
                    <a:pt x="944" y="12866"/>
                  </a:lnTo>
                  <a:lnTo>
                    <a:pt x="1158" y="12997"/>
                  </a:lnTo>
                  <a:lnTo>
                    <a:pt x="1395" y="13108"/>
                  </a:lnTo>
                  <a:lnTo>
                    <a:pt x="1608" y="13183"/>
                  </a:lnTo>
                  <a:lnTo>
                    <a:pt x="1856" y="13183"/>
                  </a:lnTo>
                  <a:lnTo>
                    <a:pt x="2070" y="13146"/>
                  </a:lnTo>
                  <a:lnTo>
                    <a:pt x="2261" y="13071"/>
                  </a:lnTo>
                  <a:lnTo>
                    <a:pt x="2430" y="12960"/>
                  </a:lnTo>
                  <a:lnTo>
                    <a:pt x="2587" y="12792"/>
                  </a:lnTo>
                  <a:lnTo>
                    <a:pt x="2688" y="12606"/>
                  </a:lnTo>
                  <a:lnTo>
                    <a:pt x="2801" y="12419"/>
                  </a:lnTo>
                  <a:lnTo>
                    <a:pt x="2925" y="12289"/>
                  </a:lnTo>
                  <a:lnTo>
                    <a:pt x="3082" y="12177"/>
                  </a:lnTo>
                  <a:lnTo>
                    <a:pt x="3228" y="12103"/>
                  </a:lnTo>
                  <a:lnTo>
                    <a:pt x="3408" y="12103"/>
                  </a:lnTo>
                  <a:lnTo>
                    <a:pt x="3577" y="12103"/>
                  </a:lnTo>
                  <a:lnTo>
                    <a:pt x="3723" y="12177"/>
                  </a:lnTo>
                  <a:lnTo>
                    <a:pt x="3903" y="12252"/>
                  </a:lnTo>
                  <a:lnTo>
                    <a:pt x="4072" y="12364"/>
                  </a:lnTo>
                  <a:lnTo>
                    <a:pt x="4230" y="12494"/>
                  </a:lnTo>
                  <a:lnTo>
                    <a:pt x="4353" y="12643"/>
                  </a:lnTo>
                  <a:lnTo>
                    <a:pt x="4488" y="12829"/>
                  </a:lnTo>
                  <a:lnTo>
                    <a:pt x="4567" y="13034"/>
                  </a:lnTo>
                  <a:lnTo>
                    <a:pt x="4657" y="13257"/>
                  </a:lnTo>
                  <a:lnTo>
                    <a:pt x="4702" y="13462"/>
                  </a:lnTo>
                  <a:lnTo>
                    <a:pt x="4725" y="13686"/>
                  </a:lnTo>
                  <a:lnTo>
                    <a:pt x="4702" y="14282"/>
                  </a:lnTo>
                  <a:lnTo>
                    <a:pt x="4657" y="15045"/>
                  </a:lnTo>
                  <a:lnTo>
                    <a:pt x="4612" y="15976"/>
                  </a:lnTo>
                  <a:lnTo>
                    <a:pt x="4590" y="16926"/>
                  </a:lnTo>
                  <a:lnTo>
                    <a:pt x="4567" y="17968"/>
                  </a:lnTo>
                  <a:lnTo>
                    <a:pt x="4567" y="19011"/>
                  </a:lnTo>
                  <a:lnTo>
                    <a:pt x="4590" y="19514"/>
                  </a:lnTo>
                  <a:lnTo>
                    <a:pt x="4612" y="19980"/>
                  </a:lnTo>
                  <a:lnTo>
                    <a:pt x="4657" y="20426"/>
                  </a:lnTo>
                  <a:lnTo>
                    <a:pt x="4725" y="20836"/>
                  </a:lnTo>
                  <a:lnTo>
                    <a:pt x="4848" y="20929"/>
                  </a:lnTo>
                  <a:lnTo>
                    <a:pt x="5040" y="21004"/>
                  </a:lnTo>
                  <a:lnTo>
                    <a:pt x="5265" y="21078"/>
                  </a:lnTo>
                  <a:lnTo>
                    <a:pt x="5478" y="21115"/>
                  </a:lnTo>
                  <a:lnTo>
                    <a:pt x="6041" y="21115"/>
                  </a:lnTo>
                  <a:lnTo>
                    <a:pt x="6637" y="21078"/>
                  </a:lnTo>
                  <a:lnTo>
                    <a:pt x="7312" y="21004"/>
                  </a:lnTo>
                  <a:lnTo>
                    <a:pt x="7998" y="20929"/>
                  </a:lnTo>
                  <a:lnTo>
                    <a:pt x="8696" y="20855"/>
                  </a:lnTo>
                  <a:lnTo>
                    <a:pt x="9360" y="20836"/>
                  </a:lnTo>
                  <a:close/>
                </a:path>
              </a:pathLst>
            </a:custGeom>
            <a:solidFill>
              <a:srgbClr val="CCCCFF">
                <a:alpha val="100000"/>
              </a:srgbClr>
            </a:solidFill>
            <a:ln w="28575" cap="flat" cmpd="sng">
              <a:solidFill>
                <a:srgbClr val="FF9900">
                  <a:alpha val="100000"/>
                </a:srgbClr>
              </a:solidFill>
              <a:prstDash val="solid"/>
              <a:miter lim="800000"/>
              <a:headEnd type="none" w="med" len="med"/>
              <a:tailEnd type="none" w="med" len="med"/>
            </a:ln>
          </p:spPr>
          <p:txBody>
            <a:bodyPr/>
            <a:p>
              <a:endParaRPr lang="zh-CN" altLang="en-US"/>
            </a:p>
          </p:txBody>
        </p:sp>
      </p:grpSp>
      <p:sp>
        <p:nvSpPr>
          <p:cNvPr id="23555" name="Rectangle 3"/>
          <p:cNvSpPr>
            <a:spLocks noGrp="1" noChangeArrowheads="1"/>
          </p:cNvSpPr>
          <p:nvPr>
            <p:ph idx="1"/>
          </p:nvPr>
        </p:nvSpPr>
        <p:spPr>
          <a:xfrm>
            <a:off x="611188" y="1557338"/>
            <a:ext cx="7561263" cy="4573588"/>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50000"/>
              </a:spcBef>
              <a:spcAft>
                <a:spcPct val="0"/>
              </a:spcAft>
              <a:buClr>
                <a:schemeClr val="accent1"/>
              </a:buClr>
              <a:buSzPct val="65000"/>
              <a:buFont typeface="Wingdings" panose="05000000000000000000" pitchFamily="2" charset="2"/>
              <a:buChar char="n"/>
              <a:defRPr/>
            </a:pPr>
            <a:r>
              <a:rPr kumimoji="0" lang="zh-CN" altLang="en-US" sz="44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rPr>
              <a:t>文化是社会群体的行动方式：</a:t>
            </a:r>
            <a:endParaRPr kumimoji="0" lang="zh-CN" altLang="en-US" sz="4400" b="1" i="0" u="none" strike="noStrike" kern="0" cap="none" spc="0" normalizeH="0" baseline="0" noProof="0" dirty="0" smtClean="0">
              <a:ln>
                <a:noFill/>
              </a:ln>
              <a:solidFill>
                <a:srgbClr val="0033CC"/>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n-cs"/>
            </a:endParaRPr>
          </a:p>
          <a:p>
            <a:pPr marL="1022350" marR="0" lvl="2" indent="-351155" algn="l" defTabSz="914400" rtl="0" eaLnBrk="1" fontAlgn="base" latinLnBrk="0" hangingPunct="1">
              <a:lnSpc>
                <a:spcPct val="100000"/>
              </a:lnSpc>
              <a:spcBef>
                <a:spcPts val="600"/>
              </a:spcBef>
              <a:spcAft>
                <a:spcPct val="0"/>
              </a:spcAft>
              <a:buClr>
                <a:schemeClr val="accent1"/>
              </a:buClr>
              <a:buSzPct val="65000"/>
              <a:buFont typeface="Wingdings" panose="05000000000000000000" pitchFamily="2" charset="2"/>
              <a:buChar char="n"/>
              <a:defRPr/>
            </a:pPr>
            <a:r>
              <a:rPr kumimoji="0" lang="zh-CN" altLang="en-US" sz="3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群体的感知方式</a:t>
            </a:r>
            <a:endParaRPr kumimoji="0" lang="zh-CN" altLang="en-US" sz="3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1022350" marR="0" lvl="2" indent="-351155" algn="l" defTabSz="914400" rtl="0" eaLnBrk="1" fontAlgn="base" latinLnBrk="0" hangingPunct="1">
              <a:lnSpc>
                <a:spcPct val="100000"/>
              </a:lnSpc>
              <a:spcBef>
                <a:spcPts val="600"/>
              </a:spcBef>
              <a:spcAft>
                <a:spcPct val="0"/>
              </a:spcAft>
              <a:buClr>
                <a:schemeClr val="accent1"/>
              </a:buClr>
              <a:buSzPct val="65000"/>
              <a:buFont typeface="Wingdings" panose="05000000000000000000" pitchFamily="2" charset="2"/>
              <a:buChar char="n"/>
              <a:defRPr/>
            </a:pPr>
            <a:r>
              <a:rPr kumimoji="0" lang="zh-CN" altLang="en-US" sz="3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群体的认知方式</a:t>
            </a:r>
            <a:endParaRPr kumimoji="0" lang="zh-CN" altLang="en-US" sz="3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1022350" marR="0" lvl="2" indent="-351155" algn="l" defTabSz="914400" rtl="0" eaLnBrk="1" fontAlgn="base" latinLnBrk="0" hangingPunct="1">
              <a:lnSpc>
                <a:spcPct val="100000"/>
              </a:lnSpc>
              <a:spcBef>
                <a:spcPts val="600"/>
              </a:spcBef>
              <a:spcAft>
                <a:spcPct val="0"/>
              </a:spcAft>
              <a:buClr>
                <a:schemeClr val="accent1"/>
              </a:buClr>
              <a:buSzPct val="65000"/>
              <a:buFont typeface="Wingdings" panose="05000000000000000000" pitchFamily="2" charset="2"/>
              <a:buChar char="n"/>
              <a:defRPr/>
            </a:pPr>
            <a:r>
              <a:rPr kumimoji="0" lang="zh-CN" altLang="en-US" sz="3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群体的情感方式</a:t>
            </a:r>
            <a:endParaRPr kumimoji="0" lang="zh-CN" altLang="en-US" sz="3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1022350" marR="0" lvl="2" indent="-351155" algn="l" defTabSz="914400" rtl="0" eaLnBrk="1" fontAlgn="base" latinLnBrk="0" hangingPunct="1">
              <a:lnSpc>
                <a:spcPct val="100000"/>
              </a:lnSpc>
              <a:spcBef>
                <a:spcPts val="600"/>
              </a:spcBef>
              <a:spcAft>
                <a:spcPct val="0"/>
              </a:spcAft>
              <a:buClr>
                <a:schemeClr val="accent1"/>
              </a:buClr>
              <a:buSzPct val="65000"/>
              <a:buFont typeface="Wingdings" panose="05000000000000000000" pitchFamily="2" charset="2"/>
              <a:buChar char="n"/>
              <a:defRPr/>
            </a:pPr>
            <a:r>
              <a:rPr kumimoji="0" lang="zh-CN" altLang="en-US" sz="3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rPr>
              <a:t>群体的表达交流方式</a:t>
            </a:r>
            <a:endParaRPr kumimoji="0" lang="zh-CN" altLang="en-US" sz="36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endParaRPr>
          </a:p>
          <a:p>
            <a:pPr marL="342900" marR="0" lvl="0" indent="-342900" algn="l" defTabSz="914400" rtl="0" eaLnBrk="1" fontAlgn="base" latinLnBrk="0" hangingPunct="1">
              <a:lnSpc>
                <a:spcPct val="100000"/>
              </a:lnSpc>
              <a:spcBef>
                <a:spcPct val="90000"/>
              </a:spcBef>
              <a:spcAft>
                <a:spcPct val="0"/>
              </a:spcAft>
              <a:buClr>
                <a:schemeClr val="accent1"/>
              </a:buClr>
              <a:buSzPct val="65000"/>
              <a:buFont typeface="Wingdings" panose="05000000000000000000" pitchFamily="2" charset="2"/>
              <a:buNone/>
              <a:defRPr/>
            </a:pPr>
            <a:r>
              <a:rPr kumimoji="0" lang="zh-CN" altLang="en-US" sz="3000" b="0" i="0" u="none" strike="noStrike" kern="0" cap="none" spc="0" normalizeH="0" baseline="0" noProof="0" dirty="0" smtClean="0">
                <a:ln>
                  <a:noFill/>
                </a:ln>
                <a:solidFill>
                  <a:schemeClr val="accent1"/>
                </a:solidFill>
                <a:effectLst/>
                <a:uLnTx/>
                <a:uFillTx/>
                <a:latin typeface="黑体" panose="02010609060101010101" pitchFamily="49" charset="-122"/>
                <a:ea typeface="黑体" panose="02010609060101010101" pitchFamily="49" charset="-122"/>
                <a:cs typeface="+mn-cs"/>
              </a:rPr>
              <a:t> </a:t>
            </a:r>
            <a:r>
              <a:rPr kumimoji="0" lang="zh-CN" altLang="en-US" sz="3200" b="1" i="0" u="none" strike="noStrike" kern="0" cap="none" spc="0" normalizeH="0" baseline="0" noProof="0" dirty="0" smtClean="0">
                <a:ln>
                  <a:noFill/>
                </a:ln>
                <a:solidFill>
                  <a:schemeClr val="accent1"/>
                </a:solidFill>
                <a:effectLst/>
                <a:uLnTx/>
                <a:uFillTx/>
                <a:latin typeface="微软雅黑" panose="020B0503020204020204" pitchFamily="34" charset="-122"/>
                <a:ea typeface="微软雅黑" panose="020B0503020204020204" pitchFamily="34" charset="-122"/>
                <a:cs typeface="+mn-cs"/>
              </a:rPr>
              <a:t>熟悉的文化环境         陌生的文化环境</a:t>
            </a:r>
            <a:endParaRPr kumimoji="0" lang="zh-CN" altLang="en-US" sz="3200" b="1" i="0" u="none" strike="noStrike" kern="0" cap="none" spc="0" normalizeH="0" baseline="0" noProof="0" dirty="0" smtClean="0">
              <a:ln>
                <a:noFill/>
              </a:ln>
              <a:solidFill>
                <a:schemeClr val="accent1"/>
              </a:solidFill>
              <a:effectLst/>
              <a:uLnTx/>
              <a:uFillTx/>
              <a:latin typeface="微软雅黑" panose="020B0503020204020204" pitchFamily="34" charset="-122"/>
              <a:ea typeface="微软雅黑" panose="020B0503020204020204" pitchFamily="34" charset="-122"/>
              <a:cs typeface="+mn-cs"/>
            </a:endParaRPr>
          </a:p>
        </p:txBody>
      </p:sp>
      <p:sp>
        <p:nvSpPr>
          <p:cNvPr id="25608" name="AutoShape 4"/>
          <p:cNvSpPr/>
          <p:nvPr/>
        </p:nvSpPr>
        <p:spPr>
          <a:xfrm>
            <a:off x="3995738" y="5353050"/>
            <a:ext cx="685800" cy="381000"/>
          </a:xfrm>
          <a:prstGeom prst="rightArrow">
            <a:avLst>
              <a:gd name="adj1" fmla="val 50000"/>
              <a:gd name="adj2" fmla="val 45000"/>
            </a:avLst>
          </a:prstGeom>
          <a:solidFill>
            <a:schemeClr val="accent1"/>
          </a:solidFill>
          <a:ln w="9525" cap="flat" cmpd="sng">
            <a:solidFill>
              <a:schemeClr val="tx1"/>
            </a:solidFill>
            <a:prstDash val="solid"/>
            <a:miter/>
            <a:headEnd type="none" w="med" len="med"/>
            <a:tailEnd type="none" w="med" len="med"/>
          </a:ln>
        </p:spPr>
        <p:txBody>
          <a:bodyPr wrap="none" anchor="ctr"/>
          <a:p>
            <a:pPr eaLnBrk="1" hangingPunct="1"/>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3554"/>
                                        </p:tgtEl>
                                        <p:attrNameLst>
                                          <p:attrName>style.visibility</p:attrName>
                                        </p:attrNameLst>
                                      </p:cBhvr>
                                      <p:to>
                                        <p:strVal val="visible"/>
                                      </p:to>
                                    </p:set>
                                    <p:anim calcmode="lin" valueType="num">
                                      <p:cBhvr>
                                        <p:cTn id="7" dur="500" fill="hold"/>
                                        <p:tgtEl>
                                          <p:spTgt spid="23554"/>
                                        </p:tgtEl>
                                        <p:attrNameLst>
                                          <p:attrName>ppt_w</p:attrName>
                                        </p:attrNameLst>
                                      </p:cBhvr>
                                      <p:tavLst>
                                        <p:tav tm="0">
                                          <p:val>
                                            <p:fltVal val="0.000000"/>
                                          </p:val>
                                        </p:tav>
                                        <p:tav tm="100000">
                                          <p:val>
                                            <p:strVal val="#ppt_w"/>
                                          </p:val>
                                        </p:tav>
                                      </p:tavLst>
                                    </p:anim>
                                    <p:anim calcmode="lin" valueType="num">
                                      <p:cBhvr>
                                        <p:cTn id="8" dur="500" fill="hold"/>
                                        <p:tgtEl>
                                          <p:spTgt spid="23554"/>
                                        </p:tgtEl>
                                        <p:attrNameLst>
                                          <p:attrName>ppt_h</p:attrName>
                                        </p:attrNameLst>
                                      </p:cBhvr>
                                      <p:tavLst>
                                        <p:tav tm="0">
                                          <p:val>
                                            <p:fltVal val="0.000000"/>
                                          </p:val>
                                        </p:tav>
                                        <p:tav tm="100000">
                                          <p:val>
                                            <p:strVal val="#ppt_h"/>
                                          </p:val>
                                        </p:tav>
                                      </p:tavLst>
                                    </p:anim>
                                    <p:animEffect transition="in" filter="fade">
                                      <p:cBhvr>
                                        <p:cTn id="9" dur="500"/>
                                        <p:tgtEl>
                                          <p:spTgt spid="23554"/>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3555">
                                            <p:txEl>
                                              <p:charRg st="0" end="14"/>
                                            </p:txEl>
                                          </p:spTgt>
                                        </p:tgtEl>
                                        <p:attrNameLst>
                                          <p:attrName>style.visibility</p:attrName>
                                        </p:attrNameLst>
                                      </p:cBhvr>
                                      <p:to>
                                        <p:strVal val="visible"/>
                                      </p:to>
                                    </p:set>
                                    <p:animEffect transition="in" filter="fade">
                                      <p:cBhvr>
                                        <p:cTn id="13" dur="1000">
                                          <p:stCondLst>
                                            <p:cond delay="0"/>
                                          </p:stCondLst>
                                        </p:cTn>
                                        <p:tgtEl>
                                          <p:spTgt spid="23555">
                                            <p:txEl>
                                              <p:charRg st="0" end="14"/>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555">
                                            <p:txEl>
                                              <p:charRg st="14" end="22"/>
                                            </p:txEl>
                                          </p:spTgt>
                                        </p:tgtEl>
                                        <p:attrNameLst>
                                          <p:attrName>style.visibility</p:attrName>
                                        </p:attrNameLst>
                                      </p:cBhvr>
                                      <p:to>
                                        <p:strVal val="visible"/>
                                      </p:to>
                                    </p:set>
                                    <p:animEffect transition="in" filter="fade">
                                      <p:cBhvr>
                                        <p:cTn id="16" dur="1000">
                                          <p:stCondLst>
                                            <p:cond delay="0"/>
                                          </p:stCondLst>
                                        </p:cTn>
                                        <p:tgtEl>
                                          <p:spTgt spid="23555">
                                            <p:txEl>
                                              <p:charRg st="14" end="2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3555">
                                            <p:txEl>
                                              <p:charRg st="22" end="30"/>
                                            </p:txEl>
                                          </p:spTgt>
                                        </p:tgtEl>
                                        <p:attrNameLst>
                                          <p:attrName>style.visibility</p:attrName>
                                        </p:attrNameLst>
                                      </p:cBhvr>
                                      <p:to>
                                        <p:strVal val="visible"/>
                                      </p:to>
                                    </p:set>
                                    <p:animEffect transition="in" filter="fade">
                                      <p:cBhvr>
                                        <p:cTn id="19" dur="1000">
                                          <p:stCondLst>
                                            <p:cond delay="0"/>
                                          </p:stCondLst>
                                        </p:cTn>
                                        <p:tgtEl>
                                          <p:spTgt spid="23555">
                                            <p:txEl>
                                              <p:charRg st="22" end="3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3555">
                                            <p:txEl>
                                              <p:charRg st="30" end="38"/>
                                            </p:txEl>
                                          </p:spTgt>
                                        </p:tgtEl>
                                        <p:attrNameLst>
                                          <p:attrName>style.visibility</p:attrName>
                                        </p:attrNameLst>
                                      </p:cBhvr>
                                      <p:to>
                                        <p:strVal val="visible"/>
                                      </p:to>
                                    </p:set>
                                    <p:animEffect transition="in" filter="fade">
                                      <p:cBhvr>
                                        <p:cTn id="22" dur="1000">
                                          <p:stCondLst>
                                            <p:cond delay="0"/>
                                          </p:stCondLst>
                                        </p:cTn>
                                        <p:tgtEl>
                                          <p:spTgt spid="23555">
                                            <p:txEl>
                                              <p:charRg st="30" end="38"/>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3555">
                                            <p:txEl>
                                              <p:charRg st="38" end="48"/>
                                            </p:txEl>
                                          </p:spTgt>
                                        </p:tgtEl>
                                        <p:attrNameLst>
                                          <p:attrName>style.visibility</p:attrName>
                                        </p:attrNameLst>
                                      </p:cBhvr>
                                      <p:to>
                                        <p:strVal val="visible"/>
                                      </p:to>
                                    </p:set>
                                    <p:animEffect transition="in" filter="fade">
                                      <p:cBhvr>
                                        <p:cTn id="25" dur="1000">
                                          <p:stCondLst>
                                            <p:cond delay="0"/>
                                          </p:stCondLst>
                                        </p:cTn>
                                        <p:tgtEl>
                                          <p:spTgt spid="23555">
                                            <p:txEl>
                                              <p:charRg st="38" end="48"/>
                                            </p:txEl>
                                          </p:spTgt>
                                        </p:tgtEl>
                                      </p:cBhvr>
                                    </p:animEffect>
                                  </p:childTnLst>
                                </p:cTn>
                              </p:par>
                            </p:childTnLst>
                          </p:cTn>
                        </p:par>
                        <p:par>
                          <p:cTn id="26" fill="hold">
                            <p:stCondLst>
                              <p:cond delay="1500"/>
                            </p:stCondLst>
                            <p:childTnLst>
                              <p:par>
                                <p:cTn id="27" presetID="10" presetClass="entr" presetSubtype="0" fill="hold" grpId="0" nodeType="afterEffect">
                                  <p:stCondLst>
                                    <p:cond delay="0"/>
                                  </p:stCondLst>
                                  <p:childTnLst>
                                    <p:set>
                                      <p:cBhvr>
                                        <p:cTn id="28" dur="1" fill="hold">
                                          <p:stCondLst>
                                            <p:cond delay="0"/>
                                          </p:stCondLst>
                                        </p:cTn>
                                        <p:tgtEl>
                                          <p:spTgt spid="23555">
                                            <p:txEl>
                                              <p:charRg st="48" end="73"/>
                                            </p:txEl>
                                          </p:spTgt>
                                        </p:tgtEl>
                                        <p:attrNameLst>
                                          <p:attrName>style.visibility</p:attrName>
                                        </p:attrNameLst>
                                      </p:cBhvr>
                                      <p:to>
                                        <p:strVal val="visible"/>
                                      </p:to>
                                    </p:set>
                                    <p:animEffect transition="in" filter="fade">
                                      <p:cBhvr>
                                        <p:cTn id="29" dur="1000">
                                          <p:stCondLst>
                                            <p:cond delay="0"/>
                                          </p:stCondLst>
                                        </p:cTn>
                                        <p:tgtEl>
                                          <p:spTgt spid="23555">
                                            <p:txEl>
                                              <p:charRg st="48" end="73"/>
                                            </p:txEl>
                                          </p:spTgt>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25608"/>
                                        </p:tgtEl>
                                        <p:attrNameLst>
                                          <p:attrName>style.visibility</p:attrName>
                                        </p:attrNameLst>
                                      </p:cBhvr>
                                      <p:to>
                                        <p:strVal val="visible"/>
                                      </p:to>
                                    </p:set>
                                    <p:animEffect transition="in" filter="blinds(horizontal)">
                                      <p:cBhvr>
                                        <p:cTn id="32" dur="500"/>
                                        <p:tgtEl>
                                          <p:spTgt spid="25608"/>
                                        </p:tgtEl>
                                      </p:cBhvr>
                                    </p:animEffect>
                                  </p:childTnLst>
                                </p:cTn>
                              </p:par>
                              <p:par>
                                <p:cTn id="33" presetID="1" presetClass="entr" presetSubtype="0" fill="hold" grpId="0" nodeType="withEffect">
                                  <p:stCondLst>
                                    <p:cond delay="0"/>
                                  </p:stCondLst>
                                  <p:childTnLst>
                                    <p:set>
                                      <p:cBhvr>
                                        <p:cTn id="34" dur="1" fill="hold">
                                          <p:stCondLst>
                                            <p:cond delay="0"/>
                                          </p:stCondLst>
                                        </p:cTn>
                                        <p:tgtEl>
                                          <p:spTgt spid="256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nimBg="1"/>
      <p:bldP spid="23555" grpId="0" uiExpand="1" build="p"/>
      <p:bldP spid="25608" grpId="0" animBg="1"/>
      <p:bldP spid="2560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2DF30C9-A23E-4F4B-A646-C24A2F4B0045}"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26627" name="灯片编号占位符 5"/>
          <p:cNvSpPr txBox="1">
            <a:spLocks noGrp="1"/>
          </p:cNvSpPr>
          <p:nvPr>
            <p:ph type="sldNum" sz="quarter" idx="12"/>
          </p:nvPr>
        </p:nvSpPr>
        <p:spPr>
          <a:ln/>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26628" name="Rectangle 1028"/>
          <p:cNvSpPr/>
          <p:nvPr/>
        </p:nvSpPr>
        <p:spPr>
          <a:xfrm>
            <a:off x="1619250" y="5373688"/>
            <a:ext cx="5473700" cy="719137"/>
          </a:xfrm>
          <a:prstGeom prst="rect">
            <a:avLst/>
          </a:prstGeom>
          <a:solidFill>
            <a:srgbClr val="FFFF00"/>
          </a:solidFill>
          <a:ln w="9525" cap="flat" cmpd="sng">
            <a:solidFill>
              <a:schemeClr val="tx1"/>
            </a:solidFill>
            <a:prstDash val="solid"/>
            <a:miter/>
            <a:headEnd type="none" w="med" len="med"/>
            <a:tailEnd type="none" w="med" len="med"/>
          </a:ln>
        </p:spPr>
        <p:txBody>
          <a:bodyPr wrap="none" anchor="ctr"/>
          <a:p>
            <a:pPr eaLnBrk="1" hangingPunct="1"/>
            <a:endParaRPr lang="zh-CN" altLang="en-US" dirty="0">
              <a:latin typeface="Arial" panose="020B0604020202020204" pitchFamily="34" charset="0"/>
            </a:endParaRPr>
          </a:p>
        </p:txBody>
      </p:sp>
      <p:sp>
        <p:nvSpPr>
          <p:cNvPr id="119810" name="Rectangle 1026"/>
          <p:cNvSpPr>
            <a:spLocks noGrp="1" noChangeArrowheads="1"/>
          </p:cNvSpPr>
          <p:nvPr>
            <p:ph type="title"/>
          </p:nvPr>
        </p:nvSpPr>
        <p:spPr>
          <a:xfrm>
            <a:off x="457200" y="277813"/>
            <a:ext cx="8229600" cy="3151188"/>
          </a:xfrm>
          <a:gradFill rotWithShape="1">
            <a:gsLst>
              <a:gs pos="0">
                <a:srgbClr val="FFFF00"/>
              </a:gs>
              <a:gs pos="100000">
                <a:schemeClr val="bg1"/>
              </a:gs>
            </a:gsLst>
            <a:lin ang="5400000" scaled="1"/>
          </a:gradFill>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200" b="1" i="0" u="none" strike="noStrike" kern="0" cap="none" spc="0" normalizeH="0" baseline="0" noProof="0" dirty="0" smtClean="0">
                <a:ln>
                  <a:noFill/>
                </a:ln>
                <a:solidFill>
                  <a:srgbClr val="CC0000"/>
                </a:solidFill>
                <a:effectLst>
                  <a:outerShdw blurRad="38100" dist="38100" dir="2700000" algn="tl">
                    <a:srgbClr val="000000"/>
                  </a:outerShdw>
                </a:effectLst>
                <a:uLnTx/>
                <a:uFillTx/>
                <a:latin typeface="+mj-lt"/>
                <a:ea typeface="+mj-ea"/>
                <a:cs typeface="+mj-cs"/>
              </a:rPr>
              <a:t> </a:t>
            </a:r>
            <a:r>
              <a:rPr kumimoji="0" lang="zh-CN" altLang="en-US" sz="5400" b="1" i="0" u="none" strike="noStrike" kern="0" cap="none" spc="0" normalizeH="0" baseline="0" noProof="0" dirty="0" smtClean="0">
                <a:ln>
                  <a:noFill/>
                </a:ln>
                <a:solidFill>
                  <a:srgbClr val="CC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文化的内涵</a:t>
            </a:r>
            <a:endParaRPr kumimoji="0" lang="zh-CN" altLang="en-US" sz="5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sp>
        <p:nvSpPr>
          <p:cNvPr id="119811" name="Rectangle 1027"/>
          <p:cNvSpPr>
            <a:spLocks noGrp="1"/>
          </p:cNvSpPr>
          <p:nvPr>
            <p:ph idx="1"/>
          </p:nvPr>
        </p:nvSpPr>
        <p:spPr>
          <a:xfrm>
            <a:off x="611188" y="1196975"/>
            <a:ext cx="7999412" cy="4895850"/>
          </a:xfrm>
          <a:ln/>
        </p:spPr>
        <p:txBody>
          <a:bodyPr vert="horz" wrap="square" lIns="91440" tIns="45720" rIns="91440" bIns="45720" anchor="t"/>
          <a:p>
            <a:pPr eaLnBrk="1" hangingPunct="1">
              <a:lnSpc>
                <a:spcPct val="90000"/>
              </a:lnSpc>
              <a:spcBef>
                <a:spcPct val="40000"/>
              </a:spcBef>
            </a:pPr>
            <a:r>
              <a:rPr lang="zh-CN" altLang="en-US" sz="3100" b="1" dirty="0">
                <a:solidFill>
                  <a:srgbClr val="C00000"/>
                </a:solidFill>
                <a:latin typeface="微软雅黑" panose="020B0503020204020204" pitchFamily="34" charset="-122"/>
                <a:ea typeface="微软雅黑" panose="020B0503020204020204" pitchFamily="34" charset="-122"/>
              </a:rPr>
              <a:t>文化的核心：</a:t>
            </a:r>
            <a:endParaRPr lang="zh-CN" altLang="en-US" sz="3100" b="1" dirty="0">
              <a:solidFill>
                <a:srgbClr val="C00000"/>
              </a:solidFill>
              <a:latin typeface="微软雅黑" panose="020B0503020204020204" pitchFamily="34" charset="-122"/>
              <a:ea typeface="微软雅黑" panose="020B0503020204020204" pitchFamily="34" charset="-122"/>
            </a:endParaRPr>
          </a:p>
          <a:p>
            <a:pPr lvl="1" eaLnBrk="1" hangingPunct="1">
              <a:lnSpc>
                <a:spcPct val="90000"/>
              </a:lnSpc>
              <a:spcBef>
                <a:spcPct val="40000"/>
              </a:spcBef>
            </a:pPr>
            <a:r>
              <a:rPr lang="zh-CN" altLang="en-US" sz="2400" b="1" dirty="0">
                <a:latin typeface="黑体" panose="02010609060101010101" pitchFamily="49" charset="-122"/>
                <a:ea typeface="黑体" panose="02010609060101010101" pitchFamily="49" charset="-122"/>
              </a:rPr>
              <a:t>群体价值观</a:t>
            </a:r>
            <a:r>
              <a:rPr lang="en-US" altLang="zh-CN" sz="2400" b="1" dirty="0">
                <a:latin typeface="黑体" panose="02010609060101010101" pitchFamily="49" charset="-122"/>
                <a:ea typeface="黑体" panose="02010609060101010101" pitchFamily="49" charset="-122"/>
              </a:rPr>
              <a:t>----</a:t>
            </a:r>
            <a:r>
              <a:rPr lang="zh-CN" altLang="en-US" sz="2400" b="1" dirty="0">
                <a:solidFill>
                  <a:schemeClr val="accent1"/>
                </a:solidFill>
                <a:latin typeface="黑体" panose="02010609060101010101" pitchFamily="49" charset="-122"/>
                <a:ea typeface="黑体" panose="02010609060101010101" pitchFamily="49" charset="-122"/>
              </a:rPr>
              <a:t>群体的核心价值观念趋于一致，是保持群体和睦共存的基础。</a:t>
            </a:r>
            <a:endParaRPr lang="zh-CN" altLang="en-US" sz="2400" b="1" dirty="0">
              <a:solidFill>
                <a:schemeClr val="accent1"/>
              </a:solidFill>
              <a:latin typeface="黑体" panose="02010609060101010101" pitchFamily="49" charset="-122"/>
              <a:ea typeface="黑体" panose="02010609060101010101" pitchFamily="49" charset="-122"/>
            </a:endParaRPr>
          </a:p>
          <a:p>
            <a:pPr lvl="1" eaLnBrk="1" hangingPunct="1">
              <a:lnSpc>
                <a:spcPct val="90000"/>
              </a:lnSpc>
              <a:spcBef>
                <a:spcPct val="40000"/>
              </a:spcBef>
            </a:pPr>
            <a:r>
              <a:rPr lang="zh-CN" altLang="en-US" sz="2400" b="1" dirty="0">
                <a:latin typeface="黑体" panose="02010609060101010101" pitchFamily="49" charset="-122"/>
                <a:ea typeface="黑体" panose="02010609060101010101" pitchFamily="49" charset="-122"/>
              </a:rPr>
              <a:t>群体道德观</a:t>
            </a:r>
            <a:endParaRPr lang="zh-CN" altLang="en-US" sz="2400" b="1" dirty="0">
              <a:latin typeface="黑体" panose="02010609060101010101" pitchFamily="49" charset="-122"/>
              <a:ea typeface="黑体" panose="02010609060101010101" pitchFamily="49" charset="-122"/>
            </a:endParaRPr>
          </a:p>
          <a:p>
            <a:pPr lvl="1" eaLnBrk="1" hangingPunct="1">
              <a:lnSpc>
                <a:spcPct val="90000"/>
              </a:lnSpc>
              <a:spcBef>
                <a:spcPct val="40000"/>
              </a:spcBef>
            </a:pPr>
            <a:r>
              <a:rPr lang="zh-CN" altLang="en-US" sz="2400" b="1" dirty="0">
                <a:latin typeface="黑体" panose="02010609060101010101" pitchFamily="49" charset="-122"/>
                <a:ea typeface="黑体" panose="02010609060101010101" pitchFamily="49" charset="-122"/>
              </a:rPr>
              <a:t>群体行为准则</a:t>
            </a:r>
            <a:endParaRPr lang="zh-CN" altLang="en-US" sz="2400" b="1" dirty="0">
              <a:latin typeface="黑体" panose="02010609060101010101" pitchFamily="49" charset="-122"/>
              <a:ea typeface="黑体" panose="02010609060101010101" pitchFamily="49" charset="-122"/>
            </a:endParaRPr>
          </a:p>
          <a:p>
            <a:pPr eaLnBrk="1" hangingPunct="1">
              <a:lnSpc>
                <a:spcPct val="90000"/>
              </a:lnSpc>
              <a:spcBef>
                <a:spcPct val="40000"/>
              </a:spcBef>
            </a:pPr>
            <a:r>
              <a:rPr lang="zh-CN" altLang="en-US" sz="2500" b="1" dirty="0">
                <a:solidFill>
                  <a:srgbClr val="2108B8"/>
                </a:solidFill>
                <a:latin typeface="黑体" panose="02010609060101010101" pitchFamily="49" charset="-122"/>
                <a:ea typeface="黑体" panose="02010609060101010101" pitchFamily="49" charset="-122"/>
              </a:rPr>
              <a:t>体现在该文化的哲学概念、艺术中，更体现在社会传统、社会习俗、社会习惯中。</a:t>
            </a:r>
            <a:endParaRPr lang="zh-CN" altLang="en-US" sz="2500" b="1" dirty="0">
              <a:solidFill>
                <a:srgbClr val="2108B8"/>
              </a:solidFill>
              <a:latin typeface="黑体" panose="02010609060101010101" pitchFamily="49" charset="-122"/>
              <a:ea typeface="黑体" panose="02010609060101010101" pitchFamily="49" charset="-122"/>
            </a:endParaRPr>
          </a:p>
          <a:p>
            <a:pPr eaLnBrk="1" hangingPunct="1">
              <a:lnSpc>
                <a:spcPct val="90000"/>
              </a:lnSpc>
              <a:spcBef>
                <a:spcPct val="40000"/>
              </a:spcBef>
            </a:pPr>
            <a:r>
              <a:rPr lang="zh-CN" altLang="en-US" sz="2500" b="1" dirty="0">
                <a:solidFill>
                  <a:srgbClr val="2108B8"/>
                </a:solidFill>
                <a:latin typeface="黑体" panose="02010609060101010101" pitchFamily="49" charset="-122"/>
                <a:ea typeface="黑体" panose="02010609060101010101" pitchFamily="49" charset="-122"/>
              </a:rPr>
              <a:t>已被理解成能够不断进行社会发展的自我支撑动力。</a:t>
            </a:r>
            <a:endParaRPr lang="zh-CN" altLang="en-US" sz="2500" b="1" dirty="0">
              <a:solidFill>
                <a:srgbClr val="2108B8"/>
              </a:solidFill>
              <a:latin typeface="黑体" panose="02010609060101010101" pitchFamily="49" charset="-122"/>
              <a:ea typeface="黑体" panose="02010609060101010101" pitchFamily="49" charset="-122"/>
            </a:endParaRPr>
          </a:p>
          <a:p>
            <a:pPr eaLnBrk="1" hangingPunct="1">
              <a:lnSpc>
                <a:spcPct val="90000"/>
              </a:lnSpc>
              <a:spcBef>
                <a:spcPct val="40000"/>
              </a:spcBef>
            </a:pPr>
            <a:r>
              <a:rPr lang="zh-CN" altLang="en-US" sz="2500" b="1" dirty="0">
                <a:solidFill>
                  <a:schemeClr val="hlink"/>
                </a:solidFill>
                <a:latin typeface="黑体" panose="02010609060101010101" pitchFamily="49" charset="-122"/>
                <a:ea typeface="黑体" panose="02010609060101010101" pitchFamily="49" charset="-122"/>
              </a:rPr>
              <a:t>我们的传统文化是否能够成为发展经济的精神动力？</a:t>
            </a:r>
            <a:endParaRPr lang="zh-CN" altLang="en-US" sz="2500" b="1" dirty="0">
              <a:solidFill>
                <a:schemeClr val="hlink"/>
              </a:solidFill>
              <a:latin typeface="黑体" panose="02010609060101010101" pitchFamily="49" charset="-122"/>
              <a:ea typeface="黑体" panose="02010609060101010101" pitchFamily="49" charset="-122"/>
            </a:endParaRPr>
          </a:p>
          <a:p>
            <a:pPr eaLnBrk="1" hangingPunct="1">
              <a:lnSpc>
                <a:spcPct val="90000"/>
              </a:lnSpc>
              <a:spcBef>
                <a:spcPct val="40000"/>
              </a:spcBef>
              <a:buNone/>
            </a:pPr>
            <a:r>
              <a:rPr lang="zh-CN" altLang="en-US" sz="3100" b="1" dirty="0">
                <a:solidFill>
                  <a:schemeClr val="accent1"/>
                </a:solidFill>
                <a:latin typeface="黑体" panose="02010609060101010101" pitchFamily="49" charset="-122"/>
                <a:ea typeface="黑体" panose="02010609060101010101" pitchFamily="49" charset="-122"/>
              </a:rPr>
              <a:t>       </a:t>
            </a:r>
            <a:r>
              <a:rPr lang="zh-CN" altLang="en-US" sz="3600" b="1" dirty="0">
                <a:solidFill>
                  <a:srgbClr val="0033CC"/>
                </a:solidFill>
                <a:latin typeface="微软雅黑" panose="020B0503020204020204" pitchFamily="34" charset="-122"/>
                <a:ea typeface="微软雅黑" panose="020B0503020204020204" pitchFamily="34" charset="-122"/>
              </a:rPr>
              <a:t>亲情社会 </a:t>
            </a:r>
            <a:r>
              <a:rPr lang="en-US" altLang="zh-CN" sz="3600" b="1" dirty="0">
                <a:solidFill>
                  <a:srgbClr val="669900"/>
                </a:solidFill>
                <a:latin typeface="黑体" panose="02010609060101010101" pitchFamily="49" charset="-122"/>
                <a:ea typeface="黑体" panose="02010609060101010101" pitchFamily="49" charset="-122"/>
              </a:rPr>
              <a:t>Vs </a:t>
            </a:r>
            <a:r>
              <a:rPr lang="zh-CN" altLang="en-US" sz="3600" b="1" dirty="0">
                <a:solidFill>
                  <a:srgbClr val="0033CC"/>
                </a:solidFill>
                <a:latin typeface="微软雅黑" panose="020B0503020204020204" pitchFamily="34" charset="-122"/>
                <a:ea typeface="微软雅黑" panose="020B0503020204020204" pitchFamily="34" charset="-122"/>
              </a:rPr>
              <a:t>团体社会</a:t>
            </a:r>
            <a:endParaRPr lang="zh-CN" altLang="en-US" sz="3600" b="1" dirty="0">
              <a:solidFill>
                <a:srgbClr val="0033CC"/>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19810"/>
                                        </p:tgtEl>
                                        <p:attrNameLst>
                                          <p:attrName>style.visibility</p:attrName>
                                        </p:attrNameLst>
                                      </p:cBhvr>
                                      <p:to>
                                        <p:strVal val="visible"/>
                                      </p:to>
                                    </p:set>
                                    <p:anim calcmode="lin" valueType="num">
                                      <p:cBhvr>
                                        <p:cTn id="7" dur="500" fill="hold"/>
                                        <p:tgtEl>
                                          <p:spTgt spid="119810"/>
                                        </p:tgtEl>
                                        <p:attrNameLst>
                                          <p:attrName>ppt_w</p:attrName>
                                        </p:attrNameLst>
                                      </p:cBhvr>
                                      <p:tavLst>
                                        <p:tav tm="0">
                                          <p:val>
                                            <p:fltVal val="0.000000"/>
                                          </p:val>
                                        </p:tav>
                                        <p:tav tm="100000">
                                          <p:val>
                                            <p:strVal val="#ppt_w"/>
                                          </p:val>
                                        </p:tav>
                                      </p:tavLst>
                                    </p:anim>
                                    <p:anim calcmode="lin" valueType="num">
                                      <p:cBhvr>
                                        <p:cTn id="8" dur="500" fill="hold"/>
                                        <p:tgtEl>
                                          <p:spTgt spid="119810"/>
                                        </p:tgtEl>
                                        <p:attrNameLst>
                                          <p:attrName>ppt_h</p:attrName>
                                        </p:attrNameLst>
                                      </p:cBhvr>
                                      <p:tavLst>
                                        <p:tav tm="0">
                                          <p:val>
                                            <p:fltVal val="0.000000"/>
                                          </p:val>
                                        </p:tav>
                                        <p:tav tm="100000">
                                          <p:val>
                                            <p:strVal val="#ppt_h"/>
                                          </p:val>
                                        </p:tav>
                                      </p:tavLst>
                                    </p:anim>
                                    <p:animEffect transition="in" filter="fade">
                                      <p:cBhvr>
                                        <p:cTn id="9" dur="500"/>
                                        <p:tgtEl>
                                          <p:spTgt spid="119810"/>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19811">
                                            <p:txEl>
                                              <p:charRg st="0" end="7"/>
                                            </p:txEl>
                                          </p:spTgt>
                                        </p:tgtEl>
                                        <p:attrNameLst>
                                          <p:attrName>style.visibility</p:attrName>
                                        </p:attrNameLst>
                                      </p:cBhvr>
                                      <p:to>
                                        <p:strVal val="visible"/>
                                      </p:to>
                                    </p:set>
                                    <p:animEffect transition="in" filter="fade">
                                      <p:cBhvr>
                                        <p:cTn id="13" dur="1000">
                                          <p:stCondLst>
                                            <p:cond delay="0"/>
                                          </p:stCondLst>
                                        </p:cTn>
                                        <p:tgtEl>
                                          <p:spTgt spid="119811">
                                            <p:txEl>
                                              <p:charRg st="0" end="7"/>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9811">
                                            <p:txEl>
                                              <p:charRg st="7" end="44"/>
                                            </p:txEl>
                                          </p:spTgt>
                                        </p:tgtEl>
                                        <p:attrNameLst>
                                          <p:attrName>style.visibility</p:attrName>
                                        </p:attrNameLst>
                                      </p:cBhvr>
                                      <p:to>
                                        <p:strVal val="visible"/>
                                      </p:to>
                                    </p:set>
                                    <p:animEffect transition="in" filter="fade">
                                      <p:cBhvr>
                                        <p:cTn id="16" dur="1000">
                                          <p:stCondLst>
                                            <p:cond delay="0"/>
                                          </p:stCondLst>
                                        </p:cTn>
                                        <p:tgtEl>
                                          <p:spTgt spid="119811">
                                            <p:txEl>
                                              <p:charRg st="7" end="44"/>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9811">
                                            <p:txEl>
                                              <p:charRg st="44" end="50"/>
                                            </p:txEl>
                                          </p:spTgt>
                                        </p:tgtEl>
                                        <p:attrNameLst>
                                          <p:attrName>style.visibility</p:attrName>
                                        </p:attrNameLst>
                                      </p:cBhvr>
                                      <p:to>
                                        <p:strVal val="visible"/>
                                      </p:to>
                                    </p:set>
                                    <p:animEffect transition="in" filter="fade">
                                      <p:cBhvr>
                                        <p:cTn id="19" dur="1000">
                                          <p:stCondLst>
                                            <p:cond delay="0"/>
                                          </p:stCondLst>
                                        </p:cTn>
                                        <p:tgtEl>
                                          <p:spTgt spid="119811">
                                            <p:txEl>
                                              <p:charRg st="44" end="50"/>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9811">
                                            <p:txEl>
                                              <p:charRg st="50" end="57"/>
                                            </p:txEl>
                                          </p:spTgt>
                                        </p:tgtEl>
                                        <p:attrNameLst>
                                          <p:attrName>style.visibility</p:attrName>
                                        </p:attrNameLst>
                                      </p:cBhvr>
                                      <p:to>
                                        <p:strVal val="visible"/>
                                      </p:to>
                                    </p:set>
                                    <p:animEffect transition="in" filter="fade">
                                      <p:cBhvr>
                                        <p:cTn id="22" dur="1000">
                                          <p:stCondLst>
                                            <p:cond delay="0"/>
                                          </p:stCondLst>
                                        </p:cTn>
                                        <p:tgtEl>
                                          <p:spTgt spid="119811">
                                            <p:txEl>
                                              <p:charRg st="50" end="57"/>
                                            </p:txEl>
                                          </p:spTgt>
                                        </p:tgtEl>
                                      </p:cBhvr>
                                    </p:animEffect>
                                  </p:childTnLst>
                                </p:cTn>
                              </p:par>
                            </p:childTnLst>
                          </p:cTn>
                        </p:par>
                        <p:par>
                          <p:cTn id="23" fill="hold">
                            <p:stCondLst>
                              <p:cond delay="1500"/>
                            </p:stCondLst>
                            <p:childTnLst>
                              <p:par>
                                <p:cTn id="24" presetID="10" presetClass="entr" presetSubtype="0" fill="hold" grpId="0" nodeType="afterEffect">
                                  <p:stCondLst>
                                    <p:cond delay="0"/>
                                  </p:stCondLst>
                                  <p:childTnLst>
                                    <p:set>
                                      <p:cBhvr>
                                        <p:cTn id="25" dur="1" fill="hold">
                                          <p:stCondLst>
                                            <p:cond delay="0"/>
                                          </p:stCondLst>
                                        </p:cTn>
                                        <p:tgtEl>
                                          <p:spTgt spid="119811">
                                            <p:txEl>
                                              <p:charRg st="57" end="94"/>
                                            </p:txEl>
                                          </p:spTgt>
                                        </p:tgtEl>
                                        <p:attrNameLst>
                                          <p:attrName>style.visibility</p:attrName>
                                        </p:attrNameLst>
                                      </p:cBhvr>
                                      <p:to>
                                        <p:strVal val="visible"/>
                                      </p:to>
                                    </p:set>
                                    <p:animEffect transition="in" filter="fade">
                                      <p:cBhvr>
                                        <p:cTn id="26" dur="1000">
                                          <p:stCondLst>
                                            <p:cond delay="0"/>
                                          </p:stCondLst>
                                        </p:cTn>
                                        <p:tgtEl>
                                          <p:spTgt spid="119811">
                                            <p:txEl>
                                              <p:charRg st="57" end="94"/>
                                            </p:txEl>
                                          </p:spTgt>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119811">
                                            <p:txEl>
                                              <p:charRg st="94" end="118"/>
                                            </p:txEl>
                                          </p:spTgt>
                                        </p:tgtEl>
                                        <p:attrNameLst>
                                          <p:attrName>style.visibility</p:attrName>
                                        </p:attrNameLst>
                                      </p:cBhvr>
                                      <p:to>
                                        <p:strVal val="visible"/>
                                      </p:to>
                                    </p:set>
                                    <p:animEffect transition="in" filter="fade">
                                      <p:cBhvr>
                                        <p:cTn id="30" dur="1000">
                                          <p:stCondLst>
                                            <p:cond delay="0"/>
                                          </p:stCondLst>
                                        </p:cTn>
                                        <p:tgtEl>
                                          <p:spTgt spid="119811">
                                            <p:txEl>
                                              <p:charRg st="94" end="118"/>
                                            </p:txEl>
                                          </p:spTgt>
                                        </p:tgtEl>
                                      </p:cBhvr>
                                    </p:animEffect>
                                  </p:childTnLst>
                                </p:cTn>
                              </p:par>
                            </p:childTnLst>
                          </p:cTn>
                        </p:par>
                        <p:par>
                          <p:cTn id="31" fill="hold">
                            <p:stCondLst>
                              <p:cond delay="3500"/>
                            </p:stCondLst>
                            <p:childTnLst>
                              <p:par>
                                <p:cTn id="32" presetID="10" presetClass="entr" presetSubtype="0" fill="hold" grpId="0" nodeType="afterEffect">
                                  <p:stCondLst>
                                    <p:cond delay="0"/>
                                  </p:stCondLst>
                                  <p:childTnLst>
                                    <p:set>
                                      <p:cBhvr>
                                        <p:cTn id="33" dur="1" fill="hold">
                                          <p:stCondLst>
                                            <p:cond delay="0"/>
                                          </p:stCondLst>
                                        </p:cTn>
                                        <p:tgtEl>
                                          <p:spTgt spid="119811">
                                            <p:txEl>
                                              <p:charRg st="118" end="142"/>
                                            </p:txEl>
                                          </p:spTgt>
                                        </p:tgtEl>
                                        <p:attrNameLst>
                                          <p:attrName>style.visibility</p:attrName>
                                        </p:attrNameLst>
                                      </p:cBhvr>
                                      <p:to>
                                        <p:strVal val="visible"/>
                                      </p:to>
                                    </p:set>
                                    <p:animEffect transition="in" filter="fade">
                                      <p:cBhvr>
                                        <p:cTn id="34" dur="1000">
                                          <p:stCondLst>
                                            <p:cond delay="0"/>
                                          </p:stCondLst>
                                        </p:cTn>
                                        <p:tgtEl>
                                          <p:spTgt spid="119811">
                                            <p:txEl>
                                              <p:charRg st="118" end="14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19811">
                                            <p:txEl>
                                              <p:charRg st="142" end="162"/>
                                            </p:txEl>
                                          </p:spTgt>
                                        </p:tgtEl>
                                        <p:attrNameLst>
                                          <p:attrName>style.visibility</p:attrName>
                                        </p:attrNameLst>
                                      </p:cBhvr>
                                      <p:to>
                                        <p:strVal val="visible"/>
                                      </p:to>
                                    </p:set>
                                    <p:animEffect transition="in" filter="fade">
                                      <p:cBhvr>
                                        <p:cTn id="39" dur="1000">
                                          <p:stCondLst>
                                            <p:cond delay="0"/>
                                          </p:stCondLst>
                                        </p:cTn>
                                        <p:tgtEl>
                                          <p:spTgt spid="119811">
                                            <p:txEl>
                                              <p:charRg st="142" end="162"/>
                                            </p:txEl>
                                          </p:spTgt>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26628"/>
                                        </p:tgtEl>
                                        <p:attrNameLst>
                                          <p:attrName>style.visibility</p:attrName>
                                        </p:attrNameLst>
                                      </p:cBhvr>
                                      <p:to>
                                        <p:strVal val="visible"/>
                                      </p:to>
                                    </p:set>
                                    <p:animEffect transition="in" filter="blinds(horizontal)">
                                      <p:cBhvr>
                                        <p:cTn id="42" dur="500"/>
                                        <p:tgtEl>
                                          <p:spTgt spid="26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0" grpId="0" animBg="1"/>
      <p:bldP spid="119811" grpId="0" uiExpand="1" build="p"/>
      <p:bldP spid="2662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5"/>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CFBE816C-400A-46E5-A88B-9C08CC6FFD68}"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27651" name="灯片编号占位符 7"/>
          <p:cNvSpPr txBox="1">
            <a:spLocks noGrp="1"/>
          </p:cNvSpPr>
          <p:nvPr>
            <p:ph type="sldNum" sz="quarter" idx="12"/>
          </p:nvPr>
        </p:nvSpPr>
        <p:spPr>
          <a:ln/>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25602" name="Rectangle 2" descr="信纸"/>
          <p:cNvSpPr>
            <a:spLocks noGrp="1" noChangeArrowheads="1"/>
          </p:cNvSpPr>
          <p:nvPr>
            <p:ph type="title"/>
          </p:nvPr>
        </p:nvSpPr>
        <p:spPr>
          <a:xfrm>
            <a:off x="395288" y="260350"/>
            <a:ext cx="8220075" cy="990600"/>
          </a:xfrm>
          <a:blipFill dpi="0" rotWithShape="1">
            <a:blip r:embed="rId1" cstate="print"/>
            <a:srcRect/>
            <a:tile tx="0" ty="0" sx="100000" sy="100000" flip="none" algn="tl"/>
          </a:blipFill>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 </a:t>
            </a:r>
            <a:r>
              <a:rPr kumimoji="0" lang="zh-CN" altLang="en-US" sz="5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文化的象征</a:t>
            </a:r>
            <a:r>
              <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（四种）</a:t>
            </a:r>
            <a:endPar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endParaRPr>
          </a:p>
        </p:txBody>
      </p:sp>
      <p:sp>
        <p:nvSpPr>
          <p:cNvPr id="25603" name="Rectangle 3"/>
          <p:cNvSpPr>
            <a:spLocks noGrp="1"/>
          </p:cNvSpPr>
          <p:nvPr>
            <p:ph type="body" sz="half" idx="1"/>
          </p:nvPr>
        </p:nvSpPr>
        <p:spPr>
          <a:xfrm>
            <a:off x="539750" y="1565275"/>
            <a:ext cx="7993063" cy="4600575"/>
          </a:xfrm>
          <a:gradFill rotWithShape="1">
            <a:gsLst>
              <a:gs pos="0">
                <a:srgbClr val="FFFF99">
                  <a:alpha val="100000"/>
                </a:srgbClr>
              </a:gs>
              <a:gs pos="100000">
                <a:srgbClr val="FFFF00">
                  <a:alpha val="100000"/>
                </a:srgbClr>
              </a:gs>
            </a:gsLst>
            <a:lin ang="5400000" scaled="1"/>
            <a:tileRect/>
          </a:gradFill>
          <a:ln w="57150" cmpd="thinThick">
            <a:solidFill>
              <a:srgbClr val="FF0000">
                <a:alpha val="100000"/>
              </a:srgbClr>
            </a:solidFill>
            <a:miter lim="800000"/>
          </a:ln>
        </p:spPr>
        <p:txBody>
          <a:bodyPr vert="horz" wrap="square" lIns="91440" tIns="45720" rIns="91440" bIns="45720" anchor="t"/>
          <a:p>
            <a:pPr eaLnBrk="1" hangingPunct="1">
              <a:spcBef>
                <a:spcPts val="1200"/>
              </a:spcBef>
              <a:buClr>
                <a:schemeClr val="accent1"/>
              </a:buClr>
              <a:buSzPct val="65000"/>
              <a:buFont typeface="Wingdings" panose="05000000000000000000" pitchFamily="2" charset="2"/>
            </a:pPr>
            <a:r>
              <a:rPr lang="zh-CN" altLang="en-US" sz="3600" b="1" dirty="0">
                <a:solidFill>
                  <a:srgbClr val="002060"/>
                </a:solidFill>
                <a:latin typeface="微软雅黑" panose="020B0503020204020204" pitchFamily="34" charset="-122"/>
                <a:ea typeface="微软雅黑" panose="020B0503020204020204" pitchFamily="34" charset="-122"/>
              </a:rPr>
              <a:t>价值：</a:t>
            </a:r>
            <a:r>
              <a:rPr lang="zh-CN" altLang="en-US" sz="3600" b="1" dirty="0">
                <a:solidFill>
                  <a:srgbClr val="CC0000"/>
                </a:solidFill>
                <a:latin typeface="微软雅黑" panose="020B0503020204020204" pitchFamily="34" charset="-122"/>
                <a:ea typeface="微软雅黑" panose="020B0503020204020204" pitchFamily="34" charset="-122"/>
              </a:rPr>
              <a:t>价值象征</a:t>
            </a:r>
            <a:r>
              <a:rPr lang="en-US" altLang="zh-CN" sz="3600" b="1" dirty="0">
                <a:solidFill>
                  <a:srgbClr val="0033CC"/>
                </a:solidFill>
                <a:latin typeface="黑体" panose="02010609060101010101" pitchFamily="49" charset="-122"/>
                <a:ea typeface="黑体" panose="02010609060101010101" pitchFamily="49" charset="-122"/>
              </a:rPr>
              <a:t> </a:t>
            </a:r>
            <a:r>
              <a:rPr lang="en-US" altLang="zh-CN" sz="3600" b="1" dirty="0">
                <a:solidFill>
                  <a:srgbClr val="2108B8"/>
                </a:solidFill>
                <a:latin typeface="微软雅黑" panose="020B0503020204020204" pitchFamily="34" charset="-122"/>
                <a:ea typeface="微软雅黑" panose="020B0503020204020204" pitchFamily="34" charset="-122"/>
              </a:rPr>
              <a:t>——</a:t>
            </a:r>
            <a:r>
              <a:rPr lang="zh-CN" altLang="en-US" sz="3200" b="1" dirty="0">
                <a:solidFill>
                  <a:srgbClr val="2108B8"/>
                </a:solidFill>
                <a:latin typeface="微软雅黑" panose="020B0503020204020204" pitchFamily="34" charset="-122"/>
                <a:ea typeface="微软雅黑" panose="020B0503020204020204" pitchFamily="34" charset="-122"/>
              </a:rPr>
              <a:t>理想的追求</a:t>
            </a:r>
            <a:endParaRPr lang="zh-CN" altLang="en-US" sz="3200" b="1" dirty="0">
              <a:solidFill>
                <a:srgbClr val="2108B8"/>
              </a:solidFill>
              <a:latin typeface="微软雅黑" panose="020B0503020204020204" pitchFamily="34" charset="-122"/>
              <a:ea typeface="微软雅黑" panose="020B0503020204020204" pitchFamily="34" charset="-122"/>
            </a:endParaRPr>
          </a:p>
          <a:p>
            <a:pPr eaLnBrk="1" hangingPunct="1">
              <a:spcBef>
                <a:spcPts val="1200"/>
              </a:spcBef>
              <a:buClr>
                <a:schemeClr val="accent1"/>
              </a:buClr>
              <a:buSzPct val="65000"/>
              <a:buFont typeface="Wingdings" panose="05000000000000000000" pitchFamily="2" charset="2"/>
            </a:pPr>
            <a:r>
              <a:rPr lang="zh-CN" altLang="en-US" sz="3600" b="1" dirty="0">
                <a:solidFill>
                  <a:srgbClr val="002060"/>
                </a:solidFill>
                <a:latin typeface="微软雅黑" panose="020B0503020204020204" pitchFamily="34" charset="-122"/>
                <a:ea typeface="微软雅黑" panose="020B0503020204020204" pitchFamily="34" charset="-122"/>
              </a:rPr>
              <a:t>道德（宗教）</a:t>
            </a:r>
            <a:r>
              <a:rPr lang="zh-CN" altLang="en-US" sz="3600" b="1" dirty="0">
                <a:solidFill>
                  <a:srgbClr val="0033CC"/>
                </a:solidFill>
                <a:latin typeface="微软雅黑" panose="020B0503020204020204" pitchFamily="34" charset="-122"/>
                <a:ea typeface="微软雅黑" panose="020B0503020204020204" pitchFamily="34" charset="-122"/>
              </a:rPr>
              <a:t>：</a:t>
            </a:r>
            <a:r>
              <a:rPr lang="zh-CN" altLang="en-US" sz="3600" b="1" dirty="0">
                <a:solidFill>
                  <a:srgbClr val="CC0000"/>
                </a:solidFill>
                <a:latin typeface="微软雅黑" panose="020B0503020204020204" pitchFamily="34" charset="-122"/>
                <a:ea typeface="微软雅黑" panose="020B0503020204020204" pitchFamily="34" charset="-122"/>
              </a:rPr>
              <a:t>道德象征</a:t>
            </a:r>
            <a:r>
              <a:rPr lang="en-US" altLang="zh-CN" sz="3600" b="1" dirty="0">
                <a:solidFill>
                  <a:srgbClr val="0033CC"/>
                </a:solidFill>
                <a:latin typeface="黑体" panose="02010609060101010101" pitchFamily="49" charset="-122"/>
                <a:ea typeface="黑体" panose="02010609060101010101" pitchFamily="49" charset="-122"/>
              </a:rPr>
              <a:t> </a:t>
            </a:r>
            <a:r>
              <a:rPr lang="en-US" altLang="zh-CN" sz="3600" b="1" dirty="0">
                <a:solidFill>
                  <a:srgbClr val="2108B8"/>
                </a:solidFill>
                <a:latin typeface="微软雅黑" panose="020B0503020204020204" pitchFamily="34" charset="-122"/>
                <a:ea typeface="微软雅黑" panose="020B0503020204020204" pitchFamily="34" charset="-122"/>
              </a:rPr>
              <a:t>——</a:t>
            </a:r>
            <a:r>
              <a:rPr lang="zh-CN" altLang="en-US" sz="3200" b="1" dirty="0">
                <a:solidFill>
                  <a:srgbClr val="2108B8"/>
                </a:solidFill>
                <a:latin typeface="微软雅黑" panose="020B0503020204020204" pitchFamily="34" charset="-122"/>
                <a:ea typeface="微软雅黑" panose="020B0503020204020204" pitchFamily="34" charset="-122"/>
              </a:rPr>
              <a:t>自我约束、自我控制</a:t>
            </a:r>
            <a:endParaRPr lang="zh-CN" altLang="en-US" sz="3200" b="1" dirty="0">
              <a:solidFill>
                <a:srgbClr val="2108B8"/>
              </a:solidFill>
              <a:latin typeface="微软雅黑" panose="020B0503020204020204" pitchFamily="34" charset="-122"/>
              <a:ea typeface="微软雅黑" panose="020B0503020204020204" pitchFamily="34" charset="-122"/>
            </a:endParaRPr>
          </a:p>
          <a:p>
            <a:pPr eaLnBrk="1" hangingPunct="1">
              <a:spcBef>
                <a:spcPts val="1200"/>
              </a:spcBef>
              <a:buClr>
                <a:schemeClr val="accent1"/>
              </a:buClr>
              <a:buSzPct val="65000"/>
              <a:buFont typeface="Wingdings" panose="05000000000000000000" pitchFamily="2" charset="2"/>
            </a:pPr>
            <a:r>
              <a:rPr lang="zh-CN" altLang="en-US" sz="3600" b="1" dirty="0">
                <a:solidFill>
                  <a:srgbClr val="002060"/>
                </a:solidFill>
                <a:latin typeface="微软雅黑" panose="020B0503020204020204" pitchFamily="34" charset="-122"/>
                <a:ea typeface="微软雅黑" panose="020B0503020204020204" pitchFamily="34" charset="-122"/>
              </a:rPr>
              <a:t>思维行为：</a:t>
            </a:r>
            <a:r>
              <a:rPr lang="zh-CN" altLang="en-US" sz="3600" b="1" dirty="0">
                <a:solidFill>
                  <a:srgbClr val="CC0000"/>
                </a:solidFill>
                <a:latin typeface="微软雅黑" panose="020B0503020204020204" pitchFamily="34" charset="-122"/>
                <a:ea typeface="微软雅黑" panose="020B0503020204020204" pitchFamily="34" charset="-122"/>
              </a:rPr>
              <a:t>认知象征</a:t>
            </a:r>
            <a:r>
              <a:rPr lang="en-US" altLang="zh-CN" sz="3600" b="1" dirty="0">
                <a:solidFill>
                  <a:srgbClr val="0033CC"/>
                </a:solidFill>
                <a:latin typeface="黑体" panose="02010609060101010101" pitchFamily="49" charset="-122"/>
                <a:ea typeface="黑体" panose="02010609060101010101" pitchFamily="49" charset="-122"/>
              </a:rPr>
              <a:t> </a:t>
            </a:r>
            <a:r>
              <a:rPr lang="en-US" altLang="zh-CN" sz="3200" b="1" dirty="0">
                <a:solidFill>
                  <a:srgbClr val="2108B8"/>
                </a:solidFill>
                <a:latin typeface="微软雅黑" panose="020B0503020204020204" pitchFamily="34" charset="-122"/>
                <a:ea typeface="微软雅黑" panose="020B0503020204020204" pitchFamily="34" charset="-122"/>
              </a:rPr>
              <a:t>——</a:t>
            </a:r>
            <a:r>
              <a:rPr lang="zh-CN" altLang="en-US" sz="3200" b="1" dirty="0">
                <a:solidFill>
                  <a:srgbClr val="2108B8"/>
                </a:solidFill>
                <a:latin typeface="微软雅黑" panose="020B0503020204020204" pitchFamily="34" charset="-122"/>
                <a:ea typeface="微软雅黑" panose="020B0503020204020204" pitchFamily="34" charset="-122"/>
              </a:rPr>
              <a:t>知觉、行为、思维、表达、交流、理解</a:t>
            </a:r>
            <a:endParaRPr lang="zh-CN" altLang="en-US" sz="3200" b="1" dirty="0">
              <a:solidFill>
                <a:srgbClr val="2108B8"/>
              </a:solidFill>
              <a:latin typeface="微软雅黑" panose="020B0503020204020204" pitchFamily="34" charset="-122"/>
              <a:ea typeface="微软雅黑" panose="020B0503020204020204" pitchFamily="34" charset="-122"/>
            </a:endParaRPr>
          </a:p>
          <a:p>
            <a:pPr eaLnBrk="1" hangingPunct="1">
              <a:lnSpc>
                <a:spcPct val="120000"/>
              </a:lnSpc>
              <a:spcBef>
                <a:spcPts val="1200"/>
              </a:spcBef>
              <a:spcAft>
                <a:spcPts val="600"/>
              </a:spcAft>
              <a:buClr>
                <a:schemeClr val="accent1"/>
              </a:buClr>
              <a:buSzPct val="65000"/>
              <a:buFont typeface="Wingdings" panose="05000000000000000000" pitchFamily="2" charset="2"/>
            </a:pPr>
            <a:r>
              <a:rPr lang="zh-CN" altLang="en-US" sz="3600" b="1" dirty="0">
                <a:solidFill>
                  <a:srgbClr val="002060"/>
                </a:solidFill>
                <a:latin typeface="微软雅黑" panose="020B0503020204020204" pitchFamily="34" charset="-122"/>
                <a:ea typeface="微软雅黑" panose="020B0503020204020204" pitchFamily="34" charset="-122"/>
              </a:rPr>
              <a:t>审美（宗教）：</a:t>
            </a:r>
            <a:r>
              <a:rPr lang="zh-CN" altLang="en-US" sz="3600" b="1" dirty="0">
                <a:solidFill>
                  <a:srgbClr val="CC0000"/>
                </a:solidFill>
                <a:latin typeface="微软雅黑" panose="020B0503020204020204" pitchFamily="34" charset="-122"/>
                <a:ea typeface="微软雅黑" panose="020B0503020204020204" pitchFamily="34" charset="-122"/>
              </a:rPr>
              <a:t>审美象征</a:t>
            </a:r>
            <a:r>
              <a:rPr lang="en-US" altLang="zh-CN" sz="3200" b="1" dirty="0">
                <a:solidFill>
                  <a:srgbClr val="0033CC"/>
                </a:solidFill>
                <a:latin typeface="黑体" panose="02010609060101010101" pitchFamily="49" charset="-122"/>
                <a:ea typeface="黑体" panose="02010609060101010101" pitchFamily="49" charset="-122"/>
              </a:rPr>
              <a:t> </a:t>
            </a:r>
            <a:r>
              <a:rPr lang="en-US" altLang="zh-CN" sz="3200" b="1" dirty="0">
                <a:solidFill>
                  <a:srgbClr val="2108B8"/>
                </a:solidFill>
                <a:latin typeface="微软雅黑" panose="020B0503020204020204" pitchFamily="34" charset="-122"/>
                <a:ea typeface="微软雅黑" panose="020B0503020204020204" pitchFamily="34" charset="-122"/>
              </a:rPr>
              <a:t>——</a:t>
            </a:r>
            <a:r>
              <a:rPr lang="zh-CN" altLang="en-US" sz="3200" b="1" dirty="0">
                <a:solidFill>
                  <a:srgbClr val="2108B8"/>
                </a:solidFill>
                <a:latin typeface="微软雅黑" panose="020B0503020204020204" pitchFamily="34" charset="-122"/>
                <a:ea typeface="微软雅黑" panose="020B0503020204020204" pitchFamily="34" charset="-122"/>
              </a:rPr>
              <a:t>文学、艺术、建筑、风俗</a:t>
            </a:r>
            <a:endParaRPr lang="zh-CN" altLang="en-US" sz="3200" b="1" dirty="0">
              <a:solidFill>
                <a:srgbClr val="2108B8"/>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5602"/>
                                        </p:tgtEl>
                                        <p:attrNameLst>
                                          <p:attrName>style.visibility</p:attrName>
                                        </p:attrNameLst>
                                      </p:cBhvr>
                                      <p:to>
                                        <p:strVal val="visible"/>
                                      </p:to>
                                    </p:set>
                                    <p:anim calcmode="lin" valueType="num">
                                      <p:cBhvr>
                                        <p:cTn id="7" dur="500" fill="hold"/>
                                        <p:tgtEl>
                                          <p:spTgt spid="25602"/>
                                        </p:tgtEl>
                                        <p:attrNameLst>
                                          <p:attrName>ppt_w</p:attrName>
                                        </p:attrNameLst>
                                      </p:cBhvr>
                                      <p:tavLst>
                                        <p:tav tm="0">
                                          <p:val>
                                            <p:fltVal val="0.000000"/>
                                          </p:val>
                                        </p:tav>
                                        <p:tav tm="100000">
                                          <p:val>
                                            <p:strVal val="#ppt_w"/>
                                          </p:val>
                                        </p:tav>
                                      </p:tavLst>
                                    </p:anim>
                                    <p:anim calcmode="lin" valueType="num">
                                      <p:cBhvr>
                                        <p:cTn id="8" dur="500" fill="hold"/>
                                        <p:tgtEl>
                                          <p:spTgt spid="25602"/>
                                        </p:tgtEl>
                                        <p:attrNameLst>
                                          <p:attrName>ppt_h</p:attrName>
                                        </p:attrNameLst>
                                      </p:cBhvr>
                                      <p:tavLst>
                                        <p:tav tm="0">
                                          <p:val>
                                            <p:fltVal val="0.000000"/>
                                          </p:val>
                                        </p:tav>
                                        <p:tav tm="100000">
                                          <p:val>
                                            <p:strVal val="#ppt_h"/>
                                          </p:val>
                                        </p:tav>
                                      </p:tavLst>
                                    </p:anim>
                                    <p:animEffect transition="in" filter="fade">
                                      <p:cBhvr>
                                        <p:cTn id="9" dur="500"/>
                                        <p:tgtEl>
                                          <p:spTgt spid="25602"/>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5603"/>
                                        </p:tgtEl>
                                        <p:attrNameLst>
                                          <p:attrName>style.visibility</p:attrName>
                                        </p:attrNameLst>
                                      </p:cBhvr>
                                      <p:to>
                                        <p:strVal val="visible"/>
                                      </p:to>
                                    </p:set>
                                    <p:animEffect transition="in" filter="fade">
                                      <p:cBhvr>
                                        <p:cTn id="13" dur="1000">
                                          <p:stCondLst>
                                            <p:cond delay="0"/>
                                          </p:stCondLst>
                                        </p:cTn>
                                        <p:tgtEl>
                                          <p:spTgt spid="25603"/>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25603">
                                            <p:txEl>
                                              <p:charRg st="0" end="16"/>
                                            </p:txEl>
                                          </p:spTgt>
                                        </p:tgtEl>
                                        <p:attrNameLst>
                                          <p:attrName>style.visibility</p:attrName>
                                        </p:attrNameLst>
                                      </p:cBhvr>
                                      <p:to>
                                        <p:strVal val="visible"/>
                                      </p:to>
                                    </p:set>
                                    <p:animEffect transition="in" filter="fade">
                                      <p:cBhvr>
                                        <p:cTn id="17" dur="1000">
                                          <p:stCondLst>
                                            <p:cond delay="0"/>
                                          </p:stCondLst>
                                        </p:cTn>
                                        <p:tgtEl>
                                          <p:spTgt spid="25603">
                                            <p:txEl>
                                              <p:charRg st="0" end="16"/>
                                            </p:txEl>
                                          </p:spTgt>
                                        </p:tgtEl>
                                      </p:cBhvr>
                                    </p:animEffect>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25603">
                                            <p:txEl>
                                              <p:charRg st="16" end="40"/>
                                            </p:txEl>
                                          </p:spTgt>
                                        </p:tgtEl>
                                        <p:attrNameLst>
                                          <p:attrName>style.visibility</p:attrName>
                                        </p:attrNameLst>
                                      </p:cBhvr>
                                      <p:to>
                                        <p:strVal val="visible"/>
                                      </p:to>
                                    </p:set>
                                    <p:animEffect transition="in" filter="fade">
                                      <p:cBhvr>
                                        <p:cTn id="21" dur="1000">
                                          <p:stCondLst>
                                            <p:cond delay="0"/>
                                          </p:stCondLst>
                                        </p:cTn>
                                        <p:tgtEl>
                                          <p:spTgt spid="25603">
                                            <p:txEl>
                                              <p:charRg st="16" end="40"/>
                                            </p:txEl>
                                          </p:spTgt>
                                        </p:tgtEl>
                                      </p:cBhvr>
                                    </p:animEffect>
                                  </p:childTnLst>
                                </p:cTn>
                              </p:par>
                            </p:childTnLst>
                          </p:cTn>
                        </p:par>
                        <p:par>
                          <p:cTn id="22" fill="hold">
                            <p:stCondLst>
                              <p:cond delay="3500"/>
                            </p:stCondLst>
                            <p:childTnLst>
                              <p:par>
                                <p:cTn id="23" presetID="10" presetClass="entr" presetSubtype="0" fill="hold" grpId="0" nodeType="afterEffect">
                                  <p:stCondLst>
                                    <p:cond delay="0"/>
                                  </p:stCondLst>
                                  <p:childTnLst>
                                    <p:set>
                                      <p:cBhvr>
                                        <p:cTn id="24" dur="1" fill="hold">
                                          <p:stCondLst>
                                            <p:cond delay="0"/>
                                          </p:stCondLst>
                                        </p:cTn>
                                        <p:tgtEl>
                                          <p:spTgt spid="25603">
                                            <p:txEl>
                                              <p:charRg st="40" end="70"/>
                                            </p:txEl>
                                          </p:spTgt>
                                        </p:tgtEl>
                                        <p:attrNameLst>
                                          <p:attrName>style.visibility</p:attrName>
                                        </p:attrNameLst>
                                      </p:cBhvr>
                                      <p:to>
                                        <p:strVal val="visible"/>
                                      </p:to>
                                    </p:set>
                                    <p:animEffect transition="in" filter="fade">
                                      <p:cBhvr>
                                        <p:cTn id="25" dur="1000">
                                          <p:stCondLst>
                                            <p:cond delay="0"/>
                                          </p:stCondLst>
                                        </p:cTn>
                                        <p:tgtEl>
                                          <p:spTgt spid="25603">
                                            <p:txEl>
                                              <p:charRg st="40" end="70"/>
                                            </p:txEl>
                                          </p:spTgt>
                                        </p:tgtEl>
                                      </p:cBhvr>
                                    </p:animEffect>
                                  </p:childTnLst>
                                </p:cTn>
                              </p:par>
                            </p:childTnLst>
                          </p:cTn>
                        </p:par>
                        <p:par>
                          <p:cTn id="26" fill="hold">
                            <p:stCondLst>
                              <p:cond delay="4500"/>
                            </p:stCondLst>
                            <p:childTnLst>
                              <p:par>
                                <p:cTn id="27" presetID="10" presetClass="entr" presetSubtype="0" fill="hold" grpId="0" nodeType="afterEffect">
                                  <p:stCondLst>
                                    <p:cond delay="0"/>
                                  </p:stCondLst>
                                  <p:childTnLst>
                                    <p:set>
                                      <p:cBhvr>
                                        <p:cTn id="28" dur="1" fill="hold">
                                          <p:stCondLst>
                                            <p:cond delay="0"/>
                                          </p:stCondLst>
                                        </p:cTn>
                                        <p:tgtEl>
                                          <p:spTgt spid="25603">
                                            <p:txEl>
                                              <p:charRg st="70" end="96"/>
                                            </p:txEl>
                                          </p:spTgt>
                                        </p:tgtEl>
                                        <p:attrNameLst>
                                          <p:attrName>style.visibility</p:attrName>
                                        </p:attrNameLst>
                                      </p:cBhvr>
                                      <p:to>
                                        <p:strVal val="visible"/>
                                      </p:to>
                                    </p:set>
                                    <p:animEffect transition="in" filter="fade">
                                      <p:cBhvr>
                                        <p:cTn id="29" dur="1000">
                                          <p:stCondLst>
                                            <p:cond delay="0"/>
                                          </p:stCondLst>
                                        </p:cTn>
                                        <p:tgtEl>
                                          <p:spTgt spid="25603">
                                            <p:txEl>
                                              <p:charRg st="70" end="9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animBg="1"/>
      <p:bldP spid="25603" grpId="0" animBg="1"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42F34D1D-88F8-4F4F-ABCF-76532B129043}"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28675" name="灯片编号占位符 5"/>
          <p:cNvSpPr txBox="1">
            <a:spLocks noGrp="1"/>
          </p:cNvSpPr>
          <p:nvPr>
            <p:ph type="sldNum" sz="quarter" idx="12"/>
          </p:nvPr>
        </p:nvSpPr>
        <p:spPr>
          <a:ln/>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116738" name="Rectangle 2050"/>
          <p:cNvSpPr>
            <a:spLocks noGrp="1" noChangeArrowheads="1"/>
          </p:cNvSpPr>
          <p:nvPr>
            <p:ph type="title"/>
          </p:nvPr>
        </p:nvSpPr>
        <p:spPr>
          <a:xfrm>
            <a:off x="395288" y="188913"/>
            <a:ext cx="8280400" cy="877888"/>
          </a:xfrm>
          <a:gradFill rotWithShape="1">
            <a:gsLst>
              <a:gs pos="0">
                <a:srgbClr val="FFFF00"/>
              </a:gs>
              <a:gs pos="100000">
                <a:srgbClr val="FFFF99"/>
              </a:gs>
            </a:gsLst>
            <a:lin ang="0" scaled="1"/>
          </a:gradFill>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400" b="1" i="1" u="none" strike="noStrike" kern="0" cap="none" spc="0" normalizeH="0" baseline="0" noProof="0" dirty="0" smtClean="0">
                <a:ln>
                  <a:noFill/>
                </a:ln>
                <a:solidFill>
                  <a:srgbClr val="00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 </a:t>
            </a:r>
            <a:r>
              <a:rPr kumimoji="0" lang="zh-CN" altLang="en-US" sz="4800" b="1" i="1" u="none" strike="noStrike" kern="0" cap="none" spc="0" normalizeH="0" baseline="0" noProof="0" dirty="0" smtClean="0">
                <a:ln>
                  <a:noFill/>
                </a:ln>
                <a:solidFill>
                  <a:srgbClr val="00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文化的多样性</a:t>
            </a:r>
            <a:endParaRPr kumimoji="0" lang="zh-CN" altLang="en-US" sz="4800" b="1" i="1" u="none" strike="noStrike" kern="0" cap="none" spc="0" normalizeH="0" baseline="0" noProof="0" dirty="0" smtClean="0">
              <a:ln>
                <a:noFill/>
              </a:ln>
              <a:solidFill>
                <a:srgbClr val="00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sp>
        <p:nvSpPr>
          <p:cNvPr id="28677" name="Rectangle 2051"/>
          <p:cNvSpPr>
            <a:spLocks noGrp="1"/>
          </p:cNvSpPr>
          <p:nvPr>
            <p:ph idx="1"/>
          </p:nvPr>
        </p:nvSpPr>
        <p:spPr>
          <a:xfrm>
            <a:off x="395288" y="1125538"/>
            <a:ext cx="8305800" cy="5183187"/>
          </a:xfrm>
          <a:gradFill rotWithShape="0">
            <a:gsLst>
              <a:gs pos="0">
                <a:srgbClr val="FFFF99">
                  <a:alpha val="100000"/>
                </a:srgbClr>
              </a:gs>
              <a:gs pos="100000">
                <a:srgbClr val="FFFF00">
                  <a:alpha val="100000"/>
                </a:srgbClr>
              </a:gs>
            </a:gsLst>
            <a:lin ang="5400000" scaled="1"/>
            <a:tileRect/>
          </a:gradFill>
          <a:ln/>
        </p:spPr>
        <p:txBody>
          <a:bodyPr vert="horz" wrap="square" lIns="91440" tIns="45720" rIns="91440" bIns="45720" anchor="t"/>
          <a:p>
            <a:pPr eaLnBrk="1" hangingPunct="1">
              <a:lnSpc>
                <a:spcPct val="110000"/>
              </a:lnSpc>
              <a:spcBef>
                <a:spcPct val="30000"/>
              </a:spcBef>
            </a:pPr>
            <a:r>
              <a:rPr lang="zh-CN" altLang="en-US" sz="2800" b="1" dirty="0">
                <a:solidFill>
                  <a:srgbClr val="CC0000"/>
                </a:solidFill>
                <a:latin typeface="微软雅黑" panose="020B0503020204020204" pitchFamily="34" charset="-122"/>
                <a:ea typeface="微软雅黑" panose="020B0503020204020204" pitchFamily="34" charset="-122"/>
              </a:rPr>
              <a:t>文化是呈多样性的，文化的差异与社会类型有关。</a:t>
            </a:r>
            <a:endParaRPr lang="zh-CN" altLang="en-US" sz="2800" b="1" dirty="0">
              <a:solidFill>
                <a:srgbClr val="CC0000"/>
              </a:solidFill>
              <a:latin typeface="微软雅黑" panose="020B0503020204020204" pitchFamily="34" charset="-122"/>
              <a:ea typeface="微软雅黑" panose="020B0503020204020204" pitchFamily="34" charset="-122"/>
            </a:endParaRPr>
          </a:p>
          <a:p>
            <a:pPr eaLnBrk="1" hangingPunct="1">
              <a:lnSpc>
                <a:spcPct val="110000"/>
              </a:lnSpc>
              <a:spcBef>
                <a:spcPct val="30000"/>
              </a:spcBef>
            </a:pPr>
            <a:r>
              <a:rPr lang="zh-CN" altLang="en-US" sz="2400" b="1" dirty="0">
                <a:solidFill>
                  <a:srgbClr val="2108B8"/>
                </a:solidFill>
                <a:latin typeface="微软雅黑" panose="020B0503020204020204" pitchFamily="34" charset="-122"/>
                <a:ea typeface="微软雅黑" panose="020B0503020204020204" pitchFamily="34" charset="-122"/>
              </a:rPr>
              <a:t>人类社会发展存在两个方面：</a:t>
            </a:r>
            <a:endParaRPr lang="zh-CN" altLang="en-US" sz="2400" b="1" dirty="0">
              <a:solidFill>
                <a:srgbClr val="2108B8"/>
              </a:solidFill>
              <a:latin typeface="微软雅黑" panose="020B0503020204020204" pitchFamily="34" charset="-122"/>
              <a:ea typeface="微软雅黑" panose="020B0503020204020204" pitchFamily="34" charset="-122"/>
            </a:endParaRPr>
          </a:p>
          <a:p>
            <a:pPr lvl="1" eaLnBrk="1" hangingPunct="1">
              <a:lnSpc>
                <a:spcPct val="110000"/>
              </a:lnSpc>
              <a:spcBef>
                <a:spcPct val="30000"/>
              </a:spcBef>
            </a:pPr>
            <a:r>
              <a:rPr lang="zh-CN" altLang="en-US" sz="2100" b="1" dirty="0">
                <a:solidFill>
                  <a:srgbClr val="FF0000"/>
                </a:solidFill>
                <a:latin typeface="微软雅黑" panose="020B0503020204020204" pitchFamily="34" charset="-122"/>
                <a:ea typeface="微软雅黑" panose="020B0503020204020204" pitchFamily="34" charset="-122"/>
              </a:rPr>
              <a:t>社会中产生着不同的文化价值和文化产品，</a:t>
            </a:r>
            <a:endParaRPr lang="zh-CN" altLang="en-US" sz="2100" b="1" dirty="0">
              <a:solidFill>
                <a:srgbClr val="FF0000"/>
              </a:solidFill>
              <a:latin typeface="微软雅黑" panose="020B0503020204020204" pitchFamily="34" charset="-122"/>
              <a:ea typeface="微软雅黑" panose="020B0503020204020204" pitchFamily="34" charset="-122"/>
            </a:endParaRPr>
          </a:p>
          <a:p>
            <a:pPr lvl="1" eaLnBrk="1" hangingPunct="1">
              <a:lnSpc>
                <a:spcPct val="110000"/>
              </a:lnSpc>
              <a:spcBef>
                <a:spcPct val="30000"/>
              </a:spcBef>
            </a:pPr>
            <a:r>
              <a:rPr lang="zh-CN" altLang="en-US" sz="2100" b="1" dirty="0">
                <a:solidFill>
                  <a:srgbClr val="FF0000"/>
                </a:solidFill>
                <a:latin typeface="微软雅黑" panose="020B0503020204020204" pitchFamily="34" charset="-122"/>
                <a:ea typeface="微软雅黑" panose="020B0503020204020204" pitchFamily="34" charset="-122"/>
              </a:rPr>
              <a:t>由文化所发展的截然不同的社会类型。</a:t>
            </a:r>
            <a:endParaRPr lang="zh-CN" altLang="en-US" sz="2100" b="1" dirty="0">
              <a:solidFill>
                <a:srgbClr val="FF0000"/>
              </a:solidFill>
              <a:latin typeface="微软雅黑" panose="020B0503020204020204" pitchFamily="34" charset="-122"/>
              <a:ea typeface="微软雅黑" panose="020B0503020204020204" pitchFamily="34" charset="-122"/>
            </a:endParaRPr>
          </a:p>
          <a:p>
            <a:pPr eaLnBrk="1" hangingPunct="1">
              <a:lnSpc>
                <a:spcPct val="110000"/>
              </a:lnSpc>
              <a:spcBef>
                <a:spcPct val="30000"/>
              </a:spcBef>
            </a:pPr>
            <a:r>
              <a:rPr lang="zh-CN" altLang="en-US" sz="2600" b="1" dirty="0">
                <a:solidFill>
                  <a:srgbClr val="993300"/>
                </a:solidFill>
                <a:latin typeface="微软雅黑" panose="020B0503020204020204" pitchFamily="34" charset="-122"/>
                <a:ea typeface="微软雅黑" panose="020B0503020204020204" pitchFamily="34" charset="-122"/>
              </a:rPr>
              <a:t>克罗伯（</a:t>
            </a:r>
            <a:r>
              <a:rPr lang="en-US" altLang="zh-CN" sz="2600" b="1" dirty="0">
                <a:solidFill>
                  <a:srgbClr val="993300"/>
                </a:solidFill>
                <a:latin typeface="微软雅黑" panose="020B0503020204020204" pitchFamily="34" charset="-122"/>
                <a:ea typeface="微软雅黑" panose="020B0503020204020204" pitchFamily="34" charset="-122"/>
              </a:rPr>
              <a:t>A.L. Croeber)</a:t>
            </a:r>
            <a:r>
              <a:rPr lang="zh-CN" altLang="en-US" sz="2400" b="1" dirty="0">
                <a:solidFill>
                  <a:srgbClr val="2108B8"/>
                </a:solidFill>
                <a:latin typeface="微软雅黑" panose="020B0503020204020204" pitchFamily="34" charset="-122"/>
                <a:ea typeface="微软雅黑" panose="020B0503020204020204" pitchFamily="34" charset="-122"/>
              </a:rPr>
              <a:t>和</a:t>
            </a:r>
            <a:r>
              <a:rPr lang="zh-CN" altLang="en-US" sz="2600" b="1" dirty="0">
                <a:solidFill>
                  <a:srgbClr val="993300"/>
                </a:solidFill>
                <a:latin typeface="微软雅黑" panose="020B0503020204020204" pitchFamily="34" charset="-122"/>
                <a:ea typeface="微软雅黑" panose="020B0503020204020204" pitchFamily="34" charset="-122"/>
              </a:rPr>
              <a:t>科拉克洪</a:t>
            </a:r>
            <a:r>
              <a:rPr lang="en-US" altLang="zh-CN" sz="2600" b="1" dirty="0">
                <a:solidFill>
                  <a:srgbClr val="993300"/>
                </a:solidFill>
                <a:latin typeface="微软雅黑" panose="020B0503020204020204" pitchFamily="34" charset="-122"/>
                <a:ea typeface="微软雅黑" panose="020B0503020204020204" pitchFamily="34" charset="-122"/>
              </a:rPr>
              <a:t>(C. Kluckhohn)</a:t>
            </a:r>
            <a:r>
              <a:rPr lang="zh-CN" altLang="en-US" sz="2400" b="1" dirty="0">
                <a:solidFill>
                  <a:srgbClr val="2108B8"/>
                </a:solidFill>
                <a:latin typeface="微软雅黑" panose="020B0503020204020204" pitchFamily="34" charset="-122"/>
                <a:ea typeface="微软雅黑" panose="020B0503020204020204" pitchFamily="34" charset="-122"/>
              </a:rPr>
              <a:t>在</a:t>
            </a:r>
            <a:r>
              <a:rPr lang="en-US" altLang="zh-CN" sz="2400" b="1" dirty="0">
                <a:solidFill>
                  <a:srgbClr val="2108B8"/>
                </a:solidFill>
                <a:latin typeface="微软雅黑" panose="020B0503020204020204" pitchFamily="34" charset="-122"/>
                <a:ea typeface="微软雅黑" panose="020B0503020204020204" pitchFamily="34" charset="-122"/>
              </a:rPr>
              <a:t>《</a:t>
            </a:r>
            <a:r>
              <a:rPr lang="zh-CN" altLang="en-US" sz="2400" b="1" dirty="0">
                <a:solidFill>
                  <a:srgbClr val="2108B8"/>
                </a:solidFill>
                <a:latin typeface="微软雅黑" panose="020B0503020204020204" pitchFamily="34" charset="-122"/>
                <a:ea typeface="微软雅黑" panose="020B0503020204020204" pitchFamily="34" charset="-122"/>
              </a:rPr>
              <a:t>文化：一个概念定义的考评</a:t>
            </a:r>
            <a:r>
              <a:rPr lang="en-US" altLang="zh-CN" sz="2400" b="1" dirty="0">
                <a:solidFill>
                  <a:srgbClr val="2108B8"/>
                </a:solidFill>
                <a:latin typeface="微软雅黑" panose="020B0503020204020204" pitchFamily="34" charset="-122"/>
                <a:ea typeface="微软雅黑" panose="020B0503020204020204" pitchFamily="34" charset="-122"/>
              </a:rPr>
              <a:t>》</a:t>
            </a:r>
            <a:r>
              <a:rPr lang="zh-CN" altLang="en-US" sz="2400" b="1" dirty="0">
                <a:solidFill>
                  <a:srgbClr val="2108B8"/>
                </a:solidFill>
                <a:latin typeface="微软雅黑" panose="020B0503020204020204" pitchFamily="34" charset="-122"/>
                <a:ea typeface="微软雅黑" panose="020B0503020204020204" pitchFamily="34" charset="-122"/>
              </a:rPr>
              <a:t>（</a:t>
            </a:r>
            <a:r>
              <a:rPr lang="en-US" altLang="zh-CN" sz="2400" b="1" dirty="0">
                <a:solidFill>
                  <a:srgbClr val="2108B8"/>
                </a:solidFill>
                <a:latin typeface="微软雅黑" panose="020B0503020204020204" pitchFamily="34" charset="-122"/>
                <a:ea typeface="微软雅黑" panose="020B0503020204020204" pitchFamily="34" charset="-122"/>
              </a:rPr>
              <a:t>1952</a:t>
            </a:r>
            <a:r>
              <a:rPr lang="zh-CN" altLang="en-US" sz="2400" b="1" dirty="0">
                <a:solidFill>
                  <a:srgbClr val="2108B8"/>
                </a:solidFill>
                <a:latin typeface="微软雅黑" panose="020B0503020204020204" pitchFamily="34" charset="-122"/>
                <a:ea typeface="微软雅黑" panose="020B0503020204020204" pitchFamily="34" charset="-122"/>
              </a:rPr>
              <a:t>年）中统计出</a:t>
            </a:r>
            <a:r>
              <a:rPr lang="en-US" altLang="zh-CN" sz="2400" b="1" dirty="0">
                <a:solidFill>
                  <a:srgbClr val="0033CC"/>
                </a:solidFill>
                <a:latin typeface="微软雅黑" panose="020B0503020204020204" pitchFamily="34" charset="-122"/>
                <a:ea typeface="微软雅黑" panose="020B0503020204020204" pitchFamily="34" charset="-122"/>
              </a:rPr>
              <a:t>1871</a:t>
            </a:r>
            <a:r>
              <a:rPr lang="zh-CN" altLang="en-US" sz="2400" b="1" dirty="0">
                <a:solidFill>
                  <a:srgbClr val="0033CC"/>
                </a:solidFill>
                <a:latin typeface="微软雅黑" panose="020B0503020204020204" pitchFamily="34" charset="-122"/>
                <a:ea typeface="微软雅黑" panose="020B0503020204020204" pitchFamily="34" charset="-122"/>
              </a:rPr>
              <a:t>年</a:t>
            </a:r>
            <a:r>
              <a:rPr lang="en-US" altLang="zh-CN" sz="2400" b="1" dirty="0">
                <a:solidFill>
                  <a:srgbClr val="0033CC"/>
                </a:solidFill>
                <a:latin typeface="微软雅黑" panose="020B0503020204020204" pitchFamily="34" charset="-122"/>
                <a:ea typeface="微软雅黑" panose="020B0503020204020204" pitchFamily="34" charset="-122"/>
              </a:rPr>
              <a:t>-1951</a:t>
            </a:r>
            <a:r>
              <a:rPr lang="zh-CN" altLang="en-US" sz="2400" b="1" dirty="0">
                <a:solidFill>
                  <a:srgbClr val="0033CC"/>
                </a:solidFill>
                <a:latin typeface="微软雅黑" panose="020B0503020204020204" pitchFamily="34" charset="-122"/>
                <a:ea typeface="微软雅黑" panose="020B0503020204020204" pitchFamily="34" charset="-122"/>
              </a:rPr>
              <a:t>年间有关“文化”的定义多达</a:t>
            </a:r>
            <a:r>
              <a:rPr lang="en-US" altLang="zh-CN" sz="2400" b="1" dirty="0">
                <a:solidFill>
                  <a:srgbClr val="0033CC"/>
                </a:solidFill>
                <a:latin typeface="微软雅黑" panose="020B0503020204020204" pitchFamily="34" charset="-122"/>
                <a:ea typeface="微软雅黑" panose="020B0503020204020204" pitchFamily="34" charset="-122"/>
              </a:rPr>
              <a:t>164</a:t>
            </a:r>
            <a:r>
              <a:rPr lang="zh-CN" altLang="en-US" sz="2400" b="1" dirty="0">
                <a:solidFill>
                  <a:srgbClr val="0033CC"/>
                </a:solidFill>
                <a:latin typeface="微软雅黑" panose="020B0503020204020204" pitchFamily="34" charset="-122"/>
                <a:ea typeface="微软雅黑" panose="020B0503020204020204" pitchFamily="34" charset="-122"/>
              </a:rPr>
              <a:t>种。</a:t>
            </a:r>
            <a:endParaRPr lang="en-US" altLang="zh-CN" sz="2400" b="1" dirty="0">
              <a:solidFill>
                <a:srgbClr val="0033CC"/>
              </a:solidFill>
              <a:latin typeface="微软雅黑" panose="020B0503020204020204" pitchFamily="34" charset="-122"/>
              <a:ea typeface="微软雅黑" panose="020B0503020204020204" pitchFamily="34" charset="-122"/>
            </a:endParaRPr>
          </a:p>
          <a:p>
            <a:pPr eaLnBrk="1" hangingPunct="1">
              <a:lnSpc>
                <a:spcPct val="110000"/>
              </a:lnSpc>
              <a:spcBef>
                <a:spcPct val="30000"/>
              </a:spcBef>
            </a:pPr>
            <a:r>
              <a:rPr lang="zh-CN" altLang="en-US" sz="2400" b="1" dirty="0">
                <a:solidFill>
                  <a:srgbClr val="2108B8"/>
                </a:solidFill>
                <a:latin typeface="微软雅黑" panose="020B0503020204020204" pitchFamily="34" charset="-122"/>
                <a:ea typeface="微软雅黑" panose="020B0503020204020204" pitchFamily="34" charset="-122"/>
              </a:rPr>
              <a:t>正可谓墨子所言：“一人一义，十人十义”。</a:t>
            </a:r>
            <a:endParaRPr lang="zh-CN" altLang="en-US" sz="2400" b="1" dirty="0">
              <a:solidFill>
                <a:srgbClr val="2108B8"/>
              </a:solidFill>
              <a:latin typeface="微软雅黑" panose="020B0503020204020204" pitchFamily="34" charset="-122"/>
              <a:ea typeface="微软雅黑" panose="020B0503020204020204" pitchFamily="34" charset="-122"/>
            </a:endParaRPr>
          </a:p>
          <a:p>
            <a:pPr eaLnBrk="1" hangingPunct="1">
              <a:lnSpc>
                <a:spcPct val="110000"/>
              </a:lnSpc>
              <a:spcBef>
                <a:spcPct val="30000"/>
              </a:spcBef>
            </a:pPr>
            <a:r>
              <a:rPr lang="zh-CN" altLang="en-US" sz="2400" b="1" dirty="0">
                <a:solidFill>
                  <a:srgbClr val="CC0000"/>
                </a:solidFill>
                <a:latin typeface="微软雅黑" panose="020B0503020204020204" pitchFamily="34" charset="-122"/>
                <a:ea typeface="微软雅黑" panose="020B0503020204020204" pitchFamily="34" charset="-122"/>
              </a:rPr>
              <a:t>这一方面表明人类文化现象的纷繁复杂，另一方面也说明人文社会学科领域对“文化”概念的认识和看法存在很大差异。</a:t>
            </a:r>
            <a:endParaRPr lang="zh-CN" altLang="en-US" sz="2400" b="1" dirty="0">
              <a:solidFill>
                <a:srgbClr val="CC0000"/>
              </a:solidFill>
              <a:latin typeface="微软雅黑" panose="020B0503020204020204" pitchFamily="34" charset="-122"/>
              <a:ea typeface="微软雅黑" panose="020B0503020204020204" pitchFamily="34" charset="-122"/>
            </a:endParaRPr>
          </a:p>
        </p:txBody>
      </p:sp>
    </p:spTree>
  </p:cSld>
  <p:clrMapOvr>
    <a:masterClrMapping/>
  </p:clrMapOvr>
  <p:transition>
    <p:newsfla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标题 1"/>
          <p:cNvSpPr>
            <a:spLocks noGrp="1"/>
          </p:cNvSpPr>
          <p:nvPr>
            <p:ph type="title"/>
          </p:nvPr>
        </p:nvSpPr>
        <p:spPr>
          <a:solidFill>
            <a:srgbClr val="FFFF00">
              <a:alpha val="100000"/>
            </a:srgbClr>
          </a:solidFill>
          <a:ln/>
        </p:spPr>
        <p:txBody>
          <a:bodyPr vert="horz" wrap="square" lIns="91440" tIns="45720" rIns="91440" bIns="45720" anchor="t"/>
          <a:p>
            <a:r>
              <a:rPr lang="zh-CN" altLang="zh-CN" sz="3600" b="1" i="1" dirty="0">
                <a:latin typeface="微软雅黑" panose="020B0503020204020204" pitchFamily="34" charset="-122"/>
                <a:ea typeface="微软雅黑" panose="020B0503020204020204" pitchFamily="34" charset="-122"/>
              </a:rPr>
              <a:t>金正恩的朝鲜宝剑，为什么只换到普京的一枚硬币？</a:t>
            </a:r>
            <a:endParaRPr lang="zh-CN" altLang="en-US" sz="3600" b="1" i="1" dirty="0">
              <a:latin typeface="微软雅黑" panose="020B0503020204020204" pitchFamily="34" charset="-122"/>
              <a:ea typeface="微软雅黑" panose="020B0503020204020204" pitchFamily="34" charset="-122"/>
            </a:endParaRPr>
          </a:p>
        </p:txBody>
      </p:sp>
      <p:pic>
        <p:nvPicPr>
          <p:cNvPr id="29699" name="内容占位符 5"/>
          <p:cNvPicPr>
            <a:picLocks noGrp="1"/>
          </p:cNvPicPr>
          <p:nvPr>
            <p:ph idx="1"/>
          </p:nvPr>
        </p:nvPicPr>
        <p:blipFill>
          <a:blip r:embed="rId1"/>
          <a:srcRect/>
          <a:stretch>
            <a:fillRect/>
          </a:stretch>
        </p:blipFill>
        <p:spPr>
          <a:xfrm>
            <a:off x="431800" y="1412875"/>
            <a:ext cx="8135938" cy="4968875"/>
          </a:xfrm>
          <a:ln/>
        </p:spPr>
      </p:pic>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2FF0C9D-D678-429C-ACBC-354DB82C3235}" type="datetime2">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29701" name="灯片编号占位符 4"/>
          <p:cNvSpPr txBox="1">
            <a:spLocks noGrp="1"/>
          </p:cNvSpPr>
          <p:nvPr>
            <p:ph type="sldNum" sz="quarter" idx="12"/>
          </p:nvPr>
        </p:nvSpPr>
        <p:spPr>
          <a:ln/>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7" name="TextBox 6"/>
          <p:cNvSpPr txBox="1"/>
          <p:nvPr/>
        </p:nvSpPr>
        <p:spPr>
          <a:xfrm>
            <a:off x="611188" y="1773238"/>
            <a:ext cx="7777162" cy="4800600"/>
          </a:xfrm>
          <a:prstGeom prst="rect">
            <a:avLst/>
          </a:prstGeom>
          <a:noFill/>
          <a:ln w="9525">
            <a:noFill/>
          </a:ln>
        </p:spPr>
        <p:txBody>
          <a:bodyPr>
            <a:spAutoFit/>
          </a:bodyPr>
          <a:p>
            <a:pPr>
              <a:lnSpc>
                <a:spcPct val="150000"/>
              </a:lnSpc>
            </a:pPr>
            <a:r>
              <a:rPr lang="en-US" altLang="zh-CN" sz="3200" b="1" dirty="0">
                <a:solidFill>
                  <a:schemeClr val="bg1"/>
                </a:solidFill>
                <a:latin typeface="微软雅黑" panose="020B0503020204020204" pitchFamily="34" charset="-122"/>
                <a:ea typeface="微软雅黑" panose="020B0503020204020204" pitchFamily="34" charset="-122"/>
              </a:rPr>
              <a:t>2019</a:t>
            </a:r>
            <a:r>
              <a:rPr lang="zh-CN" altLang="zh-CN" sz="3200" b="1" dirty="0">
                <a:solidFill>
                  <a:schemeClr val="bg1"/>
                </a:solidFill>
                <a:latin typeface="微软雅黑" panose="020B0503020204020204" pitchFamily="34" charset="-122"/>
                <a:ea typeface="微软雅黑" panose="020B0503020204020204" pitchFamily="34" charset="-122"/>
              </a:rPr>
              <a:t>年</a:t>
            </a:r>
            <a:r>
              <a:rPr lang="en-US" altLang="zh-CN" sz="3200" b="1" dirty="0">
                <a:solidFill>
                  <a:schemeClr val="bg1"/>
                </a:solidFill>
                <a:latin typeface="微软雅黑" panose="020B0503020204020204" pitchFamily="34" charset="-122"/>
                <a:ea typeface="微软雅黑" panose="020B0503020204020204" pitchFamily="34" charset="-122"/>
              </a:rPr>
              <a:t>4</a:t>
            </a:r>
            <a:r>
              <a:rPr lang="zh-CN" altLang="zh-CN" sz="3200" b="1" dirty="0">
                <a:solidFill>
                  <a:schemeClr val="bg1"/>
                </a:solidFill>
                <a:latin typeface="微软雅黑" panose="020B0503020204020204" pitchFamily="34" charset="-122"/>
                <a:ea typeface="微软雅黑" panose="020B0503020204020204" pitchFamily="34" charset="-122"/>
              </a:rPr>
              <a:t>月</a:t>
            </a:r>
            <a:r>
              <a:rPr lang="en-US" altLang="zh-CN" sz="3200" b="1" dirty="0">
                <a:solidFill>
                  <a:schemeClr val="bg1"/>
                </a:solidFill>
                <a:latin typeface="微软雅黑" panose="020B0503020204020204" pitchFamily="34" charset="-122"/>
                <a:ea typeface="微软雅黑" panose="020B0503020204020204" pitchFamily="34" charset="-122"/>
              </a:rPr>
              <a:t>25</a:t>
            </a:r>
            <a:r>
              <a:rPr lang="zh-CN" altLang="zh-CN" sz="3200" b="1" dirty="0">
                <a:solidFill>
                  <a:schemeClr val="bg1"/>
                </a:solidFill>
                <a:latin typeface="微软雅黑" panose="020B0503020204020204" pitchFamily="34" charset="-122"/>
                <a:ea typeface="微软雅黑" panose="020B0503020204020204" pitchFamily="34" charset="-122"/>
              </a:rPr>
              <a:t>日，俄塔社最新消息称，俄罗斯总统普京与朝鲜最高领导人金正恩在符拉迪沃斯托克</a:t>
            </a:r>
            <a:r>
              <a:rPr lang="zh-CN" altLang="en-US" sz="3200" b="1" dirty="0">
                <a:solidFill>
                  <a:schemeClr val="bg1"/>
                </a:solidFill>
                <a:latin typeface="微软雅黑" panose="020B0503020204020204" pitchFamily="34" charset="-122"/>
                <a:ea typeface="微软雅黑" panose="020B0503020204020204" pitchFamily="34" charset="-122"/>
              </a:rPr>
              <a:t>（海参威）</a:t>
            </a:r>
            <a:r>
              <a:rPr lang="zh-CN" altLang="zh-CN" sz="3200" b="1" dirty="0">
                <a:solidFill>
                  <a:schemeClr val="bg1"/>
                </a:solidFill>
                <a:latin typeface="微软雅黑" panose="020B0503020204020204" pitchFamily="34" charset="-122"/>
                <a:ea typeface="微软雅黑" panose="020B0503020204020204" pitchFamily="34" charset="-122"/>
              </a:rPr>
              <a:t>举行首次会晤，两人刚结束一对一会谈。随后在俄方为金正恩举行的招待会上，金正恩与普京还互换了礼物。</a:t>
            </a:r>
            <a:endParaRPr lang="zh-CN" altLang="zh-CN" sz="3200" b="1" dirty="0">
              <a:solidFill>
                <a:schemeClr val="bg1"/>
              </a:solidFill>
              <a:latin typeface="微软雅黑" panose="020B0503020204020204" pitchFamily="34" charset="-122"/>
              <a:ea typeface="微软雅黑" panose="020B0503020204020204" pitchFamily="34" charset="-122"/>
            </a:endParaRPr>
          </a:p>
          <a:p>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57200" y="277813"/>
            <a:ext cx="8229600" cy="774700"/>
          </a:xfrm>
          <a:solidFill>
            <a:srgbClr val="FFFF00">
              <a:alpha val="99000"/>
            </a:srgbClr>
          </a:solidFill>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3600" b="1" i="1" u="none" strike="noStrike" kern="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为什么一把宝剑才换得一枚硬币呢？</a:t>
            </a:r>
            <a:br>
              <a:rPr kumimoji="0" lang="zh-CN" altLang="zh-CN" sz="4200" b="0" i="0" u="none" strike="noStrike" kern="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br>
            <a:endParaRPr kumimoji="0" lang="zh-CN" altLang="en-US" sz="4200" b="0"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sp>
        <p:nvSpPr>
          <p:cNvPr id="30723" name="内容占位符 2"/>
          <p:cNvSpPr>
            <a:spLocks noGrp="1"/>
          </p:cNvSpPr>
          <p:nvPr>
            <p:ph idx="1"/>
          </p:nvPr>
        </p:nvSpPr>
        <p:spPr>
          <a:xfrm>
            <a:off x="457200" y="1125538"/>
            <a:ext cx="8229600" cy="5256212"/>
          </a:xfrm>
          <a:solidFill>
            <a:srgbClr val="CCFFFF">
              <a:alpha val="100000"/>
            </a:srgbClr>
          </a:solidFill>
          <a:ln/>
        </p:spPr>
        <p:txBody>
          <a:bodyPr vert="horz" wrap="square" lIns="91440" tIns="45720" rIns="91440" bIns="45720" anchor="t"/>
          <a:p>
            <a:pPr>
              <a:spcBef>
                <a:spcPts val="600"/>
              </a:spcBef>
            </a:pPr>
            <a:r>
              <a:rPr lang="zh-CN" altLang="zh-CN" sz="3200" b="1" dirty="0">
                <a:solidFill>
                  <a:srgbClr val="2108B8"/>
                </a:solidFill>
                <a:latin typeface="微软雅黑" panose="020B0503020204020204" pitchFamily="34" charset="-122"/>
                <a:ea typeface="微软雅黑" panose="020B0503020204020204" pitchFamily="34" charset="-122"/>
              </a:rPr>
              <a:t>俄罗斯</a:t>
            </a:r>
            <a:r>
              <a:rPr lang="zh-CN" altLang="en-US" sz="3200" b="1" dirty="0">
                <a:solidFill>
                  <a:srgbClr val="2108B8"/>
                </a:solidFill>
                <a:latin typeface="微软雅黑" panose="020B0503020204020204" pitchFamily="34" charset="-122"/>
                <a:ea typeface="微软雅黑" panose="020B0503020204020204" pitchFamily="34" charset="-122"/>
              </a:rPr>
              <a:t>民族</a:t>
            </a:r>
            <a:r>
              <a:rPr lang="zh-CN" altLang="zh-CN" sz="3200" b="1" dirty="0">
                <a:solidFill>
                  <a:srgbClr val="2108B8"/>
                </a:solidFill>
                <a:latin typeface="微软雅黑" panose="020B0503020204020204" pitchFamily="34" charset="-122"/>
                <a:ea typeface="微软雅黑" panose="020B0503020204020204" pitchFamily="34" charset="-122"/>
              </a:rPr>
              <a:t>在礼仪交往过程中，有一些忌讳——送礼不得送两样物品：刀和手绢。</a:t>
            </a:r>
            <a:endParaRPr lang="zh-CN" altLang="zh-CN" sz="3200" b="1" dirty="0">
              <a:solidFill>
                <a:srgbClr val="2108B8"/>
              </a:solidFill>
              <a:latin typeface="微软雅黑" panose="020B0503020204020204" pitchFamily="34" charset="-122"/>
              <a:ea typeface="微软雅黑" panose="020B0503020204020204" pitchFamily="34" charset="-122"/>
            </a:endParaRPr>
          </a:p>
          <a:p>
            <a:pPr>
              <a:spcBef>
                <a:spcPts val="600"/>
              </a:spcBef>
            </a:pPr>
            <a:r>
              <a:rPr lang="zh-CN" altLang="en-US" sz="3200" b="1" dirty="0">
                <a:solidFill>
                  <a:srgbClr val="2108B8"/>
                </a:solidFill>
                <a:latin typeface="微软雅黑" panose="020B0503020204020204" pitchFamily="34" charset="-122"/>
                <a:ea typeface="微软雅黑" panose="020B0503020204020204" pitchFamily="34" charset="-122"/>
              </a:rPr>
              <a:t>在</a:t>
            </a:r>
            <a:r>
              <a:rPr lang="zh-CN" altLang="zh-CN" sz="3200" b="1" dirty="0">
                <a:solidFill>
                  <a:srgbClr val="2108B8"/>
                </a:solidFill>
                <a:latin typeface="微软雅黑" panose="020B0503020204020204" pitchFamily="34" charset="-122"/>
                <a:ea typeface="微软雅黑" panose="020B0503020204020204" pitchFamily="34" charset="-122"/>
              </a:rPr>
              <a:t>俄罗斯</a:t>
            </a:r>
            <a:r>
              <a:rPr lang="zh-CN" altLang="en-US" sz="3200" b="1" dirty="0">
                <a:solidFill>
                  <a:srgbClr val="2108B8"/>
                </a:solidFill>
                <a:latin typeface="微软雅黑" panose="020B0503020204020204" pitchFamily="34" charset="-122"/>
                <a:ea typeface="微软雅黑" panose="020B0503020204020204" pitchFamily="34" charset="-122"/>
              </a:rPr>
              <a:t>，</a:t>
            </a:r>
            <a:r>
              <a:rPr lang="zh-CN" altLang="zh-CN" sz="3200" b="1" dirty="0">
                <a:solidFill>
                  <a:srgbClr val="2108B8"/>
                </a:solidFill>
                <a:latin typeface="微软雅黑" panose="020B0503020204020204" pitchFamily="34" charset="-122"/>
                <a:ea typeface="微软雅黑" panose="020B0503020204020204" pitchFamily="34" charset="-122"/>
              </a:rPr>
              <a:t>刀意味着交情断绝或彼此将发生打架、争执。</a:t>
            </a:r>
            <a:r>
              <a:rPr lang="en-US" altLang="zh-CN" sz="2800" dirty="0">
                <a:latin typeface="微软雅黑" panose="020B0503020204020204" pitchFamily="34" charset="-122"/>
                <a:ea typeface="微软雅黑" panose="020B0503020204020204" pitchFamily="34" charset="-122"/>
              </a:rPr>
              <a:t> </a:t>
            </a:r>
            <a:endParaRPr lang="zh-CN" altLang="zh-CN" sz="2800" dirty="0">
              <a:latin typeface="微软雅黑" panose="020B0503020204020204" pitchFamily="34" charset="-122"/>
              <a:ea typeface="微软雅黑" panose="020B0503020204020204" pitchFamily="34" charset="-122"/>
            </a:endParaRPr>
          </a:p>
          <a:p>
            <a:pPr>
              <a:spcBef>
                <a:spcPts val="600"/>
              </a:spcBef>
            </a:pPr>
            <a:r>
              <a:rPr lang="zh-CN" altLang="zh-CN" b="1" dirty="0">
                <a:solidFill>
                  <a:srgbClr val="2108B8"/>
                </a:solidFill>
                <a:latin typeface="微软雅黑" panose="020B0503020204020204" pitchFamily="34" charset="-122"/>
                <a:ea typeface="微软雅黑" panose="020B0503020204020204" pitchFamily="34" charset="-122"/>
              </a:rPr>
              <a:t>遇到这种情况怎么办？</a:t>
            </a:r>
            <a:endParaRPr lang="zh-CN" altLang="zh-CN" b="1" dirty="0">
              <a:solidFill>
                <a:srgbClr val="2108B8"/>
              </a:solidFill>
              <a:latin typeface="微软雅黑" panose="020B0503020204020204" pitchFamily="34" charset="-122"/>
              <a:ea typeface="微软雅黑" panose="020B0503020204020204" pitchFamily="34" charset="-122"/>
            </a:endParaRPr>
          </a:p>
          <a:p>
            <a:pPr>
              <a:spcBef>
                <a:spcPts val="600"/>
              </a:spcBef>
            </a:pPr>
            <a:r>
              <a:rPr lang="zh-CN" altLang="zh-CN" b="1" dirty="0">
                <a:solidFill>
                  <a:srgbClr val="2108B8"/>
                </a:solidFill>
                <a:latin typeface="微软雅黑" panose="020B0503020204020204" pitchFamily="34" charset="-122"/>
                <a:ea typeface="微软雅黑" panose="020B0503020204020204" pitchFamily="34" charset="-122"/>
              </a:rPr>
              <a:t>俄罗斯人接到这样的礼物，要象征性地给送礼人几个戈比，表示把礼物买下了。</a:t>
            </a:r>
            <a:endParaRPr lang="zh-CN" altLang="zh-CN" b="1" dirty="0">
              <a:solidFill>
                <a:srgbClr val="2108B8"/>
              </a:solidFill>
              <a:latin typeface="微软雅黑" panose="020B0503020204020204" pitchFamily="34" charset="-122"/>
              <a:ea typeface="微软雅黑" panose="020B0503020204020204" pitchFamily="34" charset="-122"/>
            </a:endParaRPr>
          </a:p>
          <a:p>
            <a:pPr>
              <a:spcBef>
                <a:spcPct val="0"/>
              </a:spcBef>
            </a:pPr>
            <a:r>
              <a:rPr lang="zh-CN" altLang="en-US" b="1" dirty="0">
                <a:solidFill>
                  <a:srgbClr val="C00000"/>
                </a:solidFill>
                <a:latin typeface="微软雅黑" panose="020B0503020204020204" pitchFamily="34" charset="-122"/>
                <a:ea typeface="微软雅黑" panose="020B0503020204020204" pitchFamily="34" charset="-122"/>
              </a:rPr>
              <a:t>请记住：在俄罗斯</a:t>
            </a:r>
            <a:r>
              <a:rPr lang="en-US" altLang="zh-CN" b="1" dirty="0">
                <a:solidFill>
                  <a:srgbClr val="C00000"/>
                </a:solidFill>
                <a:latin typeface="微软雅黑" panose="020B0503020204020204" pitchFamily="34" charset="-122"/>
                <a:ea typeface="微软雅黑" panose="020B0503020204020204" pitchFamily="34" charset="-122"/>
              </a:rPr>
              <a:t>~ </a:t>
            </a:r>
            <a:endParaRPr lang="zh-CN" altLang="zh-CN" b="1" dirty="0">
              <a:solidFill>
                <a:srgbClr val="C00000"/>
              </a:solidFill>
              <a:latin typeface="微软雅黑" panose="020B0503020204020204" pitchFamily="34" charset="-122"/>
              <a:ea typeface="微软雅黑" panose="020B0503020204020204" pitchFamily="34" charset="-122"/>
            </a:endParaRPr>
          </a:p>
          <a:p>
            <a:pPr>
              <a:lnSpc>
                <a:spcPct val="120000"/>
              </a:lnSpc>
              <a:spcBef>
                <a:spcPct val="0"/>
              </a:spcBef>
            </a:pPr>
            <a:r>
              <a:rPr lang="zh-CN" altLang="zh-CN" b="1" i="1" u="sng" dirty="0">
                <a:solidFill>
                  <a:srgbClr val="C00000"/>
                </a:solidFill>
                <a:latin typeface="微软雅黑" panose="020B0503020204020204" pitchFamily="34" charset="-122"/>
                <a:ea typeface="微软雅黑" panose="020B0503020204020204" pitchFamily="34" charset="-122"/>
              </a:rPr>
              <a:t>不要拿刀当礼物送人，万一收到刀，一定要“</a:t>
            </a:r>
            <a:r>
              <a:rPr lang="zh-CN" altLang="en-US" b="1" i="1" u="sng" dirty="0">
                <a:solidFill>
                  <a:srgbClr val="C00000"/>
                </a:solidFill>
                <a:latin typeface="微软雅黑" panose="020B0503020204020204" pitchFamily="34" charset="-122"/>
                <a:ea typeface="微软雅黑" panose="020B0503020204020204" pitchFamily="34" charset="-122"/>
              </a:rPr>
              <a:t>买下</a:t>
            </a:r>
            <a:r>
              <a:rPr lang="zh-CN" altLang="zh-CN" b="1" i="1" u="sng" dirty="0">
                <a:solidFill>
                  <a:srgbClr val="C00000"/>
                </a:solidFill>
                <a:latin typeface="微软雅黑" panose="020B0503020204020204" pitchFamily="34" charset="-122"/>
                <a:ea typeface="微软雅黑" panose="020B0503020204020204" pitchFamily="34" charset="-122"/>
              </a:rPr>
              <a:t>”</a:t>
            </a:r>
            <a:r>
              <a:rPr lang="en-US" altLang="zh-CN" b="1" i="1" u="sng" dirty="0">
                <a:solidFill>
                  <a:srgbClr val="C00000"/>
                </a:solidFill>
                <a:latin typeface="微软雅黑" panose="020B0503020204020204" pitchFamily="34" charset="-122"/>
                <a:ea typeface="微软雅黑" panose="020B0503020204020204" pitchFamily="34" charset="-122"/>
              </a:rPr>
              <a:t>(</a:t>
            </a:r>
            <a:r>
              <a:rPr lang="zh-CN" altLang="zh-CN" b="1" i="1" u="sng" dirty="0">
                <a:solidFill>
                  <a:srgbClr val="C00000"/>
                </a:solidFill>
                <a:latin typeface="微软雅黑" panose="020B0503020204020204" pitchFamily="34" charset="-122"/>
                <a:ea typeface="微软雅黑" panose="020B0503020204020204" pitchFamily="34" charset="-122"/>
              </a:rPr>
              <a:t>象征性地付给赠刀人一点钱</a:t>
            </a:r>
            <a:r>
              <a:rPr lang="en-US" altLang="zh-CN" b="1" i="1" u="sng" dirty="0">
                <a:solidFill>
                  <a:srgbClr val="C00000"/>
                </a:solidFill>
                <a:latin typeface="微软雅黑" panose="020B0503020204020204" pitchFamily="34" charset="-122"/>
                <a:ea typeface="微软雅黑" panose="020B0503020204020204" pitchFamily="34" charset="-122"/>
              </a:rPr>
              <a:t>)</a:t>
            </a:r>
            <a:r>
              <a:rPr lang="zh-CN" altLang="zh-CN" b="1" i="1" u="sng" dirty="0">
                <a:solidFill>
                  <a:srgbClr val="C00000"/>
                </a:solidFill>
                <a:latin typeface="微软雅黑" panose="020B0503020204020204" pitchFamily="34" charset="-122"/>
                <a:ea typeface="微软雅黑" panose="020B0503020204020204" pitchFamily="34" charset="-122"/>
              </a:rPr>
              <a:t>。</a:t>
            </a:r>
            <a:endParaRPr lang="zh-CN" altLang="zh-CN" b="1"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2FF0C9D-D678-429C-ACBC-354DB82C3235}" type="datetime2">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0725" name="灯片编号占位符 4"/>
          <p:cNvSpPr txBox="1">
            <a:spLocks noGrp="1"/>
          </p:cNvSpPr>
          <p:nvPr>
            <p:ph type="sldNum" sz="quarter" idx="12"/>
          </p:nvPr>
        </p:nvSpPr>
        <p:spPr>
          <a:ln/>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日期占位符 2"/>
          <p:cNvSpPr txBox="1">
            <a:spLocks noGrp="1"/>
          </p:cNvSpPr>
          <p:nvPr>
            <p:ph type="dt" sz="half" idx="10"/>
          </p:nvPr>
        </p:nvSpPr>
        <p:spPr>
          <a:xfrm>
            <a:off x="457200" y="5805488"/>
            <a:ext cx="8075613" cy="612775"/>
          </a:xfrm>
          <a:solidFill>
            <a:schemeClr val="bg1"/>
          </a:solidFill>
          <a:ln/>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1" hangingPunct="1">
              <a:buNone/>
            </a:pPr>
            <a:fld id="{BB962C8B-B14F-4D97-AF65-F5344CB8AC3E}" type="datetime2">
              <a:rPr lang="zh-CN" altLang="zh-CN" sz="1600" b="1" dirty="0">
                <a:latin typeface="微软雅黑" panose="020B0503020204020204" pitchFamily="34" charset="-122"/>
                <a:ea typeface="微软雅黑" panose="020B0503020204020204" pitchFamily="34" charset="-122"/>
              </a:rPr>
            </a:fld>
            <a:endParaRPr lang="en-US" altLang="zh-CN" sz="1600" b="1" dirty="0">
              <a:latin typeface="微软雅黑" panose="020B0503020204020204" pitchFamily="34" charset="-122"/>
              <a:ea typeface="微软雅黑" panose="020B0503020204020204" pitchFamily="34" charset="-122"/>
            </a:endParaRPr>
          </a:p>
        </p:txBody>
      </p:sp>
      <p:sp>
        <p:nvSpPr>
          <p:cNvPr id="31747" name="灯片编号占位符 4"/>
          <p:cNvSpPr txBox="1">
            <a:spLocks noGrp="1"/>
          </p:cNvSpPr>
          <p:nvPr>
            <p:ph type="sldNum" sz="quarter" idx="12"/>
          </p:nvPr>
        </p:nvSpPr>
        <p:spPr>
          <a:ln/>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pic>
        <p:nvPicPr>
          <p:cNvPr id="16388" name="Picture 7" descr="文化 003"/>
          <p:cNvPicPr>
            <a:picLocks noChangeAspect="1"/>
          </p:cNvPicPr>
          <p:nvPr>
            <p:ph/>
          </p:nvPr>
        </p:nvPicPr>
        <p:blipFill>
          <a:blip r:embed="rId1"/>
          <a:srcRect/>
          <a:stretch>
            <a:fillRect/>
          </a:stretch>
        </p:blipFill>
        <p:spPr>
          <a:xfrm>
            <a:off x="3321050" y="2541588"/>
            <a:ext cx="4479925" cy="2770187"/>
          </a:xfrm>
          <a:ln/>
        </p:spPr>
      </p:pic>
      <p:sp>
        <p:nvSpPr>
          <p:cNvPr id="180232" name="Text Box 8"/>
          <p:cNvSpPr txBox="1"/>
          <p:nvPr/>
        </p:nvSpPr>
        <p:spPr>
          <a:xfrm>
            <a:off x="539750" y="5308600"/>
            <a:ext cx="7200900" cy="701675"/>
          </a:xfrm>
          <a:prstGeom prst="rect">
            <a:avLst/>
          </a:prstGeom>
          <a:solidFill>
            <a:srgbClr val="FFCC99"/>
          </a:solidFill>
          <a:ln w="9525">
            <a:noFill/>
          </a:ln>
        </p:spPr>
        <p:txBody>
          <a:bodyPr>
            <a:spAutoFit/>
          </a:bodyPr>
          <a:p>
            <a:pPr eaLnBrk="1" hangingPunct="1"/>
            <a:r>
              <a:rPr lang="zh-CN" altLang="en-US" sz="2000" b="1" dirty="0">
                <a:solidFill>
                  <a:srgbClr val="0033CC"/>
                </a:solidFill>
                <a:latin typeface="微软雅黑" panose="020B0503020204020204" pitchFamily="34" charset="-122"/>
                <a:ea typeface="微软雅黑" panose="020B0503020204020204" pitchFamily="34" charset="-122"/>
              </a:rPr>
              <a:t>欧洲和北美的观众很喜欢</a:t>
            </a:r>
            <a:r>
              <a:rPr lang="en-US" altLang="zh-CN" sz="2000" b="1" dirty="0">
                <a:solidFill>
                  <a:srgbClr val="0033CC"/>
                </a:solidFill>
                <a:latin typeface="微软雅黑" panose="020B0503020204020204" pitchFamily="34" charset="-122"/>
                <a:ea typeface="微软雅黑" panose="020B0503020204020204" pitchFamily="34" charset="-122"/>
              </a:rPr>
              <a:t>《</a:t>
            </a:r>
            <a:r>
              <a:rPr lang="zh-CN" altLang="en-US" sz="2000" b="1" dirty="0">
                <a:solidFill>
                  <a:srgbClr val="0033CC"/>
                </a:solidFill>
                <a:latin typeface="微软雅黑" panose="020B0503020204020204" pitchFamily="34" charset="-122"/>
                <a:ea typeface="微软雅黑" panose="020B0503020204020204" pitchFamily="34" charset="-122"/>
              </a:rPr>
              <a:t>卧虎藏龙</a:t>
            </a:r>
            <a:r>
              <a:rPr lang="en-US" altLang="zh-CN" sz="2000" b="1" dirty="0">
                <a:solidFill>
                  <a:srgbClr val="0033CC"/>
                </a:solidFill>
                <a:latin typeface="微软雅黑" panose="020B0503020204020204" pitchFamily="34" charset="-122"/>
                <a:ea typeface="微软雅黑" panose="020B0503020204020204" pitchFamily="34" charset="-122"/>
              </a:rPr>
              <a:t>》</a:t>
            </a:r>
            <a:r>
              <a:rPr lang="zh-CN" altLang="en-US" sz="2000" b="1" dirty="0">
                <a:solidFill>
                  <a:srgbClr val="0033CC"/>
                </a:solidFill>
                <a:latin typeface="微软雅黑" panose="020B0503020204020204" pitchFamily="34" charset="-122"/>
                <a:ea typeface="微软雅黑" panose="020B0503020204020204" pitchFamily="34" charset="-122"/>
              </a:rPr>
              <a:t>中的异国风味，但中国的观众却觉得该片节奏太慢，而且香港演员的国语很蹩脚。</a:t>
            </a:r>
            <a:endParaRPr lang="zh-CN" altLang="en-US" sz="2000" b="1" dirty="0">
              <a:solidFill>
                <a:srgbClr val="0033CC"/>
              </a:solidFill>
              <a:latin typeface="微软雅黑" panose="020B0503020204020204" pitchFamily="34" charset="-122"/>
              <a:ea typeface="微软雅黑" panose="020B0503020204020204" pitchFamily="34" charset="-122"/>
            </a:endParaRPr>
          </a:p>
        </p:txBody>
      </p:sp>
      <p:sp>
        <p:nvSpPr>
          <p:cNvPr id="180233" name="Text Box 9"/>
          <p:cNvSpPr txBox="1">
            <a:spLocks noChangeArrowheads="1"/>
          </p:cNvSpPr>
          <p:nvPr/>
        </p:nvSpPr>
        <p:spPr bwMode="auto">
          <a:xfrm>
            <a:off x="7916863" y="333375"/>
            <a:ext cx="615950" cy="5616575"/>
          </a:xfrm>
          <a:prstGeom prst="rect">
            <a:avLst/>
          </a:prstGeom>
          <a:solidFill>
            <a:srgbClr val="FFFF00"/>
          </a:solidFill>
          <a:ln w="9525">
            <a:noFill/>
            <a:miter lim="800000"/>
          </a:ln>
          <a:effectLst/>
        </p:spPr>
        <p:txBody>
          <a:bodyPr vert="eaVert">
            <a:spAutoFit/>
          </a:bodyPr>
          <a:lstStyle/>
          <a:p>
            <a:pPr marR="0" defTabSz="914400" eaLnBrk="1" hangingPunct="1">
              <a:spcBef>
                <a:spcPct val="50000"/>
              </a:spcBef>
              <a:buClrTx/>
              <a:buSzTx/>
              <a:buFontTx/>
              <a:defRPr/>
            </a:pPr>
            <a:r>
              <a:rPr kumimoji="0" lang="en-US" altLang="zh-CN" sz="2400" b="1" kern="1200" cap="none" spc="0" normalizeH="0" baseline="0" noProof="0" dirty="0">
                <a:solidFill>
                  <a:srgbClr val="0033CC"/>
                </a:solidFill>
                <a:latin typeface="Arial" panose="020B0604020202020204" pitchFamily="34" charset="0"/>
                <a:ea typeface="宋体" panose="02010600030101010101" pitchFamily="2" charset="-122"/>
                <a:cs typeface="+mn-cs"/>
              </a:rPr>
              <a:t>  </a:t>
            </a:r>
            <a:r>
              <a:rPr kumimoji="0" lang="zh-CN" altLang="en-US" sz="2800" b="1" kern="1200" cap="none" spc="0" normalizeH="0" baseline="0" noProof="0" dirty="0">
                <a:solidFill>
                  <a:srgbClr val="CC0000"/>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n-cs"/>
              </a:rPr>
              <a:t>不同的文化对电影有不同的喜好。</a:t>
            </a:r>
            <a:endParaRPr kumimoji="0" lang="zh-CN" altLang="en-US" sz="2800" b="1" kern="1200" cap="none" spc="0" normalizeH="0" baseline="0" noProof="0" dirty="0">
              <a:solidFill>
                <a:srgbClr val="CC0000"/>
              </a:solidFill>
              <a:effectLst>
                <a:outerShdw blurRad="38100" dist="38100" dir="2700000" algn="tl">
                  <a:srgbClr val="000000"/>
                </a:outerShdw>
              </a:effectLst>
              <a:latin typeface="微软雅黑" panose="020B0503020204020204" pitchFamily="34" charset="-122"/>
              <a:ea typeface="微软雅黑" panose="020B0503020204020204" pitchFamily="34" charset="-122"/>
              <a:cs typeface="+mn-cs"/>
            </a:endParaRPr>
          </a:p>
        </p:txBody>
      </p:sp>
      <p:pic>
        <p:nvPicPr>
          <p:cNvPr id="31751" name="图片 6"/>
          <p:cNvPicPr>
            <a:picLocks noChangeAspect="1"/>
          </p:cNvPicPr>
          <p:nvPr/>
        </p:nvPicPr>
        <p:blipFill>
          <a:blip r:embed="rId2"/>
          <a:stretch>
            <a:fillRect/>
          </a:stretch>
        </p:blipFill>
        <p:spPr>
          <a:xfrm>
            <a:off x="1849438" y="242888"/>
            <a:ext cx="5951537" cy="2547937"/>
          </a:xfrm>
          <a:prstGeom prst="rect">
            <a:avLst/>
          </a:prstGeom>
          <a:noFill/>
          <a:ln w="9525">
            <a:noFill/>
          </a:ln>
        </p:spPr>
      </p:pic>
      <p:pic>
        <p:nvPicPr>
          <p:cNvPr id="8" name="图片 7"/>
          <p:cNvPicPr>
            <a:picLocks noChangeAspect="1"/>
          </p:cNvPicPr>
          <p:nvPr/>
        </p:nvPicPr>
        <p:blipFill>
          <a:blip r:embed="rId3"/>
          <a:stretch>
            <a:fillRect/>
          </a:stretch>
        </p:blipFill>
        <p:spPr>
          <a:xfrm>
            <a:off x="358775" y="3297238"/>
            <a:ext cx="2997200" cy="1960562"/>
          </a:xfrm>
          <a:prstGeom prst="rect">
            <a:avLst/>
          </a:prstGeom>
          <a:noFill/>
          <a:ln w="9525">
            <a:noFill/>
          </a:ln>
        </p:spPr>
      </p:pic>
      <p:pic>
        <p:nvPicPr>
          <p:cNvPr id="9" name="图片 8"/>
          <p:cNvPicPr>
            <a:picLocks noChangeAspect="1"/>
          </p:cNvPicPr>
          <p:nvPr/>
        </p:nvPicPr>
        <p:blipFill>
          <a:blip r:embed="rId4"/>
          <a:stretch>
            <a:fillRect/>
          </a:stretch>
        </p:blipFill>
        <p:spPr>
          <a:xfrm>
            <a:off x="4500563" y="2901950"/>
            <a:ext cx="2495550" cy="2365375"/>
          </a:xfrm>
          <a:prstGeom prst="rect">
            <a:avLst/>
          </a:prstGeom>
          <a:noFill/>
          <a:ln w="9525">
            <a:noFill/>
          </a:ln>
        </p:spPr>
      </p:pic>
      <p:pic>
        <p:nvPicPr>
          <p:cNvPr id="10" name="图片 9"/>
          <p:cNvPicPr>
            <a:picLocks noChangeAspect="1"/>
          </p:cNvPicPr>
          <p:nvPr/>
        </p:nvPicPr>
        <p:blipFill>
          <a:blip r:embed="rId5"/>
          <a:stretch>
            <a:fillRect/>
          </a:stretch>
        </p:blipFill>
        <p:spPr>
          <a:xfrm>
            <a:off x="4903788" y="476250"/>
            <a:ext cx="2890837" cy="1922463"/>
          </a:xfrm>
          <a:prstGeom prst="rect">
            <a:avLst/>
          </a:prstGeom>
          <a:noFill/>
          <a:ln w="9525">
            <a:noFill/>
          </a:ln>
        </p:spPr>
      </p:pic>
      <p:pic>
        <p:nvPicPr>
          <p:cNvPr id="15" name="图片 14"/>
          <p:cNvPicPr>
            <a:picLocks noChangeAspect="1"/>
          </p:cNvPicPr>
          <p:nvPr/>
        </p:nvPicPr>
        <p:blipFill>
          <a:blip r:embed="rId6"/>
          <a:stretch>
            <a:fillRect/>
          </a:stretch>
        </p:blipFill>
        <p:spPr>
          <a:xfrm>
            <a:off x="395288" y="257175"/>
            <a:ext cx="2925762" cy="29527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80232"/>
                                        </p:tgtEl>
                                        <p:attrNameLst>
                                          <p:attrName>style.visibility</p:attrName>
                                        </p:attrNameLst>
                                      </p:cBhvr>
                                      <p:to>
                                        <p:strVal val="visible"/>
                                      </p:to>
                                    </p:set>
                                    <p:anim calcmode="lin" valueType="num">
                                      <p:cBhvr>
                                        <p:cTn id="7" dur="1000" fill="hold"/>
                                        <p:tgtEl>
                                          <p:spTgt spid="180232"/>
                                        </p:tgtEl>
                                        <p:attrNameLst>
                                          <p:attrName>ppt_w</p:attrName>
                                        </p:attrNameLst>
                                      </p:cBhvr>
                                      <p:tavLst>
                                        <p:tav tm="0">
                                          <p:val>
                                            <p:fltVal val="0.000000"/>
                                          </p:val>
                                        </p:tav>
                                        <p:tav tm="100000">
                                          <p:val>
                                            <p:strVal val="#ppt_w"/>
                                          </p:val>
                                        </p:tav>
                                      </p:tavLst>
                                    </p:anim>
                                    <p:anim calcmode="lin" valueType="num">
                                      <p:cBhvr>
                                        <p:cTn id="8" dur="1000" fill="hold"/>
                                        <p:tgtEl>
                                          <p:spTgt spid="180232"/>
                                        </p:tgtEl>
                                        <p:attrNameLst>
                                          <p:attrName>ppt_h</p:attrName>
                                        </p:attrNameLst>
                                      </p:cBhvr>
                                      <p:tavLst>
                                        <p:tav tm="0">
                                          <p:val>
                                            <p:fltVal val="0.000000"/>
                                          </p:val>
                                        </p:tav>
                                        <p:tav tm="100000">
                                          <p:val>
                                            <p:strVal val="#ppt_h"/>
                                          </p:val>
                                        </p:tav>
                                      </p:tavLst>
                                    </p:anim>
                                    <p:anim calcmode="lin" valueType="num">
                                      <p:cBhvr>
                                        <p:cTn id="9" dur="1000" fill="hold"/>
                                        <p:tgtEl>
                                          <p:spTgt spid="180232"/>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180232"/>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6388"/>
                                        </p:tgtEl>
                                        <p:attrNameLst>
                                          <p:attrName>style.visibility</p:attrName>
                                        </p:attrNameLst>
                                      </p:cBhvr>
                                      <p:to>
                                        <p:strVal val="visible"/>
                                      </p:to>
                                    </p:set>
                                    <p:anim calcmode="lin" valueType="num">
                                      <p:cBhvr additive="base">
                                        <p:cTn id="15" dur="500" fill="hold"/>
                                        <p:tgtEl>
                                          <p:spTgt spid="16388"/>
                                        </p:tgtEl>
                                        <p:attrNameLst>
                                          <p:attrName>ppt_x</p:attrName>
                                        </p:attrNameLst>
                                      </p:cBhvr>
                                      <p:tavLst>
                                        <p:tav tm="0">
                                          <p:val>
                                            <p:strVal val="#ppt_x"/>
                                          </p:val>
                                        </p:tav>
                                        <p:tav tm="100000">
                                          <p:val>
                                            <p:strVal val="#ppt_x"/>
                                          </p:val>
                                        </p:tav>
                                      </p:tavLst>
                                    </p:anim>
                                    <p:anim calcmode="lin" valueType="num">
                                      <p:cBhvr additive="base">
                                        <p:cTn id="16" dur="500" fill="hold"/>
                                        <p:tgtEl>
                                          <p:spTgt spid="1638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12"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0-#ppt_w/2"/>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9"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0-#ppt_w/2"/>
                                          </p:val>
                                        </p:tav>
                                        <p:tav tm="100000">
                                          <p:val>
                                            <p:strVal val="#ppt_x"/>
                                          </p:val>
                                        </p:tav>
                                      </p:tavLst>
                                    </p:anim>
                                    <p:anim calcmode="lin" valueType="num">
                                      <p:cBhvr additive="base">
                                        <p:cTn id="28"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3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98450" y="116840"/>
            <a:ext cx="8486140" cy="863600"/>
          </a:xfrm>
          <a:solidFill>
            <a:srgbClr val="2108B8"/>
          </a:solidFill>
        </p:spPr>
        <p:txBody>
          <a:bodyPr vert="horz" wrap="square" lIns="91440" tIns="45720" rIns="91440" bIns="45720" numCol="1" anchor="t"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200" b="1" i="0" u="none" strike="noStrike" kern="0" cap="none" spc="0" normalizeH="0" baseline="0" noProof="0" dirty="0" smtClean="0">
                <a:ln>
                  <a:noFill/>
                </a:ln>
                <a:solidFill>
                  <a:srgbClr val="FFFF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鸦片战争失败之原因？</a:t>
            </a:r>
            <a:endParaRPr kumimoji="0" lang="zh-CN" altLang="en-US" sz="4200" b="1" i="0" u="none" strike="noStrike" kern="0" cap="none" spc="0" normalizeH="0" baseline="0" noProof="0" dirty="0">
              <a:ln>
                <a:noFill/>
              </a:ln>
              <a:solidFill>
                <a:srgbClr val="FFFF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sp>
        <p:nvSpPr>
          <p:cNvPr id="3" name="内容占位符 2"/>
          <p:cNvSpPr>
            <a:spLocks noGrp="1"/>
          </p:cNvSpPr>
          <p:nvPr>
            <p:ph idx="1"/>
          </p:nvPr>
        </p:nvSpPr>
        <p:spPr>
          <a:xfrm>
            <a:off x="298450" y="985520"/>
            <a:ext cx="8485505" cy="5694045"/>
          </a:xfrm>
          <a:solidFill>
            <a:schemeClr val="tx1">
              <a:lumMod val="95000"/>
              <a:lumOff val="5000"/>
            </a:schemeClr>
          </a:solidFill>
        </p:spPr>
        <p:txBody>
          <a:bodyPr vert="horz" wrap="square" lIns="91440" tIns="45720" rIns="91440" bIns="45720" numCol="1" anchor="t" anchorCtr="0" compatLnSpc="1"/>
          <a:lstStyle/>
          <a:p>
            <a:pPr marL="514350" marR="0" lvl="0" indent="-514350" algn="l" defTabSz="914400" rtl="0" eaLnBrk="0" fontAlgn="base" latinLnBrk="0" hangingPunct="0">
              <a:lnSpc>
                <a:spcPct val="100000"/>
              </a:lnSpc>
              <a:spcBef>
                <a:spcPct val="20000"/>
              </a:spcBef>
              <a:spcAft>
                <a:spcPct val="0"/>
              </a:spcAft>
              <a:buClr>
                <a:schemeClr val="accent1"/>
              </a:buClr>
              <a:buFont typeface="+mj-lt"/>
              <a:buAutoNum type="arabicPeriod"/>
              <a:defRPr/>
            </a:pPr>
            <a:r>
              <a:rPr kumimoji="0" lang="en-US" altLang="zh-CN"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300</a:t>
            </a:r>
            <a:r>
              <a:rPr kumimoji="0" lang="zh-CN" altLang="en-US"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年前，</a:t>
            </a:r>
            <a:r>
              <a:rPr kumimoji="0" lang="zh-CN" altLang="en-US" sz="28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康乾盛世</a:t>
            </a:r>
            <a:r>
              <a:rPr kumimoji="0" lang="en-US" altLang="zh-CN"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却闭关锁国，错过了18世纪第一次工业革命，从此帝国由盛转衰；</a:t>
            </a:r>
            <a:endParaRPr kumimoji="0" lang="en-US" altLang="zh-CN" sz="2800" b="1" i="0" u="none" strike="noStrike" kern="0" cap="none" spc="0" normalizeH="0" baseline="0" noProof="0" dirty="0" smtClean="0">
              <a:ln>
                <a:noFill/>
              </a:ln>
              <a:solidFill>
                <a:srgbClr val="2108B8"/>
              </a:solidFill>
              <a:effectLst/>
              <a:uLnTx/>
              <a:uFillTx/>
              <a:latin typeface="微软雅黑" panose="020B0503020204020204" pitchFamily="34" charset="-122"/>
              <a:ea typeface="微软雅黑" panose="020B0503020204020204" pitchFamily="34" charset="-122"/>
              <a:cs typeface="+mn-cs"/>
            </a:endParaRPr>
          </a:p>
          <a:p>
            <a:pPr marL="514350" marR="0" lvl="0" indent="-514350" algn="l" defTabSz="914400" rtl="0" eaLnBrk="0" fontAlgn="base" latinLnBrk="0" hangingPunct="0">
              <a:lnSpc>
                <a:spcPct val="100000"/>
              </a:lnSpc>
              <a:spcBef>
                <a:spcPct val="20000"/>
              </a:spcBef>
              <a:spcAft>
                <a:spcPct val="0"/>
              </a:spcAft>
              <a:buClr>
                <a:schemeClr val="accent1"/>
              </a:buClr>
              <a:buFont typeface="+mj-lt"/>
              <a:buAutoNum type="arabicPeriod"/>
              <a:defRPr/>
            </a:pPr>
            <a:r>
              <a:rPr kumimoji="0" lang="en-US" altLang="zh-CN"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600年前，</a:t>
            </a:r>
            <a:r>
              <a:rPr kumimoji="0" lang="zh-CN" altLang="en-US" sz="28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郑和七下西洋，</a:t>
            </a:r>
            <a:r>
              <a:rPr kumimoji="0" lang="en-US" altLang="zh-CN"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朝廷却严禁民间海外贸易（海禁），错过了走向世界、发展海洋文明的机遇；</a:t>
            </a:r>
            <a:endParaRPr kumimoji="0" lang="en-US" altLang="zh-CN"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514350" marR="0" lvl="0" indent="-514350" algn="l" defTabSz="914400" rtl="0" eaLnBrk="0" fontAlgn="base" latinLnBrk="0" hangingPunct="0">
              <a:lnSpc>
                <a:spcPct val="100000"/>
              </a:lnSpc>
              <a:spcBef>
                <a:spcPct val="20000"/>
              </a:spcBef>
              <a:spcAft>
                <a:spcPct val="0"/>
              </a:spcAft>
              <a:buClr>
                <a:schemeClr val="accent1"/>
              </a:buClr>
              <a:buFont typeface="+mj-lt"/>
              <a:buAutoNum type="arabicPeriod"/>
              <a:defRPr/>
            </a:pPr>
            <a:r>
              <a:rPr kumimoji="0" lang="en-US" altLang="zh-CN"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2000年前，</a:t>
            </a:r>
            <a:r>
              <a:rPr kumimoji="0" lang="zh-CN" altLang="en-US" sz="2800" b="1" i="0" u="none" strike="noStrike" kern="0" cap="none" spc="0" normalizeH="0" baseline="0" noProof="0" dirty="0" smtClean="0">
                <a:ln>
                  <a:noFill/>
                </a:ln>
                <a:solidFill>
                  <a:srgbClr val="FF0000"/>
                </a:solidFill>
                <a:effectLst/>
                <a:uLnTx/>
                <a:uFillTx/>
                <a:latin typeface="微软雅黑" panose="020B0503020204020204" pitchFamily="34" charset="-122"/>
                <a:ea typeface="微软雅黑" panose="020B0503020204020204" pitchFamily="34" charset="-122"/>
                <a:cs typeface="+mn-cs"/>
              </a:rPr>
              <a:t>汉武帝</a:t>
            </a:r>
            <a:r>
              <a:rPr kumimoji="0" lang="zh-CN" altLang="en-US" sz="2800" b="1" i="0" u="none" strike="noStrike" kern="0" cap="none" spc="0" normalizeH="0" baseline="0" noProof="0" dirty="0" smtClean="0">
                <a:ln>
                  <a:noFill/>
                </a:ln>
                <a:solidFill>
                  <a:srgbClr val="FFFF00"/>
                </a:solidFill>
                <a:effectLst/>
                <a:uLnTx/>
                <a:uFillTx/>
                <a:latin typeface="微软雅黑" panose="020B0503020204020204" pitchFamily="34" charset="-122"/>
                <a:ea typeface="微软雅黑" panose="020B0503020204020204" pitchFamily="34" charset="-122"/>
                <a:cs typeface="+mn-cs"/>
              </a:rPr>
              <a:t>“罢黜百家，独尊儒术”，</a:t>
            </a:r>
            <a:r>
              <a:rPr kumimoji="0" lang="en-US" altLang="zh-CN"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rPr>
              <a:t>巩固了封建统治，禁锢了自由探索思想。</a:t>
            </a:r>
            <a:endParaRPr kumimoji="0" lang="en-US" altLang="zh-CN" sz="2800" b="1" i="0" u="none" strike="noStrike" kern="0" cap="none" spc="0" normalizeH="0" baseline="0" noProof="0" dirty="0" smtClean="0">
              <a:ln>
                <a:noFill/>
              </a:ln>
              <a:solidFill>
                <a:schemeClr val="bg1"/>
              </a:solidFill>
              <a:effectLst/>
              <a:uLnTx/>
              <a:uFillTx/>
              <a:latin typeface="微软雅黑" panose="020B0503020204020204" pitchFamily="34" charset="-122"/>
              <a:ea typeface="微软雅黑" panose="020B0503020204020204" pitchFamily="34" charset="-122"/>
              <a:cs typeface="+mn-cs"/>
            </a:endParaRPr>
          </a:p>
          <a:p>
            <a:pPr marL="669925" marR="0" lvl="1" indent="-325755" algn="l" defTabSz="914400" rtl="0" eaLnBrk="0" fontAlgn="base" latinLnBrk="0" hangingPunct="0">
              <a:lnSpc>
                <a:spcPct val="100000"/>
              </a:lnSpc>
              <a:spcBef>
                <a:spcPct val="20000"/>
              </a:spcBef>
              <a:spcAft>
                <a:spcPct val="0"/>
              </a:spcAft>
              <a:buClr>
                <a:schemeClr val="accent2"/>
              </a:buClr>
              <a:buFont typeface="Wingdings" panose="05000000000000000000" pitchFamily="2" charset="2"/>
              <a:buChar char="q"/>
              <a:defRPr/>
            </a:pPr>
            <a:r>
              <a:rPr kumimoji="0" lang="zh-CN" altLang="zh-CN" sz="2400" b="0" i="0" u="none" strike="noStrike" kern="0" cap="none" spc="0" normalizeH="0" baseline="0" noProof="0" dirty="0" smtClean="0">
                <a:ln>
                  <a:noFill/>
                </a:ln>
                <a:solidFill>
                  <a:srgbClr val="FFFF00"/>
                </a:solidFill>
                <a:effectLst/>
                <a:uLnTx/>
                <a:uFillTx/>
                <a:latin typeface="微软雅黑" panose="020B0503020204020204" pitchFamily="34" charset="-122"/>
                <a:ea typeface="微软雅黑" panose="020B0503020204020204" pitchFamily="34" charset="-122"/>
              </a:rPr>
              <a:t>一方面，其</a:t>
            </a:r>
            <a:r>
              <a:rPr kumimoji="0" lang="zh-CN" altLang="en-US" sz="2400" b="0" i="0" u="none" strike="noStrike" kern="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rPr>
              <a:t>作为</a:t>
            </a:r>
            <a:r>
              <a:rPr kumimoji="0" lang="zh-CN" altLang="zh-CN" sz="2400" b="0" i="0" u="none" strike="noStrike" kern="0" cap="none" spc="0" normalizeH="0" baseline="0" noProof="0" dirty="0" smtClean="0">
                <a:ln>
                  <a:noFill/>
                </a:ln>
                <a:solidFill>
                  <a:srgbClr val="FFFF00"/>
                </a:solidFill>
                <a:effectLst/>
                <a:uLnTx/>
                <a:uFillTx/>
                <a:latin typeface="微软雅黑" panose="020B0503020204020204" pitchFamily="34" charset="-122"/>
                <a:ea typeface="微软雅黑" panose="020B0503020204020204" pitchFamily="34" charset="-122"/>
              </a:rPr>
              <a:t>适应</a:t>
            </a:r>
            <a:r>
              <a:rPr kumimoji="0" lang="zh-CN" altLang="zh-CN" sz="2400" b="0" i="0" u="none" strike="noStrike" kern="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rPr>
              <a:t>西汉政治、思想和社会转轨变型需要的重大</a:t>
            </a:r>
            <a:r>
              <a:rPr kumimoji="0" lang="zh-CN" altLang="zh-CN" sz="2400" b="0" i="0" u="none" strike="noStrike" kern="0" cap="none" spc="0" normalizeH="0" baseline="0" noProof="0" dirty="0" smtClean="0">
                <a:ln>
                  <a:noFill/>
                </a:ln>
                <a:solidFill>
                  <a:srgbClr val="FFFF00"/>
                </a:solidFill>
                <a:effectLst/>
                <a:uLnTx/>
                <a:uFillTx/>
                <a:latin typeface="微软雅黑" panose="020B0503020204020204" pitchFamily="34" charset="-122"/>
                <a:ea typeface="微软雅黑" panose="020B0503020204020204" pitchFamily="34" charset="-122"/>
              </a:rPr>
              <a:t>举措</a:t>
            </a:r>
            <a:r>
              <a:rPr kumimoji="0" lang="zh-CN" altLang="en-US" sz="2400" b="0" i="0" u="none" strike="noStrike" kern="0" cap="none" spc="0" normalizeH="0" baseline="0" noProof="0" dirty="0" smtClean="0">
                <a:ln>
                  <a:noFill/>
                </a:ln>
                <a:solidFill>
                  <a:srgbClr val="FFFF00"/>
                </a:solidFill>
                <a:effectLst/>
                <a:uLnTx/>
                <a:uFillTx/>
                <a:latin typeface="微软雅黑" panose="020B0503020204020204" pitchFamily="34" charset="-122"/>
                <a:ea typeface="微软雅黑" panose="020B0503020204020204" pitchFamily="34" charset="-122"/>
              </a:rPr>
              <a:t>，</a:t>
            </a:r>
            <a:r>
              <a:rPr kumimoji="0" lang="zh-CN" altLang="zh-CN" sz="2400" b="0" i="0" u="none" strike="noStrike" kern="0" cap="none" spc="0" normalizeH="0" baseline="0" noProof="0" dirty="0" smtClean="0">
                <a:ln>
                  <a:noFill/>
                </a:ln>
                <a:solidFill>
                  <a:srgbClr val="FFFF00"/>
                </a:solidFill>
                <a:effectLst/>
                <a:uLnTx/>
                <a:uFillTx/>
                <a:latin typeface="微软雅黑" panose="020B0503020204020204" pitchFamily="34" charset="-122"/>
                <a:ea typeface="微软雅黑" panose="020B0503020204020204" pitchFamily="34" charset="-122"/>
              </a:rPr>
              <a:t>使</a:t>
            </a:r>
            <a:r>
              <a:rPr kumimoji="0" lang="zh-CN" altLang="zh-CN" sz="2400" b="0" i="0" u="none" strike="noStrike" kern="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rPr>
              <a:t>汉代儒家经学得到重大发展，并从此成为后世</a:t>
            </a:r>
            <a:r>
              <a:rPr kumimoji="0" lang="zh-CN" altLang="zh-CN" sz="2400" b="0" i="0" u="none" strike="noStrike" kern="0" cap="none" spc="0" normalizeH="0" baseline="0" noProof="0" dirty="0" smtClean="0">
                <a:ln>
                  <a:noFill/>
                </a:ln>
                <a:solidFill>
                  <a:srgbClr val="FFFF00"/>
                </a:solidFill>
                <a:effectLst/>
                <a:uLnTx/>
                <a:uFillTx/>
                <a:latin typeface="微软雅黑" panose="020B0503020204020204" pitchFamily="34" charset="-122"/>
                <a:ea typeface="微软雅黑" panose="020B0503020204020204" pitchFamily="34" charset="-122"/>
              </a:rPr>
              <a:t>历代</a:t>
            </a:r>
            <a:r>
              <a:rPr kumimoji="0" lang="zh-CN" altLang="en-US" sz="2400" b="0" i="0" u="none" strike="noStrike" kern="0" cap="none" spc="0" normalizeH="0" baseline="0" noProof="0" dirty="0" smtClean="0">
                <a:ln>
                  <a:noFill/>
                </a:ln>
                <a:solidFill>
                  <a:srgbClr val="FFFF00"/>
                </a:solidFill>
                <a:effectLst/>
                <a:uLnTx/>
                <a:uFillTx/>
                <a:latin typeface="微软雅黑" panose="020B0503020204020204" pitchFamily="34" charset="-122"/>
                <a:ea typeface="微软雅黑" panose="020B0503020204020204" pitchFamily="34" charset="-122"/>
              </a:rPr>
              <a:t>两千年</a:t>
            </a:r>
            <a:r>
              <a:rPr kumimoji="0" lang="zh-CN" altLang="zh-CN" sz="2400" b="0" i="0" u="none" strike="noStrike" kern="0" cap="none" spc="0" normalizeH="0" baseline="0" noProof="0" dirty="0" smtClean="0">
                <a:ln>
                  <a:noFill/>
                </a:ln>
                <a:solidFill>
                  <a:srgbClr val="FFFF00"/>
                </a:solidFill>
                <a:effectLst/>
                <a:uLnTx/>
                <a:uFillTx/>
                <a:latin typeface="微软雅黑" panose="020B0503020204020204" pitchFamily="34" charset="-122"/>
                <a:ea typeface="微软雅黑" panose="020B0503020204020204" pitchFamily="34" charset="-122"/>
              </a:rPr>
              <a:t>的</a:t>
            </a:r>
            <a:r>
              <a:rPr kumimoji="0" lang="zh-CN" altLang="zh-CN" sz="2400" b="0" i="0" u="none" strike="noStrike" kern="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rPr>
              <a:t>正统思想</a:t>
            </a:r>
            <a:r>
              <a:rPr kumimoji="0" lang="en-US" altLang="zh-CN" sz="2400" b="0" i="0" u="none" strike="noStrike" kern="0" cap="none" spc="0" normalizeH="0" baseline="0" noProof="0" dirty="0" smtClean="0">
                <a:ln>
                  <a:noFill/>
                </a:ln>
                <a:solidFill>
                  <a:srgbClr val="FFFF00"/>
                </a:solidFill>
                <a:effectLst/>
                <a:uLnTx/>
                <a:uFillTx/>
                <a:latin typeface="微软雅黑" panose="020B0503020204020204" pitchFamily="34" charset="-122"/>
                <a:ea typeface="微软雅黑" panose="020B0503020204020204" pitchFamily="34" charset="-122"/>
              </a:rPr>
              <a:t>;</a:t>
            </a:r>
            <a:endParaRPr kumimoji="0" lang="en-US" altLang="zh-CN" sz="2400" b="0" i="0" u="none" strike="noStrike" kern="0" cap="none" spc="0" normalizeH="0" baseline="0" noProof="0" dirty="0" smtClean="0">
              <a:ln>
                <a:noFill/>
              </a:ln>
              <a:solidFill>
                <a:srgbClr val="FFFF00"/>
              </a:solidFill>
              <a:effectLst/>
              <a:uLnTx/>
              <a:uFillTx/>
              <a:latin typeface="微软雅黑" panose="020B0503020204020204" pitchFamily="34" charset="-122"/>
              <a:ea typeface="微软雅黑" panose="020B0503020204020204" pitchFamily="34" charset="-122"/>
            </a:endParaRPr>
          </a:p>
          <a:p>
            <a:pPr marL="669925" marR="0" lvl="1" indent="-325755" algn="l" defTabSz="914400" rtl="0" eaLnBrk="0" fontAlgn="base" latinLnBrk="0" hangingPunct="0">
              <a:lnSpc>
                <a:spcPct val="100000"/>
              </a:lnSpc>
              <a:spcBef>
                <a:spcPct val="20000"/>
              </a:spcBef>
              <a:spcAft>
                <a:spcPct val="0"/>
              </a:spcAft>
              <a:buClr>
                <a:schemeClr val="accent2"/>
              </a:buClr>
              <a:buFont typeface="Wingdings" panose="05000000000000000000" pitchFamily="2" charset="2"/>
              <a:buChar char="q"/>
              <a:defRPr/>
            </a:pPr>
            <a:r>
              <a:rPr kumimoji="0" lang="zh-CN" altLang="zh-CN" sz="2400" b="0" i="0" u="none" strike="noStrike" kern="0" cap="none" spc="0" normalizeH="0" baseline="0" noProof="0" dirty="0" smtClean="0">
                <a:ln>
                  <a:noFill/>
                </a:ln>
                <a:solidFill>
                  <a:srgbClr val="FFFF00"/>
                </a:solidFill>
                <a:effectLst/>
                <a:uLnTx/>
                <a:uFillTx/>
                <a:latin typeface="微软雅黑" panose="020B0503020204020204" pitchFamily="34" charset="-122"/>
                <a:ea typeface="微软雅黑" panose="020B0503020204020204" pitchFamily="34" charset="-122"/>
              </a:rPr>
              <a:t>另一方面，桎梏</a:t>
            </a:r>
            <a:r>
              <a:rPr kumimoji="0" lang="zh-CN" altLang="en-US" sz="2400" b="0" i="0" u="none" strike="noStrike" kern="0" cap="none" spc="0" normalizeH="0" baseline="0" noProof="0" dirty="0" smtClean="0">
                <a:ln>
                  <a:noFill/>
                </a:ln>
                <a:solidFill>
                  <a:srgbClr val="FFFF00"/>
                </a:solidFill>
                <a:effectLst/>
                <a:uLnTx/>
                <a:uFillTx/>
                <a:latin typeface="微软雅黑" panose="020B0503020204020204" pitchFamily="34" charset="-122"/>
                <a:ea typeface="微软雅黑" panose="020B0503020204020204" pitchFamily="34" charset="-122"/>
              </a:rPr>
              <a:t>了全</a:t>
            </a:r>
            <a:r>
              <a:rPr kumimoji="0" lang="zh-CN" altLang="zh-CN" sz="2400" b="0" i="0" u="none" strike="noStrike" kern="0" cap="none" spc="0" normalizeH="0" baseline="0" noProof="0" dirty="0" smtClean="0">
                <a:ln>
                  <a:noFill/>
                </a:ln>
                <a:solidFill>
                  <a:srgbClr val="FFFF00"/>
                </a:solidFill>
                <a:effectLst/>
                <a:uLnTx/>
                <a:uFillTx/>
                <a:latin typeface="微软雅黑" panose="020B0503020204020204" pitchFamily="34" charset="-122"/>
                <a:ea typeface="微软雅黑" panose="020B0503020204020204" pitchFamily="34" charset="-122"/>
              </a:rPr>
              <a:t>民族</a:t>
            </a:r>
            <a:r>
              <a:rPr kumimoji="0" lang="zh-CN" altLang="zh-CN" sz="2400" b="0" i="0" u="none" strike="noStrike" kern="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rPr>
              <a:t>思维</a:t>
            </a:r>
            <a:r>
              <a:rPr kumimoji="0" lang="zh-CN" altLang="zh-CN" sz="2400" b="0" i="0" u="none" strike="noStrike" kern="0" cap="none" spc="0" normalizeH="0" baseline="0" noProof="0" dirty="0" smtClean="0">
                <a:ln>
                  <a:noFill/>
                </a:ln>
                <a:solidFill>
                  <a:srgbClr val="FFFF00"/>
                </a:solidFill>
                <a:effectLst/>
                <a:uLnTx/>
                <a:uFillTx/>
                <a:latin typeface="微软雅黑" panose="020B0503020204020204" pitchFamily="34" charset="-122"/>
                <a:ea typeface="微软雅黑" panose="020B0503020204020204" pitchFamily="34" charset="-122"/>
              </a:rPr>
              <a:t>，将</a:t>
            </a:r>
            <a:r>
              <a:rPr kumimoji="0" lang="zh-CN" altLang="zh-CN" sz="2400" b="0" i="0" u="none" strike="noStrike" kern="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rPr>
              <a:t>专制集权推向了登峰造极之地步</a:t>
            </a:r>
            <a:r>
              <a:rPr kumimoji="0" lang="en-US" altLang="zh-CN" sz="2400" b="0" i="0" u="none" strike="noStrike" kern="0" cap="none" spc="0" normalizeH="0" baseline="0" noProof="0" dirty="0" smtClean="0">
                <a:ln>
                  <a:noFill/>
                </a:ln>
                <a:solidFill>
                  <a:srgbClr val="FFFF00"/>
                </a:solidFill>
                <a:effectLst/>
                <a:uLnTx/>
                <a:uFillTx/>
                <a:latin typeface="微软雅黑" panose="020B0503020204020204" pitchFamily="34" charset="-122"/>
                <a:ea typeface="微软雅黑" panose="020B0503020204020204" pitchFamily="34" charset="-122"/>
              </a:rPr>
              <a:t>; </a:t>
            </a:r>
            <a:r>
              <a:rPr kumimoji="0" lang="zh-CN" altLang="zh-CN" sz="2400" b="0" i="0" u="none" strike="noStrike" kern="0" cap="none" spc="0" normalizeH="0" baseline="0" noProof="0" dirty="0" smtClean="0">
                <a:ln>
                  <a:noFill/>
                </a:ln>
                <a:solidFill>
                  <a:srgbClr val="FFFF00"/>
                </a:solidFill>
                <a:effectLst/>
                <a:uLnTx/>
                <a:uFillTx/>
                <a:latin typeface="微软雅黑" panose="020B0503020204020204" pitchFamily="34" charset="-122"/>
                <a:ea typeface="微软雅黑" panose="020B0503020204020204" pitchFamily="34" charset="-122"/>
              </a:rPr>
              <a:t>使学术自由从此成为后代士子的奢望，同时</a:t>
            </a:r>
            <a:r>
              <a:rPr kumimoji="0" lang="zh-CN" altLang="zh-CN" sz="2400" b="0" i="0" u="none" strike="noStrike" kern="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rPr>
              <a:t>也使得</a:t>
            </a:r>
            <a:r>
              <a:rPr kumimoji="0" lang="zh-CN" altLang="zh-CN" sz="2400" b="0" i="0" u="none" strike="noStrike" kern="0" cap="none" spc="0" normalizeH="0" baseline="0" noProof="0" dirty="0" smtClean="0">
                <a:ln>
                  <a:noFill/>
                </a:ln>
                <a:solidFill>
                  <a:srgbClr val="FFFF00"/>
                </a:solidFill>
                <a:effectLst/>
                <a:uLnTx/>
                <a:uFillTx/>
                <a:latin typeface="微软雅黑" panose="020B0503020204020204" pitchFamily="34" charset="-122"/>
                <a:ea typeface="微软雅黑" panose="020B0503020204020204" pitchFamily="34" charset="-122"/>
              </a:rPr>
              <a:t>人治</a:t>
            </a:r>
            <a:r>
              <a:rPr kumimoji="0" lang="zh-CN" altLang="en-US" sz="2400" b="0" i="0" u="none" strike="noStrike" kern="0" cap="none" spc="0" normalizeH="0" baseline="0" noProof="0" dirty="0" smtClean="0">
                <a:ln>
                  <a:noFill/>
                </a:ln>
                <a:solidFill>
                  <a:srgbClr val="FFFF00"/>
                </a:solidFill>
                <a:effectLst/>
                <a:uLnTx/>
                <a:uFillTx/>
                <a:latin typeface="微软雅黑" panose="020B0503020204020204" pitchFamily="34" charset="-122"/>
                <a:ea typeface="微软雅黑" panose="020B0503020204020204" pitchFamily="34" charset="-122"/>
              </a:rPr>
              <a:t>式</a:t>
            </a:r>
            <a:r>
              <a:rPr kumimoji="0" lang="zh-CN" altLang="zh-CN" sz="2400" b="0" i="0" u="none" strike="noStrike" kern="0" cap="none" spc="0" normalizeH="0" baseline="0" noProof="0" dirty="0" smtClean="0">
                <a:ln>
                  <a:noFill/>
                </a:ln>
                <a:solidFill>
                  <a:srgbClr val="FFFF00"/>
                </a:solidFill>
                <a:effectLst/>
                <a:uLnTx/>
                <a:uFillTx/>
                <a:latin typeface="微软雅黑" panose="020B0503020204020204" pitchFamily="34" charset="-122"/>
                <a:ea typeface="微软雅黑" panose="020B0503020204020204" pitchFamily="34" charset="-122"/>
              </a:rPr>
              <a:t>政治</a:t>
            </a:r>
            <a:r>
              <a:rPr kumimoji="0" lang="zh-CN" altLang="en-US" sz="2400" b="0" i="0" u="none" strike="noStrike" kern="0" cap="none" spc="0" normalizeH="0" baseline="0" noProof="0" dirty="0" smtClean="0">
                <a:ln>
                  <a:noFill/>
                </a:ln>
                <a:solidFill>
                  <a:srgbClr val="FFFF00"/>
                </a:solidFill>
                <a:effectLst/>
                <a:uLnTx/>
                <a:uFillTx/>
                <a:latin typeface="微软雅黑" panose="020B0503020204020204" pitchFamily="34" charset="-122"/>
                <a:ea typeface="微软雅黑" panose="020B0503020204020204" pitchFamily="34" charset="-122"/>
              </a:rPr>
              <a:t>文化</a:t>
            </a:r>
            <a:r>
              <a:rPr kumimoji="0" lang="zh-CN" altLang="zh-CN" sz="2400" b="0" i="0" u="none" strike="noStrike" kern="0" cap="none" spc="0" normalizeH="0" baseline="0" noProof="0" dirty="0" smtClean="0">
                <a:ln>
                  <a:noFill/>
                </a:ln>
                <a:solidFill>
                  <a:srgbClr val="FFFF00"/>
                </a:solidFill>
                <a:effectLst/>
                <a:uLnTx/>
                <a:uFillTx/>
                <a:latin typeface="微软雅黑" panose="020B0503020204020204" pitchFamily="34" charset="-122"/>
                <a:ea typeface="微软雅黑" panose="020B0503020204020204" pitchFamily="34" charset="-122"/>
              </a:rPr>
              <a:t>成为</a:t>
            </a:r>
            <a:r>
              <a:rPr kumimoji="0" lang="zh-CN" altLang="zh-CN" sz="2400" b="0" i="0" u="none" strike="noStrike" kern="0" cap="none" spc="0" normalizeH="0" baseline="0" noProof="0" dirty="0">
                <a:ln>
                  <a:noFill/>
                </a:ln>
                <a:solidFill>
                  <a:srgbClr val="FFFF00"/>
                </a:solidFill>
                <a:effectLst/>
                <a:uLnTx/>
                <a:uFillTx/>
                <a:latin typeface="微软雅黑" panose="020B0503020204020204" pitchFamily="34" charset="-122"/>
                <a:ea typeface="微软雅黑" panose="020B0503020204020204" pitchFamily="34" charset="-122"/>
              </a:rPr>
              <a:t>两千年不变之</a:t>
            </a:r>
            <a:r>
              <a:rPr kumimoji="0" lang="zh-CN" altLang="zh-CN" sz="2400" b="0" i="0" u="none" strike="noStrike" kern="0" cap="none" spc="0" normalizeH="0" baseline="0" noProof="0" dirty="0" smtClean="0">
                <a:ln>
                  <a:noFill/>
                </a:ln>
                <a:solidFill>
                  <a:srgbClr val="FFFF00"/>
                </a:solidFill>
                <a:effectLst/>
                <a:uLnTx/>
                <a:uFillTx/>
                <a:latin typeface="微软雅黑" panose="020B0503020204020204" pitchFamily="34" charset="-122"/>
                <a:ea typeface="微软雅黑" panose="020B0503020204020204" pitchFamily="34" charset="-122"/>
              </a:rPr>
              <a:t>定式</a:t>
            </a:r>
            <a:r>
              <a:rPr kumimoji="0" lang="zh-CN" altLang="en-US" sz="2400" b="0" i="0" u="none" strike="noStrike" kern="0" cap="none" spc="0" normalizeH="0" baseline="0" noProof="0" dirty="0" smtClean="0">
                <a:ln>
                  <a:noFill/>
                </a:ln>
                <a:solidFill>
                  <a:srgbClr val="FFFF00"/>
                </a:solidFill>
                <a:effectLst/>
                <a:uLnTx/>
                <a:uFillTx/>
                <a:latin typeface="微软雅黑" panose="020B0503020204020204" pitchFamily="34" charset="-122"/>
                <a:ea typeface="微软雅黑" panose="020B0503020204020204" pitchFamily="34" charset="-122"/>
              </a:rPr>
              <a:t>。</a:t>
            </a:r>
            <a:endParaRPr kumimoji="0" lang="en-US" altLang="zh-CN" sz="2400" b="0" i="0" u="none" strike="noStrike" kern="0" cap="none" spc="0" normalizeH="0" baseline="0" noProof="0" dirty="0" smtClean="0">
              <a:ln>
                <a:noFill/>
              </a:ln>
              <a:solidFill>
                <a:srgbClr val="FFFF00"/>
              </a:solidFill>
              <a:effectLst/>
              <a:uLnTx/>
              <a:uFillTx/>
              <a:latin typeface="微软雅黑" panose="020B0503020204020204" pitchFamily="34" charset="-122"/>
              <a:ea typeface="微软雅黑" panose="020B0503020204020204" pitchFamily="34" charset="-122"/>
            </a:endParaRPr>
          </a:p>
          <a:p>
            <a:pPr marL="514350" marR="0" lvl="0" indent="-514350" algn="l" defTabSz="914400" rtl="0" eaLnBrk="0" fontAlgn="base" latinLnBrk="0" hangingPunct="0">
              <a:lnSpc>
                <a:spcPct val="100000"/>
              </a:lnSpc>
              <a:spcBef>
                <a:spcPct val="20000"/>
              </a:spcBef>
              <a:spcAft>
                <a:spcPct val="0"/>
              </a:spcAft>
              <a:buClr>
                <a:schemeClr val="accent1"/>
              </a:buClr>
              <a:buSzPct val="65000"/>
              <a:buFont typeface="+mj-lt"/>
              <a:buAutoNum type="arabicPeriod"/>
              <a:defRPr/>
            </a:pPr>
            <a:endParaRPr kumimoji="0" lang="en-US" altLang="zh-CN" sz="2400" b="0" i="0" u="none" strike="noStrike" kern="0" cap="none" spc="0" normalizeH="0" baseline="0" noProof="0" dirty="0" smtClean="0">
              <a:ln>
                <a:noFill/>
              </a:ln>
              <a:solidFill>
                <a:srgbClr val="FFFF00"/>
              </a:solidFill>
              <a:effectLst/>
              <a:uLnTx/>
              <a:uFillTx/>
              <a:latin typeface="微软雅黑" panose="020B0503020204020204" pitchFamily="34" charset="-122"/>
              <a:ea typeface="微软雅黑" panose="020B0503020204020204" pitchFamily="34" charset="-122"/>
              <a:cs typeface="+mn-cs"/>
            </a:endParaRPr>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9C1ED872-734C-4FCE-921E-FAA6EB12A8B1}" type="datetime2">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endParaRPr>
          </a:p>
        </p:txBody>
      </p:sp>
      <p:sp>
        <p:nvSpPr>
          <p:cNvPr id="5125" name="灯片编号占位符 4"/>
          <p:cNvSpPr txBox="1">
            <a:spLocks noGrp="1"/>
          </p:cNvSpPr>
          <p:nvPr>
            <p:ph type="sldNum" sz="quarter" idx="12"/>
          </p:nvPr>
        </p:nvSpPr>
        <p:spPr>
          <a:ln/>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2"/>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2B666F17-F857-414C-A948-643FE67D4E8E}"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2771" name="灯片编号占位符 4"/>
          <p:cNvSpPr txBox="1">
            <a:spLocks noGrp="1"/>
          </p:cNvSpPr>
          <p:nvPr>
            <p:ph type="sldNum" sz="quarter" idx="12"/>
          </p:nvPr>
        </p:nvSpPr>
        <p:spPr>
          <a:ln/>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pic>
        <p:nvPicPr>
          <p:cNvPr id="32772" name="Picture 9" descr="文化 002"/>
          <p:cNvPicPr>
            <a:picLocks noChangeAspect="1"/>
          </p:cNvPicPr>
          <p:nvPr>
            <p:ph/>
          </p:nvPr>
        </p:nvPicPr>
        <p:blipFill>
          <a:blip r:embed="rId1"/>
          <a:srcRect/>
          <a:stretch>
            <a:fillRect/>
          </a:stretch>
        </p:blipFill>
        <p:spPr>
          <a:xfrm>
            <a:off x="457200" y="347663"/>
            <a:ext cx="8229600" cy="4449762"/>
          </a:xfrm>
          <a:ln/>
        </p:spPr>
      </p:pic>
      <p:sp>
        <p:nvSpPr>
          <p:cNvPr id="165900" name="Text Box 12"/>
          <p:cNvSpPr txBox="1"/>
          <p:nvPr/>
        </p:nvSpPr>
        <p:spPr>
          <a:xfrm>
            <a:off x="468313" y="4941888"/>
            <a:ext cx="8207375" cy="1384300"/>
          </a:xfrm>
          <a:prstGeom prst="rect">
            <a:avLst/>
          </a:prstGeom>
          <a:solidFill>
            <a:srgbClr val="CCFFFF"/>
          </a:solidFill>
          <a:ln w="9525">
            <a:noFill/>
          </a:ln>
        </p:spPr>
        <p:txBody>
          <a:bodyPr>
            <a:spAutoFit/>
          </a:bodyPr>
          <a:p>
            <a:pPr eaLnBrk="1" hangingPunct="1">
              <a:spcBef>
                <a:spcPct val="50000"/>
              </a:spcBef>
            </a:pPr>
            <a:r>
              <a:rPr lang="zh-CN" altLang="en-US" sz="2800" b="1" dirty="0">
                <a:solidFill>
                  <a:srgbClr val="0033CC"/>
                </a:solidFill>
                <a:latin typeface="Arial" panose="020B0604020202020204" pitchFamily="34" charset="0"/>
                <a:ea typeface="黑体" panose="02010609060101010101" pitchFamily="49" charset="-122"/>
              </a:rPr>
              <a:t>每一种文化都有他们特别的表达方式。一位从洛杉矶来的女性秀出他的舌环，而一位南太平洋的岛民则展示出他们传统文化中必备的脸部刺青。</a:t>
            </a:r>
            <a:endParaRPr lang="zh-CN" altLang="en-US" sz="2800" b="1" dirty="0">
              <a:solidFill>
                <a:srgbClr val="0033CC"/>
              </a:solidFill>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65900"/>
                                        </p:tgtEl>
                                        <p:attrNameLst>
                                          <p:attrName>style.visibility</p:attrName>
                                        </p:attrNameLst>
                                      </p:cBhvr>
                                      <p:to>
                                        <p:strVal val="visible"/>
                                      </p:to>
                                    </p:set>
                                    <p:animEffect transition="in" filter="slide(fromLeft)">
                                      <p:cBhvr>
                                        <p:cTn id="7" dur="500"/>
                                        <p:tgtEl>
                                          <p:spTgt spid="1659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90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2"/>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50E50ED4-0EAD-4AF1-84F7-1953B319F54B}"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3795" name="灯片编号占位符 4"/>
          <p:cNvSpPr txBox="1">
            <a:spLocks noGrp="1"/>
          </p:cNvSpPr>
          <p:nvPr>
            <p:ph type="sldNum" sz="quarter" idx="12"/>
          </p:nvPr>
        </p:nvSpPr>
        <p:spPr>
          <a:ln/>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pic>
        <p:nvPicPr>
          <p:cNvPr id="33796" name="Picture 7" descr="文化2 059"/>
          <p:cNvPicPr>
            <a:picLocks noChangeAspect="1"/>
          </p:cNvPicPr>
          <p:nvPr>
            <p:ph/>
          </p:nvPr>
        </p:nvPicPr>
        <p:blipFill>
          <a:blip r:embed="rId1"/>
          <a:srcRect/>
          <a:stretch>
            <a:fillRect/>
          </a:stretch>
        </p:blipFill>
        <p:spPr>
          <a:xfrm>
            <a:off x="539750" y="260350"/>
            <a:ext cx="7923213" cy="5064125"/>
          </a:xfrm>
          <a:ln/>
        </p:spPr>
      </p:pic>
      <p:sp>
        <p:nvSpPr>
          <p:cNvPr id="172040" name="Text Box 8"/>
          <p:cNvSpPr txBox="1"/>
          <p:nvPr/>
        </p:nvSpPr>
        <p:spPr>
          <a:xfrm>
            <a:off x="539750" y="5373688"/>
            <a:ext cx="7920038" cy="954087"/>
          </a:xfrm>
          <a:prstGeom prst="rect">
            <a:avLst/>
          </a:prstGeom>
          <a:solidFill>
            <a:srgbClr val="CCFFCC"/>
          </a:solidFill>
          <a:ln w="9525">
            <a:noFill/>
          </a:ln>
        </p:spPr>
        <p:txBody>
          <a:bodyPr>
            <a:spAutoFit/>
          </a:bodyPr>
          <a:p>
            <a:pPr eaLnBrk="1" hangingPunct="1"/>
            <a:r>
              <a:rPr lang="zh-CN" altLang="en-US" sz="2800" b="1" dirty="0">
                <a:solidFill>
                  <a:srgbClr val="0033CC"/>
                </a:solidFill>
                <a:latin typeface="Arial" panose="020B0604020202020204" pitchFamily="34" charset="0"/>
                <a:ea typeface="黑体" panose="02010609060101010101" pitchFamily="49" charset="-122"/>
              </a:rPr>
              <a:t>不丹王国山区居民传统打招呼的方式。如果课堂上老师用这种方式和你打招呼，你的反应会如何？</a:t>
            </a:r>
            <a:endParaRPr lang="zh-CN" altLang="en-US" sz="2800" b="1" dirty="0">
              <a:solidFill>
                <a:srgbClr val="0033CC"/>
              </a:solidFill>
              <a:latin typeface="Arial" panose="020B0604020202020204" pitchFamily="34"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72040"/>
                                        </p:tgtEl>
                                        <p:attrNameLst>
                                          <p:attrName>style.visibility</p:attrName>
                                        </p:attrNameLst>
                                      </p:cBhvr>
                                      <p:to>
                                        <p:strVal val="visible"/>
                                      </p:to>
                                    </p:set>
                                    <p:animEffect transition="in" filter="slide(fromLeft)">
                                      <p:cBhvr>
                                        <p:cTn id="7" dur="500"/>
                                        <p:tgtEl>
                                          <p:spTgt spid="1720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4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4"/>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E880853-3CA2-4722-BFE2-0134C725E73C}"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4819" name="灯片编号占位符 6"/>
          <p:cNvSpPr txBox="1">
            <a:spLocks noGrp="1"/>
          </p:cNvSpPr>
          <p:nvPr>
            <p:ph type="sldNum" sz="quarter" idx="12"/>
          </p:nvPr>
        </p:nvSpPr>
        <p:spPr>
          <a:ln/>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pic>
        <p:nvPicPr>
          <p:cNvPr id="34820" name="Picture 9" descr="文化 006"/>
          <p:cNvPicPr>
            <a:picLocks noChangeAspect="1"/>
          </p:cNvPicPr>
          <p:nvPr>
            <p:ph sz="half" idx="1"/>
          </p:nvPr>
        </p:nvPicPr>
        <p:blipFill>
          <a:blip r:embed="rId1"/>
          <a:srcRect/>
          <a:stretch>
            <a:fillRect/>
          </a:stretch>
        </p:blipFill>
        <p:spPr>
          <a:xfrm>
            <a:off x="1620838" y="-11112"/>
            <a:ext cx="7488237" cy="4953000"/>
          </a:xfrm>
          <a:ln/>
        </p:spPr>
      </p:pic>
      <p:sp>
        <p:nvSpPr>
          <p:cNvPr id="174090" name="Text Box 10"/>
          <p:cNvSpPr txBox="1"/>
          <p:nvPr/>
        </p:nvSpPr>
        <p:spPr>
          <a:xfrm>
            <a:off x="1619250" y="5105400"/>
            <a:ext cx="7416800" cy="1016000"/>
          </a:xfrm>
          <a:prstGeom prst="rect">
            <a:avLst/>
          </a:prstGeom>
          <a:solidFill>
            <a:srgbClr val="FFFF99"/>
          </a:solidFill>
          <a:ln w="9525">
            <a:noFill/>
          </a:ln>
        </p:spPr>
        <p:txBody>
          <a:bodyPr>
            <a:spAutoFit/>
          </a:bodyPr>
          <a:p>
            <a:pPr eaLnBrk="1" hangingPunct="1">
              <a:spcBef>
                <a:spcPct val="50000"/>
              </a:spcBef>
            </a:pPr>
            <a:r>
              <a:rPr lang="zh-CN" altLang="en-US" sz="2000" b="1" dirty="0">
                <a:solidFill>
                  <a:srgbClr val="0033CC"/>
                </a:solidFill>
                <a:latin typeface="微软雅黑" panose="020B0503020204020204" pitchFamily="34" charset="-122"/>
                <a:ea typeface="微软雅黑" panose="020B0503020204020204" pitchFamily="34" charset="-122"/>
              </a:rPr>
              <a:t>在拉丁美洲、西班牙和葡萄牙等许多国家中，斗牛是颇受欢迎的运动；</a:t>
            </a:r>
            <a:r>
              <a:rPr lang="zh-CN" altLang="en-US" sz="2000" b="1" dirty="0">
                <a:latin typeface="微软雅黑" panose="020B0503020204020204" pitchFamily="34" charset="-122"/>
                <a:ea typeface="微软雅黑" panose="020B0503020204020204" pitchFamily="34" charset="-122"/>
              </a:rPr>
              <a:t>但对于信奉印度教的人来说，牛是神圣的动物，所以不难想像，如果看到斗牛场中垂死挣扎的牛，他们会作何反应？</a:t>
            </a:r>
            <a:endParaRPr lang="zh-CN" altLang="en-US" sz="2000" b="1" dirty="0">
              <a:latin typeface="微软雅黑" panose="020B0503020204020204" pitchFamily="34" charset="-122"/>
              <a:ea typeface="微软雅黑" panose="020B0503020204020204" pitchFamily="34" charset="-122"/>
            </a:endParaRPr>
          </a:p>
        </p:txBody>
      </p:sp>
      <p:sp>
        <p:nvSpPr>
          <p:cNvPr id="34822" name="Text Box 21"/>
          <p:cNvSpPr txBox="1"/>
          <p:nvPr/>
        </p:nvSpPr>
        <p:spPr>
          <a:xfrm>
            <a:off x="336550" y="404813"/>
            <a:ext cx="1046163" cy="5545137"/>
          </a:xfrm>
          <a:prstGeom prst="rect">
            <a:avLst/>
          </a:prstGeom>
          <a:solidFill>
            <a:srgbClr val="CCECFF"/>
          </a:solidFill>
          <a:ln w="9525">
            <a:noFill/>
          </a:ln>
        </p:spPr>
        <p:txBody>
          <a:bodyPr vert="eaVert">
            <a:spAutoFit/>
          </a:bodyPr>
          <a:p>
            <a:pPr eaLnBrk="1" hangingPunct="1">
              <a:spcBef>
                <a:spcPct val="50000"/>
              </a:spcBef>
            </a:pPr>
            <a:r>
              <a:rPr lang="en-US" altLang="zh-CN" sz="2800" b="1" dirty="0">
                <a:solidFill>
                  <a:srgbClr val="669900"/>
                </a:solidFill>
                <a:latin typeface="微软雅黑" panose="020B0503020204020204" pitchFamily="34" charset="-122"/>
                <a:ea typeface="微软雅黑" panose="020B0503020204020204" pitchFamily="34" charset="-122"/>
              </a:rPr>
              <a:t>   </a:t>
            </a:r>
            <a:r>
              <a:rPr lang="zh-CN" altLang="en-US" sz="2800" b="1" dirty="0">
                <a:solidFill>
                  <a:srgbClr val="669900"/>
                </a:solidFill>
                <a:latin typeface="微软雅黑" panose="020B0503020204020204" pitchFamily="34" charset="-122"/>
                <a:ea typeface="微软雅黑" panose="020B0503020204020204" pitchFamily="34" charset="-122"/>
              </a:rPr>
              <a:t>在一种文化中是不正常的行为，在另一种文化中也许是被称许的。</a:t>
            </a:r>
            <a:endParaRPr lang="zh-CN" altLang="en-US" sz="2800" b="1" dirty="0">
              <a:solidFill>
                <a:srgbClr val="6699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174090"/>
                                        </p:tgtEl>
                                        <p:attrNameLst>
                                          <p:attrName>style.visibility</p:attrName>
                                        </p:attrNameLst>
                                      </p:cBhvr>
                                      <p:to>
                                        <p:strVal val="visible"/>
                                      </p:to>
                                    </p:set>
                                    <p:anim calcmode="lin" valueType="num">
                                      <p:cBhvr>
                                        <p:cTn id="7" dur="1000" fill="hold"/>
                                        <p:tgtEl>
                                          <p:spTgt spid="174090"/>
                                        </p:tgtEl>
                                        <p:attrNameLst>
                                          <p:attrName>ppt_w</p:attrName>
                                        </p:attrNameLst>
                                      </p:cBhvr>
                                      <p:tavLst>
                                        <p:tav tm="0">
                                          <p:val>
                                            <p:fltVal val="0.000000"/>
                                          </p:val>
                                        </p:tav>
                                        <p:tav tm="100000">
                                          <p:val>
                                            <p:strVal val="#ppt_w"/>
                                          </p:val>
                                        </p:tav>
                                      </p:tavLst>
                                    </p:anim>
                                    <p:anim calcmode="lin" valueType="num">
                                      <p:cBhvr>
                                        <p:cTn id="8" dur="1000" fill="hold"/>
                                        <p:tgtEl>
                                          <p:spTgt spid="174090"/>
                                        </p:tgtEl>
                                        <p:attrNameLst>
                                          <p:attrName>ppt_h</p:attrName>
                                        </p:attrNameLst>
                                      </p:cBhvr>
                                      <p:tavLst>
                                        <p:tav tm="0">
                                          <p:val>
                                            <p:fltVal val="0.000000"/>
                                          </p:val>
                                        </p:tav>
                                        <p:tav tm="100000">
                                          <p:val>
                                            <p:strVal val="#ppt_h"/>
                                          </p:val>
                                        </p:tav>
                                      </p:tavLst>
                                    </p:anim>
                                    <p:anim calcmode="lin" valueType="num">
                                      <p:cBhvr>
                                        <p:cTn id="9" dur="1000" fill="hold"/>
                                        <p:tgtEl>
                                          <p:spTgt spid="174090"/>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174090"/>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9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标题 1"/>
          <p:cNvSpPr>
            <a:spLocks noGrp="1"/>
          </p:cNvSpPr>
          <p:nvPr>
            <p:ph type="title"/>
          </p:nvPr>
        </p:nvSpPr>
        <p:spPr>
          <a:xfrm>
            <a:off x="457200" y="277813"/>
            <a:ext cx="4259263" cy="630237"/>
          </a:xfrm>
          <a:ln/>
        </p:spPr>
        <p:txBody>
          <a:bodyPr vert="horz" wrap="square" lIns="91440" tIns="45720" rIns="91440" bIns="45720" anchor="t"/>
          <a:p>
            <a:pPr eaLnBrk="1" hangingPunct="1"/>
            <a:r>
              <a:rPr lang="en-US" altLang="zh-CN" sz="3600" b="1" dirty="0">
                <a:solidFill>
                  <a:srgbClr val="2108B8"/>
                </a:solidFill>
                <a:latin typeface="微软雅黑" panose="020B0503020204020204" pitchFamily="34" charset="-122"/>
                <a:ea typeface="微软雅黑" panose="020B0503020204020204" pitchFamily="34" charset="-122"/>
              </a:rPr>
              <a:t>《</a:t>
            </a:r>
            <a:r>
              <a:rPr lang="zh-CN" altLang="zh-CN" sz="3600" b="1" dirty="0">
                <a:solidFill>
                  <a:srgbClr val="2108B8"/>
                </a:solidFill>
                <a:latin typeface="微软雅黑" panose="020B0503020204020204" pitchFamily="34" charset="-122"/>
                <a:ea typeface="微软雅黑" panose="020B0503020204020204" pitchFamily="34" charset="-122"/>
              </a:rPr>
              <a:t>刮痧</a:t>
            </a:r>
            <a:r>
              <a:rPr lang="en-US" altLang="zh-CN" sz="3600" b="1" dirty="0">
                <a:solidFill>
                  <a:srgbClr val="2108B8"/>
                </a:solidFill>
                <a:latin typeface="微软雅黑" panose="020B0503020204020204" pitchFamily="34" charset="-122"/>
                <a:ea typeface="微软雅黑" panose="020B0503020204020204" pitchFamily="34" charset="-122"/>
              </a:rPr>
              <a:t>》</a:t>
            </a:r>
            <a:r>
              <a:rPr lang="zh-CN" altLang="zh-CN" sz="3600" b="1" dirty="0">
                <a:solidFill>
                  <a:srgbClr val="2108B8"/>
                </a:solidFill>
                <a:latin typeface="微软雅黑" panose="020B0503020204020204" pitchFamily="34" charset="-122"/>
                <a:ea typeface="微软雅黑" panose="020B0503020204020204" pitchFamily="34" charset="-122"/>
              </a:rPr>
              <a:t>剧情简介</a:t>
            </a:r>
            <a:r>
              <a:rPr lang="en-US" altLang="zh-CN" sz="3600" b="1" dirty="0">
                <a:solidFill>
                  <a:srgbClr val="2108B8"/>
                </a:solidFill>
                <a:latin typeface="微软雅黑" panose="020B0503020204020204" pitchFamily="34" charset="-122"/>
                <a:ea typeface="微软雅黑" panose="020B0503020204020204" pitchFamily="34" charset="-122"/>
              </a:rPr>
              <a:t> </a:t>
            </a:r>
            <a:r>
              <a:rPr lang="en-US" altLang="zh-CN" sz="3600" dirty="0">
                <a:solidFill>
                  <a:srgbClr val="2108B8"/>
                </a:solidFill>
              </a:rPr>
              <a:t> </a:t>
            </a:r>
            <a:endParaRPr lang="zh-CN" altLang="en-US" sz="3600" dirty="0">
              <a:solidFill>
                <a:srgbClr val="2108B8"/>
              </a:solidFill>
            </a:endParaRPr>
          </a:p>
        </p:txBody>
      </p:sp>
      <p:sp>
        <p:nvSpPr>
          <p:cNvPr id="3" name="内容占位符 2"/>
          <p:cNvSpPr>
            <a:spLocks noGrp="1"/>
          </p:cNvSpPr>
          <p:nvPr>
            <p:ph idx="1"/>
          </p:nvPr>
        </p:nvSpPr>
        <p:spPr>
          <a:xfrm>
            <a:off x="4273550" y="1412875"/>
            <a:ext cx="4475163" cy="4822825"/>
          </a:xfrm>
          <a:ln/>
        </p:spPr>
        <p:txBody>
          <a:bodyPr vert="horz" wrap="square" lIns="91440" tIns="45720" rIns="91440" bIns="45720" anchor="t"/>
          <a:p>
            <a:pPr algn="just" eaLnBrk="1" hangingPunct="1"/>
            <a:r>
              <a:rPr lang="zh-CN" altLang="zh-CN" sz="2200" dirty="0">
                <a:solidFill>
                  <a:srgbClr val="2108B8"/>
                </a:solidFill>
                <a:latin typeface="微软雅黑" panose="020B0503020204020204" pitchFamily="34" charset="-122"/>
                <a:ea typeface="微软雅黑" panose="020B0503020204020204" pitchFamily="34" charset="-122"/>
              </a:rPr>
              <a:t>电脑游戏设计师许大同与妻子简宁在美国奋斗了</a:t>
            </a:r>
            <a:r>
              <a:rPr lang="en-US" altLang="zh-CN" sz="2200" dirty="0">
                <a:solidFill>
                  <a:srgbClr val="2108B8"/>
                </a:solidFill>
                <a:latin typeface="微软雅黑" panose="020B0503020204020204" pitchFamily="34" charset="-122"/>
                <a:ea typeface="微软雅黑" panose="020B0503020204020204" pitchFamily="34" charset="-122"/>
              </a:rPr>
              <a:t>8</a:t>
            </a:r>
            <a:r>
              <a:rPr lang="zh-CN" altLang="zh-CN" sz="2200" dirty="0">
                <a:solidFill>
                  <a:srgbClr val="2108B8"/>
                </a:solidFill>
                <a:latin typeface="微软雅黑" panose="020B0503020204020204" pitchFamily="34" charset="-122"/>
                <a:ea typeface="微软雅黑" panose="020B0503020204020204" pitchFamily="34" charset="-122"/>
              </a:rPr>
              <a:t>年，事业有成。一次意外却令美好的家庭变得愁云惨雾：</a:t>
            </a:r>
            <a:r>
              <a:rPr lang="en-US" altLang="zh-CN" sz="2200" dirty="0">
                <a:solidFill>
                  <a:srgbClr val="2108B8"/>
                </a:solidFill>
                <a:latin typeface="微软雅黑" panose="020B0503020204020204" pitchFamily="34" charset="-122"/>
                <a:ea typeface="微软雅黑" panose="020B0503020204020204" pitchFamily="34" charset="-122"/>
              </a:rPr>
              <a:t>5</a:t>
            </a:r>
            <a:r>
              <a:rPr lang="zh-CN" altLang="zh-CN" sz="2200" dirty="0">
                <a:solidFill>
                  <a:srgbClr val="2108B8"/>
                </a:solidFill>
                <a:latin typeface="微软雅黑" panose="020B0503020204020204" pitchFamily="34" charset="-122"/>
                <a:ea typeface="微软雅黑" panose="020B0503020204020204" pitchFamily="34" charset="-122"/>
              </a:rPr>
              <a:t>岁的儿子生病了，老父亲用传统的中国民间刮痧帮孙子治病。大同夫妻继而被控告虐待儿童，一个又一个物证人证令夫妻俩百口莫辩，西医根本无法了解这种传统中国疗法。因为这件事，儿子被儿童福利局监护</a:t>
            </a:r>
            <a:r>
              <a:rPr lang="en-US" altLang="zh-CN" sz="2200" dirty="0">
                <a:solidFill>
                  <a:srgbClr val="2108B8"/>
                </a:solidFill>
                <a:latin typeface="微软雅黑" panose="020B0503020204020204" pitchFamily="34" charset="-122"/>
                <a:ea typeface="微软雅黑" panose="020B0503020204020204" pitchFamily="34" charset="-122"/>
              </a:rPr>
              <a:t>;</a:t>
            </a:r>
            <a:r>
              <a:rPr lang="zh-CN" altLang="zh-CN" sz="2200" dirty="0">
                <a:solidFill>
                  <a:srgbClr val="2108B8"/>
                </a:solidFill>
                <a:latin typeface="微软雅黑" panose="020B0503020204020204" pitchFamily="34" charset="-122"/>
                <a:ea typeface="微软雅黑" panose="020B0503020204020204" pitchFamily="34" charset="-122"/>
              </a:rPr>
              <a:t>妻子分居</a:t>
            </a:r>
            <a:r>
              <a:rPr lang="en-US" altLang="zh-CN" sz="2200" dirty="0">
                <a:solidFill>
                  <a:srgbClr val="2108B8"/>
                </a:solidFill>
                <a:latin typeface="微软雅黑" panose="020B0503020204020204" pitchFamily="34" charset="-122"/>
                <a:ea typeface="微软雅黑" panose="020B0503020204020204" pitchFamily="34" charset="-122"/>
              </a:rPr>
              <a:t>;</a:t>
            </a:r>
            <a:r>
              <a:rPr lang="zh-CN" altLang="zh-CN" sz="2200" dirty="0">
                <a:solidFill>
                  <a:srgbClr val="2108B8"/>
                </a:solidFill>
                <a:latin typeface="微软雅黑" panose="020B0503020204020204" pitchFamily="34" charset="-122"/>
                <a:ea typeface="微软雅黑" panose="020B0503020204020204" pitchFamily="34" charset="-122"/>
              </a:rPr>
              <a:t>父亲怆然回国 。大同伤心欲绝，面对儿子与妻子，他能做什么为自己伸冤呢？</a:t>
            </a:r>
            <a:r>
              <a:rPr lang="en-US" altLang="zh-CN" sz="2200" dirty="0">
                <a:solidFill>
                  <a:srgbClr val="2108B8"/>
                </a:solidFill>
                <a:latin typeface="微软雅黑" panose="020B0503020204020204" pitchFamily="34" charset="-122"/>
                <a:ea typeface="微软雅黑" panose="020B0503020204020204" pitchFamily="34" charset="-122"/>
              </a:rPr>
              <a:t> </a:t>
            </a:r>
            <a:r>
              <a:rPr lang="zh-CN" altLang="zh-CN" sz="2200" dirty="0">
                <a:solidFill>
                  <a:srgbClr val="2108B8"/>
                </a:solidFill>
                <a:latin typeface="微软雅黑" panose="020B0503020204020204" pitchFamily="34" charset="-122"/>
                <a:ea typeface="微软雅黑" panose="020B0503020204020204" pitchFamily="34" charset="-122"/>
              </a:rPr>
              <a:t>他只能自嘲自己为一堆</a:t>
            </a:r>
            <a:r>
              <a:rPr lang="en-US" altLang="zh-CN" sz="2200" dirty="0">
                <a:solidFill>
                  <a:srgbClr val="2108B8"/>
                </a:solidFill>
                <a:latin typeface="微软雅黑" panose="020B0503020204020204" pitchFamily="34" charset="-122"/>
                <a:ea typeface="微软雅黑" panose="020B0503020204020204" pitchFamily="34" charset="-122"/>
              </a:rPr>
              <a:t>“</a:t>
            </a:r>
            <a:r>
              <a:rPr lang="zh-CN" altLang="zh-CN" sz="2200" dirty="0">
                <a:solidFill>
                  <a:srgbClr val="2108B8"/>
                </a:solidFill>
                <a:latin typeface="微软雅黑" panose="020B0503020204020204" pitchFamily="34" charset="-122"/>
                <a:ea typeface="微软雅黑" panose="020B0503020204020204" pitchFamily="34" charset="-122"/>
              </a:rPr>
              <a:t>臭狗屎</a:t>
            </a:r>
            <a:r>
              <a:rPr lang="en-US" altLang="zh-CN" sz="2200" dirty="0">
                <a:solidFill>
                  <a:srgbClr val="2108B8"/>
                </a:solidFill>
                <a:latin typeface="微软雅黑" panose="020B0503020204020204" pitchFamily="34" charset="-122"/>
                <a:ea typeface="微软雅黑" panose="020B0503020204020204" pitchFamily="34" charset="-122"/>
              </a:rPr>
              <a:t>”</a:t>
            </a:r>
            <a:r>
              <a:rPr lang="zh-CN" altLang="en-US" sz="2200" dirty="0">
                <a:solidFill>
                  <a:srgbClr val="2108B8"/>
                </a:solidFill>
                <a:latin typeface="微软雅黑" panose="020B0503020204020204" pitchFamily="34" charset="-122"/>
                <a:ea typeface="微软雅黑" panose="020B0503020204020204" pitchFamily="34" charset="-122"/>
              </a:rPr>
              <a:t>了</a:t>
            </a:r>
            <a:r>
              <a:rPr lang="zh-CN" altLang="zh-CN" sz="2200" dirty="0">
                <a:latin typeface="微软雅黑" panose="020B0503020204020204" pitchFamily="34" charset="-122"/>
                <a:ea typeface="微软雅黑" panose="020B0503020204020204" pitchFamily="34" charset="-122"/>
              </a:rPr>
              <a:t>。</a:t>
            </a:r>
            <a:endParaRPr lang="zh-CN" altLang="en-US" sz="2200" dirty="0">
              <a:latin typeface="微软雅黑" panose="020B0503020204020204" pitchFamily="34" charset="-122"/>
              <a:ea typeface="微软雅黑" panose="020B0503020204020204" pitchFamily="34" charset="-122"/>
            </a:endParaRPr>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CD52E441-E748-4333-8140-6495F2A8DEB7}"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5845" name="灯片编号占位符 4"/>
          <p:cNvSpPr txBox="1">
            <a:spLocks noGrp="1"/>
          </p:cNvSpPr>
          <p:nvPr>
            <p:ph type="sldNum" sz="quarter" idx="12"/>
          </p:nvPr>
        </p:nvSpPr>
        <p:spPr>
          <a:ln/>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pic>
        <p:nvPicPr>
          <p:cNvPr id="35846" name="图片 5" descr="http://img3.douban.com/view/photo/photo/public/p1807792268.jpg"/>
          <p:cNvPicPr>
            <a:picLocks noChangeAspect="1"/>
          </p:cNvPicPr>
          <p:nvPr/>
        </p:nvPicPr>
        <p:blipFill>
          <a:blip r:embed="rId1"/>
          <a:stretch>
            <a:fillRect/>
          </a:stretch>
        </p:blipFill>
        <p:spPr>
          <a:xfrm>
            <a:off x="468313" y="1052513"/>
            <a:ext cx="3887787" cy="2520950"/>
          </a:xfrm>
          <a:prstGeom prst="rect">
            <a:avLst/>
          </a:prstGeom>
          <a:noFill/>
          <a:ln w="9525">
            <a:noFill/>
          </a:ln>
        </p:spPr>
      </p:pic>
      <p:pic>
        <p:nvPicPr>
          <p:cNvPr id="35847" name="图片 6" descr="http://img3.douban.com/view/photo/photo/public/p1807800951.jpg"/>
          <p:cNvPicPr>
            <a:picLocks noChangeAspect="1"/>
          </p:cNvPicPr>
          <p:nvPr/>
        </p:nvPicPr>
        <p:blipFill>
          <a:blip r:embed="rId2"/>
          <a:stretch>
            <a:fillRect/>
          </a:stretch>
        </p:blipFill>
        <p:spPr>
          <a:xfrm>
            <a:off x="395288" y="3611563"/>
            <a:ext cx="3960812" cy="2625725"/>
          </a:xfrm>
          <a:prstGeom prst="rect">
            <a:avLst/>
          </a:prstGeom>
          <a:noFill/>
          <a:ln w="9525">
            <a:noFill/>
          </a:ln>
        </p:spPr>
      </p:pic>
      <p:sp>
        <p:nvSpPr>
          <p:cNvPr id="35848" name="TextBox 7"/>
          <p:cNvSpPr txBox="1"/>
          <p:nvPr/>
        </p:nvSpPr>
        <p:spPr>
          <a:xfrm>
            <a:off x="4500563" y="333375"/>
            <a:ext cx="4103687" cy="954088"/>
          </a:xfrm>
          <a:prstGeom prst="rect">
            <a:avLst/>
          </a:prstGeom>
          <a:noFill/>
          <a:ln w="50800" cap="flat" cmpd="sng">
            <a:solidFill>
              <a:schemeClr val="accent1"/>
            </a:solidFill>
            <a:prstDash val="solid"/>
            <a:miter/>
            <a:headEnd type="none" w="med" len="med"/>
            <a:tailEnd type="none" w="med" len="med"/>
          </a:ln>
        </p:spPr>
        <p:txBody>
          <a:bodyPr>
            <a:spAutoFit/>
          </a:bodyPr>
          <a:p>
            <a:pPr eaLnBrk="1" hangingPunct="1"/>
            <a:r>
              <a:rPr lang="zh-CN" altLang="en-US" sz="2800" b="1" dirty="0">
                <a:solidFill>
                  <a:srgbClr val="C00000"/>
                </a:solidFill>
                <a:latin typeface="微软雅黑" panose="020B0503020204020204" pitchFamily="34" charset="-122"/>
                <a:ea typeface="微软雅黑" panose="020B0503020204020204" pitchFamily="34" charset="-122"/>
              </a:rPr>
              <a:t>一部深刻反映中美文化冲突而广受热评的优秀影片</a:t>
            </a:r>
            <a:endParaRPr lang="zh-CN" altLang="en-US" sz="2800" b="1"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3">
                                            <p:txEl>
                                              <p:charRg st="0" end="200"/>
                                            </p:txEl>
                                          </p:spTgt>
                                        </p:tgtEl>
                                        <p:attrNameLst>
                                          <p:attrName>style.visibility</p:attrName>
                                        </p:attrNameLst>
                                      </p:cBhvr>
                                      <p:to>
                                        <p:strVal val="visible"/>
                                      </p:to>
                                    </p:set>
                                    <p:anim calcmode="lin" valueType="num">
                                      <p:cBhvr>
                                        <p:cTn id="7" dur="1000" fill="hold"/>
                                        <p:tgtEl>
                                          <p:spTgt spid="3">
                                            <p:txEl>
                                              <p:charRg st="0" end="20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charRg st="0" end="200"/>
                                            </p:txEl>
                                          </p:spTgt>
                                        </p:tgtEl>
                                        <p:attrNameLst>
                                          <p:attrName>ppt_h</p:attrName>
                                        </p:attrNameLst>
                                      </p:cBhvr>
                                      <p:tavLst>
                                        <p:tav tm="0">
                                          <p:val>
                                            <p:strVal val="#ppt_h"/>
                                          </p:val>
                                        </p:tav>
                                        <p:tav tm="100000">
                                          <p:val>
                                            <p:strVal val="#ppt_h"/>
                                          </p:val>
                                        </p:tav>
                                      </p:tavLst>
                                    </p:anim>
                                    <p:animEffect transition="in" filter="fade">
                                      <p:cBhvr>
                                        <p:cTn id="9" dur="1000"/>
                                        <p:tgtEl>
                                          <p:spTgt spid="3">
                                            <p:txEl>
                                              <p:charRg st="0" end="20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059113" y="188913"/>
            <a:ext cx="5699125" cy="5976938"/>
          </a:xfrm>
        </p:spPr>
        <p:txBody>
          <a:bodyPr vert="horz" wrap="square" lIns="91440" tIns="45720" rIns="91440" bIns="45720" numCol="1" anchor="t" anchorCtr="0" compatLnSpc="1"/>
          <a:lstStyle/>
          <a:p>
            <a:pPr marL="514350" marR="0" lvl="0" indent="-514350" algn="just" defTabSz="914400" rtl="0" eaLnBrk="1" fontAlgn="base" latinLnBrk="0" hangingPunct="1">
              <a:lnSpc>
                <a:spcPct val="100000"/>
              </a:lnSpc>
              <a:spcBef>
                <a:spcPct val="20000"/>
              </a:spcBef>
              <a:spcAft>
                <a:spcPct val="0"/>
              </a:spcAft>
              <a:buClr>
                <a:srgbClr val="C00000"/>
              </a:buClr>
              <a:buSzPct val="100000"/>
              <a:buFont typeface="+mj-lt"/>
              <a:buAutoNum type="arabicPeriod"/>
              <a:defRPr/>
            </a:pPr>
            <a:r>
              <a:rPr kumimoji="0" lang="zh-CN" altLang="zh-CN" sz="2200" b="0" i="0" u="none" strike="noStrike" kern="0" cap="none" spc="0" normalizeH="0" baseline="0" noProof="0" dirty="0" smtClean="0">
                <a:ln>
                  <a:noFill/>
                </a:ln>
                <a:solidFill>
                  <a:srgbClr val="2108B8"/>
                </a:solidFill>
                <a:effectLst/>
                <a:uLnTx/>
                <a:uFillTx/>
                <a:latin typeface="微软雅黑" panose="020B0503020204020204" pitchFamily="34" charset="-122"/>
                <a:ea typeface="微软雅黑" panose="020B0503020204020204" pitchFamily="34" charset="-122"/>
                <a:cs typeface="+mn-cs"/>
              </a:rPr>
              <a:t>许大同的儿子丹尼斯和洋人老板的儿子一起玩儿时，互相打闹。洋人老板的儿子来告状，许大同让丹尼斯给人家道歉。丹尼斯拒绝了，许大同怒了，就给了儿子一巴掌。美国人认为</a:t>
            </a:r>
            <a:r>
              <a:rPr kumimoji="0" lang="zh-CN" altLang="en-US" sz="2200" b="0" i="0" u="none" strike="noStrike" kern="0" cap="none" spc="0" normalizeH="0" baseline="0" noProof="0" dirty="0" smtClean="0">
                <a:ln>
                  <a:noFill/>
                </a:ln>
                <a:solidFill>
                  <a:srgbClr val="2108B8"/>
                </a:solidFill>
                <a:effectLst/>
                <a:uLnTx/>
                <a:uFillTx/>
                <a:latin typeface="微软雅黑" panose="020B0503020204020204" pitchFamily="34" charset="-122"/>
                <a:ea typeface="微软雅黑" panose="020B0503020204020204" pitchFamily="34" charset="-122"/>
                <a:cs typeface="+mn-cs"/>
              </a:rPr>
              <a:t>华</a:t>
            </a:r>
            <a:r>
              <a:rPr kumimoji="0" lang="zh-CN" altLang="zh-CN" sz="2200" b="0" i="0" u="none" strike="noStrike" kern="0" cap="none" spc="0" normalizeH="0" baseline="0" noProof="0" dirty="0" smtClean="0">
                <a:ln>
                  <a:noFill/>
                </a:ln>
                <a:solidFill>
                  <a:srgbClr val="2108B8"/>
                </a:solidFill>
                <a:effectLst/>
                <a:uLnTx/>
                <a:uFillTx/>
                <a:latin typeface="微软雅黑" panose="020B0503020204020204" pitchFamily="34" charset="-122"/>
                <a:ea typeface="微软雅黑" panose="020B0503020204020204" pitchFamily="34" charset="-122"/>
                <a:cs typeface="+mn-cs"/>
              </a:rPr>
              <a:t>人是野蛮人。</a:t>
            </a:r>
            <a:endParaRPr kumimoji="0" lang="en-US" altLang="zh-CN" sz="2200" b="0" i="0" u="none" strike="noStrike" kern="0" cap="none" spc="0" normalizeH="0" baseline="0" noProof="0" dirty="0" smtClean="0">
              <a:ln>
                <a:noFill/>
              </a:ln>
              <a:solidFill>
                <a:srgbClr val="2108B8"/>
              </a:solidFill>
              <a:effectLst/>
              <a:uLnTx/>
              <a:uFillTx/>
              <a:latin typeface="微软雅黑" panose="020B0503020204020204" pitchFamily="34" charset="-122"/>
              <a:ea typeface="微软雅黑" panose="020B0503020204020204" pitchFamily="34" charset="-122"/>
              <a:cs typeface="+mn-cs"/>
            </a:endParaRPr>
          </a:p>
          <a:p>
            <a:pPr marL="514350" marR="0" lvl="0" indent="-514350" algn="just" defTabSz="914400" rtl="0" eaLnBrk="1" fontAlgn="base" latinLnBrk="0" hangingPunct="1">
              <a:lnSpc>
                <a:spcPct val="100000"/>
              </a:lnSpc>
              <a:spcBef>
                <a:spcPct val="20000"/>
              </a:spcBef>
              <a:spcAft>
                <a:spcPct val="0"/>
              </a:spcAft>
              <a:buClr>
                <a:srgbClr val="C00000"/>
              </a:buClr>
              <a:buSzPct val="100000"/>
              <a:buFont typeface="+mj-lt"/>
              <a:buAutoNum type="arabicPeriod"/>
              <a:defRPr/>
            </a:pPr>
            <a:r>
              <a:rPr kumimoji="0" lang="zh-CN" altLang="zh-CN" sz="2200" b="0" i="0" u="none" strike="noStrike" kern="0" cap="none" spc="0" normalizeH="0" baseline="0" noProof="0" dirty="0" smtClean="0">
                <a:ln>
                  <a:noFill/>
                </a:ln>
                <a:solidFill>
                  <a:srgbClr val="2108B8"/>
                </a:solidFill>
                <a:effectLst/>
                <a:uLnTx/>
                <a:uFillTx/>
                <a:latin typeface="微软雅黑" panose="020B0503020204020204" pitchFamily="34" charset="-122"/>
                <a:ea typeface="微软雅黑" panose="020B0503020204020204" pitchFamily="34" charset="-122"/>
                <a:cs typeface="+mn-cs"/>
              </a:rPr>
              <a:t>爷爷为孙子丹尼斯用刮痧的手段治病导致被</a:t>
            </a:r>
            <a:r>
              <a:rPr kumimoji="0" lang="zh-CN" altLang="en-US" sz="2200" b="0" i="0" u="none" strike="noStrike" kern="0" cap="none" spc="0" normalizeH="0" baseline="0" noProof="0" dirty="0" smtClean="0">
                <a:ln>
                  <a:noFill/>
                </a:ln>
                <a:solidFill>
                  <a:srgbClr val="2108B8"/>
                </a:solidFill>
                <a:effectLst/>
                <a:uLnTx/>
                <a:uFillTx/>
                <a:latin typeface="微软雅黑" panose="020B0503020204020204" pitchFamily="34" charset="-122"/>
                <a:ea typeface="微软雅黑" panose="020B0503020204020204" pitchFamily="34" charset="-122"/>
                <a:cs typeface="+mn-cs"/>
              </a:rPr>
              <a:t>邻居</a:t>
            </a:r>
            <a:r>
              <a:rPr kumimoji="0" lang="zh-CN" altLang="zh-CN" sz="2200" b="0" i="0" u="none" strike="noStrike" kern="0" cap="none" spc="0" normalizeH="0" baseline="0" noProof="0" dirty="0" smtClean="0">
                <a:ln>
                  <a:noFill/>
                </a:ln>
                <a:solidFill>
                  <a:srgbClr val="2108B8"/>
                </a:solidFill>
                <a:effectLst/>
                <a:uLnTx/>
                <a:uFillTx/>
                <a:latin typeface="微软雅黑" panose="020B0503020204020204" pitchFamily="34" charset="-122"/>
                <a:ea typeface="微软雅黑" panose="020B0503020204020204" pitchFamily="34" charset="-122"/>
                <a:cs typeface="+mn-cs"/>
              </a:rPr>
              <a:t>误会为虐童</a:t>
            </a:r>
            <a:r>
              <a:rPr kumimoji="0" lang="zh-CN" altLang="en-US" sz="2200" b="0" i="0" u="none" strike="noStrike" kern="0" cap="none" spc="0" normalizeH="0" baseline="0" noProof="0" dirty="0" smtClean="0">
                <a:ln>
                  <a:noFill/>
                </a:ln>
                <a:solidFill>
                  <a:srgbClr val="2108B8"/>
                </a:solidFill>
                <a:effectLst/>
                <a:uLnTx/>
                <a:uFillTx/>
                <a:latin typeface="微软雅黑" panose="020B0503020204020204" pitchFamily="34" charset="-122"/>
                <a:ea typeface="微软雅黑" panose="020B0503020204020204" pitchFamily="34" charset="-122"/>
                <a:cs typeface="+mn-cs"/>
              </a:rPr>
              <a:t>，被告上法庭</a:t>
            </a:r>
            <a:r>
              <a:rPr kumimoji="0" lang="zh-CN" altLang="en-US" sz="2200" b="0" i="0" u="none" strike="noStrike" kern="0" cap="none" spc="0" normalizeH="0" baseline="0" noProof="0" dirty="0" smtClean="0">
                <a:ln>
                  <a:noFill/>
                </a:ln>
                <a:solidFill>
                  <a:srgbClr val="2108B8"/>
                </a:solidFill>
                <a:effectLst/>
                <a:uLnTx/>
                <a:uFillTx/>
                <a:latin typeface="+mn-lt"/>
                <a:ea typeface="+mn-ea"/>
                <a:cs typeface="+mn-cs"/>
              </a:rPr>
              <a:t>。</a:t>
            </a:r>
            <a:r>
              <a:rPr kumimoji="0" lang="zh-CN" altLang="en-US" sz="2200" b="0" i="0" u="none" strike="noStrike" kern="0" cap="none" spc="0" normalizeH="0" baseline="0" noProof="0" dirty="0" smtClean="0">
                <a:ln>
                  <a:noFill/>
                </a:ln>
                <a:solidFill>
                  <a:srgbClr val="2108B8"/>
                </a:solidFill>
                <a:effectLst/>
                <a:uLnTx/>
                <a:uFillTx/>
                <a:latin typeface="微软雅黑" panose="020B0503020204020204" pitchFamily="34" charset="-122"/>
                <a:ea typeface="微软雅黑" panose="020B0503020204020204" pitchFamily="34" charset="-122"/>
                <a:cs typeface="+mn-cs"/>
              </a:rPr>
              <a:t>一家之主的许大同不得不面对接踵而来的司法调查、妻离子散、有家难归、失业与追捕。</a:t>
            </a:r>
            <a:endParaRPr kumimoji="0" lang="en-US" altLang="zh-CN" sz="2200" b="0" i="0" u="none" strike="noStrike" kern="0" cap="none" spc="0" normalizeH="0" baseline="0" noProof="0" dirty="0" smtClean="0">
              <a:ln>
                <a:noFill/>
              </a:ln>
              <a:solidFill>
                <a:srgbClr val="2108B8"/>
              </a:solidFill>
              <a:effectLst/>
              <a:uLnTx/>
              <a:uFillTx/>
              <a:latin typeface="+mn-lt"/>
              <a:ea typeface="+mn-ea"/>
              <a:cs typeface="+mn-cs"/>
            </a:endParaRPr>
          </a:p>
          <a:p>
            <a:pPr marL="514350" marR="0" lvl="0" indent="-514350" algn="just" defTabSz="914400" rtl="0" eaLnBrk="1" fontAlgn="base" latinLnBrk="0" hangingPunct="1">
              <a:lnSpc>
                <a:spcPct val="100000"/>
              </a:lnSpc>
              <a:spcBef>
                <a:spcPct val="20000"/>
              </a:spcBef>
              <a:spcAft>
                <a:spcPct val="0"/>
              </a:spcAft>
              <a:buClr>
                <a:srgbClr val="C00000"/>
              </a:buClr>
              <a:buSzPct val="100000"/>
              <a:buFont typeface="+mj-lt"/>
              <a:buAutoNum type="arabicPeriod"/>
              <a:defRPr/>
            </a:pPr>
            <a:r>
              <a:rPr kumimoji="0" lang="zh-CN" altLang="zh-CN" sz="2200" b="0" i="0" u="none" strike="noStrike" kern="0" cap="none" spc="0" normalizeH="0" baseline="0" noProof="0" dirty="0" smtClean="0">
                <a:ln>
                  <a:noFill/>
                </a:ln>
                <a:solidFill>
                  <a:srgbClr val="2108B8"/>
                </a:solidFill>
                <a:effectLst/>
                <a:uLnTx/>
                <a:uFillTx/>
                <a:latin typeface="微软雅黑" panose="020B0503020204020204" pitchFamily="34" charset="-122"/>
                <a:ea typeface="微软雅黑" panose="020B0503020204020204" pitchFamily="34" charset="-122"/>
                <a:cs typeface="+mn-cs"/>
              </a:rPr>
              <a:t>在法庭上，一位护士指证女主角简宁在分娩难产时，许大同</a:t>
            </a:r>
            <a:r>
              <a:rPr kumimoji="0" lang="zh-CN" altLang="en-US" sz="2200" b="0" i="0" u="none" strike="noStrike" kern="0" cap="none" spc="0" normalizeH="0" baseline="0" noProof="0" dirty="0">
                <a:ln>
                  <a:noFill/>
                </a:ln>
                <a:solidFill>
                  <a:srgbClr val="2108B8"/>
                </a:solidFill>
                <a:effectLst/>
                <a:uLnTx/>
                <a:uFillTx/>
                <a:latin typeface="微软雅黑" panose="020B0503020204020204" pitchFamily="34" charset="-122"/>
                <a:ea typeface="微软雅黑" panose="020B0503020204020204" pitchFamily="34" charset="-122"/>
                <a:cs typeface="+mn-cs"/>
              </a:rPr>
              <a:t>因</a:t>
            </a:r>
            <a:r>
              <a:rPr kumimoji="0" lang="zh-CN" altLang="zh-CN" sz="2200" b="0" i="0" u="none" strike="noStrike" kern="0" cap="none" spc="0" normalizeH="0" baseline="0" noProof="0" dirty="0" smtClean="0">
                <a:ln>
                  <a:noFill/>
                </a:ln>
                <a:solidFill>
                  <a:srgbClr val="2108B8"/>
                </a:solidFill>
                <a:effectLst/>
                <a:uLnTx/>
                <a:uFillTx/>
                <a:latin typeface="微软雅黑" panose="020B0503020204020204" pitchFamily="34" charset="-122"/>
                <a:ea typeface="微软雅黑" panose="020B0503020204020204" pitchFamily="34" charset="-122"/>
                <a:cs typeface="+mn-cs"/>
              </a:rPr>
              <a:t>公司开会而未到场。在美国人眼里，许大同因工作不顾简宁是不可以原谅的。</a:t>
            </a:r>
            <a:r>
              <a:rPr kumimoji="0" lang="zh-CN" altLang="en-US" sz="2200" b="0" i="0" u="none" strike="noStrike" kern="0" cap="none" spc="0" normalizeH="0" baseline="0" noProof="0" dirty="0" smtClean="0">
                <a:ln>
                  <a:noFill/>
                </a:ln>
                <a:solidFill>
                  <a:srgbClr val="2108B8"/>
                </a:solidFill>
                <a:effectLst/>
                <a:uLnTx/>
                <a:uFillTx/>
                <a:latin typeface="微软雅黑" panose="020B0503020204020204" pitchFamily="34" charset="-122"/>
                <a:ea typeface="微软雅黑" panose="020B0503020204020204" pitchFamily="34" charset="-122"/>
                <a:cs typeface="+mn-cs"/>
              </a:rPr>
              <a:t>同时指</a:t>
            </a:r>
            <a:r>
              <a:rPr kumimoji="0" lang="zh-CN" altLang="zh-CN" sz="2200" b="0" i="0" u="none" strike="noStrike" kern="0" cap="none" spc="0" normalizeH="0" baseline="0" noProof="0" dirty="0" smtClean="0">
                <a:ln>
                  <a:noFill/>
                </a:ln>
                <a:solidFill>
                  <a:srgbClr val="2108B8"/>
                </a:solidFill>
                <a:effectLst/>
                <a:uLnTx/>
                <a:uFillTx/>
                <a:latin typeface="微软雅黑" panose="020B0503020204020204" pitchFamily="34" charset="-122"/>
                <a:ea typeface="微软雅黑" panose="020B0503020204020204" pitchFamily="34" charset="-122"/>
                <a:cs typeface="+mn-cs"/>
              </a:rPr>
              <a:t>控</a:t>
            </a:r>
            <a:r>
              <a:rPr kumimoji="0" lang="zh-CN" altLang="en-US" sz="2200" b="0" i="0" u="none" strike="noStrike" kern="0" cap="none" spc="0" normalizeH="0" baseline="0" noProof="0" dirty="0" smtClean="0">
                <a:ln>
                  <a:noFill/>
                </a:ln>
                <a:solidFill>
                  <a:srgbClr val="2108B8"/>
                </a:solidFill>
                <a:effectLst/>
                <a:uLnTx/>
                <a:uFillTx/>
                <a:latin typeface="微软雅黑" panose="020B0503020204020204" pitchFamily="34" charset="-122"/>
                <a:ea typeface="微软雅黑" panose="020B0503020204020204" pitchFamily="34" charset="-122"/>
                <a:cs typeface="+mn-cs"/>
              </a:rPr>
              <a:t>：</a:t>
            </a:r>
            <a:r>
              <a:rPr kumimoji="0" lang="zh-CN" altLang="zh-CN" sz="2200" b="0" i="0" u="none" strike="noStrike" kern="0" cap="none" spc="0" normalizeH="0" baseline="0" noProof="0" dirty="0" smtClean="0">
                <a:ln>
                  <a:noFill/>
                </a:ln>
                <a:solidFill>
                  <a:srgbClr val="2108B8"/>
                </a:solidFill>
                <a:effectLst/>
                <a:uLnTx/>
                <a:uFillTx/>
                <a:latin typeface="微软雅黑" panose="020B0503020204020204" pitchFamily="34" charset="-122"/>
                <a:ea typeface="微软雅黑" panose="020B0503020204020204" pitchFamily="34" charset="-122"/>
                <a:cs typeface="+mn-cs"/>
              </a:rPr>
              <a:t>“许大同说救大人，牺牲小孩”，“难道小孩就不配有生存的权利吗？”</a:t>
            </a:r>
            <a:r>
              <a:rPr kumimoji="0" lang="zh-CN" altLang="en-US" sz="2200" b="0" i="0" u="none" strike="noStrike" kern="0" cap="none" spc="0" normalizeH="0" baseline="0" noProof="0" dirty="0" smtClean="0">
                <a:ln>
                  <a:noFill/>
                </a:ln>
                <a:solidFill>
                  <a:srgbClr val="2108B8"/>
                </a:solidFill>
                <a:effectLst/>
                <a:uLnTx/>
                <a:uFillTx/>
                <a:latin typeface="微软雅黑" panose="020B0503020204020204" pitchFamily="34" charset="-122"/>
                <a:ea typeface="微软雅黑" panose="020B0503020204020204" pitchFamily="34" charset="-122"/>
                <a:cs typeface="+mn-cs"/>
              </a:rPr>
              <a:t>在</a:t>
            </a:r>
            <a:r>
              <a:rPr kumimoji="0" lang="zh-CN" altLang="zh-CN" sz="2200" b="0" i="0" u="none" strike="noStrike" kern="0" cap="none" spc="0" normalizeH="0" baseline="0" noProof="0" dirty="0" smtClean="0">
                <a:ln>
                  <a:noFill/>
                </a:ln>
                <a:solidFill>
                  <a:srgbClr val="2108B8"/>
                </a:solidFill>
                <a:effectLst/>
                <a:uLnTx/>
                <a:uFillTx/>
                <a:latin typeface="微软雅黑" panose="020B0503020204020204" pitchFamily="34" charset="-122"/>
                <a:ea typeface="微软雅黑" panose="020B0503020204020204" pitchFamily="34" charset="-122"/>
                <a:cs typeface="+mn-cs"/>
              </a:rPr>
              <a:t>美国人眼里，无论是多小的生命都好，都具有与成人一样的生存权利</a:t>
            </a:r>
            <a:r>
              <a:rPr kumimoji="0" lang="zh-CN"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a:t>
            </a:r>
            <a:endParaRPr kumimoji="0"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514350" marR="0" lvl="0" indent="-514350" algn="l" defTabSz="914400" rtl="0" eaLnBrk="1" fontAlgn="base" latinLnBrk="0" hangingPunct="1">
              <a:lnSpc>
                <a:spcPct val="100000"/>
              </a:lnSpc>
              <a:spcBef>
                <a:spcPct val="20000"/>
              </a:spcBef>
              <a:spcAft>
                <a:spcPct val="0"/>
              </a:spcAft>
              <a:buClr>
                <a:schemeClr val="accent1"/>
              </a:buClr>
              <a:buSzPct val="65000"/>
              <a:buFont typeface="+mj-lt"/>
              <a:buAutoNum type="arabicPeriod"/>
              <a:defRPr/>
            </a:pPr>
            <a:endParaRPr kumimoji="0" lang="en-US" altLang="zh-CN" sz="2000" b="0" i="0" u="none" strike="noStrike" kern="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514350" marR="0" lvl="0" indent="-514350" algn="l" defTabSz="914400" rtl="0" eaLnBrk="1" fontAlgn="base" latinLnBrk="0" hangingPunct="1">
              <a:lnSpc>
                <a:spcPct val="100000"/>
              </a:lnSpc>
              <a:spcBef>
                <a:spcPct val="20000"/>
              </a:spcBef>
              <a:spcAft>
                <a:spcPct val="0"/>
              </a:spcAft>
              <a:buClr>
                <a:schemeClr val="accent1"/>
              </a:buClr>
              <a:buSzPct val="65000"/>
              <a:buFont typeface="+mj-lt"/>
              <a:buAutoNum type="arabicPeriod"/>
              <a:defRPr/>
            </a:pP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base" latinLnBrk="0" hangingPunct="1">
              <a:lnSpc>
                <a:spcPct val="100000"/>
              </a:lnSpc>
              <a:spcBef>
                <a:spcPct val="20000"/>
              </a:spcBef>
              <a:spcAft>
                <a:spcPct val="0"/>
              </a:spcAft>
              <a:buClr>
                <a:schemeClr val="accent1"/>
              </a:buClr>
              <a:buSzPct val="65000"/>
              <a:buFont typeface="+mj-lt"/>
              <a:buAutoNum type="arabicPeriod"/>
              <a:defRPr/>
            </a:pPr>
            <a:endParaRPr kumimoji="0" lang="en-US" altLang="zh-CN" sz="2400" b="0"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defRPr/>
            </a:pPr>
            <a:endParaRPr kumimoji="0" lang="zh-CN" altLang="en-US" sz="30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CD52E441-E748-4333-8140-6495F2A8DEB7}"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6868" name="灯片编号占位符 4"/>
          <p:cNvSpPr txBox="1">
            <a:spLocks noGrp="1"/>
          </p:cNvSpPr>
          <p:nvPr>
            <p:ph type="sldNum" sz="quarter" idx="12"/>
          </p:nvPr>
        </p:nvSpPr>
        <p:spPr>
          <a:ln/>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6" name="标题 1"/>
          <p:cNvSpPr txBox="1"/>
          <p:nvPr/>
        </p:nvSpPr>
        <p:spPr bwMode="auto">
          <a:xfrm>
            <a:off x="457200" y="422275"/>
            <a:ext cx="2674938" cy="1927225"/>
          </a:xfrm>
          <a:prstGeom prst="rect">
            <a:avLst/>
          </a:prstGeom>
          <a:noFill/>
          <a:ln w="9525">
            <a:noFill/>
            <a:miter lim="800000"/>
          </a:ln>
          <a:effectLst/>
        </p:spPr>
        <p:txBody>
          <a:bodyPr/>
          <a:lstStyle/>
          <a:p>
            <a:pPr marR="0" defTabSz="914400" eaLnBrk="1" hangingPunct="1">
              <a:lnSpc>
                <a:spcPct val="150000"/>
              </a:lnSpc>
              <a:buClrTx/>
              <a:buSzTx/>
              <a:buFontTx/>
              <a:defRPr/>
            </a:pPr>
            <a:r>
              <a:rPr kumimoji="0" lang="en-US" altLang="zh-CN" sz="4000" b="1" kern="0" cap="none" spc="0" normalizeH="0" baseline="0" noProof="0" dirty="0">
                <a:solidFill>
                  <a:srgbClr val="2108B8"/>
                </a:solidFill>
                <a:latin typeface="微软雅黑" panose="020B0503020204020204" pitchFamily="34" charset="-122"/>
                <a:ea typeface="微软雅黑" panose="020B0503020204020204" pitchFamily="34" charset="-122"/>
                <a:cs typeface="+mj-cs"/>
              </a:rPr>
              <a:t>《</a:t>
            </a:r>
            <a:r>
              <a:rPr kumimoji="0" lang="zh-CN" altLang="zh-CN" sz="4000" b="1" kern="0" cap="none" spc="0" normalizeH="0" baseline="0" noProof="0" dirty="0">
                <a:solidFill>
                  <a:srgbClr val="2108B8"/>
                </a:solidFill>
                <a:latin typeface="微软雅黑" panose="020B0503020204020204" pitchFamily="34" charset="-122"/>
                <a:ea typeface="微软雅黑" panose="020B0503020204020204" pitchFamily="34" charset="-122"/>
                <a:cs typeface="+mj-cs"/>
              </a:rPr>
              <a:t>刮痧</a:t>
            </a:r>
            <a:r>
              <a:rPr kumimoji="0" lang="en-US" altLang="zh-CN" sz="4000" b="1" kern="0" cap="none" spc="0" normalizeH="0" baseline="0" noProof="0" dirty="0">
                <a:solidFill>
                  <a:srgbClr val="2108B8"/>
                </a:solidFill>
                <a:latin typeface="微软雅黑" panose="020B0503020204020204" pitchFamily="34" charset="-122"/>
                <a:ea typeface="微软雅黑" panose="020B0503020204020204" pitchFamily="34" charset="-122"/>
                <a:cs typeface="+mj-cs"/>
              </a:rPr>
              <a:t>》</a:t>
            </a:r>
            <a:endParaRPr kumimoji="0" lang="en-US" altLang="zh-CN" sz="4000" b="1" kern="0" cap="none" spc="0" normalizeH="0" baseline="0" noProof="0" dirty="0">
              <a:solidFill>
                <a:srgbClr val="2108B8"/>
              </a:solidFill>
              <a:latin typeface="微软雅黑" panose="020B0503020204020204" pitchFamily="34" charset="-122"/>
              <a:ea typeface="微软雅黑" panose="020B0503020204020204" pitchFamily="34" charset="-122"/>
              <a:cs typeface="+mj-cs"/>
            </a:endParaRPr>
          </a:p>
          <a:p>
            <a:pPr marR="0" defTabSz="914400" eaLnBrk="1" hangingPunct="1">
              <a:lnSpc>
                <a:spcPct val="150000"/>
              </a:lnSpc>
              <a:buClrTx/>
              <a:buSzTx/>
              <a:buFontTx/>
              <a:defRPr/>
            </a:pPr>
            <a:r>
              <a:rPr kumimoji="0" lang="zh-CN" altLang="en-US" sz="3600" kern="1200" cap="none" spc="0" normalizeH="0" baseline="0" noProof="0" dirty="0">
                <a:solidFill>
                  <a:srgbClr val="C00000"/>
                </a:solidFill>
                <a:latin typeface="微软雅黑" panose="020B0503020204020204" pitchFamily="34" charset="-122"/>
                <a:ea typeface="微软雅黑" panose="020B0503020204020204" pitchFamily="34" charset="-122"/>
                <a:cs typeface="+mn-cs"/>
              </a:rPr>
              <a:t>    </a:t>
            </a:r>
            <a:r>
              <a:rPr kumimoji="0" lang="zh-CN" altLang="en-US" sz="3600" b="1" kern="1200" cap="none" spc="0" normalizeH="0" baseline="0" noProof="0" dirty="0">
                <a:solidFill>
                  <a:srgbClr val="C00000"/>
                </a:solidFill>
                <a:latin typeface="微软雅黑" panose="020B0503020204020204" pitchFamily="34" charset="-122"/>
                <a:ea typeface="微软雅黑" panose="020B0503020204020204" pitchFamily="34" charset="-122"/>
                <a:cs typeface="+mn-cs"/>
              </a:rPr>
              <a:t>三个情节</a:t>
            </a:r>
            <a:endParaRPr kumimoji="0" lang="en-US" altLang="zh-CN" sz="4000" b="1" kern="1200" cap="none" spc="0" normalizeH="0" baseline="0" noProof="0" dirty="0">
              <a:latin typeface="Arial" panose="020B0604020202020204" pitchFamily="34" charset="0"/>
              <a:ea typeface="宋体" panose="02010600030101010101" pitchFamily="2" charset="-122"/>
              <a:cs typeface="+mn-cs"/>
            </a:endParaRPr>
          </a:p>
          <a:p>
            <a:pPr marR="0" defTabSz="914400" eaLnBrk="1" hangingPunct="1">
              <a:lnSpc>
                <a:spcPct val="150000"/>
              </a:lnSpc>
              <a:buClrTx/>
              <a:buSzTx/>
              <a:buFontTx/>
              <a:defRPr/>
            </a:pPr>
            <a:r>
              <a:rPr kumimoji="0" lang="en-US" altLang="zh-CN" sz="3600" kern="0" cap="none" spc="0" normalizeH="0" baseline="0" noProof="0" dirty="0">
                <a:solidFill>
                  <a:srgbClr val="2108B8"/>
                </a:solidFill>
                <a:latin typeface="+mj-lt"/>
                <a:ea typeface="+mj-ea"/>
                <a:cs typeface="+mj-cs"/>
              </a:rPr>
              <a:t> </a:t>
            </a:r>
            <a:endParaRPr kumimoji="0" lang="zh-CN" altLang="en-US" sz="3600" kern="0" cap="none" spc="0" normalizeH="0" baseline="0" noProof="0" dirty="0">
              <a:solidFill>
                <a:srgbClr val="2108B8"/>
              </a:solidFill>
              <a:latin typeface="+mj-lt"/>
              <a:ea typeface="+mj-ea"/>
              <a:cs typeface="+mj-cs"/>
            </a:endParaRPr>
          </a:p>
        </p:txBody>
      </p:sp>
      <p:pic>
        <p:nvPicPr>
          <p:cNvPr id="36870" name="图片 6" descr="刮痧"/>
          <p:cNvPicPr>
            <a:picLocks noChangeAspect="1"/>
          </p:cNvPicPr>
          <p:nvPr/>
        </p:nvPicPr>
        <p:blipFill>
          <a:blip r:embed="rId1"/>
          <a:stretch>
            <a:fillRect/>
          </a:stretch>
        </p:blipFill>
        <p:spPr>
          <a:xfrm>
            <a:off x="107950" y="2271713"/>
            <a:ext cx="2951163" cy="425291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charRg st="0" end="87"/>
                                            </p:txEl>
                                          </p:spTgt>
                                        </p:tgtEl>
                                        <p:attrNameLst>
                                          <p:attrName>style.visibility</p:attrName>
                                        </p:attrNameLst>
                                      </p:cBhvr>
                                      <p:to>
                                        <p:strVal val="visible"/>
                                      </p:to>
                                    </p:set>
                                    <p:animEffect transition="in" filter="slide(fromBottom)">
                                      <p:cBhvr>
                                        <p:cTn id="7" dur="500"/>
                                        <p:tgtEl>
                                          <p:spTgt spid="3">
                                            <p:txEl>
                                              <p:charRg st="0" end="8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
                                            <p:txEl>
                                              <p:charRg st="87" end="160"/>
                                            </p:txEl>
                                          </p:spTgt>
                                        </p:tgtEl>
                                        <p:attrNameLst>
                                          <p:attrName>style.visibility</p:attrName>
                                        </p:attrNameLst>
                                      </p:cBhvr>
                                      <p:to>
                                        <p:strVal val="visible"/>
                                      </p:to>
                                    </p:set>
                                    <p:animEffect transition="in" filter="slide(fromBottom)">
                                      <p:cBhvr>
                                        <p:cTn id="12" dur="500"/>
                                        <p:tgtEl>
                                          <p:spTgt spid="3">
                                            <p:txEl>
                                              <p:charRg st="87" end="16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
                                            <p:txEl>
                                              <p:charRg st="160" end="291"/>
                                            </p:txEl>
                                          </p:spTgt>
                                        </p:tgtEl>
                                        <p:attrNameLst>
                                          <p:attrName>style.visibility</p:attrName>
                                        </p:attrNameLst>
                                      </p:cBhvr>
                                      <p:to>
                                        <p:strVal val="visible"/>
                                      </p:to>
                                    </p:set>
                                    <p:animEffect transition="in" filter="slide(fromBottom)">
                                      <p:cBhvr>
                                        <p:cTn id="17" dur="500"/>
                                        <p:tgtEl>
                                          <p:spTgt spid="3">
                                            <p:txEl>
                                              <p:charRg st="160" end="29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C00E219D-E2D8-48C3-AE9D-17499188A881}"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7891" name="灯片编号占位符 5"/>
          <p:cNvSpPr txBox="1">
            <a:spLocks noGrp="1"/>
          </p:cNvSpPr>
          <p:nvPr>
            <p:ph type="sldNum" sz="quarter" idx="12"/>
          </p:nvPr>
        </p:nvSpPr>
        <p:spPr>
          <a:ln/>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115715" name="Rectangle 1027" descr="花束"/>
          <p:cNvSpPr>
            <a:spLocks noGrp="1" noChangeArrowheads="1"/>
          </p:cNvSpPr>
          <p:nvPr>
            <p:ph idx="1"/>
          </p:nvPr>
        </p:nvSpPr>
        <p:spPr>
          <a:xfrm>
            <a:off x="5003800" y="260350"/>
            <a:ext cx="3744913" cy="5761038"/>
          </a:xfrm>
          <a:blipFill dpi="0" rotWithShape="1">
            <a:blip r:embed="rId1" cstate="print"/>
            <a:srcRect/>
            <a:tile tx="0" ty="0" sx="100000" sy="100000" flip="none" algn="tl"/>
          </a:blipFill>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60000"/>
              </a:spcBef>
              <a:spcAft>
                <a:spcPct val="0"/>
              </a:spcAft>
              <a:buClr>
                <a:schemeClr val="accent1"/>
              </a:buClr>
              <a:buSzPct val="65000"/>
              <a:buFont typeface="Wingdings" panose="05000000000000000000" pitchFamily="2" charset="2"/>
              <a:buChar char="n"/>
              <a:defRPr/>
            </a:pPr>
            <a:endParaRPr kumimoji="0" lang="en-US" altLang="zh-CN" sz="300" b="1" i="0" u="none" strike="noStrike" kern="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ct val="60000"/>
              </a:spcBef>
              <a:spcAft>
                <a:spcPct val="0"/>
              </a:spcAft>
              <a:buClr>
                <a:schemeClr val="accent1"/>
              </a:buClr>
              <a:buSzPct val="65000"/>
              <a:buFont typeface="Wingdings" panose="05000000000000000000" pitchFamily="2" charset="2"/>
              <a:buChar char="n"/>
              <a:defRPr/>
            </a:pPr>
            <a:r>
              <a:rPr kumimoji="0" lang="zh-CN" altLang="en-US" sz="2600" b="1" i="0" u="none" strike="noStrike" kern="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cs typeface="+mn-cs"/>
              </a:rPr>
              <a:t>刮痧作为一种源远流长、效果良好的中国民间医术，它是用铜钱蘸水或油摩擦患者的胸、背等处，使局部皮肤充血，减轻内部炎症。</a:t>
            </a:r>
            <a:endParaRPr kumimoji="0" lang="zh-CN" altLang="en-US" sz="2600" b="1" i="0" u="none" strike="noStrike" kern="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ct val="60000"/>
              </a:spcBef>
              <a:spcAft>
                <a:spcPct val="0"/>
              </a:spcAft>
              <a:buClr>
                <a:schemeClr val="accent1"/>
              </a:buClr>
              <a:buSzPct val="65000"/>
              <a:buFont typeface="Wingdings" panose="05000000000000000000" pitchFamily="2" charset="2"/>
              <a:buChar char="n"/>
              <a:defRPr/>
            </a:pPr>
            <a:r>
              <a:rPr kumimoji="0" lang="zh-CN" altLang="en-US" sz="2600" b="1" i="0" u="none" strike="noStrike" kern="0" cap="none" spc="0" normalizeH="0" baseline="0" noProof="0" dirty="0" smtClean="0">
                <a:ln>
                  <a:noFill/>
                </a:ln>
                <a:solidFill>
                  <a:srgbClr val="CC0000"/>
                </a:solidFill>
                <a:effectLst/>
                <a:uLnTx/>
                <a:uFillTx/>
                <a:latin typeface="+mn-lt"/>
                <a:ea typeface="黑体" panose="02010609060101010101" pitchFamily="49" charset="-122"/>
                <a:cs typeface="+mn-cs"/>
              </a:rPr>
              <a:t>其医学解释是</a:t>
            </a:r>
            <a:r>
              <a:rPr kumimoji="0" lang="zh-CN" altLang="en-US" sz="2600" b="1" i="0" u="none" strike="noStrike" kern="0" cap="none" spc="0" normalizeH="0" baseline="0" noProof="0" dirty="0" smtClean="0">
                <a:ln>
                  <a:noFill/>
                </a:ln>
                <a:solidFill>
                  <a:srgbClr val="FF6600"/>
                </a:solidFill>
                <a:effectLst>
                  <a:outerShdw blurRad="38100" dist="38100" dir="2700000" algn="tl">
                    <a:srgbClr val="000000"/>
                  </a:outerShdw>
                </a:effectLst>
                <a:uLnTx/>
                <a:uFillTx/>
                <a:latin typeface="+mn-lt"/>
                <a:ea typeface="+mn-ea"/>
                <a:cs typeface="+mn-cs"/>
              </a:rPr>
              <a:t>：</a:t>
            </a:r>
            <a:r>
              <a:rPr kumimoji="0" lang="zh-CN" altLang="en-US" sz="2600" b="1" i="0" u="none" strike="noStrike" kern="0" cap="none" spc="0" normalizeH="0" baseline="0" noProof="0" dirty="0" smtClean="0">
                <a:ln>
                  <a:noFill/>
                </a:ln>
                <a:solidFill>
                  <a:srgbClr val="2108B8"/>
                </a:solidFill>
                <a:effectLst/>
                <a:uLnTx/>
                <a:uFillTx/>
                <a:latin typeface="微软雅黑" panose="020B0503020204020204" pitchFamily="34" charset="-122"/>
                <a:ea typeface="微软雅黑" panose="020B0503020204020204" pitchFamily="34" charset="-122"/>
                <a:cs typeface="+mn-cs"/>
              </a:rPr>
              <a:t>“利用热胀冷缩原理，造成局部毛细血管扩张，增加血容量和流量，促进血液循环，改善人体自然生理环境。”</a:t>
            </a:r>
            <a:endParaRPr kumimoji="0" lang="zh-CN" altLang="en-US" sz="2600" b="1" i="0" u="none" strike="noStrike" kern="0" cap="none" spc="0" normalizeH="0" baseline="0" noProof="0" dirty="0" smtClean="0">
              <a:ln>
                <a:noFill/>
              </a:ln>
              <a:solidFill>
                <a:srgbClr val="2108B8"/>
              </a:solidFill>
              <a:effectLst/>
              <a:uLnTx/>
              <a:uFillTx/>
              <a:latin typeface="微软雅黑" panose="020B0503020204020204" pitchFamily="34" charset="-122"/>
              <a:ea typeface="微软雅黑" panose="020B0503020204020204" pitchFamily="34" charset="-122"/>
              <a:cs typeface="+mn-cs"/>
            </a:endParaRPr>
          </a:p>
        </p:txBody>
      </p:sp>
      <p:pic>
        <p:nvPicPr>
          <p:cNvPr id="37893" name="图片 5" descr="http://img3.douban.com/view/photo/photo/public/p466857087.jpg"/>
          <p:cNvPicPr>
            <a:picLocks noChangeAspect="1"/>
          </p:cNvPicPr>
          <p:nvPr/>
        </p:nvPicPr>
        <p:blipFill>
          <a:blip r:embed="rId2"/>
          <a:stretch>
            <a:fillRect/>
          </a:stretch>
        </p:blipFill>
        <p:spPr>
          <a:xfrm>
            <a:off x="396875" y="260350"/>
            <a:ext cx="4606925" cy="3097213"/>
          </a:xfrm>
          <a:prstGeom prst="rect">
            <a:avLst/>
          </a:prstGeom>
          <a:noFill/>
          <a:ln w="9525">
            <a:noFill/>
          </a:ln>
        </p:spPr>
      </p:pic>
      <p:sp>
        <p:nvSpPr>
          <p:cNvPr id="7" name="TextBox 6"/>
          <p:cNvSpPr txBox="1"/>
          <p:nvPr/>
        </p:nvSpPr>
        <p:spPr>
          <a:xfrm>
            <a:off x="323850" y="3716338"/>
            <a:ext cx="4392613" cy="2289175"/>
          </a:xfrm>
          <a:prstGeom prst="rect">
            <a:avLst/>
          </a:prstGeom>
          <a:noFill/>
          <a:ln w="9525">
            <a:noFill/>
          </a:ln>
        </p:spPr>
        <p:txBody>
          <a:bodyPr>
            <a:spAutoFit/>
          </a:bodyPr>
          <a:p>
            <a:pPr algn="just" eaLnBrk="1" hangingPunct="1"/>
            <a:r>
              <a:rPr lang="zh-CN" altLang="en-US" sz="2400" b="1" dirty="0">
                <a:latin typeface="微软雅黑" panose="020B0503020204020204" pitchFamily="34" charset="-122"/>
                <a:ea typeface="微软雅黑" panose="020B0503020204020204" pitchFamily="34" charset="-122"/>
              </a:rPr>
              <a:t>但就是这种传统的中医技术，在美国人看来却是一种</a:t>
            </a:r>
            <a:r>
              <a:rPr lang="zh-CN" altLang="en-US" sz="2400" b="1" i="1" dirty="0">
                <a:solidFill>
                  <a:srgbClr val="0033CC"/>
                </a:solidFill>
                <a:latin typeface="微软雅黑" panose="020B0503020204020204" pitchFamily="34" charset="-122"/>
                <a:ea typeface="微软雅黑" panose="020B0503020204020204" pitchFamily="34" charset="-122"/>
              </a:rPr>
              <a:t>家庭暴力</a:t>
            </a:r>
            <a:r>
              <a:rPr lang="zh-CN" altLang="en-US" sz="2400" b="1" dirty="0">
                <a:solidFill>
                  <a:srgbClr val="0033CC"/>
                </a:solidFill>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影片中，许的父亲无奈地说，“刮痧在中国几千年了，到了美国怎么就说不清了呢？”</a:t>
            </a:r>
            <a:endParaRPr lang="zh-CN" altLang="en-US" sz="2400" b="1" dirty="0">
              <a:latin typeface="微软雅黑" panose="020B0503020204020204" pitchFamily="34" charset="-122"/>
              <a:ea typeface="微软雅黑" panose="020B0503020204020204" pitchFamily="34" charset="-122"/>
            </a:endParaRPr>
          </a:p>
          <a:p>
            <a:pPr eaLnBrk="1" hangingPunct="1"/>
            <a:endParaRPr lang="zh-CN" altLang="en-US"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日期占位符 4"/>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CBB332D1-06B2-4DB1-8C05-533E5E15D64A}"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8915" name="灯片编号占位符 6"/>
          <p:cNvSpPr txBox="1">
            <a:spLocks noGrp="1"/>
          </p:cNvSpPr>
          <p:nvPr>
            <p:ph type="sldNum" sz="quarter" idx="12"/>
          </p:nvPr>
        </p:nvSpPr>
        <p:spPr>
          <a:ln/>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38916" name="Rectangle 3"/>
          <p:cNvSpPr>
            <a:spLocks noGrp="1"/>
          </p:cNvSpPr>
          <p:nvPr>
            <p:ph type="body" sz="half" idx="1"/>
          </p:nvPr>
        </p:nvSpPr>
        <p:spPr>
          <a:xfrm>
            <a:off x="457200" y="692150"/>
            <a:ext cx="4330700" cy="5184775"/>
          </a:xfrm>
          <a:ln/>
        </p:spPr>
        <p:txBody>
          <a:bodyPr vert="horz" wrap="square" lIns="91440" tIns="45720" rIns="91440" bIns="45720" anchor="t"/>
          <a:p>
            <a:pPr eaLnBrk="1" hangingPunct="1">
              <a:lnSpc>
                <a:spcPct val="130000"/>
              </a:lnSpc>
              <a:spcBef>
                <a:spcPct val="40000"/>
              </a:spcBef>
              <a:buClr>
                <a:schemeClr val="accent1"/>
              </a:buClr>
              <a:buSzPct val="65000"/>
              <a:buFont typeface="Wingdings" panose="05000000000000000000" pitchFamily="2" charset="2"/>
            </a:pPr>
            <a:r>
              <a:rPr lang="zh-CN" altLang="en-US" sz="2800" b="1" i="1" dirty="0">
                <a:solidFill>
                  <a:srgbClr val="CC0000"/>
                </a:solidFill>
                <a:latin typeface="黑体" panose="02010609060101010101" pitchFamily="49" charset="-122"/>
                <a:ea typeface="黑体" panose="02010609060101010101" pitchFamily="49" charset="-122"/>
              </a:rPr>
              <a:t>引人深思的是：</a:t>
            </a:r>
            <a:r>
              <a:rPr lang="zh-CN" altLang="en-US" sz="2400" b="1" dirty="0">
                <a:solidFill>
                  <a:schemeClr val="accent1"/>
                </a:solidFill>
                <a:latin typeface="微软雅黑" panose="020B0503020204020204" pitchFamily="34" charset="-122"/>
                <a:ea typeface="微软雅黑" panose="020B0503020204020204" pitchFamily="34" charset="-122"/>
              </a:rPr>
              <a:t>刮痧到底是一种医疗方法还是家庭暴力？为什么不同社会的人们对同一事物的观点大相径庭？它给个人的身份认同与群体归属产生了怎样的影响？不同文化背景的人们如何来实现自我认同？</a:t>
            </a:r>
            <a:endParaRPr lang="zh-CN" altLang="en-US" sz="2400" b="1" dirty="0">
              <a:solidFill>
                <a:schemeClr val="accent1"/>
              </a:solidFill>
              <a:latin typeface="微软雅黑" panose="020B0503020204020204" pitchFamily="34" charset="-122"/>
              <a:ea typeface="微软雅黑" panose="020B0503020204020204" pitchFamily="34" charset="-122"/>
            </a:endParaRPr>
          </a:p>
          <a:p>
            <a:pPr eaLnBrk="1" hangingPunct="1">
              <a:lnSpc>
                <a:spcPct val="130000"/>
              </a:lnSpc>
              <a:spcBef>
                <a:spcPct val="40000"/>
              </a:spcBef>
              <a:buClr>
                <a:schemeClr val="accent1"/>
              </a:buClr>
              <a:buSzPct val="65000"/>
              <a:buFont typeface="Wingdings" panose="05000000000000000000" pitchFamily="2" charset="2"/>
              <a:buNone/>
            </a:pPr>
            <a:r>
              <a:rPr lang="zh-CN" altLang="en-US" sz="2400" b="1" dirty="0">
                <a:solidFill>
                  <a:schemeClr val="accent1"/>
                </a:solidFill>
                <a:latin typeface="宋体" panose="02010600030101010101" pitchFamily="2" charset="-122"/>
              </a:rPr>
              <a:t>  </a:t>
            </a:r>
            <a:r>
              <a:rPr lang="en-US" altLang="zh-CN" sz="2400" b="1" dirty="0">
                <a:solidFill>
                  <a:srgbClr val="CC0000"/>
                </a:solidFill>
                <a:latin typeface="微软雅黑" panose="020B0503020204020204" pitchFamily="34" charset="-122"/>
                <a:ea typeface="微软雅黑" panose="020B0503020204020204" pitchFamily="34" charset="-122"/>
              </a:rPr>
              <a:t>——</a:t>
            </a:r>
            <a:r>
              <a:rPr lang="zh-CN" altLang="en-US" sz="2400" b="1" dirty="0">
                <a:solidFill>
                  <a:srgbClr val="CC0000"/>
                </a:solidFill>
                <a:latin typeface="微软雅黑" panose="020B0503020204020204" pitchFamily="34" charset="-122"/>
                <a:ea typeface="微软雅黑" panose="020B0503020204020204" pitchFamily="34" charset="-122"/>
              </a:rPr>
              <a:t>这就是文化差异与社会类型的关系。</a:t>
            </a:r>
            <a:endParaRPr lang="zh-CN" altLang="en-US" sz="2200" dirty="0">
              <a:latin typeface="微软雅黑" panose="020B0503020204020204" pitchFamily="34" charset="-122"/>
              <a:ea typeface="微软雅黑" panose="020B0503020204020204" pitchFamily="34" charset="-122"/>
            </a:endParaRPr>
          </a:p>
        </p:txBody>
      </p:sp>
      <p:pic>
        <p:nvPicPr>
          <p:cNvPr id="38917" name="Picture 8" descr="文化 001"/>
          <p:cNvPicPr>
            <a:picLocks noChangeAspect="1"/>
          </p:cNvPicPr>
          <p:nvPr>
            <p:ph sz="half" idx="2"/>
          </p:nvPr>
        </p:nvPicPr>
        <p:blipFill>
          <a:blip r:embed="rId1"/>
          <a:srcRect/>
          <a:stretch>
            <a:fillRect/>
          </a:stretch>
        </p:blipFill>
        <p:spPr>
          <a:xfrm>
            <a:off x="5003800" y="765175"/>
            <a:ext cx="3313113" cy="4535488"/>
          </a:xfrm>
          <a:ln/>
        </p:spPr>
      </p:pic>
      <p:sp>
        <p:nvSpPr>
          <p:cNvPr id="38918" name="Text Box 9"/>
          <p:cNvSpPr txBox="1"/>
          <p:nvPr/>
        </p:nvSpPr>
        <p:spPr>
          <a:xfrm>
            <a:off x="5003800" y="5480050"/>
            <a:ext cx="3384550" cy="396875"/>
          </a:xfrm>
          <a:prstGeom prst="rect">
            <a:avLst/>
          </a:prstGeom>
          <a:solidFill>
            <a:srgbClr val="CCFFFF"/>
          </a:solidFill>
          <a:ln w="9525">
            <a:noFill/>
          </a:ln>
        </p:spPr>
        <p:txBody>
          <a:bodyPr>
            <a:spAutoFit/>
          </a:bodyPr>
          <a:p>
            <a:pPr eaLnBrk="1" hangingPunct="1"/>
            <a:r>
              <a:rPr lang="zh-CN" altLang="en-US" sz="2000" b="1" dirty="0">
                <a:solidFill>
                  <a:srgbClr val="0033CC"/>
                </a:solidFill>
                <a:latin typeface="微软雅黑" panose="020B0503020204020204" pitchFamily="34" charset="-122"/>
                <a:ea typeface="微软雅黑" panose="020B0503020204020204" pitchFamily="34" charset="-122"/>
              </a:rPr>
              <a:t>芬兰目前开始流行拔罐疗法</a:t>
            </a:r>
            <a:endParaRPr lang="zh-CN" altLang="en-US" sz="2000" b="1" dirty="0">
              <a:solidFill>
                <a:srgbClr val="0033CC"/>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 name="日期占位符 1"/>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70726ECE-0FAE-4761-8C70-4A799983A560}"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39939" name="灯片编号占位符 3"/>
          <p:cNvSpPr txBox="1">
            <a:spLocks noGrp="1"/>
          </p:cNvSpPr>
          <p:nvPr>
            <p:ph type="sldNum" sz="quarter" idx="12"/>
          </p:nvPr>
        </p:nvSpPr>
        <p:spPr>
          <a:ln/>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39940" name="AutoShape 7"/>
          <p:cNvSpPr/>
          <p:nvPr/>
        </p:nvSpPr>
        <p:spPr>
          <a:xfrm>
            <a:off x="3060700" y="1916113"/>
            <a:ext cx="3240088" cy="2449512"/>
          </a:xfrm>
          <a:prstGeom prst="hexagon">
            <a:avLst>
              <a:gd name="adj" fmla="val 33068"/>
              <a:gd name="vf" fmla="val 115470"/>
            </a:avLst>
          </a:prstGeom>
          <a:solidFill>
            <a:srgbClr val="FFFF00"/>
          </a:solidFill>
          <a:ln w="9525" cap="flat" cmpd="sng">
            <a:solidFill>
              <a:schemeClr val="tx1"/>
            </a:solidFill>
            <a:prstDash val="solid"/>
            <a:miter/>
            <a:headEnd type="none" w="med" len="med"/>
            <a:tailEnd type="none" w="med" len="med"/>
          </a:ln>
        </p:spPr>
        <p:txBody>
          <a:bodyPr wrap="none" anchor="ctr"/>
          <a:p>
            <a:pPr eaLnBrk="1" hangingPunct="1"/>
            <a:endParaRPr lang="zh-CN" altLang="en-US" dirty="0">
              <a:latin typeface="Arial" panose="020B0604020202020204" pitchFamily="34" charset="0"/>
            </a:endParaRPr>
          </a:p>
        </p:txBody>
      </p:sp>
      <p:sp>
        <p:nvSpPr>
          <p:cNvPr id="156680" name="Text Box 8"/>
          <p:cNvSpPr txBox="1">
            <a:spLocks noChangeArrowheads="1"/>
          </p:cNvSpPr>
          <p:nvPr/>
        </p:nvSpPr>
        <p:spPr bwMode="auto">
          <a:xfrm>
            <a:off x="3471863" y="2205038"/>
            <a:ext cx="2395538" cy="1984375"/>
          </a:xfrm>
          <a:prstGeom prst="rect">
            <a:avLst/>
          </a:prstGeom>
          <a:noFill/>
          <a:ln w="9525">
            <a:noFill/>
            <a:miter lim="800000"/>
          </a:ln>
          <a:effectLst/>
        </p:spPr>
        <p:txBody>
          <a:bodyPr>
            <a:spAutoFit/>
          </a:bodyPr>
          <a:lstStyle/>
          <a:p>
            <a:pPr marR="0" algn="ctr" defTabSz="914400" eaLnBrk="1" hangingPunct="1">
              <a:spcBef>
                <a:spcPts val="1800"/>
              </a:spcBef>
              <a:buClrTx/>
              <a:buSzTx/>
              <a:buFontTx/>
              <a:defRPr/>
            </a:pPr>
            <a:r>
              <a:rPr kumimoji="0" lang="zh-CN" altLang="en-US" sz="5400" b="1" kern="1200" cap="none" spc="0" normalizeH="0" baseline="0" noProof="0" dirty="0">
                <a:solidFill>
                  <a:srgbClr val="CC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rPr>
              <a:t>文化的</a:t>
            </a:r>
            <a:endParaRPr kumimoji="0" lang="zh-CN" altLang="en-US" sz="5400" b="1" kern="1200" cap="none" spc="0" normalizeH="0" baseline="0" noProof="0" dirty="0">
              <a:solidFill>
                <a:srgbClr val="CC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endParaRPr>
          </a:p>
          <a:p>
            <a:pPr marR="0" algn="ctr" defTabSz="914400" eaLnBrk="1" hangingPunct="1">
              <a:spcBef>
                <a:spcPts val="1800"/>
              </a:spcBef>
              <a:buClrTx/>
              <a:buSzTx/>
              <a:buFontTx/>
              <a:defRPr/>
            </a:pPr>
            <a:r>
              <a:rPr kumimoji="0" lang="zh-CN" altLang="en-US" sz="5400" b="1" kern="1200" cap="none" spc="0" normalizeH="0" baseline="0" noProof="0" dirty="0">
                <a:solidFill>
                  <a:srgbClr val="CC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rPr>
              <a:t>特征</a:t>
            </a:r>
            <a:endParaRPr kumimoji="0" lang="zh-CN" altLang="en-US" sz="5400" b="1" kern="1200" cap="none" spc="0" normalizeH="0" baseline="0" noProof="0" dirty="0">
              <a:solidFill>
                <a:srgbClr val="CC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endParaRPr>
          </a:p>
        </p:txBody>
      </p:sp>
      <p:sp>
        <p:nvSpPr>
          <p:cNvPr id="39942" name="AutoShape 9"/>
          <p:cNvSpPr/>
          <p:nvPr/>
        </p:nvSpPr>
        <p:spPr>
          <a:xfrm>
            <a:off x="5867400" y="476250"/>
            <a:ext cx="2665413" cy="1008063"/>
          </a:xfrm>
          <a:prstGeom prst="parallelogram">
            <a:avLst>
              <a:gd name="adj" fmla="val 66102"/>
            </a:avLst>
          </a:prstGeom>
          <a:solidFill>
            <a:srgbClr val="FFCC00"/>
          </a:solidFill>
          <a:ln w="9525" cap="flat" cmpd="sng">
            <a:solidFill>
              <a:schemeClr val="tx1"/>
            </a:solidFill>
            <a:prstDash val="solid"/>
            <a:miter/>
            <a:headEnd type="none" w="med" len="med"/>
            <a:tailEnd type="none" w="med" len="med"/>
          </a:ln>
        </p:spPr>
        <p:txBody>
          <a:bodyPr wrap="none" anchor="ctr"/>
          <a:p>
            <a:pPr eaLnBrk="1" hangingPunct="1"/>
            <a:endParaRPr lang="zh-CN" altLang="en-US" dirty="0">
              <a:latin typeface="Arial" panose="020B0604020202020204" pitchFamily="34" charset="0"/>
            </a:endParaRPr>
          </a:p>
        </p:txBody>
      </p:sp>
      <p:sp>
        <p:nvSpPr>
          <p:cNvPr id="39943" name="AutoShape 10"/>
          <p:cNvSpPr/>
          <p:nvPr/>
        </p:nvSpPr>
        <p:spPr>
          <a:xfrm>
            <a:off x="1042988" y="4868863"/>
            <a:ext cx="2303462" cy="1081087"/>
          </a:xfrm>
          <a:prstGeom prst="parallelogram">
            <a:avLst>
              <a:gd name="adj" fmla="val 53267"/>
            </a:avLst>
          </a:prstGeom>
          <a:solidFill>
            <a:srgbClr val="FFCC99"/>
          </a:solidFill>
          <a:ln w="9525" cap="flat" cmpd="sng">
            <a:solidFill>
              <a:schemeClr val="tx1"/>
            </a:solidFill>
            <a:prstDash val="solid"/>
            <a:miter/>
            <a:headEnd type="none" w="med" len="med"/>
            <a:tailEnd type="none" w="med" len="med"/>
          </a:ln>
        </p:spPr>
        <p:txBody>
          <a:bodyPr wrap="none" anchor="ctr"/>
          <a:p>
            <a:pPr eaLnBrk="1" hangingPunct="1"/>
            <a:endParaRPr lang="zh-CN" altLang="en-US" dirty="0">
              <a:latin typeface="Arial" panose="020B0604020202020204" pitchFamily="34" charset="0"/>
            </a:endParaRPr>
          </a:p>
        </p:txBody>
      </p:sp>
      <p:sp>
        <p:nvSpPr>
          <p:cNvPr id="39944" name="AutoShape 11"/>
          <p:cNvSpPr/>
          <p:nvPr/>
        </p:nvSpPr>
        <p:spPr>
          <a:xfrm rot="-6130020">
            <a:off x="6342063" y="4483100"/>
            <a:ext cx="1487487" cy="1882775"/>
          </a:xfrm>
          <a:prstGeom prst="parallelogram">
            <a:avLst>
              <a:gd name="adj" fmla="val 25000"/>
            </a:avLst>
          </a:prstGeom>
          <a:solidFill>
            <a:srgbClr val="CCFFCC"/>
          </a:solidFill>
          <a:ln w="9525" cap="flat" cmpd="sng">
            <a:solidFill>
              <a:schemeClr val="tx1"/>
            </a:solidFill>
            <a:prstDash val="solid"/>
            <a:miter/>
            <a:headEnd type="none" w="med" len="med"/>
            <a:tailEnd type="none" w="med" len="med"/>
          </a:ln>
        </p:spPr>
        <p:txBody>
          <a:bodyPr wrap="none" anchor="ctr"/>
          <a:p>
            <a:pPr eaLnBrk="1" hangingPunct="1"/>
            <a:endParaRPr lang="zh-CN" altLang="en-US" dirty="0">
              <a:latin typeface="Arial" panose="020B0604020202020204" pitchFamily="34" charset="0"/>
            </a:endParaRPr>
          </a:p>
        </p:txBody>
      </p:sp>
      <p:sp>
        <p:nvSpPr>
          <p:cNvPr id="39945" name="AutoShape 12"/>
          <p:cNvSpPr/>
          <p:nvPr/>
        </p:nvSpPr>
        <p:spPr>
          <a:xfrm rot="-6061245">
            <a:off x="1598613" y="-63500"/>
            <a:ext cx="1487487" cy="2011363"/>
          </a:xfrm>
          <a:prstGeom prst="parallelogram">
            <a:avLst>
              <a:gd name="adj" fmla="val 25000"/>
            </a:avLst>
          </a:prstGeom>
          <a:solidFill>
            <a:srgbClr val="33CCCC"/>
          </a:solidFill>
          <a:ln w="9525" cap="flat" cmpd="sng">
            <a:solidFill>
              <a:schemeClr val="tx1"/>
            </a:solidFill>
            <a:prstDash val="solid"/>
            <a:miter/>
            <a:headEnd type="none" w="med" len="med"/>
            <a:tailEnd type="none" w="med" len="med"/>
          </a:ln>
        </p:spPr>
        <p:txBody>
          <a:bodyPr wrap="none" anchor="ctr"/>
          <a:p>
            <a:pPr eaLnBrk="1" hangingPunct="1"/>
            <a:endParaRPr lang="zh-CN" altLang="en-US" dirty="0">
              <a:latin typeface="Arial" panose="020B0604020202020204" pitchFamily="34" charset="0"/>
            </a:endParaRPr>
          </a:p>
        </p:txBody>
      </p:sp>
      <p:sp>
        <p:nvSpPr>
          <p:cNvPr id="39946" name="Rectangle 13"/>
          <p:cNvSpPr/>
          <p:nvPr/>
        </p:nvSpPr>
        <p:spPr>
          <a:xfrm>
            <a:off x="684213" y="2781300"/>
            <a:ext cx="1727200" cy="1079500"/>
          </a:xfrm>
          <a:prstGeom prst="rect">
            <a:avLst/>
          </a:prstGeom>
          <a:solidFill>
            <a:srgbClr val="FFFF99"/>
          </a:solidFill>
          <a:ln w="9525" cap="flat" cmpd="sng">
            <a:solidFill>
              <a:schemeClr val="tx1"/>
            </a:solidFill>
            <a:prstDash val="solid"/>
            <a:miter/>
            <a:headEnd type="none" w="med" len="med"/>
            <a:tailEnd type="none" w="med" len="med"/>
          </a:ln>
        </p:spPr>
        <p:txBody>
          <a:bodyPr wrap="none" anchor="ctr"/>
          <a:p>
            <a:pPr eaLnBrk="1" hangingPunct="1"/>
            <a:endParaRPr lang="zh-CN" altLang="en-US" dirty="0">
              <a:latin typeface="Arial" panose="020B0604020202020204" pitchFamily="34" charset="0"/>
            </a:endParaRPr>
          </a:p>
        </p:txBody>
      </p:sp>
      <p:sp>
        <p:nvSpPr>
          <p:cNvPr id="39947" name="Rectangle 14"/>
          <p:cNvSpPr/>
          <p:nvPr/>
        </p:nvSpPr>
        <p:spPr>
          <a:xfrm>
            <a:off x="6877050" y="2708275"/>
            <a:ext cx="1727200" cy="1079500"/>
          </a:xfrm>
          <a:prstGeom prst="rect">
            <a:avLst/>
          </a:prstGeom>
          <a:solidFill>
            <a:srgbClr val="CC99FF"/>
          </a:solidFill>
          <a:ln w="9525" cap="flat" cmpd="sng">
            <a:solidFill>
              <a:schemeClr val="tx1"/>
            </a:solidFill>
            <a:prstDash val="solid"/>
            <a:miter/>
            <a:headEnd type="none" w="med" len="med"/>
            <a:tailEnd type="none" w="med" len="med"/>
          </a:ln>
        </p:spPr>
        <p:txBody>
          <a:bodyPr wrap="none" anchor="ctr"/>
          <a:p>
            <a:pPr eaLnBrk="1" hangingPunct="1"/>
            <a:endParaRPr lang="zh-CN" altLang="en-US" dirty="0">
              <a:latin typeface="Arial" panose="020B0604020202020204" pitchFamily="34" charset="0"/>
            </a:endParaRPr>
          </a:p>
        </p:txBody>
      </p:sp>
      <p:sp>
        <p:nvSpPr>
          <p:cNvPr id="156687" name="Text Box 15"/>
          <p:cNvSpPr txBox="1">
            <a:spLocks noChangeArrowheads="1"/>
          </p:cNvSpPr>
          <p:nvPr/>
        </p:nvSpPr>
        <p:spPr bwMode="auto">
          <a:xfrm>
            <a:off x="1476375" y="620713"/>
            <a:ext cx="2447925" cy="646113"/>
          </a:xfrm>
          <a:prstGeom prst="rect">
            <a:avLst/>
          </a:prstGeom>
          <a:noFill/>
          <a:ln w="9525">
            <a:noFill/>
            <a:miter lim="800000"/>
          </a:ln>
          <a:effectLst/>
        </p:spPr>
        <p:txBody>
          <a:bodyPr>
            <a:spAutoFit/>
          </a:bodyPr>
          <a:lstStyle/>
          <a:p>
            <a:pPr marR="0" defTabSz="914400" eaLnBrk="1" hangingPunct="1">
              <a:spcBef>
                <a:spcPct val="50000"/>
              </a:spcBef>
              <a:buClrTx/>
              <a:buSzTx/>
              <a:buFontTx/>
              <a:defRPr/>
            </a:pPr>
            <a:r>
              <a:rPr kumimoji="0" lang="zh-CN" altLang="en-US" sz="3600" b="1" kern="1200" cap="none" spc="0" normalizeH="0" baseline="0" noProof="0" dirty="0">
                <a:solidFill>
                  <a:srgbClr val="CC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hlinkClick r:id="rId1" action="ppaction://hlinksldjump"/>
              </a:rPr>
              <a:t>创造性</a:t>
            </a:r>
            <a:endParaRPr kumimoji="0" lang="zh-CN" altLang="en-US" sz="3600" b="1" kern="1200" cap="none" spc="0" normalizeH="0" baseline="0" noProof="0" dirty="0">
              <a:solidFill>
                <a:srgbClr val="CC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endParaRPr>
          </a:p>
        </p:txBody>
      </p:sp>
      <p:sp>
        <p:nvSpPr>
          <p:cNvPr id="156688" name="Text Box 16"/>
          <p:cNvSpPr txBox="1">
            <a:spLocks noChangeArrowheads="1"/>
          </p:cNvSpPr>
          <p:nvPr/>
        </p:nvSpPr>
        <p:spPr bwMode="auto">
          <a:xfrm>
            <a:off x="6300788" y="620713"/>
            <a:ext cx="2232025" cy="646113"/>
          </a:xfrm>
          <a:prstGeom prst="rect">
            <a:avLst/>
          </a:prstGeom>
          <a:noFill/>
          <a:ln w="9525">
            <a:noFill/>
            <a:miter lim="800000"/>
          </a:ln>
          <a:effectLst/>
        </p:spPr>
        <p:txBody>
          <a:bodyPr>
            <a:spAutoFit/>
          </a:bodyPr>
          <a:lstStyle/>
          <a:p>
            <a:pPr marR="0" defTabSz="914400" eaLnBrk="1" hangingPunct="1">
              <a:spcBef>
                <a:spcPct val="50000"/>
              </a:spcBef>
              <a:buClrTx/>
              <a:buSzTx/>
              <a:buFontTx/>
              <a:defRPr/>
            </a:pPr>
            <a:r>
              <a:rPr kumimoji="0" lang="zh-CN" altLang="en-US" sz="3600" b="1" kern="1200" cap="none" spc="0" normalizeH="0" baseline="0" noProof="0" dirty="0">
                <a:solidFill>
                  <a:srgbClr val="CC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hlinkClick r:id="rId2" action="ppaction://hlinksldjump"/>
              </a:rPr>
              <a:t>习得性</a:t>
            </a:r>
            <a:endParaRPr kumimoji="0" lang="zh-CN" altLang="en-US" sz="3600" b="1" kern="1200" cap="none" spc="0" normalizeH="0" baseline="0" noProof="0" dirty="0">
              <a:solidFill>
                <a:srgbClr val="CC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endParaRPr>
          </a:p>
        </p:txBody>
      </p:sp>
      <p:sp>
        <p:nvSpPr>
          <p:cNvPr id="156689" name="Text Box 17"/>
          <p:cNvSpPr txBox="1">
            <a:spLocks noChangeArrowheads="1"/>
          </p:cNvSpPr>
          <p:nvPr/>
        </p:nvSpPr>
        <p:spPr bwMode="auto">
          <a:xfrm>
            <a:off x="6950075" y="2924175"/>
            <a:ext cx="1582738" cy="647700"/>
          </a:xfrm>
          <a:prstGeom prst="rect">
            <a:avLst/>
          </a:prstGeom>
          <a:noFill/>
          <a:ln w="9525">
            <a:noFill/>
            <a:miter lim="800000"/>
          </a:ln>
          <a:effectLst/>
        </p:spPr>
        <p:txBody>
          <a:bodyPr>
            <a:spAutoFit/>
          </a:bodyPr>
          <a:lstStyle/>
          <a:p>
            <a:pPr marR="0" defTabSz="914400" eaLnBrk="1" hangingPunct="1">
              <a:spcBef>
                <a:spcPct val="50000"/>
              </a:spcBef>
              <a:buClrTx/>
              <a:buSzTx/>
              <a:buFontTx/>
              <a:defRPr/>
            </a:pPr>
            <a:r>
              <a:rPr kumimoji="0" lang="zh-CN" altLang="en-US" sz="3600" b="1" kern="1200" cap="none" spc="0" normalizeH="0" baseline="0" noProof="0" dirty="0">
                <a:solidFill>
                  <a:srgbClr val="CC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hlinkClick r:id="rId3" action="ppaction://hlinksldjump"/>
              </a:rPr>
              <a:t>象征性</a:t>
            </a:r>
            <a:endParaRPr kumimoji="0" lang="zh-CN" altLang="en-US" sz="3600" b="1" kern="1200" cap="none" spc="0" normalizeH="0" baseline="0" noProof="0" dirty="0">
              <a:solidFill>
                <a:srgbClr val="CC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endParaRPr>
          </a:p>
        </p:txBody>
      </p:sp>
      <p:sp>
        <p:nvSpPr>
          <p:cNvPr id="156690" name="Text Box 18"/>
          <p:cNvSpPr txBox="1">
            <a:spLocks noChangeArrowheads="1"/>
          </p:cNvSpPr>
          <p:nvPr/>
        </p:nvSpPr>
        <p:spPr bwMode="auto">
          <a:xfrm>
            <a:off x="6300788" y="5014913"/>
            <a:ext cx="1811338" cy="646113"/>
          </a:xfrm>
          <a:prstGeom prst="rect">
            <a:avLst/>
          </a:prstGeom>
          <a:noFill/>
          <a:ln w="9525">
            <a:noFill/>
            <a:miter lim="800000"/>
          </a:ln>
          <a:effectLst/>
        </p:spPr>
        <p:txBody>
          <a:bodyPr>
            <a:spAutoFit/>
          </a:bodyPr>
          <a:lstStyle/>
          <a:p>
            <a:pPr marR="0" defTabSz="914400" eaLnBrk="1" hangingPunct="1">
              <a:spcBef>
                <a:spcPct val="50000"/>
              </a:spcBef>
              <a:buClrTx/>
              <a:buSzTx/>
              <a:buFontTx/>
              <a:defRPr/>
            </a:pPr>
            <a:r>
              <a:rPr kumimoji="0" lang="zh-CN" altLang="en-US" sz="3600" b="1" kern="1200" cap="none" spc="0" normalizeH="0" baseline="0" noProof="0" dirty="0">
                <a:solidFill>
                  <a:srgbClr val="CC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hlinkClick r:id="rId4" action="ppaction://hlinksldjump"/>
              </a:rPr>
              <a:t>变迁性</a:t>
            </a:r>
            <a:endParaRPr kumimoji="0" lang="zh-CN" altLang="en-US" sz="3600" b="1" kern="1200" cap="none" spc="0" normalizeH="0" baseline="0" noProof="0" dirty="0">
              <a:solidFill>
                <a:srgbClr val="CC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endParaRPr>
          </a:p>
        </p:txBody>
      </p:sp>
      <p:sp>
        <p:nvSpPr>
          <p:cNvPr id="156691" name="Text Box 19"/>
          <p:cNvSpPr txBox="1">
            <a:spLocks noChangeArrowheads="1"/>
          </p:cNvSpPr>
          <p:nvPr/>
        </p:nvSpPr>
        <p:spPr bwMode="auto">
          <a:xfrm>
            <a:off x="1393825" y="5022850"/>
            <a:ext cx="1935163" cy="646113"/>
          </a:xfrm>
          <a:prstGeom prst="rect">
            <a:avLst/>
          </a:prstGeom>
          <a:noFill/>
          <a:ln w="9525">
            <a:noFill/>
            <a:miter lim="800000"/>
          </a:ln>
          <a:effectLst/>
        </p:spPr>
        <p:txBody>
          <a:bodyPr>
            <a:spAutoFit/>
          </a:bodyPr>
          <a:lstStyle/>
          <a:p>
            <a:pPr marR="0" defTabSz="914400" eaLnBrk="1" hangingPunct="1">
              <a:spcBef>
                <a:spcPct val="50000"/>
              </a:spcBef>
              <a:buClrTx/>
              <a:buSzTx/>
              <a:buFontTx/>
              <a:defRPr/>
            </a:pPr>
            <a:r>
              <a:rPr kumimoji="0" lang="zh-CN" altLang="en-US" sz="3600" b="1" kern="1200" cap="none" spc="0" normalizeH="0" baseline="0" noProof="0" dirty="0">
                <a:solidFill>
                  <a:srgbClr val="CC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hlinkClick r:id="rId5" action="ppaction://hlinksldjump"/>
              </a:rPr>
              <a:t>传递性</a:t>
            </a:r>
            <a:endParaRPr kumimoji="0" lang="zh-CN" altLang="en-US" sz="3600" b="1" kern="1200" cap="none" spc="0" normalizeH="0" baseline="0" noProof="0" dirty="0">
              <a:solidFill>
                <a:srgbClr val="CC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endParaRPr>
          </a:p>
        </p:txBody>
      </p:sp>
      <p:sp>
        <p:nvSpPr>
          <p:cNvPr id="156692" name="Text Box 20"/>
          <p:cNvSpPr txBox="1">
            <a:spLocks noChangeArrowheads="1"/>
          </p:cNvSpPr>
          <p:nvPr/>
        </p:nvSpPr>
        <p:spPr bwMode="auto">
          <a:xfrm>
            <a:off x="755650" y="2924175"/>
            <a:ext cx="1655763" cy="647700"/>
          </a:xfrm>
          <a:prstGeom prst="rect">
            <a:avLst/>
          </a:prstGeom>
          <a:noFill/>
          <a:ln w="9525">
            <a:noFill/>
            <a:miter lim="800000"/>
          </a:ln>
          <a:effectLst/>
        </p:spPr>
        <p:txBody>
          <a:bodyPr>
            <a:spAutoFit/>
          </a:bodyPr>
          <a:lstStyle/>
          <a:p>
            <a:pPr marR="0" defTabSz="914400" eaLnBrk="1" hangingPunct="1">
              <a:spcBef>
                <a:spcPct val="50000"/>
              </a:spcBef>
              <a:buClrTx/>
              <a:buSzTx/>
              <a:buFontTx/>
              <a:defRPr/>
            </a:pPr>
            <a:r>
              <a:rPr kumimoji="0" lang="zh-CN" altLang="en-US" sz="3600" b="1" kern="1200" cap="none" spc="0" normalizeH="0" baseline="0" noProof="0" dirty="0">
                <a:solidFill>
                  <a:srgbClr val="CC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hlinkClick r:id="rId6" action="ppaction://hlinksldjump"/>
              </a:rPr>
              <a:t>共享性</a:t>
            </a:r>
            <a:endParaRPr kumimoji="0" lang="zh-CN" altLang="en-US" sz="3600" b="1" kern="1200" cap="none" spc="0" normalizeH="0" baseline="0" noProof="0" dirty="0">
              <a:solidFill>
                <a:srgbClr val="CC0000"/>
              </a:solidFill>
              <a:effectLst>
                <a:outerShdw blurRad="38100" dist="38100" dir="2700000" algn="tl">
                  <a:srgbClr val="C0C0C0"/>
                </a:outerShdw>
              </a:effectLst>
              <a:latin typeface="微软雅黑" panose="020B0503020204020204" pitchFamily="34" charset="-122"/>
              <a:ea typeface="微软雅黑" panose="020B0503020204020204" pitchFamily="34" charset="-122"/>
              <a:cs typeface="+mn-cs"/>
            </a:endParaRPr>
          </a:p>
        </p:txBody>
      </p:sp>
      <p:sp>
        <p:nvSpPr>
          <p:cNvPr id="39954" name="AutoShape 21"/>
          <p:cNvSpPr/>
          <p:nvPr/>
        </p:nvSpPr>
        <p:spPr>
          <a:xfrm>
            <a:off x="2555875" y="2852738"/>
            <a:ext cx="431800" cy="647700"/>
          </a:xfrm>
          <a:prstGeom prst="left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wrap="none" anchor="ctr"/>
          <a:p>
            <a:pPr eaLnBrk="1" hangingPunct="1"/>
            <a:endParaRPr lang="zh-CN" altLang="en-US" dirty="0">
              <a:latin typeface="Arial" panose="020B0604020202020204" pitchFamily="34" charset="0"/>
            </a:endParaRPr>
          </a:p>
        </p:txBody>
      </p:sp>
      <p:sp>
        <p:nvSpPr>
          <p:cNvPr id="39955" name="AutoShape 27"/>
          <p:cNvSpPr/>
          <p:nvPr/>
        </p:nvSpPr>
        <p:spPr>
          <a:xfrm rot="-8469817">
            <a:off x="5580063" y="4292600"/>
            <a:ext cx="431800" cy="647700"/>
          </a:xfrm>
          <a:prstGeom prst="left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wrap="none" anchor="ctr"/>
          <a:p>
            <a:pPr eaLnBrk="1" hangingPunct="1"/>
            <a:endParaRPr lang="zh-CN" altLang="en-US" dirty="0">
              <a:latin typeface="Arial" panose="020B0604020202020204" pitchFamily="34" charset="0"/>
            </a:endParaRPr>
          </a:p>
        </p:txBody>
      </p:sp>
      <p:sp>
        <p:nvSpPr>
          <p:cNvPr id="39956" name="AutoShape 28"/>
          <p:cNvSpPr/>
          <p:nvPr/>
        </p:nvSpPr>
        <p:spPr>
          <a:xfrm rot="8270337">
            <a:off x="5508625" y="1341438"/>
            <a:ext cx="431800" cy="647700"/>
          </a:xfrm>
          <a:prstGeom prst="left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wrap="none" anchor="ctr"/>
          <a:p>
            <a:pPr eaLnBrk="1" hangingPunct="1"/>
            <a:endParaRPr lang="zh-CN" altLang="en-US" dirty="0">
              <a:latin typeface="Arial" panose="020B0604020202020204" pitchFamily="34" charset="0"/>
            </a:endParaRPr>
          </a:p>
        </p:txBody>
      </p:sp>
      <p:sp>
        <p:nvSpPr>
          <p:cNvPr id="39957" name="AutoShape 29"/>
          <p:cNvSpPr/>
          <p:nvPr/>
        </p:nvSpPr>
        <p:spPr>
          <a:xfrm rot="10800000">
            <a:off x="6372225" y="2852738"/>
            <a:ext cx="431800" cy="647700"/>
          </a:xfrm>
          <a:prstGeom prst="left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wrap="none" anchor="ctr"/>
          <a:p>
            <a:pPr eaLnBrk="1" hangingPunct="1"/>
            <a:endParaRPr lang="zh-CN" altLang="en-US" dirty="0">
              <a:latin typeface="Arial" panose="020B0604020202020204" pitchFamily="34" charset="0"/>
            </a:endParaRPr>
          </a:p>
        </p:txBody>
      </p:sp>
      <p:sp>
        <p:nvSpPr>
          <p:cNvPr id="39958" name="AutoShape 30"/>
          <p:cNvSpPr/>
          <p:nvPr/>
        </p:nvSpPr>
        <p:spPr>
          <a:xfrm rot="-1849405">
            <a:off x="3419475" y="4365625"/>
            <a:ext cx="431800" cy="647700"/>
          </a:xfrm>
          <a:prstGeom prst="left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wrap="none" anchor="ctr"/>
          <a:p>
            <a:pPr eaLnBrk="1" hangingPunct="1"/>
            <a:endParaRPr lang="zh-CN" altLang="en-US" dirty="0">
              <a:latin typeface="Arial" panose="020B0604020202020204" pitchFamily="34" charset="0"/>
            </a:endParaRPr>
          </a:p>
        </p:txBody>
      </p:sp>
      <p:sp>
        <p:nvSpPr>
          <p:cNvPr id="39959" name="AutoShape 31"/>
          <p:cNvSpPr/>
          <p:nvPr/>
        </p:nvSpPr>
        <p:spPr>
          <a:xfrm rot="2423989">
            <a:off x="3492500" y="1341438"/>
            <a:ext cx="431800" cy="647700"/>
          </a:xfrm>
          <a:prstGeom prst="leftArrow">
            <a:avLst>
              <a:gd name="adj1" fmla="val 50000"/>
              <a:gd name="adj2" fmla="val 25000"/>
            </a:avLst>
          </a:prstGeom>
          <a:solidFill>
            <a:schemeClr val="accent1"/>
          </a:solidFill>
          <a:ln w="9525" cap="flat" cmpd="sng">
            <a:solidFill>
              <a:schemeClr val="tx1"/>
            </a:solidFill>
            <a:prstDash val="solid"/>
            <a:miter/>
            <a:headEnd type="none" w="med" len="med"/>
            <a:tailEnd type="none" w="med" len="med"/>
          </a:ln>
        </p:spPr>
        <p:txBody>
          <a:bodyPr wrap="none" anchor="ctr"/>
          <a:p>
            <a:pPr eaLnBrk="1" hangingPunct="1"/>
            <a:endParaRPr lang="zh-CN" altLang="en-US" dirty="0">
              <a:latin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6C64407-6A81-4CB7-BDA2-9120FCC52B27}"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0963" name="灯片编号占位符 5"/>
          <p:cNvSpPr txBox="1">
            <a:spLocks noGrp="1"/>
          </p:cNvSpPr>
          <p:nvPr>
            <p:ph type="sldNum" sz="quarter" idx="12"/>
          </p:nvPr>
        </p:nvSpPr>
        <p:spPr>
          <a:ln/>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154626" name="Rectangle 2"/>
          <p:cNvSpPr>
            <a:spLocks noGrp="1" noChangeArrowheads="1"/>
          </p:cNvSpPr>
          <p:nvPr>
            <p:ph type="title"/>
          </p:nvPr>
        </p:nvSpPr>
        <p:spPr>
          <a:xfrm>
            <a:off x="457200" y="277813"/>
            <a:ext cx="8229600" cy="919163"/>
          </a:xfrm>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2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rPr>
              <a:t>  </a:t>
            </a:r>
            <a:r>
              <a:rPr kumimoji="0" lang="zh-CN" altLang="en-US" sz="5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文化的特征</a:t>
            </a:r>
            <a:r>
              <a:rPr kumimoji="0" lang="en-US" altLang="zh-CN" sz="4800" b="1" i="0" u="none" strike="noStrike" kern="0" cap="none" spc="0" normalizeH="0" baseline="0" noProof="0" dirty="0" smtClean="0">
                <a:ln>
                  <a:noFill/>
                </a:ln>
                <a:solidFill>
                  <a:srgbClr val="2108B8"/>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a:t>
            </a:r>
            <a:r>
              <a:rPr kumimoji="0" lang="zh-CN" altLang="en-US" sz="4800" b="1" i="0" u="none" strike="noStrike" kern="0" cap="none" spc="0" normalizeH="0" baseline="0" noProof="0" dirty="0" smtClean="0">
                <a:ln>
                  <a:noFill/>
                </a:ln>
                <a:solidFill>
                  <a:srgbClr val="2108B8"/>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创造性</a:t>
            </a:r>
            <a:endParaRPr kumimoji="0" lang="zh-CN" altLang="en-US" sz="4800" b="1" i="0" u="none" strike="noStrike" kern="0" cap="none" spc="0" normalizeH="0" baseline="0" noProof="0" dirty="0" smtClean="0">
              <a:ln>
                <a:noFill/>
              </a:ln>
              <a:solidFill>
                <a:srgbClr val="2108B8"/>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endParaRPr>
          </a:p>
        </p:txBody>
      </p:sp>
      <p:sp>
        <p:nvSpPr>
          <p:cNvPr id="40965" name="Rectangle 3"/>
          <p:cNvSpPr>
            <a:spLocks noGrp="1"/>
          </p:cNvSpPr>
          <p:nvPr>
            <p:ph idx="1"/>
          </p:nvPr>
        </p:nvSpPr>
        <p:spPr>
          <a:xfrm>
            <a:off x="395288" y="1557338"/>
            <a:ext cx="8208962" cy="4319587"/>
          </a:xfrm>
          <a:solidFill>
            <a:srgbClr val="FFFF00">
              <a:alpha val="100000"/>
            </a:srgbClr>
          </a:solidFill>
          <a:ln w="34925">
            <a:solidFill>
              <a:srgbClr val="993300">
                <a:alpha val="100000"/>
              </a:srgbClr>
            </a:solidFill>
            <a:miter lim="800000"/>
          </a:ln>
        </p:spPr>
        <p:txBody>
          <a:bodyPr vert="horz" wrap="square" lIns="91440" tIns="45720" rIns="91440" bIns="45720" anchor="t"/>
          <a:p>
            <a:pPr lvl="1" eaLnBrk="1" hangingPunct="1">
              <a:spcBef>
                <a:spcPct val="45000"/>
              </a:spcBef>
            </a:pPr>
            <a:r>
              <a:rPr lang="zh-CN" altLang="en-US" sz="3600" dirty="0">
                <a:latin typeface="微软雅黑" panose="020B0503020204020204" pitchFamily="34" charset="-122"/>
                <a:ea typeface="微软雅黑" panose="020B0503020204020204" pitchFamily="34" charset="-122"/>
              </a:rPr>
              <a:t>石头与石器、泥土与陶器、溪水与水库</a:t>
            </a:r>
            <a:endParaRPr lang="zh-CN" altLang="en-US" sz="3600" dirty="0">
              <a:latin typeface="微软雅黑" panose="020B0503020204020204" pitchFamily="34" charset="-122"/>
              <a:ea typeface="微软雅黑" panose="020B0503020204020204" pitchFamily="34" charset="-122"/>
            </a:endParaRPr>
          </a:p>
          <a:p>
            <a:pPr lvl="1" eaLnBrk="1" hangingPunct="1">
              <a:spcBef>
                <a:spcPct val="45000"/>
              </a:spcBef>
            </a:pPr>
            <a:r>
              <a:rPr lang="zh-CN" altLang="en-US" sz="3600" dirty="0">
                <a:latin typeface="微软雅黑" panose="020B0503020204020204" pitchFamily="34" charset="-122"/>
                <a:ea typeface="微软雅黑" panose="020B0503020204020204" pitchFamily="34" charset="-122"/>
              </a:rPr>
              <a:t>长河落日、海上明月、山顶苍松、林间清泉</a:t>
            </a:r>
            <a:endParaRPr lang="zh-CN" altLang="en-US" sz="3600" dirty="0">
              <a:latin typeface="微软雅黑" panose="020B0503020204020204" pitchFamily="34" charset="-122"/>
              <a:ea typeface="微软雅黑" panose="020B0503020204020204" pitchFamily="34" charset="-122"/>
            </a:endParaRPr>
          </a:p>
          <a:p>
            <a:pPr lvl="1" eaLnBrk="1" hangingPunct="1">
              <a:spcBef>
                <a:spcPct val="45000"/>
              </a:spcBef>
            </a:pPr>
            <a:r>
              <a:rPr lang="zh-CN" altLang="en-US" sz="3600" dirty="0">
                <a:latin typeface="微软雅黑" panose="020B0503020204020204" pitchFamily="34" charset="-122"/>
                <a:ea typeface="微软雅黑" panose="020B0503020204020204" pitchFamily="34" charset="-122"/>
              </a:rPr>
              <a:t>人工喷泉、家居盆景、石凿岩画、小桥庭院</a:t>
            </a:r>
            <a:endParaRPr lang="zh-CN" altLang="en-US" sz="2800" dirty="0">
              <a:latin typeface="微软雅黑" panose="020B0503020204020204" pitchFamily="34" charset="-122"/>
              <a:ea typeface="微软雅黑" panose="020B0503020204020204" pitchFamily="34" charset="-122"/>
            </a:endParaRPr>
          </a:p>
          <a:p>
            <a:pPr eaLnBrk="1" hangingPunct="1">
              <a:spcBef>
                <a:spcPct val="45000"/>
              </a:spcBef>
            </a:pPr>
            <a:endParaRPr lang="en-US" altLang="zh-CN" sz="2400" dirty="0">
              <a:ea typeface="黑体" panose="02010609060101010101" pitchFamily="49"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53B6CC0-28B0-46F7-9F08-8664140CA633}"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1987" name="灯片编号占位符 5"/>
          <p:cNvSpPr txBox="1">
            <a:spLocks noGrp="1"/>
          </p:cNvSpPr>
          <p:nvPr>
            <p:ph type="sldNum" sz="quarter" idx="12"/>
          </p:nvPr>
        </p:nvSpPr>
        <p:spPr>
          <a:ln/>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157698" name="Rectangle 2"/>
          <p:cNvSpPr>
            <a:spLocks noGrp="1" noChangeArrowheads="1"/>
          </p:cNvSpPr>
          <p:nvPr>
            <p:ph type="title"/>
          </p:nvPr>
        </p:nvSpPr>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5400" b="1" i="0" u="none" strike="noStrike" kern="0" cap="none" spc="0" normalizeH="0" baseline="0" noProof="0" dirty="0">
                <a:ln>
                  <a:noFill/>
                </a:ln>
                <a:solidFill>
                  <a:schemeClr val="tx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文化的</a:t>
            </a:r>
            <a:r>
              <a:rPr kumimoji="0" lang="zh-CN" altLang="en-US" sz="5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特征</a:t>
            </a:r>
            <a:r>
              <a:rPr kumimoji="0" lang="en-US" altLang="zh-CN" sz="4800" b="1" i="0" u="none" strike="noStrike" kern="0" cap="none" spc="0" normalizeH="0" baseline="0" noProof="0" dirty="0" smtClean="0">
                <a:ln>
                  <a:noFill/>
                </a:ln>
                <a:solidFill>
                  <a:srgbClr val="2108B8"/>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a:t>
            </a:r>
            <a:r>
              <a:rPr kumimoji="0" lang="zh-CN" altLang="en-US" sz="4800" b="1" i="0" u="none" strike="noStrike" kern="0" cap="none" spc="0" normalizeH="0" baseline="0" noProof="0" dirty="0">
                <a:ln>
                  <a:noFill/>
                </a:ln>
                <a:solidFill>
                  <a:srgbClr val="2108B8"/>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习得</a:t>
            </a:r>
            <a:r>
              <a:rPr kumimoji="0" lang="zh-CN" altLang="en-US" sz="4800" b="1" i="0" u="none" strike="noStrike" kern="0" cap="none" spc="0" normalizeH="0" baseline="0" noProof="0" dirty="0" smtClean="0">
                <a:ln>
                  <a:noFill/>
                </a:ln>
                <a:solidFill>
                  <a:srgbClr val="2108B8"/>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性</a:t>
            </a:r>
            <a:endParaRPr kumimoji="0" lang="zh-CN" altLang="en-US" sz="4800" b="1" i="0" u="none" strike="noStrike" kern="0" cap="none" spc="0" normalizeH="0" baseline="0" noProof="0" dirty="0">
              <a:ln>
                <a:noFill/>
              </a:ln>
              <a:solidFill>
                <a:schemeClr val="tx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endParaRPr>
          </a:p>
        </p:txBody>
      </p:sp>
      <p:sp>
        <p:nvSpPr>
          <p:cNvPr id="41989" name="Rectangle 3"/>
          <p:cNvSpPr>
            <a:spLocks noGrp="1"/>
          </p:cNvSpPr>
          <p:nvPr>
            <p:ph idx="1"/>
          </p:nvPr>
        </p:nvSpPr>
        <p:spPr>
          <a:xfrm>
            <a:off x="457200" y="1600200"/>
            <a:ext cx="8229600" cy="4421188"/>
          </a:xfrm>
          <a:solidFill>
            <a:srgbClr val="FFCC99">
              <a:alpha val="100000"/>
            </a:srgbClr>
          </a:solidFill>
          <a:ln w="34925">
            <a:solidFill>
              <a:srgbClr val="800000">
                <a:alpha val="100000"/>
              </a:srgbClr>
            </a:solidFill>
            <a:miter lim="800000"/>
          </a:ln>
        </p:spPr>
        <p:txBody>
          <a:bodyPr vert="horz" wrap="square" lIns="91440" tIns="45720" rIns="91440" bIns="45720" anchor="t"/>
          <a:p>
            <a:pPr eaLnBrk="1" hangingPunct="1">
              <a:spcBef>
                <a:spcPct val="45000"/>
              </a:spcBef>
            </a:pPr>
            <a:r>
              <a:rPr lang="zh-CN" altLang="en-US" sz="4000" b="1" dirty="0">
                <a:solidFill>
                  <a:srgbClr val="0033CC"/>
                </a:solidFill>
                <a:latin typeface="微软雅黑" panose="020B0503020204020204" pitchFamily="34" charset="-122"/>
                <a:ea typeface="微软雅黑" panose="020B0503020204020204" pitchFamily="34" charset="-122"/>
              </a:rPr>
              <a:t>后天习得性</a:t>
            </a:r>
            <a:r>
              <a:rPr lang="en-US" altLang="zh-CN" sz="3600" b="1" dirty="0">
                <a:solidFill>
                  <a:srgbClr val="CC0000"/>
                </a:solidFill>
                <a:latin typeface="微软雅黑" panose="020B0503020204020204" pitchFamily="34" charset="-122"/>
                <a:ea typeface="微软雅黑" panose="020B0503020204020204" pitchFamily="34" charset="-122"/>
              </a:rPr>
              <a:t>——</a:t>
            </a:r>
            <a:r>
              <a:rPr lang="zh-CN" altLang="en-US" sz="3600" b="1" dirty="0">
                <a:solidFill>
                  <a:srgbClr val="CC0000"/>
                </a:solidFill>
                <a:latin typeface="微软雅黑" panose="020B0503020204020204" pitchFamily="34" charset="-122"/>
                <a:ea typeface="微软雅黑" panose="020B0503020204020204" pitchFamily="34" charset="-122"/>
              </a:rPr>
              <a:t>非基因遗传性</a:t>
            </a:r>
            <a:endParaRPr lang="zh-CN" altLang="en-US" sz="4000" b="1" dirty="0">
              <a:latin typeface="微软雅黑" panose="020B0503020204020204" pitchFamily="34" charset="-122"/>
              <a:ea typeface="微软雅黑" panose="020B0503020204020204" pitchFamily="34" charset="-122"/>
            </a:endParaRPr>
          </a:p>
          <a:p>
            <a:pPr lvl="1" eaLnBrk="1" hangingPunct="1">
              <a:spcBef>
                <a:spcPct val="45000"/>
              </a:spcBef>
            </a:pPr>
            <a:r>
              <a:rPr lang="zh-CN" altLang="en-US" sz="3600" b="1" dirty="0">
                <a:latin typeface="微软雅黑" panose="020B0503020204020204" pitchFamily="34" charset="-122"/>
                <a:ea typeface="微软雅黑" panose="020B0503020204020204" pitchFamily="34" charset="-122"/>
              </a:rPr>
              <a:t>劳动技能、生活方式</a:t>
            </a:r>
            <a:endParaRPr lang="zh-CN" altLang="en-US" sz="3600" b="1" dirty="0">
              <a:latin typeface="微软雅黑" panose="020B0503020204020204" pitchFamily="34" charset="-122"/>
              <a:ea typeface="微软雅黑" panose="020B0503020204020204" pitchFamily="34" charset="-122"/>
            </a:endParaRPr>
          </a:p>
          <a:p>
            <a:pPr lvl="1" eaLnBrk="1" hangingPunct="1">
              <a:spcBef>
                <a:spcPct val="45000"/>
              </a:spcBef>
            </a:pPr>
            <a:r>
              <a:rPr lang="zh-CN" altLang="en-US" sz="3600" b="1" dirty="0">
                <a:latin typeface="微软雅黑" panose="020B0503020204020204" pitchFamily="34" charset="-122"/>
                <a:ea typeface="微软雅黑" panose="020B0503020204020204" pitchFamily="34" charset="-122"/>
              </a:rPr>
              <a:t>唱流行歌曲、跳迪斯科</a:t>
            </a:r>
            <a:endParaRPr lang="zh-CN" altLang="en-US" sz="3600" b="1" dirty="0">
              <a:latin typeface="微软雅黑" panose="020B0503020204020204" pitchFamily="34" charset="-122"/>
              <a:ea typeface="微软雅黑" panose="020B0503020204020204" pitchFamily="34" charset="-122"/>
            </a:endParaRPr>
          </a:p>
          <a:p>
            <a:pPr lvl="1" eaLnBrk="1" hangingPunct="1">
              <a:spcBef>
                <a:spcPct val="45000"/>
              </a:spcBef>
            </a:pPr>
            <a:r>
              <a:rPr lang="zh-CN" altLang="en-US" sz="3600" b="1" dirty="0">
                <a:solidFill>
                  <a:srgbClr val="669900"/>
                </a:solidFill>
                <a:latin typeface="微软雅黑" panose="020B0503020204020204" pitchFamily="34" charset="-122"/>
                <a:ea typeface="微软雅黑" panose="020B0503020204020204" pitchFamily="34" charset="-122"/>
              </a:rPr>
              <a:t>蜜蜂筑巢、蚂蚁搬家、大马哈鱼游回原地产卵</a:t>
            </a:r>
            <a:endParaRPr lang="zh-CN" altLang="en-US" sz="3600" b="1" dirty="0">
              <a:solidFill>
                <a:srgbClr val="6699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标题 1"/>
          <p:cNvSpPr>
            <a:spLocks noGrp="1"/>
          </p:cNvSpPr>
          <p:nvPr>
            <p:ph type="title"/>
          </p:nvPr>
        </p:nvSpPr>
        <p:spPr>
          <a:xfrm>
            <a:off x="252095" y="206375"/>
            <a:ext cx="8569960" cy="1351280"/>
          </a:xfrm>
          <a:solidFill>
            <a:srgbClr val="FFFF00"/>
          </a:solidFill>
        </p:spPr>
        <p:txBody>
          <a:bodyPr vert="horz" wrap="square" lIns="91440" tIns="45720" rIns="91440" bIns="45720" numCol="1" anchor="t" anchorCtr="0" compatLnSpc="1"/>
          <a:lstStyle/>
          <a:p>
            <a:pPr marL="0" marR="0" lvl="0" indent="0" algn="ctr" defTabSz="914400" rtl="0" eaLnBrk="0" fontAlgn="base" latinLnBrk="0" hangingPunct="0">
              <a:lnSpc>
                <a:spcPct val="150000"/>
              </a:lnSpc>
              <a:spcBef>
                <a:spcPct val="0"/>
              </a:spcBef>
              <a:spcAft>
                <a:spcPct val="0"/>
              </a:spcAft>
              <a:buClrTx/>
              <a:buSzTx/>
              <a:buFontTx/>
              <a:buNone/>
              <a:defRPr/>
            </a:pPr>
            <a:r>
              <a:rPr kumimoji="0" lang="zh-CN" altLang="en-US" sz="4800" b="1" i="0" u="none" strike="noStrike" kern="0" cap="none" spc="0" normalizeH="0" baseline="0" noProof="0" dirty="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纪念</a:t>
            </a:r>
            <a:r>
              <a:rPr kumimoji="0" lang="zh-CN" altLang="en-US" sz="4800" b="1" i="0" u="none" strike="noStrike" kern="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“五四”运动</a:t>
            </a:r>
            <a:r>
              <a:rPr kumimoji="0" lang="en-US" altLang="zh-CN" sz="4800" b="1" i="0" u="none" strike="noStrike" kern="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100</a:t>
            </a:r>
            <a:r>
              <a:rPr kumimoji="0" lang="zh-CN" altLang="en-US" sz="4800" b="1" i="0" u="none" strike="noStrike" kern="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周年</a:t>
            </a:r>
            <a:endParaRPr kumimoji="0" lang="zh-CN" altLang="en-US" sz="4800" b="1" i="0" u="none" strike="noStrike" kern="0" cap="none" spc="0" normalizeH="0" baseline="0" noProof="0" dirty="0" smtClean="0">
              <a:ln>
                <a:noFill/>
              </a:ln>
              <a:solidFill>
                <a:srgbClr val="FF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2FF0C9D-D678-429C-ACBC-354DB82C3235}" type="datetime2">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6148" name="灯片编号占位符 4"/>
          <p:cNvSpPr txBox="1">
            <a:spLocks noGrp="1"/>
          </p:cNvSpPr>
          <p:nvPr>
            <p:ph type="sldNum" sz="quarter" idx="12"/>
          </p:nvPr>
        </p:nvSpPr>
        <p:spPr>
          <a:ln/>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6149" name="内容占位符 6"/>
          <p:cNvSpPr>
            <a:spLocks noGrp="1"/>
          </p:cNvSpPr>
          <p:nvPr>
            <p:ph idx="1"/>
          </p:nvPr>
        </p:nvSpPr>
        <p:spPr>
          <a:xfrm>
            <a:off x="251460" y="1705610"/>
            <a:ext cx="8569960" cy="4609465"/>
          </a:xfrm>
          <a:solidFill>
            <a:srgbClr val="FF0000">
              <a:alpha val="100000"/>
            </a:srgbClr>
          </a:solidFill>
          <a:ln/>
        </p:spPr>
        <p:txBody>
          <a:bodyPr vert="horz" wrap="square" lIns="91440" tIns="45720" rIns="91440" bIns="45720" anchor="t"/>
          <a:p>
            <a:pPr marL="0" indent="0" algn="just">
              <a:lnSpc>
                <a:spcPct val="130000"/>
              </a:lnSpc>
              <a:buNone/>
            </a:pPr>
            <a:r>
              <a:rPr lang="en-US" altLang="zh-CN" sz="3600" b="1" dirty="0">
                <a:solidFill>
                  <a:schemeClr val="bg1"/>
                </a:solidFill>
                <a:latin typeface="微软雅黑" panose="020B0503020204020204" pitchFamily="34" charset="-122"/>
                <a:ea typeface="微软雅黑" panose="020B0503020204020204" pitchFamily="34" charset="-122"/>
              </a:rPr>
              <a:t>“</a:t>
            </a:r>
            <a:r>
              <a:rPr lang="zh-CN" altLang="zh-CN" sz="3600" b="1" dirty="0">
                <a:solidFill>
                  <a:schemeClr val="bg1"/>
                </a:solidFill>
                <a:latin typeface="微软雅黑" panose="020B0503020204020204" pitchFamily="34" charset="-122"/>
                <a:ea typeface="微软雅黑" panose="020B0503020204020204" pitchFamily="34" charset="-122"/>
              </a:rPr>
              <a:t>要坚持大历史观，把五四运动放到中华民族</a:t>
            </a:r>
            <a:r>
              <a:rPr lang="en-US" altLang="zh-CN" sz="3600" b="1" dirty="0">
                <a:solidFill>
                  <a:schemeClr val="bg1"/>
                </a:solidFill>
                <a:latin typeface="微软雅黑" panose="020B0503020204020204" pitchFamily="34" charset="-122"/>
                <a:ea typeface="微软雅黑" panose="020B0503020204020204" pitchFamily="34" charset="-122"/>
              </a:rPr>
              <a:t>5000</a:t>
            </a:r>
            <a:r>
              <a:rPr lang="zh-CN" altLang="zh-CN" sz="3600" b="1" dirty="0">
                <a:solidFill>
                  <a:schemeClr val="bg1"/>
                </a:solidFill>
                <a:latin typeface="微软雅黑" panose="020B0503020204020204" pitchFamily="34" charset="-122"/>
                <a:ea typeface="微软雅黑" panose="020B0503020204020204" pitchFamily="34" charset="-122"/>
              </a:rPr>
              <a:t>多年文明史、中国人民近代以来</a:t>
            </a:r>
            <a:r>
              <a:rPr lang="en-US" altLang="zh-CN" sz="3600" b="1" dirty="0">
                <a:solidFill>
                  <a:schemeClr val="bg1"/>
                </a:solidFill>
                <a:latin typeface="微软雅黑" panose="020B0503020204020204" pitchFamily="34" charset="-122"/>
                <a:ea typeface="微软雅黑" panose="020B0503020204020204" pitchFamily="34" charset="-122"/>
              </a:rPr>
              <a:t>170</a:t>
            </a:r>
            <a:r>
              <a:rPr lang="zh-CN" altLang="zh-CN" sz="3600" b="1" dirty="0">
                <a:solidFill>
                  <a:schemeClr val="bg1"/>
                </a:solidFill>
                <a:latin typeface="微软雅黑" panose="020B0503020204020204" pitchFamily="34" charset="-122"/>
                <a:ea typeface="微软雅黑" panose="020B0503020204020204" pitchFamily="34" charset="-122"/>
              </a:rPr>
              <a:t>多年斗争史、中国共产党</a:t>
            </a:r>
            <a:r>
              <a:rPr lang="en-US" altLang="zh-CN" sz="3600" b="1" dirty="0">
                <a:solidFill>
                  <a:schemeClr val="bg1"/>
                </a:solidFill>
                <a:latin typeface="微软雅黑" panose="020B0503020204020204" pitchFamily="34" charset="-122"/>
                <a:ea typeface="微软雅黑" panose="020B0503020204020204" pitchFamily="34" charset="-122"/>
              </a:rPr>
              <a:t>90</a:t>
            </a:r>
            <a:r>
              <a:rPr lang="zh-CN" altLang="zh-CN" sz="3600" b="1" dirty="0">
                <a:solidFill>
                  <a:schemeClr val="bg1"/>
                </a:solidFill>
                <a:latin typeface="微软雅黑" panose="020B0503020204020204" pitchFamily="34" charset="-122"/>
                <a:ea typeface="微软雅黑" panose="020B0503020204020204" pitchFamily="34" charset="-122"/>
              </a:rPr>
              <a:t>多年奋斗史中来认识和把握</a:t>
            </a:r>
            <a:r>
              <a:rPr lang="en-US" altLang="zh-CN" sz="3600" b="1" dirty="0">
                <a:solidFill>
                  <a:schemeClr val="bg1"/>
                </a:solidFill>
                <a:latin typeface="微软雅黑" panose="020B0503020204020204" pitchFamily="34" charset="-122"/>
                <a:ea typeface="微软雅黑" panose="020B0503020204020204" pitchFamily="34" charset="-122"/>
              </a:rPr>
              <a:t>”</a:t>
            </a:r>
            <a:r>
              <a:rPr lang="zh-CN" altLang="zh-CN" sz="3600" b="1" dirty="0">
                <a:solidFill>
                  <a:schemeClr val="bg1"/>
                </a:solidFill>
                <a:latin typeface="微软雅黑" panose="020B0503020204020204" pitchFamily="34" charset="-122"/>
                <a:ea typeface="微软雅黑" panose="020B0503020204020204" pitchFamily="34" charset="-122"/>
              </a:rPr>
              <a:t>。</a:t>
            </a:r>
            <a:endParaRPr lang="en-US" altLang="zh-CN" sz="3600" b="1" dirty="0">
              <a:solidFill>
                <a:schemeClr val="bg1"/>
              </a:solidFill>
              <a:latin typeface="微软雅黑" panose="020B0503020204020204" pitchFamily="34" charset="-122"/>
              <a:ea typeface="微软雅黑" panose="020B0503020204020204" pitchFamily="34" charset="-122"/>
            </a:endParaRPr>
          </a:p>
          <a:p>
            <a:pPr marL="0" indent="0" algn="just">
              <a:buNone/>
            </a:pPr>
            <a:r>
              <a:rPr lang="en-US" altLang="zh-CN" dirty="0">
                <a:solidFill>
                  <a:schemeClr val="bg1"/>
                </a:solidFill>
              </a:rPr>
              <a:t>                                        </a:t>
            </a:r>
            <a:r>
              <a:rPr lang="en-US" altLang="zh-CN" sz="3600" b="1" dirty="0">
                <a:solidFill>
                  <a:schemeClr val="bg1"/>
                </a:solidFill>
                <a:latin typeface="微软雅黑" panose="020B0503020204020204" pitchFamily="34" charset="-122"/>
                <a:ea typeface="微软雅黑" panose="020B0503020204020204" pitchFamily="34" charset="-122"/>
              </a:rPr>
              <a:t>——</a:t>
            </a:r>
            <a:r>
              <a:rPr lang="zh-CN" altLang="en-US" sz="3600" b="1" dirty="0">
                <a:solidFill>
                  <a:schemeClr val="bg1"/>
                </a:solidFill>
                <a:latin typeface="微软雅黑" panose="020B0503020204020204" pitchFamily="34" charset="-122"/>
                <a:ea typeface="微软雅黑" panose="020B0503020204020204" pitchFamily="34" charset="-122"/>
              </a:rPr>
              <a:t>习近平</a:t>
            </a:r>
            <a:endParaRPr lang="en-US" altLang="zh-CN" b="1" dirty="0">
              <a:solidFill>
                <a:schemeClr val="bg1"/>
              </a:solidFill>
              <a:latin typeface="微软雅黑" panose="020B0503020204020204" pitchFamily="34" charset="-122"/>
              <a:ea typeface="微软雅黑" panose="020B0503020204020204" pitchFamily="34" charset="-122"/>
            </a:endParaRPr>
          </a:p>
          <a:p>
            <a:pPr marL="0" indent="0" algn="just">
              <a:buNone/>
            </a:pPr>
            <a:r>
              <a:rPr lang="en-US" altLang="zh-CN" dirty="0">
                <a:solidFill>
                  <a:schemeClr val="bg1"/>
                </a:solidFill>
              </a:rPr>
              <a:t>                                              2019.04.20</a:t>
            </a:r>
            <a:endParaRPr lang="zh-CN" altLang="en-US" dirty="0">
              <a:solidFill>
                <a:schemeClr val="bg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A443741C-73CF-4AC4-A25E-117401F8CE60}"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3011" name="灯片编号占位符 5"/>
          <p:cNvSpPr txBox="1">
            <a:spLocks noGrp="1"/>
          </p:cNvSpPr>
          <p:nvPr>
            <p:ph type="sldNum" sz="quarter" idx="12"/>
          </p:nvPr>
        </p:nvSpPr>
        <p:spPr>
          <a:ln/>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158722" name="Rectangle 2"/>
          <p:cNvSpPr>
            <a:spLocks noGrp="1" noChangeArrowheads="1"/>
          </p:cNvSpPr>
          <p:nvPr>
            <p:ph type="title"/>
          </p:nvPr>
        </p:nvSpPr>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5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文化的特征</a:t>
            </a:r>
            <a:r>
              <a:rPr kumimoji="0" lang="en-US" altLang="zh-CN" sz="4800" b="1" i="0" u="none" strike="noStrike" kern="0" cap="none" spc="0" normalizeH="0" baseline="0" noProof="0" dirty="0" smtClean="0">
                <a:ln>
                  <a:noFill/>
                </a:ln>
                <a:solidFill>
                  <a:srgbClr val="2108B8"/>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a:t>
            </a:r>
            <a:r>
              <a:rPr kumimoji="0" lang="zh-CN" altLang="en-US" sz="4800" b="1" i="0" u="none" strike="noStrike" kern="0" cap="none" spc="0" normalizeH="0" baseline="0" noProof="0" dirty="0" smtClean="0">
                <a:ln>
                  <a:noFill/>
                </a:ln>
                <a:solidFill>
                  <a:srgbClr val="2108B8"/>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共享性</a:t>
            </a:r>
            <a:endParaRPr kumimoji="0" lang="zh-CN" altLang="en-US" sz="4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43013" name="Rectangle 3"/>
          <p:cNvSpPr>
            <a:spLocks noGrp="1"/>
          </p:cNvSpPr>
          <p:nvPr>
            <p:ph idx="1"/>
          </p:nvPr>
        </p:nvSpPr>
        <p:spPr>
          <a:xfrm>
            <a:off x="457200" y="1600200"/>
            <a:ext cx="8229600" cy="4421188"/>
          </a:xfrm>
          <a:solidFill>
            <a:srgbClr val="99CCFF">
              <a:alpha val="100000"/>
            </a:srgbClr>
          </a:solidFill>
          <a:ln w="34925">
            <a:solidFill>
              <a:srgbClr val="0000FF">
                <a:alpha val="100000"/>
              </a:srgbClr>
            </a:solidFill>
            <a:miter lim="800000"/>
          </a:ln>
        </p:spPr>
        <p:txBody>
          <a:bodyPr vert="horz" wrap="square" lIns="91440" tIns="45720" rIns="91440" bIns="45720" anchor="t"/>
          <a:p>
            <a:pPr lvl="1" eaLnBrk="1" hangingPunct="1">
              <a:spcBef>
                <a:spcPct val="45000"/>
              </a:spcBef>
            </a:pPr>
            <a:r>
              <a:rPr lang="zh-CN" altLang="en-US" sz="4000" b="1" dirty="0">
                <a:latin typeface="微软雅黑" panose="020B0503020204020204" pitchFamily="34" charset="-122"/>
                <a:ea typeface="微软雅黑" panose="020B0503020204020204" pitchFamily="34" charset="-122"/>
              </a:rPr>
              <a:t>社会成员共同认可、接受的物质或精神产品；</a:t>
            </a:r>
            <a:endParaRPr lang="zh-CN" altLang="en-US" sz="4000" b="1" dirty="0">
              <a:latin typeface="微软雅黑" panose="020B0503020204020204" pitchFamily="34" charset="-122"/>
              <a:ea typeface="微软雅黑" panose="020B0503020204020204" pitchFamily="34" charset="-122"/>
            </a:endParaRPr>
          </a:p>
          <a:p>
            <a:pPr lvl="1" eaLnBrk="1" hangingPunct="1">
              <a:spcBef>
                <a:spcPct val="45000"/>
              </a:spcBef>
            </a:pPr>
            <a:r>
              <a:rPr lang="zh-CN" altLang="en-US" sz="4000" b="1" dirty="0">
                <a:latin typeface="微软雅黑" panose="020B0503020204020204" pitchFamily="34" charset="-122"/>
                <a:ea typeface="微软雅黑" panose="020B0503020204020204" pitchFamily="34" charset="-122"/>
              </a:rPr>
              <a:t>不同于个人嗜好，而是社会共同创造的产物；</a:t>
            </a:r>
            <a:endParaRPr lang="zh-CN" altLang="en-US" sz="4000" b="1" dirty="0">
              <a:latin typeface="微软雅黑" panose="020B0503020204020204" pitchFamily="34" charset="-122"/>
              <a:ea typeface="微软雅黑" panose="020B0503020204020204" pitchFamily="34" charset="-122"/>
            </a:endParaRPr>
          </a:p>
          <a:p>
            <a:pPr lvl="1" eaLnBrk="1" hangingPunct="1">
              <a:spcBef>
                <a:spcPct val="45000"/>
              </a:spcBef>
            </a:pPr>
            <a:r>
              <a:rPr lang="zh-CN" altLang="en-US" sz="4000" b="1" dirty="0">
                <a:latin typeface="微软雅黑" panose="020B0503020204020204" pitchFamily="34" charset="-122"/>
                <a:ea typeface="微软雅黑" panose="020B0503020204020204" pitchFamily="34" charset="-122"/>
              </a:rPr>
              <a:t>具有扩散性、共享性和遵循性。</a:t>
            </a:r>
            <a:endParaRPr lang="zh-CN" altLang="en-US" sz="40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F3D672C7-CE4D-40A9-8D84-5650698323B7}"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4035" name="灯片编号占位符 5"/>
          <p:cNvSpPr txBox="1">
            <a:spLocks noGrp="1"/>
          </p:cNvSpPr>
          <p:nvPr>
            <p:ph type="sldNum" sz="quarter" idx="12"/>
          </p:nvPr>
        </p:nvSpPr>
        <p:spPr>
          <a:ln/>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155650" name="Rectangle 2"/>
          <p:cNvSpPr>
            <a:spLocks noGrp="1" noChangeArrowheads="1"/>
          </p:cNvSpPr>
          <p:nvPr>
            <p:ph type="title"/>
          </p:nvPr>
        </p:nvSpPr>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5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文化的特征</a:t>
            </a:r>
            <a:r>
              <a:rPr kumimoji="0" lang="en-US" altLang="zh-CN" sz="4800" b="1" i="0" u="none" strike="noStrike" kern="0" cap="none" spc="0" normalizeH="0" baseline="0" noProof="0" dirty="0" smtClean="0">
                <a:ln>
                  <a:noFill/>
                </a:ln>
                <a:solidFill>
                  <a:srgbClr val="2108B8"/>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a:t>
            </a:r>
            <a:r>
              <a:rPr kumimoji="0" lang="zh-CN" altLang="en-US" sz="4800" b="1" i="0" u="none" strike="noStrike" kern="0" cap="none" spc="0" normalizeH="0" baseline="0" noProof="0" dirty="0" smtClean="0">
                <a:ln>
                  <a:noFill/>
                </a:ln>
                <a:solidFill>
                  <a:srgbClr val="2108B8"/>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象征性</a:t>
            </a:r>
            <a:endParaRPr kumimoji="0" lang="zh-CN" altLang="en-US" sz="4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44037" name="Rectangle 3"/>
          <p:cNvSpPr>
            <a:spLocks noGrp="1"/>
          </p:cNvSpPr>
          <p:nvPr>
            <p:ph idx="1"/>
          </p:nvPr>
        </p:nvSpPr>
        <p:spPr>
          <a:xfrm>
            <a:off x="457200" y="1412875"/>
            <a:ext cx="8229600" cy="4752975"/>
          </a:xfrm>
          <a:solidFill>
            <a:srgbClr val="FFFF99">
              <a:alpha val="100000"/>
            </a:srgbClr>
          </a:solidFill>
          <a:ln w="34925">
            <a:solidFill>
              <a:srgbClr val="FF0000">
                <a:alpha val="100000"/>
              </a:srgbClr>
            </a:solidFill>
            <a:miter lim="800000"/>
          </a:ln>
        </p:spPr>
        <p:txBody>
          <a:bodyPr vert="horz" wrap="square" lIns="91440" tIns="45720" rIns="91440" bIns="45720" anchor="t"/>
          <a:p>
            <a:pPr lvl="1" eaLnBrk="1" hangingPunct="1">
              <a:spcBef>
                <a:spcPts val="1200"/>
              </a:spcBef>
            </a:pPr>
            <a:r>
              <a:rPr lang="zh-CN" altLang="en-US" sz="3600" b="1" dirty="0">
                <a:latin typeface="微软雅黑" panose="020B0503020204020204" pitchFamily="34" charset="-122"/>
                <a:ea typeface="微软雅黑" panose="020B0503020204020204" pitchFamily="34" charset="-122"/>
              </a:rPr>
              <a:t>能够表达其自身本义以外的多重意义</a:t>
            </a:r>
            <a:endParaRPr lang="zh-CN" altLang="en-US" sz="3600" b="1" dirty="0">
              <a:solidFill>
                <a:srgbClr val="0033CC"/>
              </a:solidFill>
              <a:latin typeface="微软雅黑" panose="020B0503020204020204" pitchFamily="34" charset="-122"/>
              <a:ea typeface="微软雅黑" panose="020B0503020204020204" pitchFamily="34" charset="-122"/>
            </a:endParaRPr>
          </a:p>
          <a:p>
            <a:pPr lvl="1" eaLnBrk="1" hangingPunct="1">
              <a:spcBef>
                <a:spcPts val="1200"/>
              </a:spcBef>
            </a:pPr>
            <a:r>
              <a:rPr lang="zh-CN" altLang="en-US" sz="3600" b="1" dirty="0">
                <a:latin typeface="微软雅黑" panose="020B0503020204020204" pitchFamily="34" charset="-122"/>
                <a:ea typeface="微软雅黑" panose="020B0503020204020204" pitchFamily="34" charset="-122"/>
              </a:rPr>
              <a:t>同一文化产品在不同时期、不同民族、不同情景下可表达完全不同的意义</a:t>
            </a:r>
            <a:r>
              <a:rPr lang="en-US" altLang="zh-CN" sz="3600" b="1" dirty="0">
                <a:latin typeface="微软雅黑" panose="020B0503020204020204" pitchFamily="34" charset="-122"/>
                <a:ea typeface="微软雅黑" panose="020B0503020204020204" pitchFamily="34" charset="-122"/>
              </a:rPr>
              <a:t>:</a:t>
            </a:r>
            <a:endParaRPr lang="zh-CN" altLang="en-US" sz="3600" b="1" dirty="0">
              <a:latin typeface="微软雅黑" panose="020B0503020204020204" pitchFamily="34" charset="-122"/>
              <a:ea typeface="微软雅黑" panose="020B0503020204020204" pitchFamily="34" charset="-122"/>
            </a:endParaRPr>
          </a:p>
          <a:p>
            <a:pPr lvl="2" eaLnBrk="1" hangingPunct="1">
              <a:spcBef>
                <a:spcPts val="1200"/>
              </a:spcBef>
            </a:pPr>
            <a:r>
              <a:rPr lang="zh-CN" altLang="en-US" sz="3200" b="1" dirty="0">
                <a:solidFill>
                  <a:srgbClr val="CC0000"/>
                </a:solidFill>
                <a:latin typeface="微软雅黑" panose="020B0503020204020204" pitchFamily="34" charset="-122"/>
                <a:ea typeface="微软雅黑" panose="020B0503020204020204" pitchFamily="34" charset="-122"/>
              </a:rPr>
              <a:t>红色：故宫的红墙（权势威严）、五星红旗（革命激情）、春节的红灯笼（吉祥喜庆）</a:t>
            </a:r>
            <a:endParaRPr lang="zh-CN" altLang="en-US" sz="3200" b="1" dirty="0">
              <a:solidFill>
                <a:srgbClr val="CC0000"/>
              </a:solidFill>
              <a:latin typeface="微软雅黑" panose="020B0503020204020204" pitchFamily="34" charset="-122"/>
              <a:ea typeface="微软雅黑" panose="020B0503020204020204" pitchFamily="34" charset="-122"/>
            </a:endParaRPr>
          </a:p>
          <a:p>
            <a:pPr lvl="2" eaLnBrk="1" hangingPunct="1">
              <a:spcBef>
                <a:spcPts val="1200"/>
              </a:spcBef>
            </a:pPr>
            <a:r>
              <a:rPr lang="zh-CN" altLang="en-US" sz="3200" b="1" dirty="0">
                <a:solidFill>
                  <a:srgbClr val="2108B8"/>
                </a:solidFill>
                <a:latin typeface="微软雅黑" panose="020B0503020204020204" pitchFamily="34" charset="-122"/>
                <a:ea typeface="微软雅黑" panose="020B0503020204020204" pitchFamily="34" charset="-122"/>
              </a:rPr>
              <a:t>而西方小说</a:t>
            </a:r>
            <a:r>
              <a:rPr lang="en-US" altLang="zh-CN" sz="3200" b="1" dirty="0">
                <a:solidFill>
                  <a:srgbClr val="2108B8"/>
                </a:solidFill>
                <a:latin typeface="微软雅黑" panose="020B0503020204020204" pitchFamily="34" charset="-122"/>
                <a:ea typeface="微软雅黑" panose="020B0503020204020204" pitchFamily="34" charset="-122"/>
              </a:rPr>
              <a:t>《</a:t>
            </a:r>
            <a:r>
              <a:rPr lang="zh-CN" altLang="en-US" sz="3200" b="1" dirty="0">
                <a:solidFill>
                  <a:srgbClr val="2108B8"/>
                </a:solidFill>
                <a:latin typeface="微软雅黑" panose="020B0503020204020204" pitchFamily="34" charset="-122"/>
                <a:ea typeface="微软雅黑" panose="020B0503020204020204" pitchFamily="34" charset="-122"/>
              </a:rPr>
              <a:t>红字</a:t>
            </a:r>
            <a:r>
              <a:rPr lang="en-US" altLang="zh-CN" sz="3200" b="1" dirty="0">
                <a:solidFill>
                  <a:srgbClr val="2108B8"/>
                </a:solidFill>
                <a:latin typeface="微软雅黑" panose="020B0503020204020204" pitchFamily="34" charset="-122"/>
                <a:ea typeface="微软雅黑" panose="020B0503020204020204" pitchFamily="34" charset="-122"/>
              </a:rPr>
              <a:t>》</a:t>
            </a:r>
            <a:r>
              <a:rPr lang="zh-CN" altLang="en-US" sz="3200" b="1" dirty="0">
                <a:solidFill>
                  <a:srgbClr val="2108B8"/>
                </a:solidFill>
                <a:latin typeface="微软雅黑" panose="020B0503020204020204" pitchFamily="34" charset="-122"/>
                <a:ea typeface="微软雅黑" panose="020B0503020204020204" pitchFamily="34" charset="-122"/>
              </a:rPr>
              <a:t>中的红则代表屈辱和卑贱</a:t>
            </a:r>
            <a:endParaRPr lang="zh-CN" altLang="en-US" sz="3200" b="1" dirty="0">
              <a:solidFill>
                <a:srgbClr val="2108B8"/>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859DC2B1-4F4E-49EF-AD29-87009902885D}"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5059" name="灯片编号占位符 5"/>
          <p:cNvSpPr txBox="1">
            <a:spLocks noGrp="1"/>
          </p:cNvSpPr>
          <p:nvPr>
            <p:ph type="sldNum" sz="quarter" idx="12"/>
          </p:nvPr>
        </p:nvSpPr>
        <p:spPr>
          <a:ln/>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159746" name="Rectangle 2"/>
          <p:cNvSpPr>
            <a:spLocks noGrp="1" noChangeArrowheads="1"/>
          </p:cNvSpPr>
          <p:nvPr>
            <p:ph type="title"/>
          </p:nvPr>
        </p:nvSpPr>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5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文化的特征</a:t>
            </a:r>
            <a:r>
              <a:rPr kumimoji="0" lang="en-US" altLang="zh-CN" sz="4800" b="1" i="0" u="none" strike="noStrike" kern="0" cap="none" spc="0" normalizeH="0" baseline="0" noProof="0" dirty="0" smtClean="0">
                <a:ln>
                  <a:noFill/>
                </a:ln>
                <a:solidFill>
                  <a:srgbClr val="2108B8"/>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a:t>
            </a:r>
            <a:r>
              <a:rPr kumimoji="0" lang="zh-CN" altLang="en-US" sz="4800" b="1" i="0" u="none" strike="noStrike" kern="0" cap="none" spc="0" normalizeH="0" baseline="0" noProof="0" dirty="0" smtClean="0">
                <a:ln>
                  <a:noFill/>
                </a:ln>
                <a:solidFill>
                  <a:srgbClr val="2108B8"/>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传递性</a:t>
            </a:r>
            <a:endParaRPr kumimoji="0" lang="zh-CN" altLang="en-US" sz="4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45061" name="Rectangle 3"/>
          <p:cNvSpPr>
            <a:spLocks noGrp="1"/>
          </p:cNvSpPr>
          <p:nvPr>
            <p:ph idx="1"/>
          </p:nvPr>
        </p:nvSpPr>
        <p:spPr>
          <a:xfrm>
            <a:off x="446088" y="1268413"/>
            <a:ext cx="8229600" cy="5184775"/>
          </a:xfrm>
          <a:solidFill>
            <a:srgbClr val="CC99FF">
              <a:alpha val="100000"/>
            </a:srgbClr>
          </a:solidFill>
          <a:ln w="34925">
            <a:solidFill>
              <a:srgbClr val="003366">
                <a:alpha val="100000"/>
              </a:srgbClr>
            </a:solidFill>
            <a:miter lim="800000"/>
          </a:ln>
        </p:spPr>
        <p:txBody>
          <a:bodyPr vert="horz" wrap="square" lIns="91440" tIns="45720" rIns="91440" bIns="45720" anchor="t"/>
          <a:p>
            <a:pPr eaLnBrk="1" hangingPunct="1">
              <a:spcBef>
                <a:spcPts val="1200"/>
              </a:spcBef>
            </a:pPr>
            <a:r>
              <a:rPr lang="zh-CN" altLang="en-US" sz="3200" b="1" dirty="0">
                <a:latin typeface="微软雅黑" panose="020B0503020204020204" pitchFamily="34" charset="-122"/>
                <a:ea typeface="微软雅黑" panose="020B0503020204020204" pitchFamily="34" charset="-122"/>
              </a:rPr>
              <a:t>在时间和空间维度上通过各种方式向周围辐射</a:t>
            </a:r>
            <a:endParaRPr lang="zh-CN" altLang="en-US" sz="3200" b="1" dirty="0">
              <a:latin typeface="微软雅黑" panose="020B0503020204020204" pitchFamily="34" charset="-122"/>
              <a:ea typeface="微软雅黑" panose="020B0503020204020204" pitchFamily="34" charset="-122"/>
            </a:endParaRPr>
          </a:p>
          <a:p>
            <a:pPr lvl="1" eaLnBrk="1" hangingPunct="1">
              <a:spcBef>
                <a:spcPts val="1200"/>
              </a:spcBef>
            </a:pPr>
            <a:r>
              <a:rPr lang="zh-CN" altLang="en-US" sz="3200" b="1" dirty="0">
                <a:solidFill>
                  <a:srgbClr val="0033CC"/>
                </a:solidFill>
                <a:latin typeface="微软雅黑" panose="020B0503020204020204" pitchFamily="34" charset="-122"/>
                <a:ea typeface="微软雅黑" panose="020B0503020204020204" pitchFamily="34" charset="-122"/>
              </a:rPr>
              <a:t>时间维度上：表现为代际传承</a:t>
            </a:r>
            <a:endParaRPr lang="zh-CN" altLang="en-US" sz="3200" b="1" dirty="0">
              <a:solidFill>
                <a:srgbClr val="0033CC"/>
              </a:solidFill>
              <a:latin typeface="微软雅黑" panose="020B0503020204020204" pitchFamily="34" charset="-122"/>
              <a:ea typeface="微软雅黑" panose="020B0503020204020204" pitchFamily="34" charset="-122"/>
            </a:endParaRPr>
          </a:p>
          <a:p>
            <a:pPr lvl="1" eaLnBrk="1" hangingPunct="1">
              <a:spcBef>
                <a:spcPts val="1200"/>
              </a:spcBef>
            </a:pPr>
            <a:r>
              <a:rPr lang="zh-CN" altLang="en-US" sz="3200" b="1" dirty="0">
                <a:solidFill>
                  <a:srgbClr val="0033CC"/>
                </a:solidFill>
                <a:latin typeface="微软雅黑" panose="020B0503020204020204" pitchFamily="34" charset="-122"/>
                <a:ea typeface="微软雅黑" panose="020B0503020204020204" pitchFamily="34" charset="-122"/>
              </a:rPr>
              <a:t>空间维度上：不同群体、民族、国家之间的文化交流与合作、相互学习</a:t>
            </a:r>
            <a:endParaRPr lang="zh-CN" altLang="en-US" sz="3200" b="1" dirty="0">
              <a:solidFill>
                <a:srgbClr val="0033CC"/>
              </a:solidFill>
              <a:latin typeface="微软雅黑" panose="020B0503020204020204" pitchFamily="34" charset="-122"/>
              <a:ea typeface="微软雅黑" panose="020B0503020204020204" pitchFamily="34" charset="-122"/>
            </a:endParaRPr>
          </a:p>
          <a:p>
            <a:pPr lvl="1" eaLnBrk="1" hangingPunct="1">
              <a:spcBef>
                <a:spcPts val="1200"/>
              </a:spcBef>
            </a:pPr>
            <a:r>
              <a:rPr lang="zh-CN" altLang="en-US" sz="3200" b="1" dirty="0">
                <a:solidFill>
                  <a:srgbClr val="0033CC"/>
                </a:solidFill>
                <a:latin typeface="微软雅黑" panose="020B0503020204020204" pitchFamily="34" charset="-122"/>
                <a:ea typeface="微软雅黑" panose="020B0503020204020204" pitchFamily="34" charset="-122"/>
              </a:rPr>
              <a:t>文成公主入藏、四大发明传到欧洲、全球化中的美国文化</a:t>
            </a:r>
            <a:endParaRPr lang="zh-CN" altLang="en-US" sz="3200" b="1" dirty="0">
              <a:solidFill>
                <a:srgbClr val="0033CC"/>
              </a:solidFill>
              <a:latin typeface="微软雅黑" panose="020B0503020204020204" pitchFamily="34" charset="-122"/>
              <a:ea typeface="微软雅黑" panose="020B0503020204020204" pitchFamily="34" charset="-122"/>
            </a:endParaRPr>
          </a:p>
          <a:p>
            <a:pPr eaLnBrk="1" hangingPunct="1">
              <a:spcBef>
                <a:spcPts val="1200"/>
              </a:spcBef>
            </a:pPr>
            <a:r>
              <a:rPr lang="zh-CN" altLang="en-US" sz="3200" b="1" dirty="0">
                <a:latin typeface="微软雅黑" panose="020B0503020204020204" pitchFamily="34" charset="-122"/>
                <a:ea typeface="微软雅黑" panose="020B0503020204020204" pitchFamily="34" charset="-122"/>
              </a:rPr>
              <a:t>文化传递不是简单的复制或全盘接受，往往将接受与改造联系在一起</a:t>
            </a:r>
            <a:endParaRPr lang="zh-CN" altLang="en-US" sz="32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FD3F1A2A-3887-4B50-BFC1-C80DC4C78FF1}"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6083" name="灯片编号占位符 5"/>
          <p:cNvSpPr txBox="1">
            <a:spLocks noGrp="1"/>
          </p:cNvSpPr>
          <p:nvPr>
            <p:ph type="sldNum" sz="quarter" idx="12"/>
          </p:nvPr>
        </p:nvSpPr>
        <p:spPr>
          <a:ln/>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160770" name="Rectangle 2"/>
          <p:cNvSpPr>
            <a:spLocks noGrp="1" noChangeArrowheads="1"/>
          </p:cNvSpPr>
          <p:nvPr>
            <p:ph type="title"/>
          </p:nvPr>
        </p:nvSpPr>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54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文化的特征</a:t>
            </a:r>
            <a:r>
              <a:rPr kumimoji="0" lang="en-US" altLang="zh-CN" sz="4800" b="1" i="0" u="none" strike="noStrike" kern="0" cap="none" spc="0" normalizeH="0" baseline="0" noProof="0" dirty="0" smtClean="0">
                <a:ln>
                  <a:noFill/>
                </a:ln>
                <a:solidFill>
                  <a:srgbClr val="2108B8"/>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a:t>
            </a:r>
            <a:r>
              <a:rPr kumimoji="0" lang="zh-CN" altLang="en-US" sz="4800" b="1" i="0" u="none" strike="noStrike" kern="0" cap="none" spc="0" normalizeH="0" baseline="0" noProof="0" dirty="0" smtClean="0">
                <a:ln>
                  <a:noFill/>
                </a:ln>
                <a:solidFill>
                  <a:srgbClr val="2108B8"/>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变迁性</a:t>
            </a:r>
            <a:endParaRPr kumimoji="0" lang="zh-CN" altLang="en-US" sz="4800" b="1" i="0" u="none" strike="noStrike" kern="0" cap="none" spc="0" normalizeH="0" baseline="0" noProof="0" dirty="0" smtClean="0">
              <a:ln>
                <a:noFill/>
              </a:ln>
              <a:solidFill>
                <a:schemeClr val="tx2"/>
              </a:solidFill>
              <a:effectLst>
                <a:outerShdw blurRad="38100" dist="38100" dir="2700000" algn="tl">
                  <a:srgbClr val="C0C0C0"/>
                </a:outerShdw>
              </a:effectLst>
              <a:uLnTx/>
              <a:uFillTx/>
              <a:latin typeface="+mj-lt"/>
              <a:ea typeface="+mj-ea"/>
              <a:cs typeface="+mj-cs"/>
            </a:endParaRPr>
          </a:p>
        </p:txBody>
      </p:sp>
      <p:sp>
        <p:nvSpPr>
          <p:cNvPr id="46085" name="Rectangle 3"/>
          <p:cNvSpPr>
            <a:spLocks noGrp="1"/>
          </p:cNvSpPr>
          <p:nvPr>
            <p:ph idx="1"/>
          </p:nvPr>
        </p:nvSpPr>
        <p:spPr>
          <a:xfrm>
            <a:off x="457200" y="1484313"/>
            <a:ext cx="8229600" cy="4610100"/>
          </a:xfrm>
          <a:solidFill>
            <a:srgbClr val="FF99CC">
              <a:alpha val="100000"/>
            </a:srgbClr>
          </a:solidFill>
          <a:ln w="34925">
            <a:solidFill>
              <a:srgbClr val="FF0000">
                <a:alpha val="100000"/>
              </a:srgbClr>
            </a:solidFill>
            <a:miter lim="800000"/>
          </a:ln>
        </p:spPr>
        <p:txBody>
          <a:bodyPr vert="horz" wrap="square" lIns="91440" tIns="45720" rIns="91440" bIns="45720" anchor="t"/>
          <a:p>
            <a:pPr lvl="1" eaLnBrk="1" hangingPunct="1">
              <a:spcBef>
                <a:spcPct val="45000"/>
              </a:spcBef>
            </a:pPr>
            <a:r>
              <a:rPr lang="zh-CN" altLang="en-US" sz="3600" b="1" dirty="0">
                <a:latin typeface="微软雅黑" panose="020B0503020204020204" pitchFamily="34" charset="-122"/>
                <a:ea typeface="微软雅黑" panose="020B0503020204020204" pitchFamily="34" charset="-122"/>
              </a:rPr>
              <a:t>文化随社会环境和自然环境的变化而变化</a:t>
            </a:r>
            <a:endParaRPr lang="zh-CN" altLang="en-US" sz="3600" b="1" dirty="0">
              <a:latin typeface="微软雅黑" panose="020B0503020204020204" pitchFamily="34" charset="-122"/>
              <a:ea typeface="微软雅黑" panose="020B0503020204020204" pitchFamily="34" charset="-122"/>
            </a:endParaRPr>
          </a:p>
          <a:p>
            <a:pPr lvl="2" eaLnBrk="1" hangingPunct="1">
              <a:spcBef>
                <a:spcPct val="45000"/>
              </a:spcBef>
            </a:pPr>
            <a:r>
              <a:rPr lang="zh-CN" altLang="en-US" sz="3200" b="1" dirty="0">
                <a:latin typeface="微软雅黑" panose="020B0503020204020204" pitchFamily="34" charset="-122"/>
                <a:ea typeface="微软雅黑" panose="020B0503020204020204" pitchFamily="34" charset="-122"/>
              </a:rPr>
              <a:t>审美观念的变化：</a:t>
            </a:r>
            <a:r>
              <a:rPr lang="zh-CN" altLang="en-US" sz="3200" b="1" dirty="0">
                <a:solidFill>
                  <a:srgbClr val="CC0000"/>
                </a:solidFill>
                <a:latin typeface="微软雅黑" panose="020B0503020204020204" pitchFamily="34" charset="-122"/>
                <a:ea typeface="微软雅黑" panose="020B0503020204020204" pitchFamily="34" charset="-122"/>
              </a:rPr>
              <a:t>西汉瘦，唐朝胖</a:t>
            </a:r>
            <a:endParaRPr lang="zh-CN" altLang="en-US" sz="3200" b="1" dirty="0">
              <a:solidFill>
                <a:srgbClr val="CC0000"/>
              </a:solidFill>
              <a:latin typeface="微软雅黑" panose="020B0503020204020204" pitchFamily="34" charset="-122"/>
              <a:ea typeface="微软雅黑" panose="020B0503020204020204" pitchFamily="34" charset="-122"/>
            </a:endParaRPr>
          </a:p>
          <a:p>
            <a:pPr lvl="2" eaLnBrk="1" hangingPunct="1">
              <a:spcBef>
                <a:spcPct val="45000"/>
              </a:spcBef>
            </a:pPr>
            <a:r>
              <a:rPr lang="zh-CN" altLang="en-US" sz="3200" b="1" dirty="0">
                <a:solidFill>
                  <a:srgbClr val="CC0000"/>
                </a:solidFill>
                <a:latin typeface="微软雅黑" panose="020B0503020204020204" pitchFamily="34" charset="-122"/>
                <a:ea typeface="微软雅黑" panose="020B0503020204020204" pitchFamily="34" charset="-122"/>
              </a:rPr>
              <a:t>从多子多福到独生子女、丁克家庭、独身主义</a:t>
            </a:r>
            <a:endParaRPr lang="zh-CN" altLang="en-US" sz="3200" b="1" dirty="0">
              <a:solidFill>
                <a:srgbClr val="CC0000"/>
              </a:solidFill>
              <a:latin typeface="微软雅黑" panose="020B0503020204020204" pitchFamily="34" charset="-122"/>
              <a:ea typeface="微软雅黑" panose="020B0503020204020204" pitchFamily="34" charset="-122"/>
            </a:endParaRPr>
          </a:p>
          <a:p>
            <a:pPr lvl="2" eaLnBrk="1" hangingPunct="1">
              <a:spcBef>
                <a:spcPct val="45000"/>
              </a:spcBef>
            </a:pPr>
            <a:r>
              <a:rPr lang="zh-CN" altLang="en-US" sz="3200" b="1" dirty="0">
                <a:latin typeface="微软雅黑" panose="020B0503020204020204" pitchFamily="34" charset="-122"/>
                <a:ea typeface="微软雅黑" panose="020B0503020204020204" pitchFamily="34" charset="-122"/>
              </a:rPr>
              <a:t>物质文化的变迁：</a:t>
            </a:r>
            <a:r>
              <a:rPr lang="zh-CN" altLang="en-US" sz="3200" b="1" dirty="0">
                <a:solidFill>
                  <a:srgbClr val="CC0000"/>
                </a:solidFill>
                <a:latin typeface="微软雅黑" panose="020B0503020204020204" pitchFamily="34" charset="-122"/>
                <a:ea typeface="微软雅黑" panose="020B0503020204020204" pitchFamily="34" charset="-122"/>
              </a:rPr>
              <a:t>从烽火台、邮递马车到电话、互联网</a:t>
            </a:r>
            <a:endParaRPr lang="zh-CN" altLang="en-US" sz="3200" b="1" dirty="0">
              <a:solidFill>
                <a:srgbClr val="CC0000"/>
              </a:solidFill>
              <a:latin typeface="微软雅黑" panose="020B0503020204020204" pitchFamily="34" charset="-122"/>
              <a:ea typeface="微软雅黑" panose="020B0503020204020204" pitchFamily="34" charset="-122"/>
            </a:endParaRPr>
          </a:p>
          <a:p>
            <a:pPr eaLnBrk="1" hangingPunct="1"/>
            <a:endParaRPr lang="en-US" altLang="zh-CN" b="1" dirty="0">
              <a:solidFill>
                <a:srgbClr val="CC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33B84BF-6FC3-4EEC-A3F9-8E10F70FDBFA}"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7107" name="灯片编号占位符 5"/>
          <p:cNvSpPr txBox="1">
            <a:spLocks noGrp="1"/>
          </p:cNvSpPr>
          <p:nvPr>
            <p:ph type="sldNum" sz="quarter" idx="12"/>
          </p:nvPr>
        </p:nvSpPr>
        <p:spPr>
          <a:ln/>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150530" name="Rectangle 2"/>
          <p:cNvSpPr>
            <a:spLocks noGrp="1" noChangeArrowheads="1"/>
          </p:cNvSpPr>
          <p:nvPr>
            <p:ph type="title"/>
          </p:nvPr>
        </p:nvSpPr>
        <p:spPr>
          <a:xfrm>
            <a:off x="457200" y="277813"/>
            <a:ext cx="8229600" cy="1168400"/>
          </a:xfrm>
          <a:gradFill rotWithShape="1">
            <a:gsLst>
              <a:gs pos="0">
                <a:srgbClr val="FFFF00"/>
              </a:gs>
              <a:gs pos="100000">
                <a:srgbClr val="FFFF99"/>
              </a:gs>
            </a:gsLst>
            <a:lin ang="0" scaled="1"/>
          </a:gradFill>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70000"/>
              </a:spcBef>
              <a:spcAft>
                <a:spcPct val="0"/>
              </a:spcAft>
              <a:buClrTx/>
              <a:buSzTx/>
              <a:buFontTx/>
              <a:buNone/>
              <a:defRPr/>
            </a:pPr>
            <a:r>
              <a:rPr kumimoji="0" lang="zh-CN" altLang="en-US" sz="60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物质文化与非物质文化</a:t>
            </a:r>
            <a:endParaRPr kumimoji="0" lang="zh-CN" altLang="en-US" sz="6000" b="1" i="0" u="none" strike="noStrike" kern="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sp>
        <p:nvSpPr>
          <p:cNvPr id="47109" name="Rectangle 3" descr="80%"/>
          <p:cNvSpPr>
            <a:spLocks noGrp="1"/>
          </p:cNvSpPr>
          <p:nvPr>
            <p:ph idx="1"/>
          </p:nvPr>
        </p:nvSpPr>
        <p:spPr>
          <a:xfrm>
            <a:off x="457200" y="1446213"/>
            <a:ext cx="8229600" cy="4862512"/>
          </a:xfrm>
          <a:pattFill prst="pct80">
            <a:fgClr>
              <a:srgbClr val="FFFF99">
                <a:alpha val="100000"/>
              </a:srgbClr>
            </a:fgClr>
            <a:bgClr>
              <a:schemeClr val="bg1">
                <a:alpha val="100000"/>
              </a:schemeClr>
            </a:bgClr>
          </a:pattFill>
          <a:ln/>
        </p:spPr>
        <p:txBody>
          <a:bodyPr vert="horz" wrap="square" lIns="91440" tIns="45720" rIns="91440" bIns="45720" anchor="t"/>
          <a:p>
            <a:pPr lvl="1" eaLnBrk="1" hangingPunct="1">
              <a:spcBef>
                <a:spcPct val="70000"/>
              </a:spcBef>
            </a:pPr>
            <a:r>
              <a:rPr lang="zh-CN" altLang="en-US" sz="3600" b="1" dirty="0">
                <a:solidFill>
                  <a:srgbClr val="C00000"/>
                </a:solidFill>
                <a:latin typeface="微软雅黑" panose="020B0503020204020204" pitchFamily="34" charset="-122"/>
                <a:ea typeface="微软雅黑" panose="020B0503020204020204" pitchFamily="34" charset="-122"/>
              </a:rPr>
              <a:t>物质文化：</a:t>
            </a:r>
            <a:r>
              <a:rPr lang="zh-CN" altLang="en-US" sz="2800" b="1" dirty="0">
                <a:solidFill>
                  <a:srgbClr val="2108B8"/>
                </a:solidFill>
                <a:latin typeface="微软雅黑" panose="020B0503020204020204" pitchFamily="34" charset="-122"/>
                <a:ea typeface="微软雅黑" panose="020B0503020204020204" pitchFamily="34" charset="-122"/>
              </a:rPr>
              <a:t>人类创造并赋予意义的制品或物体，如汽车、轮船、服装、电脑、学校、工厂、城市等。</a:t>
            </a:r>
            <a:endParaRPr lang="zh-CN" altLang="en-US" sz="2800" b="1" dirty="0">
              <a:solidFill>
                <a:srgbClr val="2108B8"/>
              </a:solidFill>
              <a:latin typeface="微软雅黑" panose="020B0503020204020204" pitchFamily="34" charset="-122"/>
              <a:ea typeface="微软雅黑" panose="020B0503020204020204" pitchFamily="34" charset="-122"/>
            </a:endParaRPr>
          </a:p>
          <a:p>
            <a:pPr lvl="1" eaLnBrk="1" hangingPunct="1">
              <a:spcBef>
                <a:spcPct val="70000"/>
              </a:spcBef>
            </a:pPr>
            <a:r>
              <a:rPr lang="zh-CN" altLang="en-US" sz="3600" b="1" dirty="0">
                <a:solidFill>
                  <a:srgbClr val="C00000"/>
                </a:solidFill>
                <a:latin typeface="微软雅黑" panose="020B0503020204020204" pitchFamily="34" charset="-122"/>
                <a:ea typeface="微软雅黑" panose="020B0503020204020204" pitchFamily="34" charset="-122"/>
              </a:rPr>
              <a:t>非物质文化：</a:t>
            </a:r>
            <a:r>
              <a:rPr lang="zh-CN" altLang="en-US" sz="2800" b="1" dirty="0">
                <a:solidFill>
                  <a:srgbClr val="2108B8"/>
                </a:solidFill>
                <a:latin typeface="微软雅黑" panose="020B0503020204020204" pitchFamily="34" charset="-122"/>
                <a:ea typeface="微软雅黑" panose="020B0503020204020204" pitchFamily="34" charset="-122"/>
              </a:rPr>
              <a:t>抽象的创造物，如语言、思想、信仰、规范、习俗、神话、技能、家庭模式、政治制度等等。</a:t>
            </a:r>
            <a:endParaRPr lang="zh-CN" altLang="en-US" sz="2800" b="1" dirty="0">
              <a:solidFill>
                <a:srgbClr val="2108B8"/>
              </a:solidFill>
              <a:latin typeface="微软雅黑" panose="020B0503020204020204" pitchFamily="34" charset="-122"/>
              <a:ea typeface="微软雅黑" panose="020B0503020204020204" pitchFamily="34" charset="-122"/>
            </a:endParaRPr>
          </a:p>
          <a:p>
            <a:pPr eaLnBrk="1" hangingPunct="1">
              <a:spcBef>
                <a:spcPct val="70000"/>
              </a:spcBef>
            </a:pPr>
            <a:r>
              <a:rPr lang="zh-CN" altLang="en-US" sz="4000" b="1" i="1" dirty="0">
                <a:solidFill>
                  <a:srgbClr val="CC0000"/>
                </a:solidFill>
                <a:latin typeface="微软雅黑" panose="020B0503020204020204" pitchFamily="34" charset="-122"/>
                <a:ea typeface="微软雅黑" panose="020B0503020204020204" pitchFamily="34" charset="-122"/>
              </a:rPr>
              <a:t>问题：</a:t>
            </a:r>
            <a:r>
              <a:rPr lang="zh-CN" altLang="en-US" sz="3200" b="1" dirty="0">
                <a:solidFill>
                  <a:srgbClr val="0033CC"/>
                </a:solidFill>
                <a:latin typeface="微软雅黑" panose="020B0503020204020204" pitchFamily="34" charset="-122"/>
                <a:ea typeface="微软雅黑" panose="020B0503020204020204" pitchFamily="34" charset="-122"/>
              </a:rPr>
              <a:t>戏剧、音乐、书籍等是属于物质文化还是非物质文化？</a:t>
            </a:r>
            <a:endParaRPr lang="zh-CN" altLang="en-US" sz="2800" dirty="0">
              <a:solidFill>
                <a:srgbClr val="0033CC"/>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32D65FDB-CEB4-47FC-9458-D76CDAE58DD2}"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8131" name="灯片编号占位符 5"/>
          <p:cNvSpPr txBox="1">
            <a:spLocks noGrp="1"/>
          </p:cNvSpPr>
          <p:nvPr>
            <p:ph type="sldNum" sz="quarter" idx="12"/>
          </p:nvPr>
        </p:nvSpPr>
        <p:spPr>
          <a:ln/>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151554" name="Rectangle 2"/>
          <p:cNvSpPr>
            <a:spLocks noGrp="1" noChangeArrowheads="1"/>
          </p:cNvSpPr>
          <p:nvPr>
            <p:ph type="title"/>
          </p:nvPr>
        </p:nvSpPr>
        <p:spPr>
          <a:xfrm>
            <a:off x="395288" y="260350"/>
            <a:ext cx="8280400" cy="1008063"/>
          </a:xfrm>
          <a:gradFill rotWithShape="1">
            <a:gsLst>
              <a:gs pos="0">
                <a:srgbClr val="FF6600"/>
              </a:gs>
              <a:gs pos="50000">
                <a:srgbClr val="FFFF00"/>
              </a:gs>
              <a:gs pos="100000">
                <a:srgbClr val="FF6600"/>
              </a:gs>
            </a:gsLst>
            <a:lin ang="0" scaled="1"/>
          </a:gradFill>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6000" b="1" i="1" u="none" strike="noStrike" kern="0" cap="none" spc="0" normalizeH="0" baseline="0" noProof="0" dirty="0" smtClean="0">
                <a:ln>
                  <a:noFill/>
                </a:ln>
                <a:solidFill>
                  <a:srgbClr val="C0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文化与社会</a:t>
            </a:r>
            <a:endParaRPr kumimoji="0" lang="zh-CN" altLang="en-US" sz="6000" b="1" i="1" u="none" strike="noStrike" kern="0" cap="none" spc="0" normalizeH="0" baseline="0" noProof="0" dirty="0" smtClean="0">
              <a:ln>
                <a:noFill/>
              </a:ln>
              <a:solidFill>
                <a:srgbClr val="C0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sp>
        <p:nvSpPr>
          <p:cNvPr id="48133" name="Rectangle 3"/>
          <p:cNvSpPr>
            <a:spLocks noGrp="1"/>
          </p:cNvSpPr>
          <p:nvPr>
            <p:ph idx="1"/>
          </p:nvPr>
        </p:nvSpPr>
        <p:spPr>
          <a:xfrm>
            <a:off x="457200" y="1374775"/>
            <a:ext cx="8229600" cy="4933950"/>
          </a:xfrm>
          <a:gradFill rotWithShape="1">
            <a:gsLst>
              <a:gs pos="0">
                <a:srgbClr val="FFFF99">
                  <a:alpha val="100000"/>
                </a:srgbClr>
              </a:gs>
              <a:gs pos="100000">
                <a:srgbClr val="FFFF00">
                  <a:alpha val="100000"/>
                </a:srgbClr>
              </a:gs>
            </a:gsLst>
            <a:lin ang="5400000" scaled="1"/>
            <a:tileRect/>
          </a:gradFill>
          <a:ln/>
        </p:spPr>
        <p:txBody>
          <a:bodyPr vert="horz" wrap="square" lIns="91440" tIns="45720" rIns="91440" bIns="45720" anchor="t"/>
          <a:p>
            <a:pPr eaLnBrk="1" hangingPunct="1">
              <a:spcBef>
                <a:spcPct val="70000"/>
              </a:spcBef>
            </a:pPr>
            <a:r>
              <a:rPr lang="zh-CN" altLang="en-US" b="1" dirty="0">
                <a:solidFill>
                  <a:srgbClr val="2108B8"/>
                </a:solidFill>
                <a:latin typeface="微软雅黑" panose="020B0503020204020204" pitchFamily="34" charset="-122"/>
                <a:ea typeface="微软雅黑" panose="020B0503020204020204" pitchFamily="34" charset="-122"/>
              </a:rPr>
              <a:t>文化和社会两个概念的关系十分密切，两者互相依存、密不可分。</a:t>
            </a:r>
            <a:endParaRPr lang="zh-CN" altLang="en-US" b="1" dirty="0">
              <a:solidFill>
                <a:srgbClr val="2108B8"/>
              </a:solidFill>
              <a:latin typeface="微软雅黑" panose="020B0503020204020204" pitchFamily="34" charset="-122"/>
              <a:ea typeface="微软雅黑" panose="020B0503020204020204" pitchFamily="34" charset="-122"/>
            </a:endParaRPr>
          </a:p>
          <a:p>
            <a:pPr eaLnBrk="1" hangingPunct="1">
              <a:spcBef>
                <a:spcPct val="70000"/>
              </a:spcBef>
            </a:pPr>
            <a:r>
              <a:rPr lang="en-US" altLang="zh-CN" b="1" dirty="0">
                <a:solidFill>
                  <a:schemeClr val="hlink"/>
                </a:solidFill>
                <a:latin typeface="微软雅黑" panose="020B0503020204020204" pitchFamily="34" charset="-122"/>
                <a:ea typeface="微软雅黑" panose="020B0503020204020204" pitchFamily="34" charset="-122"/>
              </a:rPr>
              <a:t>R.</a:t>
            </a:r>
            <a:r>
              <a:rPr lang="zh-CN" altLang="en-US" b="1" dirty="0">
                <a:solidFill>
                  <a:schemeClr val="hlink"/>
                </a:solidFill>
                <a:latin typeface="微软雅黑" panose="020B0503020204020204" pitchFamily="34" charset="-122"/>
                <a:ea typeface="微软雅黑" panose="020B0503020204020204" pitchFamily="34" charset="-122"/>
              </a:rPr>
              <a:t>弗思</a:t>
            </a:r>
            <a:r>
              <a:rPr lang="zh-CN" altLang="en-US" b="1" dirty="0">
                <a:solidFill>
                  <a:srgbClr val="CC0000"/>
                </a:solidFill>
                <a:latin typeface="微软雅黑" panose="020B0503020204020204" pitchFamily="34" charset="-122"/>
                <a:ea typeface="微软雅黑" panose="020B0503020204020204" pitchFamily="34" charset="-122"/>
              </a:rPr>
              <a:t>：</a:t>
            </a:r>
            <a:r>
              <a:rPr lang="zh-CN" altLang="en-US" b="1" dirty="0">
                <a:solidFill>
                  <a:srgbClr val="2108B8"/>
                </a:solidFill>
                <a:latin typeface="微软雅黑" panose="020B0503020204020204" pitchFamily="34" charset="-122"/>
                <a:ea typeface="微软雅黑" panose="020B0503020204020204" pitchFamily="34" charset="-122"/>
              </a:rPr>
              <a:t>如果认为社会是有一群具有特定生活方式的人组成的，那么文化就是生活方式。</a:t>
            </a:r>
            <a:r>
              <a:rPr lang="zh-CN" altLang="en-US" b="1" u="sng" dirty="0">
                <a:solidFill>
                  <a:srgbClr val="CC0000"/>
                </a:solidFill>
                <a:latin typeface="微软雅黑" panose="020B0503020204020204" pitchFamily="34" charset="-122"/>
                <a:ea typeface="微软雅黑" panose="020B0503020204020204" pitchFamily="34" charset="-122"/>
              </a:rPr>
              <a:t>他认为，文化就是社会，社会是什么，文化就是什么</a:t>
            </a:r>
            <a:r>
              <a:rPr lang="zh-CN" altLang="en-US" b="1" dirty="0">
                <a:solidFill>
                  <a:srgbClr val="CC0000"/>
                </a:solidFill>
                <a:latin typeface="微软雅黑" panose="020B0503020204020204" pitchFamily="34" charset="-122"/>
                <a:ea typeface="微软雅黑" panose="020B0503020204020204" pitchFamily="34" charset="-122"/>
              </a:rPr>
              <a:t>。</a:t>
            </a:r>
            <a:r>
              <a:rPr lang="zh-CN" altLang="en-US" sz="2400" b="1" dirty="0">
                <a:solidFill>
                  <a:srgbClr val="2108B8"/>
                </a:solidFill>
                <a:latin typeface="微软雅黑" panose="020B0503020204020204" pitchFamily="34" charset="-122"/>
                <a:ea typeface="微软雅黑" panose="020B0503020204020204" pitchFamily="34" charset="-122"/>
              </a:rPr>
              <a:t>（</a:t>
            </a:r>
            <a:r>
              <a:rPr lang="en-US" altLang="zh-CN" sz="2400" b="1" dirty="0">
                <a:solidFill>
                  <a:srgbClr val="2108B8"/>
                </a:solidFill>
                <a:latin typeface="微软雅黑" panose="020B0503020204020204" pitchFamily="34" charset="-122"/>
                <a:ea typeface="微软雅黑" panose="020B0503020204020204" pitchFamily="34" charset="-122"/>
              </a:rPr>
              <a:t>《</a:t>
            </a:r>
            <a:r>
              <a:rPr lang="zh-CN" altLang="en-US" sz="2400" b="1" dirty="0">
                <a:solidFill>
                  <a:srgbClr val="2108B8"/>
                </a:solidFill>
                <a:latin typeface="微软雅黑" panose="020B0503020204020204" pitchFamily="34" charset="-122"/>
                <a:ea typeface="微软雅黑" panose="020B0503020204020204" pitchFamily="34" charset="-122"/>
              </a:rPr>
              <a:t>社会组织要素</a:t>
            </a:r>
            <a:r>
              <a:rPr lang="en-US" altLang="zh-CN" sz="2400" b="1" dirty="0">
                <a:solidFill>
                  <a:srgbClr val="2108B8"/>
                </a:solidFill>
                <a:latin typeface="微软雅黑" panose="020B0503020204020204" pitchFamily="34" charset="-122"/>
                <a:ea typeface="微软雅黑" panose="020B0503020204020204" pitchFamily="34" charset="-122"/>
              </a:rPr>
              <a:t>》1951</a:t>
            </a:r>
            <a:r>
              <a:rPr lang="zh-CN" altLang="en-US" sz="2400" b="1" dirty="0">
                <a:solidFill>
                  <a:srgbClr val="2108B8"/>
                </a:solidFill>
                <a:latin typeface="微软雅黑" panose="020B0503020204020204" pitchFamily="34" charset="-122"/>
                <a:ea typeface="微软雅黑" panose="020B0503020204020204" pitchFamily="34" charset="-122"/>
              </a:rPr>
              <a:t>）</a:t>
            </a:r>
            <a:endParaRPr lang="zh-CN" altLang="en-US" sz="2400" b="1" dirty="0">
              <a:solidFill>
                <a:srgbClr val="2108B8"/>
              </a:solidFill>
              <a:latin typeface="微软雅黑" panose="020B0503020204020204" pitchFamily="34" charset="-122"/>
              <a:ea typeface="微软雅黑" panose="020B0503020204020204" pitchFamily="34" charset="-122"/>
            </a:endParaRPr>
          </a:p>
          <a:p>
            <a:pPr eaLnBrk="1" hangingPunct="1">
              <a:spcBef>
                <a:spcPct val="70000"/>
              </a:spcBef>
            </a:pPr>
            <a:r>
              <a:rPr lang="zh-CN" altLang="en-US" b="1" dirty="0">
                <a:solidFill>
                  <a:srgbClr val="2108B8"/>
                </a:solidFill>
                <a:latin typeface="微软雅黑" panose="020B0503020204020204" pitchFamily="34" charset="-122"/>
                <a:ea typeface="微软雅黑" panose="020B0503020204020204" pitchFamily="34" charset="-122"/>
              </a:rPr>
              <a:t>文化是由大家所共享的社会产品构成的；而社会则由共享某种文化的、相互发生作用的人组成的。</a:t>
            </a:r>
            <a:endParaRPr lang="zh-CN" altLang="en-US" dirty="0">
              <a:solidFill>
                <a:srgbClr val="2108B8"/>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E9448108-7CDE-4274-B2FE-7F7B015D4786}"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49155" name="灯片编号占位符 5"/>
          <p:cNvSpPr txBox="1">
            <a:spLocks noGrp="1"/>
          </p:cNvSpPr>
          <p:nvPr>
            <p:ph type="sldNum" sz="quarter" idx="12"/>
          </p:nvPr>
        </p:nvSpPr>
        <p:spPr>
          <a:ln/>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120834" name="Rectangle 1026"/>
          <p:cNvSpPr>
            <a:spLocks noGrp="1" noChangeArrowheads="1"/>
          </p:cNvSpPr>
          <p:nvPr>
            <p:ph type="title"/>
          </p:nvPr>
        </p:nvSpPr>
        <p:spPr>
          <a:xfrm>
            <a:off x="457200" y="277813"/>
            <a:ext cx="8229600" cy="919163"/>
          </a:xfrm>
          <a:solidFill>
            <a:srgbClr val="FFC000"/>
          </a:solidFill>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5400" b="1" i="1" u="none" strike="noStrike" kern="0" cap="none" spc="0" normalizeH="0" baseline="0" noProof="0" dirty="0" smtClean="0">
                <a:ln>
                  <a:noFill/>
                </a:ln>
                <a:solidFill>
                  <a:srgbClr val="C0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文化与文明</a:t>
            </a:r>
            <a:endParaRPr kumimoji="0" lang="zh-CN" altLang="en-US" sz="5400" b="1" i="1" u="none" strike="noStrike" kern="0" cap="none" spc="0" normalizeH="0" baseline="0" noProof="0" dirty="0" smtClean="0">
              <a:ln>
                <a:noFill/>
              </a:ln>
              <a:solidFill>
                <a:srgbClr val="C0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sp>
        <p:nvSpPr>
          <p:cNvPr id="120835" name="Rectangle 1027"/>
          <p:cNvSpPr>
            <a:spLocks noGrp="1" noChangeArrowheads="1"/>
          </p:cNvSpPr>
          <p:nvPr>
            <p:ph idx="1"/>
          </p:nvPr>
        </p:nvSpPr>
        <p:spPr>
          <a:xfrm>
            <a:off x="468313" y="1268413"/>
            <a:ext cx="8074025" cy="5184775"/>
          </a:xfrm>
          <a:gradFill rotWithShape="1">
            <a:gsLst>
              <a:gs pos="0">
                <a:schemeClr val="bg1"/>
              </a:gs>
              <a:gs pos="100000">
                <a:srgbClr val="FFFF00"/>
              </a:gs>
            </a:gsLst>
            <a:lin ang="5400000" scaled="1"/>
          </a:gradFill>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ts val="800"/>
              </a:spcBef>
              <a:spcAft>
                <a:spcPct val="0"/>
              </a:spcAft>
              <a:buClr>
                <a:schemeClr val="accent1"/>
              </a:buClr>
              <a:buSzPct val="65000"/>
              <a:buFont typeface="Wingdings" panose="05000000000000000000" pitchFamily="2" charset="2"/>
              <a:buChar char="n"/>
              <a:defRPr/>
            </a:pPr>
            <a:r>
              <a:rPr kumimoji="0" lang="zh-CN" altLang="en-US" sz="2800" b="1" i="0" u="none" strike="noStrike" kern="0" cap="none" spc="0" normalizeH="0" baseline="0" noProof="0" dirty="0" smtClean="0">
                <a:ln>
                  <a:noFill/>
                </a:ln>
                <a:solidFill>
                  <a:srgbClr val="CC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文化是个总概念，指人类所创造的一切物质和非物质成就；文明是一个分概念，指文化发展中的进步方面。</a:t>
            </a:r>
            <a:endParaRPr kumimoji="0" lang="zh-CN" altLang="en-US" sz="2800" b="1" i="0" u="none" strike="noStrike" kern="0" cap="none" spc="0" normalizeH="0" baseline="0" noProof="0" dirty="0" smtClean="0">
              <a:ln>
                <a:noFill/>
              </a:ln>
              <a:solidFill>
                <a:srgbClr val="CC00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ts val="800"/>
              </a:spcBef>
              <a:spcAft>
                <a:spcPct val="0"/>
              </a:spcAft>
              <a:buClr>
                <a:schemeClr val="accent1"/>
              </a:buClr>
              <a:buSzPct val="65000"/>
              <a:buFont typeface="Wingdings" panose="05000000000000000000" pitchFamily="2" charset="2"/>
              <a:buChar char="n"/>
              <a:defRPr/>
            </a:pPr>
            <a:r>
              <a:rPr kumimoji="0" lang="zh-CN" altLang="en-US"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文明一词在</a:t>
            </a:r>
            <a:r>
              <a:rPr kumimoji="0" lang="en-US" altLang="zh-CN"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a:t>
            </a:r>
            <a:r>
              <a:rPr kumimoji="0" lang="zh-CN" altLang="en-US"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周易</a:t>
            </a:r>
            <a:r>
              <a:rPr kumimoji="0" lang="en-US" altLang="zh-CN"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a:t>
            </a:r>
            <a:r>
              <a:rPr kumimoji="0" lang="zh-CN" altLang="en-US"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乾卦</a:t>
            </a:r>
            <a:r>
              <a:rPr kumimoji="0" lang="en-US" altLang="zh-CN"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a:t>
            </a:r>
            <a:r>
              <a:rPr kumimoji="0" lang="zh-CN" altLang="en-US"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文言</a:t>
            </a:r>
            <a:r>
              <a:rPr kumimoji="0" lang="en-US" altLang="zh-CN"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a:t>
            </a:r>
            <a:r>
              <a:rPr kumimoji="0" lang="zh-CN" altLang="en-US"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rPr>
              <a:t>中就有“天下文明”之说，用来表达社会的开发状况，也指称美好的事物等。</a:t>
            </a:r>
            <a:endParaRPr kumimoji="0" lang="zh-CN" altLang="en-US" sz="2800" b="1" i="0" u="none" strike="noStrike" kern="0" cap="none" spc="0" normalizeH="0" baseline="0" noProof="0" dirty="0" smtClean="0">
              <a:ln>
                <a:noFill/>
              </a:ln>
              <a:solidFill>
                <a:srgbClr val="0033CC"/>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ts val="800"/>
              </a:spcBef>
              <a:spcAft>
                <a:spcPct val="0"/>
              </a:spcAft>
              <a:buClr>
                <a:schemeClr val="accent1"/>
              </a:buClr>
              <a:buSzPct val="65000"/>
              <a:buFont typeface="Wingdings" panose="05000000000000000000" pitchFamily="2" charset="2"/>
              <a:buChar char="n"/>
              <a:defRPr/>
            </a:pPr>
            <a:r>
              <a:rPr kumimoji="0" lang="zh-CN" altLang="en-US" sz="2800" b="1" i="0" u="none" strike="noStrike" kern="0" cap="none" spc="0" normalizeH="0" baseline="0" noProof="0" dirty="0">
                <a:ln>
                  <a:noFill/>
                </a:ln>
                <a:solidFill>
                  <a:srgbClr val="CC0000"/>
                </a:solidFill>
                <a:effectLst/>
                <a:uLnTx/>
                <a:uFillTx/>
                <a:latin typeface="微软雅黑" panose="020B0503020204020204" pitchFamily="34" charset="-122"/>
                <a:ea typeface="微软雅黑" panose="020B0503020204020204" pitchFamily="34" charset="-122"/>
                <a:cs typeface="+mn-cs"/>
              </a:rPr>
              <a:t>文明是指文化的进步方面，说某种事物文明与否，就是一种价值判断，就和某种价值观相联系。</a:t>
            </a:r>
            <a:endParaRPr kumimoji="0" lang="zh-CN" altLang="en-US" sz="2800" b="1" i="0" u="none" strike="noStrike" kern="0" cap="none" spc="0" normalizeH="0" baseline="0" noProof="0" dirty="0">
              <a:ln>
                <a:noFill/>
              </a:ln>
              <a:solidFill>
                <a:srgbClr val="CC0000"/>
              </a:solidFill>
              <a:effectLst/>
              <a:uLnTx/>
              <a:uFillTx/>
              <a:latin typeface="微软雅黑" panose="020B0503020204020204" pitchFamily="34" charset="-122"/>
              <a:ea typeface="微软雅黑" panose="020B0503020204020204" pitchFamily="34" charset="-122"/>
              <a:cs typeface="+mn-cs"/>
            </a:endParaRPr>
          </a:p>
          <a:p>
            <a:pPr marL="342900" marR="0" lvl="0" indent="-342900" algn="l" defTabSz="914400" rtl="0" eaLnBrk="1" fontAlgn="base" latinLnBrk="0" hangingPunct="1">
              <a:lnSpc>
                <a:spcPct val="100000"/>
              </a:lnSpc>
              <a:spcBef>
                <a:spcPts val="800"/>
              </a:spcBef>
              <a:spcAft>
                <a:spcPct val="0"/>
              </a:spcAft>
              <a:buClr>
                <a:schemeClr val="accent1"/>
              </a:buClr>
              <a:buSzPct val="65000"/>
              <a:buFont typeface="Wingdings" panose="05000000000000000000" pitchFamily="2" charset="2"/>
              <a:buChar char="n"/>
              <a:defRPr/>
            </a:pPr>
            <a:r>
              <a:rPr kumimoji="0" lang="zh-CN" altLang="en-US" sz="2800" b="1" i="0" u="none" strike="noStrike" kern="0" cap="none" spc="0" normalizeH="0" baseline="0" noProof="0" dirty="0">
                <a:ln>
                  <a:noFill/>
                </a:ln>
                <a:solidFill>
                  <a:srgbClr val="0033CC"/>
                </a:solidFill>
                <a:effectLst/>
                <a:uLnTx/>
                <a:uFillTx/>
                <a:latin typeface="微软雅黑" panose="020B0503020204020204" pitchFamily="34" charset="-122"/>
                <a:ea typeface="微软雅黑" panose="020B0503020204020204" pitchFamily="34" charset="-122"/>
                <a:cs typeface="+mn-cs"/>
              </a:rPr>
              <a:t>马克思把人类历史上出现的文明形态概括为：</a:t>
            </a:r>
            <a:r>
              <a:rPr kumimoji="0" lang="zh-CN" altLang="en-US" sz="2800" b="1" i="0" u="none" strike="noStrike" kern="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cs typeface="+mn-cs"/>
              </a:rPr>
              <a:t>原始文明、封建文明、资本主义文明、社会主义文明四种形态。 </a:t>
            </a:r>
            <a:endParaRPr kumimoji="0" lang="zh-CN" altLang="en-US" sz="2400" b="1" i="0" u="none" strike="noStrike" kern="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20834"/>
                                        </p:tgtEl>
                                        <p:attrNameLst>
                                          <p:attrName>style.visibility</p:attrName>
                                        </p:attrNameLst>
                                      </p:cBhvr>
                                      <p:to>
                                        <p:strVal val="visible"/>
                                      </p:to>
                                    </p:set>
                                    <p:anim calcmode="lin" valueType="num">
                                      <p:cBhvr>
                                        <p:cTn id="7" dur="500" fill="hold"/>
                                        <p:tgtEl>
                                          <p:spTgt spid="120834"/>
                                        </p:tgtEl>
                                        <p:attrNameLst>
                                          <p:attrName>ppt_w</p:attrName>
                                        </p:attrNameLst>
                                      </p:cBhvr>
                                      <p:tavLst>
                                        <p:tav tm="0">
                                          <p:val>
                                            <p:fltVal val="0.000000"/>
                                          </p:val>
                                        </p:tav>
                                        <p:tav tm="100000">
                                          <p:val>
                                            <p:strVal val="#ppt_w"/>
                                          </p:val>
                                        </p:tav>
                                      </p:tavLst>
                                    </p:anim>
                                    <p:anim calcmode="lin" valueType="num">
                                      <p:cBhvr>
                                        <p:cTn id="8" dur="500" fill="hold"/>
                                        <p:tgtEl>
                                          <p:spTgt spid="120834"/>
                                        </p:tgtEl>
                                        <p:attrNameLst>
                                          <p:attrName>ppt_h</p:attrName>
                                        </p:attrNameLst>
                                      </p:cBhvr>
                                      <p:tavLst>
                                        <p:tav tm="0">
                                          <p:val>
                                            <p:fltVal val="0.000000"/>
                                          </p:val>
                                        </p:tav>
                                        <p:tav tm="100000">
                                          <p:val>
                                            <p:strVal val="#ppt_h"/>
                                          </p:val>
                                        </p:tav>
                                      </p:tavLst>
                                    </p:anim>
                                    <p:animEffect transition="in" filter="fade">
                                      <p:cBhvr>
                                        <p:cTn id="9" dur="500"/>
                                        <p:tgtEl>
                                          <p:spTgt spid="120834"/>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20835">
                                            <p:txEl>
                                              <p:charRg st="0" end="48"/>
                                            </p:txEl>
                                          </p:spTgt>
                                        </p:tgtEl>
                                        <p:attrNameLst>
                                          <p:attrName>style.visibility</p:attrName>
                                        </p:attrNameLst>
                                      </p:cBhvr>
                                      <p:to>
                                        <p:strVal val="visible"/>
                                      </p:to>
                                    </p:set>
                                    <p:animEffect transition="in" filter="fade">
                                      <p:cBhvr>
                                        <p:cTn id="14" dur="1000">
                                          <p:stCondLst>
                                            <p:cond delay="0"/>
                                          </p:stCondLst>
                                        </p:cTn>
                                        <p:tgtEl>
                                          <p:spTgt spid="120835">
                                            <p:txEl>
                                              <p:charRg st="0" end="48"/>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20835">
                                            <p:txEl>
                                              <p:charRg st="48" end="98"/>
                                            </p:txEl>
                                          </p:spTgt>
                                        </p:tgtEl>
                                        <p:attrNameLst>
                                          <p:attrName>style.visibility</p:attrName>
                                        </p:attrNameLst>
                                      </p:cBhvr>
                                      <p:to>
                                        <p:strVal val="visible"/>
                                      </p:to>
                                    </p:set>
                                    <p:animEffect transition="in" filter="fade">
                                      <p:cBhvr>
                                        <p:cTn id="19" dur="1000">
                                          <p:stCondLst>
                                            <p:cond delay="0"/>
                                          </p:stCondLst>
                                        </p:cTn>
                                        <p:tgtEl>
                                          <p:spTgt spid="120835">
                                            <p:txEl>
                                              <p:charRg st="48" end="98"/>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20835">
                                            <p:txEl>
                                              <p:charRg st="98" end="141"/>
                                            </p:txEl>
                                          </p:spTgt>
                                        </p:tgtEl>
                                        <p:attrNameLst>
                                          <p:attrName>style.visibility</p:attrName>
                                        </p:attrNameLst>
                                      </p:cBhvr>
                                      <p:to>
                                        <p:strVal val="visible"/>
                                      </p:to>
                                    </p:set>
                                    <p:animEffect transition="in" filter="fade">
                                      <p:cBhvr>
                                        <p:cTn id="24" dur="1000">
                                          <p:stCondLst>
                                            <p:cond delay="0"/>
                                          </p:stCondLst>
                                        </p:cTn>
                                        <p:tgtEl>
                                          <p:spTgt spid="120835">
                                            <p:txEl>
                                              <p:charRg st="98" end="14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0835">
                                            <p:txEl>
                                              <p:charRg st="141" end="191"/>
                                            </p:txEl>
                                          </p:spTgt>
                                        </p:tgtEl>
                                        <p:attrNameLst>
                                          <p:attrName>style.visibility</p:attrName>
                                        </p:attrNameLst>
                                      </p:cBhvr>
                                      <p:to>
                                        <p:strVal val="visible"/>
                                      </p:to>
                                    </p:set>
                                    <p:animEffect transition="in" filter="fade">
                                      <p:cBhvr>
                                        <p:cTn id="29" dur="1000">
                                          <p:stCondLst>
                                            <p:cond delay="0"/>
                                          </p:stCondLst>
                                        </p:cTn>
                                        <p:tgtEl>
                                          <p:spTgt spid="120835">
                                            <p:txEl>
                                              <p:charRg st="141" end="19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4" grpId="0" animBg="1"/>
      <p:bldP spid="12083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6534E42C-51E1-4340-88B4-B26157427B64}"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0179" name="灯片编号占位符 5"/>
          <p:cNvSpPr txBox="1">
            <a:spLocks noGrp="1"/>
          </p:cNvSpPr>
          <p:nvPr>
            <p:ph type="sldNum" sz="quarter" idx="12"/>
          </p:nvPr>
        </p:nvSpPr>
        <p:spPr>
          <a:ln/>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38915" name="Rectangle 3"/>
          <p:cNvSpPr>
            <a:spLocks noGrp="1"/>
          </p:cNvSpPr>
          <p:nvPr>
            <p:ph idx="1"/>
          </p:nvPr>
        </p:nvSpPr>
        <p:spPr>
          <a:xfrm>
            <a:off x="395605" y="1412875"/>
            <a:ext cx="8280400" cy="4986020"/>
          </a:xfrm>
          <a:ln/>
        </p:spPr>
        <p:txBody>
          <a:bodyPr vert="horz" wrap="square" lIns="91440" tIns="45720" rIns="91440" bIns="45720" anchor="t"/>
          <a:p>
            <a:pPr algn="just" eaLnBrk="1" hangingPunct="1">
              <a:lnSpc>
                <a:spcPct val="110000"/>
              </a:lnSpc>
              <a:spcBef>
                <a:spcPts val="300"/>
              </a:spcBef>
              <a:spcAft>
                <a:spcPts val="300"/>
              </a:spcAft>
            </a:pPr>
            <a:r>
              <a:rPr lang="zh-CN" altLang="en-US" sz="2400" b="1" dirty="0">
                <a:solidFill>
                  <a:srgbClr val="C00000"/>
                </a:solidFill>
                <a:latin typeface="微软雅黑" panose="020B0503020204020204" pitchFamily="34" charset="-122"/>
                <a:ea typeface="微软雅黑" panose="020B0503020204020204" pitchFamily="34" charset="-122"/>
              </a:rPr>
              <a:t>第一代文明起源于城市</a:t>
            </a:r>
            <a:r>
              <a:rPr lang="zh-CN" altLang="en-US" sz="2800" b="1" dirty="0">
                <a:solidFill>
                  <a:srgbClr val="C00000"/>
                </a:solidFill>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它的政治、经济和社会结构比新石器时代的农村复杂的多。</a:t>
            </a:r>
            <a:r>
              <a:rPr lang="zh-CN" altLang="en-US" sz="2400" b="1" dirty="0">
                <a:solidFill>
                  <a:srgbClr val="0033CC"/>
                </a:solidFill>
                <a:latin typeface="黑体" panose="02010609060101010101" pitchFamily="49" charset="-122"/>
                <a:ea typeface="黑体" panose="02010609060101010101" pitchFamily="49" charset="-122"/>
              </a:rPr>
              <a:t>把石器时代以后的社会作为文明起源，强调社会组织是文明的主要标志。 </a:t>
            </a:r>
            <a:endParaRPr lang="zh-CN" altLang="en-US" sz="2000" b="1" dirty="0">
              <a:solidFill>
                <a:srgbClr val="0033CC"/>
              </a:solidFill>
              <a:latin typeface="黑体" panose="02010609060101010101" pitchFamily="49" charset="-122"/>
              <a:ea typeface="黑体" panose="02010609060101010101" pitchFamily="49" charset="-122"/>
            </a:endParaRPr>
          </a:p>
          <a:p>
            <a:pPr algn="just" eaLnBrk="1" hangingPunct="1">
              <a:lnSpc>
                <a:spcPct val="110000"/>
              </a:lnSpc>
              <a:spcBef>
                <a:spcPts val="300"/>
              </a:spcBef>
              <a:spcAft>
                <a:spcPts val="300"/>
              </a:spcAft>
            </a:pPr>
            <a:r>
              <a:rPr lang="zh-CN" altLang="en-US" sz="2400" b="1" dirty="0">
                <a:solidFill>
                  <a:srgbClr val="C00000"/>
                </a:solidFill>
                <a:latin typeface="微软雅黑" panose="020B0503020204020204" pitchFamily="34" charset="-122"/>
                <a:ea typeface="微软雅黑" panose="020B0503020204020204" pitchFamily="34" charset="-122"/>
              </a:rPr>
              <a:t>掌握了冶炼金属和印刷方法。</a:t>
            </a:r>
            <a:r>
              <a:rPr lang="zh-CN" altLang="en-US" sz="2400" b="1" dirty="0">
                <a:solidFill>
                  <a:srgbClr val="0033CC"/>
                </a:solidFill>
                <a:latin typeface="黑体" panose="02010609060101010101" pitchFamily="49" charset="-122"/>
                <a:ea typeface="黑体" panose="02010609060101010101" pitchFamily="49" charset="-122"/>
              </a:rPr>
              <a:t>以</a:t>
            </a:r>
            <a:r>
              <a:rPr lang="zh-CN" altLang="en-US" sz="2400" b="1" dirty="0">
                <a:solidFill>
                  <a:srgbClr val="0033CC"/>
                </a:solidFill>
                <a:latin typeface="黑体" panose="02010609060101010101" pitchFamily="49" charset="-122"/>
                <a:ea typeface="黑体" panose="02010609060101010101" pitchFamily="49" charset="-122"/>
              </a:rPr>
              <a:t>人类技术作为文明的标志。</a:t>
            </a:r>
            <a:r>
              <a:rPr lang="zh-CN" altLang="en-US" sz="2400" b="1" dirty="0">
                <a:latin typeface="宋体" panose="02010600030101010101" pitchFamily="2" charset="-122"/>
              </a:rPr>
              <a:t> </a:t>
            </a:r>
            <a:endParaRPr lang="zh-CN" altLang="en-US" sz="2000" b="1" dirty="0">
              <a:latin typeface="宋体" panose="02010600030101010101" pitchFamily="2" charset="-122"/>
            </a:endParaRPr>
          </a:p>
          <a:p>
            <a:pPr algn="just" eaLnBrk="1" hangingPunct="1">
              <a:lnSpc>
                <a:spcPct val="110000"/>
              </a:lnSpc>
              <a:spcBef>
                <a:spcPts val="300"/>
              </a:spcBef>
              <a:spcAft>
                <a:spcPts val="300"/>
              </a:spcAft>
            </a:pPr>
            <a:r>
              <a:rPr lang="en-US" altLang="zh-CN" sz="2400" b="1" dirty="0">
                <a:solidFill>
                  <a:srgbClr val="C00000"/>
                </a:solidFill>
                <a:latin typeface="微软雅黑" panose="020B0503020204020204" pitchFamily="34" charset="-122"/>
                <a:ea typeface="微软雅黑" panose="020B0503020204020204" pitchFamily="34" charset="-122"/>
              </a:rPr>
              <a:t>1955</a:t>
            </a:r>
            <a:r>
              <a:rPr lang="zh-CN" altLang="en-US" sz="2400" b="1" dirty="0">
                <a:solidFill>
                  <a:srgbClr val="C00000"/>
                </a:solidFill>
                <a:latin typeface="微软雅黑" panose="020B0503020204020204" pitchFamily="34" charset="-122"/>
                <a:ea typeface="微软雅黑" panose="020B0503020204020204" pitchFamily="34" charset="-122"/>
              </a:rPr>
              <a:t>年，</a:t>
            </a:r>
            <a:r>
              <a:rPr lang="en-US" altLang="zh-CN" sz="2400" b="1" dirty="0">
                <a:solidFill>
                  <a:srgbClr val="C00000"/>
                </a:solidFill>
                <a:latin typeface="微软雅黑" panose="020B0503020204020204" pitchFamily="34" charset="-122"/>
                <a:ea typeface="微软雅黑" panose="020B0503020204020204" pitchFamily="34" charset="-122"/>
              </a:rPr>
              <a:t>Clyde Kluckhohn</a:t>
            </a:r>
            <a:r>
              <a:rPr lang="zh-CN" altLang="en-US" sz="2400" b="1" dirty="0">
                <a:solidFill>
                  <a:srgbClr val="C00000"/>
                </a:solidFill>
                <a:latin typeface="微软雅黑" panose="020B0503020204020204" pitchFamily="34" charset="-122"/>
                <a:ea typeface="微软雅黑" panose="020B0503020204020204" pitchFamily="34" charset="-122"/>
              </a:rPr>
              <a:t>提出文明的三个标准：</a:t>
            </a:r>
            <a:r>
              <a:rPr lang="zh-CN" altLang="en-US" sz="2400" b="1" dirty="0">
                <a:solidFill>
                  <a:srgbClr val="0033CC"/>
                </a:solidFill>
                <a:latin typeface="黑体" panose="02010609060101010101" pitchFamily="49" charset="-122"/>
                <a:ea typeface="黑体" panose="02010609060101010101" pitchFamily="49" charset="-122"/>
              </a:rPr>
              <a:t>城市人口多于</a:t>
            </a:r>
            <a:r>
              <a:rPr lang="en-US" altLang="zh-CN" sz="2400" b="1" dirty="0">
                <a:solidFill>
                  <a:srgbClr val="0033CC"/>
                </a:solidFill>
                <a:latin typeface="黑体" panose="02010609060101010101" pitchFamily="49" charset="-122"/>
                <a:ea typeface="黑体" panose="02010609060101010101" pitchFamily="49" charset="-122"/>
              </a:rPr>
              <a:t>5000</a:t>
            </a:r>
            <a:r>
              <a:rPr lang="zh-CN" altLang="en-US" sz="2400" b="1" dirty="0">
                <a:solidFill>
                  <a:srgbClr val="0033CC"/>
                </a:solidFill>
                <a:latin typeface="黑体" panose="02010609060101010101" pitchFamily="49" charset="-122"/>
                <a:ea typeface="黑体" panose="02010609060101010101" pitchFamily="49" charset="-122"/>
              </a:rPr>
              <a:t>人，文字记录，纪念性仪式中心。</a:t>
            </a:r>
            <a:r>
              <a:rPr lang="zh-CN" altLang="en-US" sz="2400" b="1" dirty="0">
                <a:latin typeface="宋体" panose="02010600030101010101" pitchFamily="2" charset="-122"/>
              </a:rPr>
              <a:t> </a:t>
            </a:r>
            <a:endParaRPr lang="zh-CN" altLang="en-US" sz="2400" b="1" dirty="0">
              <a:latin typeface="宋体" panose="02010600030101010101" pitchFamily="2" charset="-122"/>
            </a:endParaRPr>
          </a:p>
          <a:p>
            <a:pPr algn="just" eaLnBrk="1" hangingPunct="1">
              <a:lnSpc>
                <a:spcPct val="110000"/>
              </a:lnSpc>
              <a:spcBef>
                <a:spcPts val="300"/>
              </a:spcBef>
              <a:spcAft>
                <a:spcPts val="300"/>
              </a:spcAft>
            </a:pPr>
            <a:r>
              <a:rPr lang="en-US" altLang="zh-CN" sz="2400" b="1" dirty="0">
                <a:solidFill>
                  <a:srgbClr val="C00000"/>
                </a:solidFill>
                <a:latin typeface="微软雅黑" panose="020B0503020204020204" pitchFamily="34" charset="-122"/>
                <a:ea typeface="微软雅黑" panose="020B0503020204020204" pitchFamily="34" charset="-122"/>
              </a:rPr>
              <a:t>Robert M. Adams</a:t>
            </a:r>
            <a:r>
              <a:rPr lang="zh-CN" altLang="en-US" sz="2400" b="1" dirty="0">
                <a:solidFill>
                  <a:srgbClr val="C00000"/>
                </a:solidFill>
                <a:latin typeface="微软雅黑" panose="020B0503020204020204" pitchFamily="34" charset="-122"/>
                <a:ea typeface="微软雅黑" panose="020B0503020204020204" pitchFamily="34" charset="-122"/>
              </a:rPr>
              <a:t>把社会组织作为文明的主要标准：</a:t>
            </a:r>
            <a:r>
              <a:rPr lang="zh-CN" altLang="en-US" sz="2400" b="1" dirty="0">
                <a:solidFill>
                  <a:srgbClr val="0033CC"/>
                </a:solidFill>
                <a:latin typeface="黑体" panose="02010609060101010101" pitchFamily="49" charset="-122"/>
                <a:ea typeface="黑体" panose="02010609060101010101" pitchFamily="49" charset="-122"/>
              </a:rPr>
              <a:t>文明是一种社会，它有各种社会制度，这些制度根据产品所有权和对政治和宗教层次的控制而形成阶级阶层，这些阶层相互构成具有一定边界的国家，具有复杂的劳动分工，如技术工匠、军人和政府官员以及大量生产者。</a:t>
            </a:r>
            <a:endParaRPr lang="zh-CN" altLang="en-US" sz="2400" b="1" dirty="0">
              <a:solidFill>
                <a:srgbClr val="0033CC"/>
              </a:solidFill>
              <a:latin typeface="黑体" panose="02010609060101010101" pitchFamily="49" charset="-122"/>
              <a:ea typeface="黑体" panose="02010609060101010101" pitchFamily="49" charset="-122"/>
            </a:endParaRPr>
          </a:p>
        </p:txBody>
      </p:sp>
      <p:sp>
        <p:nvSpPr>
          <p:cNvPr id="50181" name="Cloud"/>
          <p:cNvSpPr>
            <a:spLocks noChangeAspect="1" noEditPoints="1"/>
          </p:cNvSpPr>
          <p:nvPr/>
        </p:nvSpPr>
        <p:spPr>
          <a:xfrm>
            <a:off x="179388" y="0"/>
            <a:ext cx="4681537" cy="1341438"/>
          </a:xfrm>
          <a:custGeom>
            <a:avLst/>
            <a:gdLst>
              <a:gd name="txL" fmla="*/ 2977 w 21600"/>
              <a:gd name="txT" fmla="*/ 3262 h 21600"/>
              <a:gd name="txR" fmla="*/ 17087 w 21600"/>
              <a:gd name="txB" fmla="*/ 17337 h 21600"/>
            </a:gdLst>
            <a:ahLst/>
            <a:cxnLst>
              <a:cxn ang="0">
                <a:pos x="2147483647" y="2147483647"/>
              </a:cxn>
              <a:cxn ang="0">
                <a:pos x="2147483647" y="2147483647"/>
              </a:cxn>
              <a:cxn ang="0">
                <a:pos x="2147483647" y="2147483647"/>
              </a:cxn>
              <a:cxn ang="0">
                <a:pos x="2147483647" y="2147483647"/>
              </a:cxn>
            </a:cxnLst>
            <a:rect l="txL" t="txT" r="txR" b="txB"/>
            <a:pathLst>
              <a:path w="21600" h="2160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a:moveTo>
                  <a:pt x="1074" y="12702"/>
                </a:moveTo>
                <a:cubicBezTo>
                  <a:pt x="1407" y="12969"/>
                  <a:pt x="1786" y="13110"/>
                  <a:pt x="2172" y="13110"/>
                </a:cubicBezTo>
                <a:cubicBezTo>
                  <a:pt x="2228" y="13109"/>
                  <a:pt x="2285" y="13107"/>
                  <a:pt x="2341" y="13101"/>
                </a:cubicBezTo>
              </a:path>
              <a:path w="21600" h="21600" fill="none">
                <a:moveTo>
                  <a:pt x="2909" y="17629"/>
                </a:moveTo>
                <a:cubicBezTo>
                  <a:pt x="3099" y="17599"/>
                  <a:pt x="3285" y="17535"/>
                  <a:pt x="3463" y="17439"/>
                </a:cubicBezTo>
              </a:path>
              <a:path w="21600" h="21600" fill="none">
                <a:moveTo>
                  <a:pt x="7895" y="18680"/>
                </a:moveTo>
                <a:cubicBezTo>
                  <a:pt x="7983" y="18985"/>
                  <a:pt x="8095" y="19277"/>
                  <a:pt x="8229" y="19550"/>
                </a:cubicBezTo>
              </a:path>
              <a:path w="21600" h="21600" fill="none">
                <a:moveTo>
                  <a:pt x="14267" y="18324"/>
                </a:moveTo>
                <a:cubicBezTo>
                  <a:pt x="14336" y="18013"/>
                  <a:pt x="14380" y="17693"/>
                  <a:pt x="14400" y="17370"/>
                </a:cubicBezTo>
              </a:path>
              <a:path w="21600" h="21600" fill="none">
                <a:moveTo>
                  <a:pt x="18694" y="15045"/>
                </a:moveTo>
                <a:cubicBezTo>
                  <a:pt x="18694" y="15034"/>
                  <a:pt x="18695" y="15024"/>
                  <a:pt x="18695" y="15013"/>
                </a:cubicBezTo>
                <a:cubicBezTo>
                  <a:pt x="18695" y="13508"/>
                  <a:pt x="18063" y="12136"/>
                  <a:pt x="17069" y="11477"/>
                </a:cubicBezTo>
              </a:path>
              <a:path w="21600" h="21600" fill="none">
                <a:moveTo>
                  <a:pt x="20165" y="8999"/>
                </a:moveTo>
                <a:cubicBezTo>
                  <a:pt x="20479" y="8635"/>
                  <a:pt x="20726" y="8177"/>
                  <a:pt x="20889" y="7661"/>
                </a:cubicBezTo>
              </a:path>
              <a:path w="21600" h="21600" fill="none">
                <a:moveTo>
                  <a:pt x="19186" y="3344"/>
                </a:moveTo>
                <a:cubicBezTo>
                  <a:pt x="19186" y="3328"/>
                  <a:pt x="19187" y="3313"/>
                  <a:pt x="19187" y="3297"/>
                </a:cubicBezTo>
                <a:cubicBezTo>
                  <a:pt x="19187" y="3101"/>
                  <a:pt x="19174" y="2905"/>
                  <a:pt x="19148" y="2712"/>
                </a:cubicBezTo>
              </a:path>
              <a:path w="21600" h="21600" fill="none">
                <a:moveTo>
                  <a:pt x="14905" y="1165"/>
                </a:moveTo>
                <a:cubicBezTo>
                  <a:pt x="14754" y="1408"/>
                  <a:pt x="14629" y="1679"/>
                  <a:pt x="14535" y="1971"/>
                </a:cubicBezTo>
              </a:path>
              <a:path w="21600" h="21600" fill="none">
                <a:moveTo>
                  <a:pt x="11221" y="1645"/>
                </a:moveTo>
                <a:cubicBezTo>
                  <a:pt x="11140" y="1866"/>
                  <a:pt x="11080" y="2099"/>
                  <a:pt x="11041" y="2340"/>
                </a:cubicBezTo>
              </a:path>
              <a:path w="21600" h="21600" fill="none">
                <a:moveTo>
                  <a:pt x="7645" y="3276"/>
                </a:moveTo>
                <a:cubicBezTo>
                  <a:pt x="7449" y="3016"/>
                  <a:pt x="7231" y="2790"/>
                  <a:pt x="6995" y="2602"/>
                </a:cubicBezTo>
              </a:path>
              <a:path w="21600" h="21600" fill="none">
                <a:moveTo>
                  <a:pt x="1942" y="7186"/>
                </a:moveTo>
                <a:cubicBezTo>
                  <a:pt x="1966" y="7426"/>
                  <a:pt x="2004" y="7663"/>
                  <a:pt x="2056" y="7895"/>
                </a:cubicBezTo>
              </a:path>
            </a:pathLst>
          </a:custGeom>
          <a:solidFill>
            <a:srgbClr val="FFFF00">
              <a:alpha val="100000"/>
            </a:srgbClr>
          </a:solidFill>
          <a:ln w="9525" cap="flat" cmpd="sng">
            <a:solidFill>
              <a:srgbClr val="FFCC00">
                <a:alpha val="100000"/>
              </a:srgbClr>
            </a:solidFill>
            <a:prstDash val="solid"/>
            <a:miter lim="800000"/>
            <a:headEnd type="none" w="med" len="med"/>
            <a:tailEnd type="none" w="med" len="med"/>
          </a:ln>
          <a:effectLst>
            <a:outerShdw dist="107763" dir="2699999" algn="ctr" rotWithShape="0">
              <a:srgbClr val="808080">
                <a:alpha val="100000"/>
              </a:srgbClr>
            </a:outerShdw>
          </a:effectLst>
        </p:spPr>
        <p:txBody>
          <a:bodyPr/>
          <a:p>
            <a:endParaRPr lang="zh-CN" altLang="en-US"/>
          </a:p>
        </p:txBody>
      </p:sp>
      <p:sp>
        <p:nvSpPr>
          <p:cNvPr id="9" name="Rectangle 1026"/>
          <p:cNvSpPr txBox="1">
            <a:spLocks noChangeArrowheads="1"/>
          </p:cNvSpPr>
          <p:nvPr/>
        </p:nvSpPr>
        <p:spPr bwMode="auto">
          <a:xfrm>
            <a:off x="457200" y="188913"/>
            <a:ext cx="47625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600" b="1" i="1" u="none" strike="noStrike" kern="1200" cap="none" spc="0" normalizeH="0" baseline="0" noProof="0" dirty="0" smtClean="0">
                <a:ln>
                  <a:noFill/>
                </a:ln>
                <a:solidFill>
                  <a:srgbClr val="0033CC"/>
                </a:solidFill>
                <a:effectLst/>
                <a:uLnTx/>
                <a:uFillTx/>
                <a:latin typeface="+mj-lt"/>
                <a:ea typeface="+mj-ea"/>
                <a:cs typeface="+mj-cs"/>
              </a:rPr>
              <a:t> </a:t>
            </a:r>
            <a:r>
              <a:rPr kumimoji="0" lang="zh-CN" altLang="en-US" sz="4600" b="1" i="1"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mj-lt"/>
                <a:ea typeface="+mj-ea"/>
                <a:cs typeface="+mj-cs"/>
              </a:rPr>
              <a:t>何谓  </a:t>
            </a:r>
            <a:r>
              <a:rPr kumimoji="0" lang="zh-CN" altLang="en-US" sz="5600" b="1" i="1"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文 </a:t>
            </a:r>
            <a:r>
              <a:rPr kumimoji="0" lang="zh-CN" altLang="en-US" sz="5600" b="1" i="1" u="none" strike="noStrike" kern="1200" cap="none" spc="0" normalizeH="0" baseline="0" noProof="0" dirty="0">
                <a:ln>
                  <a:noFill/>
                </a:ln>
                <a:solidFill>
                  <a:srgbClr val="FF0000"/>
                </a:solidFill>
                <a:effectLst>
                  <a:outerShdw blurRad="38100" dist="38100" dir="2700000" algn="tl">
                    <a:srgbClr val="C0C0C0"/>
                  </a:outerShdw>
                </a:effectLst>
                <a:uLnTx/>
                <a:uFillTx/>
                <a:latin typeface="微软雅黑" panose="020B0503020204020204" pitchFamily="34" charset="-122"/>
                <a:ea typeface="微软雅黑" panose="020B0503020204020204" pitchFamily="34" charset="-122"/>
                <a:cs typeface="+mj-cs"/>
              </a:rPr>
              <a:t>明</a:t>
            </a:r>
            <a:r>
              <a:rPr kumimoji="0" lang="zh-CN" altLang="en-US" sz="5600" b="1" i="1"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mj-lt"/>
                <a:ea typeface="+mj-ea"/>
                <a:cs typeface="+mj-cs"/>
              </a:rPr>
              <a:t>？</a:t>
            </a:r>
            <a:endParaRPr kumimoji="0" lang="zh-CN" altLang="en-US" sz="5000" b="1" i="1" u="none" strike="noStrike" kern="1200" cap="none" spc="0" normalizeH="0" baseline="0" noProof="0" dirty="0" smtClean="0">
              <a:ln>
                <a:noFill/>
              </a:ln>
              <a:solidFill>
                <a:srgbClr val="FF0000"/>
              </a:solidFill>
              <a:effectLst>
                <a:outerShdw blurRad="38100" dist="38100" dir="2700000" algn="tl">
                  <a:srgbClr val="C0C0C0"/>
                </a:outerShdw>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000000"/>
                                          </p:val>
                                        </p:tav>
                                        <p:tav tm="100000">
                                          <p:val>
                                            <p:strVal val="#ppt_w"/>
                                          </p:val>
                                        </p:tav>
                                      </p:tavLst>
                                    </p:anim>
                                    <p:anim calcmode="lin" valueType="num">
                                      <p:cBhvr>
                                        <p:cTn id="8" dur="500" fill="hold"/>
                                        <p:tgtEl>
                                          <p:spTgt spid="9"/>
                                        </p:tgtEl>
                                        <p:attrNameLst>
                                          <p:attrName>ppt_h</p:attrName>
                                        </p:attrNameLst>
                                      </p:cBhvr>
                                      <p:tavLst>
                                        <p:tav tm="0">
                                          <p:val>
                                            <p:fltVal val="0.000000"/>
                                          </p:val>
                                        </p:tav>
                                        <p:tav tm="100000">
                                          <p:val>
                                            <p:strVal val="#ppt_h"/>
                                          </p:val>
                                        </p:tav>
                                      </p:tavLst>
                                    </p:anim>
                                    <p:animEffect transition="in" filter="fade">
                                      <p:cBhvr>
                                        <p:cTn id="9" dur="500"/>
                                        <p:tgtEl>
                                          <p:spTgt spid="9"/>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38915">
                                            <p:txEl>
                                              <p:charRg st="0" end="71"/>
                                            </p:txEl>
                                          </p:spTgt>
                                        </p:tgtEl>
                                        <p:attrNameLst>
                                          <p:attrName>style.visibility</p:attrName>
                                        </p:attrNameLst>
                                      </p:cBhvr>
                                      <p:to>
                                        <p:strVal val="visible"/>
                                      </p:to>
                                    </p:set>
                                    <p:animEffect transition="in" filter="fade">
                                      <p:cBhvr>
                                        <p:cTn id="13" dur="1000">
                                          <p:stCondLst>
                                            <p:cond delay="0"/>
                                          </p:stCondLst>
                                        </p:cTn>
                                        <p:tgtEl>
                                          <p:spTgt spid="38915">
                                            <p:txEl>
                                              <p:charRg st="0" end="71"/>
                                            </p:txEl>
                                          </p:spTgt>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38915">
                                            <p:txEl>
                                              <p:charRg st="71" end="99"/>
                                            </p:txEl>
                                          </p:spTgt>
                                        </p:tgtEl>
                                        <p:attrNameLst>
                                          <p:attrName>style.visibility</p:attrName>
                                        </p:attrNameLst>
                                      </p:cBhvr>
                                      <p:to>
                                        <p:strVal val="visible"/>
                                      </p:to>
                                    </p:set>
                                    <p:animEffect transition="in" filter="fade">
                                      <p:cBhvr>
                                        <p:cTn id="17" dur="1000">
                                          <p:stCondLst>
                                            <p:cond delay="0"/>
                                          </p:stCondLst>
                                        </p:cTn>
                                        <p:tgtEl>
                                          <p:spTgt spid="38915">
                                            <p:txEl>
                                              <p:charRg st="71" end="99"/>
                                            </p:txEl>
                                          </p:spTgt>
                                        </p:tgtEl>
                                      </p:cBhvr>
                                    </p:animEffect>
                                  </p:childTnLst>
                                </p:cTn>
                              </p:par>
                            </p:childTnLst>
                          </p:cTn>
                        </p:par>
                        <p:par>
                          <p:cTn id="18" fill="hold">
                            <p:stCondLst>
                              <p:cond delay="2500"/>
                            </p:stCondLst>
                            <p:childTnLst>
                              <p:par>
                                <p:cTn id="19" presetID="10" presetClass="entr" presetSubtype="0" fill="hold" grpId="0" nodeType="afterEffect">
                                  <p:stCondLst>
                                    <p:cond delay="0"/>
                                  </p:stCondLst>
                                  <p:childTnLst>
                                    <p:set>
                                      <p:cBhvr>
                                        <p:cTn id="20" dur="1" fill="hold">
                                          <p:stCondLst>
                                            <p:cond delay="0"/>
                                          </p:stCondLst>
                                        </p:cTn>
                                        <p:tgtEl>
                                          <p:spTgt spid="38915">
                                            <p:txEl>
                                              <p:charRg st="99" end="157"/>
                                            </p:txEl>
                                          </p:spTgt>
                                        </p:tgtEl>
                                        <p:attrNameLst>
                                          <p:attrName>style.visibility</p:attrName>
                                        </p:attrNameLst>
                                      </p:cBhvr>
                                      <p:to>
                                        <p:strVal val="visible"/>
                                      </p:to>
                                    </p:set>
                                    <p:animEffect transition="in" filter="fade">
                                      <p:cBhvr>
                                        <p:cTn id="21" dur="1000">
                                          <p:stCondLst>
                                            <p:cond delay="0"/>
                                          </p:stCondLst>
                                        </p:cTn>
                                        <p:tgtEl>
                                          <p:spTgt spid="38915">
                                            <p:txEl>
                                              <p:charRg st="99" end="157"/>
                                            </p:txEl>
                                          </p:spTgt>
                                        </p:tgtEl>
                                      </p:cBhvr>
                                    </p:animEffect>
                                  </p:childTnLst>
                                </p:cTn>
                              </p:par>
                            </p:childTnLst>
                          </p:cTn>
                        </p:par>
                        <p:par>
                          <p:cTn id="22" fill="hold">
                            <p:stCondLst>
                              <p:cond delay="3500"/>
                            </p:stCondLst>
                            <p:childTnLst>
                              <p:par>
                                <p:cTn id="23" presetID="10" presetClass="entr" presetSubtype="0" fill="hold" grpId="0" nodeType="afterEffect">
                                  <p:stCondLst>
                                    <p:cond delay="0"/>
                                  </p:stCondLst>
                                  <p:childTnLst>
                                    <p:set>
                                      <p:cBhvr>
                                        <p:cTn id="24" dur="1" fill="hold">
                                          <p:stCondLst>
                                            <p:cond delay="0"/>
                                          </p:stCondLst>
                                        </p:cTn>
                                        <p:tgtEl>
                                          <p:spTgt spid="38915">
                                            <p:txEl>
                                              <p:charRg st="157" end="290"/>
                                            </p:txEl>
                                          </p:spTgt>
                                        </p:tgtEl>
                                        <p:attrNameLst>
                                          <p:attrName>style.visibility</p:attrName>
                                        </p:attrNameLst>
                                      </p:cBhvr>
                                      <p:to>
                                        <p:strVal val="visible"/>
                                      </p:to>
                                    </p:set>
                                    <p:animEffect transition="in" filter="fade">
                                      <p:cBhvr>
                                        <p:cTn id="25" dur="1000">
                                          <p:stCondLst>
                                            <p:cond delay="0"/>
                                          </p:stCondLst>
                                        </p:cTn>
                                        <p:tgtEl>
                                          <p:spTgt spid="38915">
                                            <p:txEl>
                                              <p:charRg st="157" end="29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uiExpand="1" build="p"/>
      <p:bldP spid="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内容占位符 2"/>
          <p:cNvSpPr>
            <a:spLocks noGrp="1"/>
          </p:cNvSpPr>
          <p:nvPr>
            <p:ph idx="1"/>
          </p:nvPr>
        </p:nvSpPr>
        <p:spPr>
          <a:ln/>
        </p:spPr>
        <p:txBody>
          <a:bodyPr vert="horz" wrap="square" lIns="91440" tIns="45720" rIns="91440" bIns="45720" anchor="t"/>
          <a:p>
            <a:pPr latinLnBrk="1">
              <a:lnSpc>
                <a:spcPct val="110000"/>
              </a:lnSpc>
            </a:pPr>
            <a:r>
              <a:rPr lang="zh-CN" altLang="zh-CN" b="1" dirty="0">
                <a:solidFill>
                  <a:srgbClr val="C00000"/>
                </a:solidFill>
                <a:latin typeface="微软雅黑" panose="020B0503020204020204" pitchFamily="34" charset="-122"/>
                <a:ea typeface="微软雅黑" panose="020B0503020204020204" pitchFamily="34" charset="-122"/>
              </a:rPr>
              <a:t>文明</a:t>
            </a:r>
            <a:r>
              <a:rPr lang="zh-CN" altLang="zh-CN" b="1" dirty="0">
                <a:solidFill>
                  <a:srgbClr val="2108B8"/>
                </a:solidFill>
                <a:latin typeface="微软雅黑" panose="020B0503020204020204" pitchFamily="34" charset="-122"/>
                <a:ea typeface="微软雅黑" panose="020B0503020204020204" pitchFamily="34" charset="-122"/>
              </a:rPr>
              <a:t>是使人类脱离野蛮状态的所有社会行为和自然行为构成的集合，至少包括以下</a:t>
            </a:r>
            <a:r>
              <a:rPr lang="zh-CN" altLang="zh-CN" b="1" dirty="0">
                <a:solidFill>
                  <a:srgbClr val="C00000"/>
                </a:solidFill>
                <a:latin typeface="微软雅黑" panose="020B0503020204020204" pitchFamily="34" charset="-122"/>
                <a:ea typeface="微软雅黑" panose="020B0503020204020204" pitchFamily="34" charset="-122"/>
              </a:rPr>
              <a:t>要素：</a:t>
            </a:r>
            <a:r>
              <a:rPr lang="zh-CN" altLang="en-US" b="1" dirty="0">
                <a:latin typeface="微软雅黑" panose="020B0503020204020204" pitchFamily="34" charset="-122"/>
                <a:ea typeface="微软雅黑" panose="020B0503020204020204" pitchFamily="34" charset="-122"/>
              </a:rPr>
              <a:t>城市</a:t>
            </a:r>
            <a:r>
              <a:rPr lang="zh-CN" altLang="zh-CN" b="1" dirty="0">
                <a:latin typeface="微软雅黑" panose="020B0503020204020204" pitchFamily="34" charset="-122"/>
                <a:ea typeface="微软雅黑" panose="020B0503020204020204" pitchFamily="34" charset="-122"/>
              </a:rPr>
              <a:t>、文字、</a:t>
            </a:r>
            <a:r>
              <a:rPr lang="zh-CN" altLang="en-US" b="1" dirty="0">
                <a:latin typeface="微软雅黑" panose="020B0503020204020204" pitchFamily="34" charset="-122"/>
                <a:ea typeface="微软雅黑" panose="020B0503020204020204" pitchFamily="34" charset="-122"/>
              </a:rPr>
              <a:t>建筑</a:t>
            </a:r>
            <a:r>
              <a:rPr lang="zh-CN" altLang="zh-CN" b="1" dirty="0">
                <a:latin typeface="微软雅黑" panose="020B0503020204020204" pitchFamily="34" charset="-122"/>
                <a:ea typeface="微软雅黑" panose="020B0503020204020204" pitchFamily="34" charset="-122"/>
              </a:rPr>
              <a:t>、</a:t>
            </a:r>
            <a:r>
              <a:rPr lang="zh-CN" altLang="en-US" b="1" dirty="0">
                <a:latin typeface="微软雅黑" panose="020B0503020204020204" pitchFamily="34" charset="-122"/>
                <a:ea typeface="微软雅黑" panose="020B0503020204020204" pitchFamily="34" charset="-122"/>
              </a:rPr>
              <a:t>冶金</a:t>
            </a:r>
            <a:r>
              <a:rPr lang="zh-CN" altLang="en-US" b="1" dirty="0">
                <a:solidFill>
                  <a:srgbClr val="2108B8"/>
                </a:solidFill>
                <a:latin typeface="微软雅黑" panose="020B0503020204020204" pitchFamily="34" charset="-122"/>
                <a:ea typeface="微软雅黑" panose="020B0503020204020204" pitchFamily="34" charset="-122"/>
              </a:rPr>
              <a:t>（考古标准）及</a:t>
            </a:r>
            <a:r>
              <a:rPr lang="zh-CN" altLang="en-US" b="1" dirty="0">
                <a:latin typeface="微软雅黑" panose="020B0503020204020204" pitchFamily="34" charset="-122"/>
                <a:ea typeface="微软雅黑" panose="020B0503020204020204" pitchFamily="34" charset="-122"/>
              </a:rPr>
              <a:t>家族、</a:t>
            </a:r>
            <a:r>
              <a:rPr lang="zh-CN" altLang="zh-CN" b="1" dirty="0">
                <a:latin typeface="微软雅黑" panose="020B0503020204020204" pitchFamily="34" charset="-122"/>
                <a:ea typeface="微软雅黑" panose="020B0503020204020204" pitchFamily="34" charset="-122"/>
              </a:rPr>
              <a:t>宗教观念、法律、国家</a:t>
            </a:r>
            <a:r>
              <a:rPr lang="zh-CN" altLang="zh-CN" b="1" dirty="0">
                <a:solidFill>
                  <a:srgbClr val="2108B8"/>
                </a:solidFill>
                <a:latin typeface="微软雅黑" panose="020B0503020204020204" pitchFamily="34" charset="-122"/>
                <a:ea typeface="微软雅黑" panose="020B0503020204020204" pitchFamily="34" charset="-122"/>
              </a:rPr>
              <a:t>等</a:t>
            </a:r>
            <a:r>
              <a:rPr lang="zh-CN" altLang="en-US" b="1" dirty="0">
                <a:solidFill>
                  <a:srgbClr val="2108B8"/>
                </a:solidFill>
                <a:latin typeface="微软雅黑" panose="020B0503020204020204" pitchFamily="34" charset="-122"/>
                <a:ea typeface="微软雅黑" panose="020B0503020204020204" pitchFamily="34" charset="-122"/>
              </a:rPr>
              <a:t>要素</a:t>
            </a:r>
            <a:r>
              <a:rPr lang="zh-CN" altLang="zh-CN" b="1" dirty="0">
                <a:solidFill>
                  <a:srgbClr val="2108B8"/>
                </a:solidFill>
                <a:latin typeface="微软雅黑" panose="020B0503020204020204" pitchFamily="34" charset="-122"/>
                <a:ea typeface="微软雅黑" panose="020B0503020204020204" pitchFamily="34" charset="-122"/>
              </a:rPr>
              <a:t>。</a:t>
            </a:r>
            <a:endParaRPr lang="en-US" altLang="zh-CN" b="1" dirty="0">
              <a:solidFill>
                <a:srgbClr val="2108B8"/>
              </a:solidFill>
              <a:latin typeface="微软雅黑" panose="020B0503020204020204" pitchFamily="34" charset="-122"/>
              <a:ea typeface="微软雅黑" panose="020B0503020204020204" pitchFamily="34" charset="-122"/>
            </a:endParaRPr>
          </a:p>
          <a:p>
            <a:pPr latinLnBrk="1">
              <a:lnSpc>
                <a:spcPct val="110000"/>
              </a:lnSpc>
            </a:pPr>
            <a:r>
              <a:rPr lang="zh-CN" altLang="zh-CN" b="1" dirty="0">
                <a:solidFill>
                  <a:srgbClr val="2108B8"/>
                </a:solidFill>
                <a:latin typeface="微软雅黑" panose="020B0503020204020204" pitchFamily="34" charset="-122"/>
                <a:ea typeface="微软雅黑" panose="020B0503020204020204" pitchFamily="34" charset="-122"/>
              </a:rPr>
              <a:t>由于各种</a:t>
            </a:r>
            <a:r>
              <a:rPr lang="zh-CN" altLang="zh-CN" b="1" dirty="0">
                <a:solidFill>
                  <a:srgbClr val="C00000"/>
                </a:solidFill>
                <a:latin typeface="微软雅黑" panose="020B0503020204020204" pitchFamily="34" charset="-122"/>
                <a:ea typeface="微软雅黑" panose="020B0503020204020204" pitchFamily="34" charset="-122"/>
              </a:rPr>
              <a:t>文明要素</a:t>
            </a:r>
            <a:r>
              <a:rPr lang="zh-CN" altLang="zh-CN" b="1" dirty="0">
                <a:solidFill>
                  <a:srgbClr val="2108B8"/>
                </a:solidFill>
                <a:latin typeface="微软雅黑" panose="020B0503020204020204" pitchFamily="34" charset="-122"/>
                <a:ea typeface="微软雅黑" panose="020B0503020204020204" pitchFamily="34" charset="-122"/>
              </a:rPr>
              <a:t>在时间和地域上的分布不均匀，产生了具有显</a:t>
            </a:r>
            <a:r>
              <a:rPr lang="zh-CN" altLang="en-US" b="1" dirty="0">
                <a:solidFill>
                  <a:srgbClr val="2108B8"/>
                </a:solidFill>
                <a:latin typeface="微软雅黑" panose="020B0503020204020204" pitchFamily="34" charset="-122"/>
                <a:ea typeface="微软雅黑" panose="020B0503020204020204" pitchFamily="34" charset="-122"/>
              </a:rPr>
              <a:t>著</a:t>
            </a:r>
            <a:r>
              <a:rPr lang="zh-CN" altLang="zh-CN" b="1" dirty="0">
                <a:solidFill>
                  <a:srgbClr val="2108B8"/>
                </a:solidFill>
                <a:latin typeface="微软雅黑" panose="020B0503020204020204" pitchFamily="34" charset="-122"/>
                <a:ea typeface="微软雅黑" panose="020B0503020204020204" pitchFamily="34" charset="-122"/>
              </a:rPr>
              <a:t>区别的各种</a:t>
            </a:r>
            <a:r>
              <a:rPr lang="zh-CN" altLang="zh-CN" b="1" dirty="0">
                <a:solidFill>
                  <a:srgbClr val="C00000"/>
                </a:solidFill>
                <a:latin typeface="微软雅黑" panose="020B0503020204020204" pitchFamily="34" charset="-122"/>
                <a:ea typeface="微软雅黑" panose="020B0503020204020204" pitchFamily="34" charset="-122"/>
              </a:rPr>
              <a:t>文明</a:t>
            </a:r>
            <a:r>
              <a:rPr lang="zh-CN" altLang="zh-CN" b="1" dirty="0">
                <a:solidFill>
                  <a:srgbClr val="2108B8"/>
                </a:solidFill>
                <a:latin typeface="微软雅黑" panose="020B0503020204020204" pitchFamily="34" charset="-122"/>
                <a:ea typeface="微软雅黑" panose="020B0503020204020204" pitchFamily="34" charset="-122"/>
              </a:rPr>
              <a:t>，</a:t>
            </a:r>
            <a:r>
              <a:rPr lang="zh-CN" altLang="en-US" b="1" dirty="0">
                <a:solidFill>
                  <a:srgbClr val="2108B8"/>
                </a:solidFill>
                <a:latin typeface="微软雅黑" panose="020B0503020204020204" pitchFamily="34" charset="-122"/>
                <a:ea typeface="微软雅黑" panose="020B0503020204020204" pitchFamily="34" charset="-122"/>
              </a:rPr>
              <a:t>比如</a:t>
            </a:r>
            <a:r>
              <a:rPr lang="zh-CN" altLang="zh-CN" b="1" dirty="0">
                <a:solidFill>
                  <a:srgbClr val="2108B8"/>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古埃及文明</a:t>
            </a:r>
            <a:r>
              <a:rPr lang="zh-CN" altLang="zh-CN" b="1" dirty="0">
                <a:solidFill>
                  <a:srgbClr val="FF0000"/>
                </a:solidFill>
                <a:latin typeface="微软雅黑" panose="020B0503020204020204" pitchFamily="34" charset="-122"/>
                <a:ea typeface="微软雅黑" panose="020B0503020204020204" pitchFamily="34" charset="-122"/>
              </a:rPr>
              <a:t>，</a:t>
            </a:r>
            <a:r>
              <a:rPr lang="zh-CN" altLang="en-US" b="1" dirty="0">
                <a:solidFill>
                  <a:srgbClr val="FF0000"/>
                </a:solidFill>
                <a:latin typeface="微软雅黑" panose="020B0503020204020204" pitchFamily="34" charset="-122"/>
                <a:ea typeface="微软雅黑" panose="020B0503020204020204" pitchFamily="34" charset="-122"/>
              </a:rPr>
              <a:t>古巴比伦</a:t>
            </a:r>
            <a:r>
              <a:rPr lang="zh-CN" altLang="zh-CN" b="1" dirty="0">
                <a:solidFill>
                  <a:srgbClr val="FF0000"/>
                </a:solidFill>
                <a:latin typeface="微软雅黑" panose="020B0503020204020204" pitchFamily="34" charset="-122"/>
                <a:ea typeface="微软雅黑" panose="020B0503020204020204" pitchFamily="34" charset="-122"/>
              </a:rPr>
              <a:t>文明，古印度文明，</a:t>
            </a:r>
            <a:r>
              <a:rPr lang="zh-CN" altLang="en-US" b="1" dirty="0">
                <a:solidFill>
                  <a:srgbClr val="FF0000"/>
                </a:solidFill>
                <a:latin typeface="微软雅黑" panose="020B0503020204020204" pitchFamily="34" charset="-122"/>
                <a:ea typeface="微软雅黑" panose="020B0503020204020204" pitchFamily="34" charset="-122"/>
              </a:rPr>
              <a:t>华夏</a:t>
            </a:r>
            <a:r>
              <a:rPr lang="zh-CN" altLang="zh-CN" b="1" dirty="0">
                <a:solidFill>
                  <a:srgbClr val="FF0000"/>
                </a:solidFill>
                <a:latin typeface="微软雅黑" panose="020B0503020204020204" pitchFamily="34" charset="-122"/>
                <a:ea typeface="微软雅黑" panose="020B0503020204020204" pitchFamily="34" charset="-122"/>
              </a:rPr>
              <a:t>文明</a:t>
            </a:r>
            <a:r>
              <a:rPr lang="zh-CN" altLang="en-US" b="1" dirty="0">
                <a:solidFill>
                  <a:srgbClr val="2108B8"/>
                </a:solidFill>
                <a:latin typeface="微软雅黑" panose="020B0503020204020204" pitchFamily="34" charset="-122"/>
                <a:ea typeface="微软雅黑" panose="020B0503020204020204" pitchFamily="34" charset="-122"/>
              </a:rPr>
              <a:t>等四大</a:t>
            </a:r>
            <a:r>
              <a:rPr lang="zh-CN" altLang="en-US" b="1" dirty="0">
                <a:solidFill>
                  <a:srgbClr val="C00000"/>
                </a:solidFill>
                <a:latin typeface="微软雅黑" panose="020B0503020204020204" pitchFamily="34" charset="-122"/>
                <a:ea typeface="微软雅黑" panose="020B0503020204020204" pitchFamily="34" charset="-122"/>
              </a:rPr>
              <a:t>源生文明</a:t>
            </a:r>
            <a:r>
              <a:rPr lang="zh-CN" altLang="en-US" b="1" dirty="0">
                <a:solidFill>
                  <a:srgbClr val="2108B8"/>
                </a:solidFill>
                <a:latin typeface="微软雅黑" panose="020B0503020204020204" pitchFamily="34" charset="-122"/>
                <a:ea typeface="微软雅黑" panose="020B0503020204020204" pitchFamily="34" charset="-122"/>
              </a:rPr>
              <a:t>，以及</a:t>
            </a:r>
            <a:r>
              <a:rPr lang="zh-CN" altLang="en-US" b="1" dirty="0">
                <a:solidFill>
                  <a:srgbClr val="FF0000"/>
                </a:solidFill>
                <a:latin typeface="微软雅黑" panose="020B0503020204020204" pitchFamily="34" charset="-122"/>
                <a:ea typeface="微软雅黑" panose="020B0503020204020204" pitchFamily="34" charset="-122"/>
              </a:rPr>
              <a:t>古希腊文明、古罗马</a:t>
            </a:r>
            <a:r>
              <a:rPr lang="zh-CN" altLang="en-US" b="1" dirty="0">
                <a:solidFill>
                  <a:srgbClr val="2108B8"/>
                </a:solidFill>
                <a:latin typeface="微软雅黑" panose="020B0503020204020204" pitchFamily="34" charset="-122"/>
                <a:ea typeface="微软雅黑" panose="020B0503020204020204" pitchFamily="34" charset="-122"/>
              </a:rPr>
              <a:t>等</a:t>
            </a:r>
            <a:r>
              <a:rPr lang="zh-CN" altLang="en-US" b="1" dirty="0">
                <a:solidFill>
                  <a:srgbClr val="C00000"/>
                </a:solidFill>
                <a:latin typeface="微软雅黑" panose="020B0503020204020204" pitchFamily="34" charset="-122"/>
                <a:ea typeface="微软雅黑" panose="020B0503020204020204" pitchFamily="34" charset="-122"/>
              </a:rPr>
              <a:t>派生文明</a:t>
            </a:r>
            <a:r>
              <a:rPr lang="zh-CN" altLang="en-US" b="1" dirty="0">
                <a:solidFill>
                  <a:srgbClr val="2108B8"/>
                </a:solidFill>
                <a:latin typeface="微软雅黑" panose="020B0503020204020204" pitchFamily="34" charset="-122"/>
                <a:ea typeface="微软雅黑" panose="020B0503020204020204" pitchFamily="34" charset="-122"/>
              </a:rPr>
              <a:t>。</a:t>
            </a:r>
            <a:endParaRPr lang="en-US" altLang="zh-CN" b="1" dirty="0">
              <a:solidFill>
                <a:srgbClr val="2108B8"/>
              </a:solidFill>
              <a:latin typeface="微软雅黑" panose="020B0503020204020204" pitchFamily="34" charset="-122"/>
              <a:ea typeface="微软雅黑" panose="020B0503020204020204" pitchFamily="34" charset="-122"/>
            </a:endParaRPr>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2FF0C9D-D678-429C-ACBC-354DB82C3235}" type="datetime2">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1204" name="灯片编号占位符 4"/>
          <p:cNvSpPr txBox="1">
            <a:spLocks noGrp="1"/>
          </p:cNvSpPr>
          <p:nvPr>
            <p:ph type="sldNum" sz="quarter" idx="12"/>
          </p:nvPr>
        </p:nvSpPr>
        <p:spPr>
          <a:ln/>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8" name="Rectangle 2" descr="蓝色面巾纸"/>
          <p:cNvSpPr>
            <a:spLocks noGrp="1" noChangeArrowheads="1"/>
          </p:cNvSpPr>
          <p:nvPr>
            <p:ph type="title"/>
          </p:nvPr>
        </p:nvSpPr>
        <p:spPr>
          <a:blipFill dpi="0" rotWithShape="1">
            <a:blip r:embed="rId1" cstate="print"/>
            <a:srcRect/>
            <a:tile tx="0" ty="0" sx="100000" sy="100000" flip="none" algn="tl"/>
          </a:blipFill>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200" b="1" i="0" u="none" strike="noStrike" kern="0" cap="none" spc="0" normalizeH="0" baseline="0" noProof="0" dirty="0" smtClean="0">
                <a:ln>
                  <a:noFill/>
                </a:ln>
                <a:solidFill>
                  <a:srgbClr val="CC0000"/>
                </a:solidFill>
                <a:effectLst>
                  <a:outerShdw blurRad="38100" dist="38100" dir="2700000" algn="tl">
                    <a:srgbClr val="000000"/>
                  </a:outerShdw>
                </a:effectLst>
                <a:uLnTx/>
                <a:uFillTx/>
                <a:latin typeface="+mj-lt"/>
                <a:ea typeface="+mj-ea"/>
                <a:cs typeface="+mj-cs"/>
              </a:rPr>
              <a:t> </a:t>
            </a:r>
            <a:r>
              <a:rPr kumimoji="0" lang="zh-CN" altLang="en-US" sz="5400" b="1" i="0" u="none" strike="noStrike" kern="0" cap="none" spc="0" normalizeH="0" baseline="0" noProof="0" dirty="0" smtClean="0">
                <a:ln>
                  <a:noFill/>
                </a:ln>
                <a:solidFill>
                  <a:srgbClr val="CC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文明的要素</a:t>
            </a:r>
            <a:endParaRPr kumimoji="0" lang="zh-CN" altLang="en-US" sz="5400" b="1" i="0" u="none" strike="noStrike" kern="0" cap="none" spc="0" normalizeH="0" baseline="0" noProof="0" dirty="0" smtClean="0">
              <a:ln>
                <a:noFill/>
              </a:ln>
              <a:solidFill>
                <a:srgbClr val="CC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000000"/>
                                          </p:val>
                                        </p:tav>
                                        <p:tav tm="100000">
                                          <p:val>
                                            <p:strVal val="#ppt_w"/>
                                          </p:val>
                                        </p:tav>
                                      </p:tavLst>
                                    </p:anim>
                                    <p:anim calcmode="lin" valueType="num">
                                      <p:cBhvr>
                                        <p:cTn id="8" dur="500" fill="hold"/>
                                        <p:tgtEl>
                                          <p:spTgt spid="8"/>
                                        </p:tgtEl>
                                        <p:attrNameLst>
                                          <p:attrName>ppt_h</p:attrName>
                                        </p:attrNameLst>
                                      </p:cBhvr>
                                      <p:tavLst>
                                        <p:tav tm="0">
                                          <p:val>
                                            <p:fltVal val="0.00000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51202">
                                            <p:txEl>
                                              <p:pRg st="0" end="0"/>
                                            </p:txEl>
                                          </p:spTgt>
                                        </p:tgtEl>
                                        <p:attrNameLst>
                                          <p:attrName>style.visibility</p:attrName>
                                        </p:attrNameLst>
                                      </p:cBhvr>
                                      <p:to>
                                        <p:strVal val="visible"/>
                                      </p:to>
                                    </p:set>
                                    <p:animEffect transition="in" filter="wipe(down)">
                                      <p:cBhvr>
                                        <p:cTn id="13" dur="500"/>
                                        <p:tgtEl>
                                          <p:spTgt spid="51202">
                                            <p:txEl>
                                              <p:pRg st="0" end="0"/>
                                            </p:txEl>
                                          </p:spTgt>
                                        </p:tgtEl>
                                      </p:cBhvr>
                                    </p:animEffect>
                                  </p:childTnLst>
                                </p:cTn>
                              </p:par>
                            </p:childTnLst>
                          </p:cTn>
                        </p:par>
                        <p:par>
                          <p:cTn id="14" fill="hold">
                            <p:stCondLst>
                              <p:cond delay="1000"/>
                            </p:stCondLst>
                            <p:childTnLst>
                              <p:par>
                                <p:cTn id="15" presetID="22" presetClass="entr" presetSubtype="4" fill="hold" grpId="0" nodeType="afterEffect">
                                  <p:stCondLst>
                                    <p:cond delay="0"/>
                                  </p:stCondLst>
                                  <p:childTnLst>
                                    <p:set>
                                      <p:cBhvr>
                                        <p:cTn id="16" dur="1" fill="hold">
                                          <p:stCondLst>
                                            <p:cond delay="0"/>
                                          </p:stCondLst>
                                        </p:cTn>
                                        <p:tgtEl>
                                          <p:spTgt spid="51202">
                                            <p:txEl>
                                              <p:pRg st="1" end="1"/>
                                            </p:txEl>
                                          </p:spTgt>
                                        </p:tgtEl>
                                        <p:attrNameLst>
                                          <p:attrName>style.visibility</p:attrName>
                                        </p:attrNameLst>
                                      </p:cBhvr>
                                      <p:to>
                                        <p:strVal val="visible"/>
                                      </p:to>
                                    </p:set>
                                    <p:animEffect transition="in" filter="wipe(down)">
                                      <p:cBhvr>
                                        <p:cTn id="17" dur="500"/>
                                        <p:tgtEl>
                                          <p:spTgt spid="5120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1202"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内容占位符 2"/>
          <p:cNvSpPr>
            <a:spLocks noGrp="1"/>
          </p:cNvSpPr>
          <p:nvPr>
            <p:ph idx="1"/>
          </p:nvPr>
        </p:nvSpPr>
        <p:spPr>
          <a:xfrm>
            <a:off x="323850" y="1412875"/>
            <a:ext cx="8569325" cy="4530725"/>
          </a:xfrm>
          <a:ln/>
        </p:spPr>
        <p:txBody>
          <a:bodyPr vert="horz" wrap="square" lIns="91440" tIns="45720" rIns="91440" bIns="45720" anchor="t"/>
          <a:p>
            <a:pPr latinLnBrk="1"/>
            <a:r>
              <a:rPr lang="zh-CN" altLang="en-US" sz="3200" b="1" dirty="0">
                <a:solidFill>
                  <a:srgbClr val="C00000"/>
                </a:solidFill>
                <a:latin typeface="微软雅黑" panose="020B0503020204020204" pitchFamily="34" charset="-122"/>
                <a:ea typeface="微软雅黑" panose="020B0503020204020204" pitchFamily="34" charset="-122"/>
              </a:rPr>
              <a:t>文明</a:t>
            </a:r>
            <a:r>
              <a:rPr lang="zh-CN" altLang="en-US" sz="3200" b="1" dirty="0">
                <a:solidFill>
                  <a:srgbClr val="2108B8"/>
                </a:solidFill>
                <a:latin typeface="微软雅黑" panose="020B0503020204020204" pitchFamily="34" charset="-122"/>
                <a:ea typeface="微软雅黑" panose="020B0503020204020204" pitchFamily="34" charset="-122"/>
              </a:rPr>
              <a:t>是人类发展史上的特殊阶段，是人类脱离动物界后进一步脱离原始野蛮状态阶段。</a:t>
            </a:r>
            <a:endParaRPr lang="en-US" altLang="zh-CN" sz="3200" b="1" dirty="0">
              <a:solidFill>
                <a:srgbClr val="2108B8"/>
              </a:solidFill>
              <a:latin typeface="微软雅黑" panose="020B0503020204020204" pitchFamily="34" charset="-122"/>
              <a:ea typeface="微软雅黑" panose="020B0503020204020204" pitchFamily="34" charset="-122"/>
            </a:endParaRPr>
          </a:p>
          <a:p>
            <a:pPr latinLnBrk="1"/>
            <a:r>
              <a:rPr lang="zh-CN" altLang="zh-CN" sz="3200" b="1" dirty="0">
                <a:solidFill>
                  <a:srgbClr val="C00000"/>
                </a:solidFill>
                <a:latin typeface="微软雅黑" panose="020B0503020204020204" pitchFamily="34" charset="-122"/>
                <a:ea typeface="微软雅黑" panose="020B0503020204020204" pitchFamily="34" charset="-122"/>
              </a:rPr>
              <a:t>文明</a:t>
            </a:r>
            <a:r>
              <a:rPr lang="zh-CN" altLang="zh-CN" sz="3200" b="1" dirty="0">
                <a:solidFill>
                  <a:srgbClr val="2108B8"/>
                </a:solidFill>
                <a:latin typeface="微软雅黑" panose="020B0503020204020204" pitchFamily="34" charset="-122"/>
                <a:ea typeface="微软雅黑" panose="020B0503020204020204" pitchFamily="34" charset="-122"/>
              </a:rPr>
              <a:t>，是历史沉淀下来的，有益</a:t>
            </a:r>
            <a:r>
              <a:rPr lang="zh-CN" altLang="en-US" sz="3200" b="1" dirty="0">
                <a:solidFill>
                  <a:srgbClr val="2108B8"/>
                </a:solidFill>
                <a:latin typeface="微软雅黑" panose="020B0503020204020204" pitchFamily="34" charset="-122"/>
                <a:ea typeface="微软雅黑" panose="020B0503020204020204" pitchFamily="34" charset="-122"/>
              </a:rPr>
              <a:t>于</a:t>
            </a:r>
            <a:r>
              <a:rPr lang="zh-CN" altLang="zh-CN" sz="3200" b="1" dirty="0">
                <a:solidFill>
                  <a:srgbClr val="2108B8"/>
                </a:solidFill>
                <a:latin typeface="微软雅黑" panose="020B0503020204020204" pitchFamily="34" charset="-122"/>
                <a:ea typeface="微软雅黑" panose="020B0503020204020204" pitchFamily="34" charset="-122"/>
              </a:rPr>
              <a:t>增强人类对客观世界的适应和认知、符合人类精神追求、被绝大多数人认可和接受的人文精神、发明创造以及公序良俗的总和。</a:t>
            </a:r>
            <a:endParaRPr lang="en-US" altLang="zh-CN" sz="3200" b="1" dirty="0">
              <a:solidFill>
                <a:srgbClr val="2108B8"/>
              </a:solidFill>
              <a:latin typeface="微软雅黑" panose="020B0503020204020204" pitchFamily="34" charset="-122"/>
              <a:ea typeface="微软雅黑" panose="020B0503020204020204" pitchFamily="34" charset="-122"/>
            </a:endParaRPr>
          </a:p>
          <a:p>
            <a:pPr latinLnBrk="1"/>
            <a:r>
              <a:rPr lang="zh-CN" altLang="en-US" sz="3200" b="1" dirty="0">
                <a:solidFill>
                  <a:srgbClr val="CC0000"/>
                </a:solidFill>
                <a:latin typeface="微软雅黑" panose="020B0503020204020204" pitchFamily="34" charset="-122"/>
                <a:ea typeface="微软雅黑" panose="020B0503020204020204" pitchFamily="34" charset="-122"/>
              </a:rPr>
              <a:t>文明是人类智力产物（社会的和技术的）所形成的成果体现。</a:t>
            </a:r>
            <a:r>
              <a:rPr lang="zh-CN" altLang="en-US" sz="3200" b="1" dirty="0">
                <a:solidFill>
                  <a:srgbClr val="2108B8"/>
                </a:solidFill>
                <a:latin typeface="微软雅黑" panose="020B0503020204020204" pitchFamily="34" charset="-122"/>
                <a:ea typeface="微软雅黑" panose="020B0503020204020204" pitchFamily="34" charset="-122"/>
              </a:rPr>
              <a:t>从这些含义上，各种文明具有落后或先进的区别。 </a:t>
            </a:r>
            <a:endParaRPr lang="zh-CN" altLang="en-US" sz="3200" b="1" dirty="0">
              <a:solidFill>
                <a:srgbClr val="2108B8"/>
              </a:solidFill>
              <a:latin typeface="微软雅黑" panose="020B0503020204020204" pitchFamily="34" charset="-122"/>
              <a:ea typeface="微软雅黑" panose="020B0503020204020204" pitchFamily="34" charset="-122"/>
            </a:endParaRPr>
          </a:p>
          <a:p>
            <a:pPr latinLnBrk="1"/>
            <a:endParaRPr lang="zh-CN" altLang="zh-CN" sz="3200" b="1" dirty="0">
              <a:solidFill>
                <a:srgbClr val="2108B8"/>
              </a:solidFill>
              <a:latin typeface="微软雅黑" panose="020B0503020204020204" pitchFamily="34" charset="-122"/>
              <a:ea typeface="微软雅黑" panose="020B0503020204020204" pitchFamily="34" charset="-122"/>
            </a:endParaRPr>
          </a:p>
          <a:p>
            <a:pPr latinLnBrk="1"/>
            <a:endParaRPr lang="zh-CN" altLang="zh-CN" dirty="0"/>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2FF0C9D-D678-429C-ACBC-354DB82C3235}" type="datetime2">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2228" name="灯片编号占位符 4"/>
          <p:cNvSpPr txBox="1">
            <a:spLocks noGrp="1"/>
          </p:cNvSpPr>
          <p:nvPr>
            <p:ph type="sldNum" sz="quarter" idx="12"/>
          </p:nvPr>
        </p:nvSpPr>
        <p:spPr>
          <a:ln/>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8" name="Rectangle 2" descr="信纸"/>
          <p:cNvSpPr>
            <a:spLocks noGrp="1" noChangeArrowheads="1"/>
          </p:cNvSpPr>
          <p:nvPr>
            <p:ph type="title"/>
          </p:nvPr>
        </p:nvSpPr>
        <p:spPr>
          <a:xfrm>
            <a:off x="395288" y="260350"/>
            <a:ext cx="8220075" cy="990600"/>
          </a:xfrm>
          <a:blipFill dpi="0" rotWithShape="1">
            <a:blip r:embed="rId1" cstate="print"/>
            <a:srcRect/>
            <a:tile tx="0" ty="0" sx="100000" sy="100000" flip="none" algn="tl"/>
          </a:blipFill>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rPr>
              <a:t> </a:t>
            </a:r>
            <a:r>
              <a:rPr kumimoji="0" lang="zh-CN" altLang="en-US" sz="54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文明的内涵</a:t>
            </a:r>
            <a:endParaRPr kumimoji="0" lang="zh-CN" altLang="en-US" sz="4000" b="1" i="0" u="none" strike="noStrike" kern="0" cap="none" spc="0" normalizeH="0" baseline="0" noProof="0" dirty="0" smtClean="0">
              <a:ln>
                <a:noFill/>
              </a:ln>
              <a:solidFill>
                <a:schemeClr val="tx2"/>
              </a:solidFill>
              <a:effectLst>
                <a:outerShdw blurRad="38100" dist="38100" dir="2700000" algn="tl">
                  <a:srgbClr val="000000"/>
                </a:outerShdw>
              </a:effectLst>
              <a:uLnTx/>
              <a:uFillTx/>
              <a:latin typeface="+mj-lt"/>
              <a:ea typeface="+mj-ea"/>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000000"/>
                                          </p:val>
                                        </p:tav>
                                        <p:tav tm="100000">
                                          <p:val>
                                            <p:strVal val="#ppt_w"/>
                                          </p:val>
                                        </p:tav>
                                      </p:tavLst>
                                    </p:anim>
                                    <p:anim calcmode="lin" valueType="num">
                                      <p:cBhvr>
                                        <p:cTn id="8" dur="500" fill="hold"/>
                                        <p:tgtEl>
                                          <p:spTgt spid="8"/>
                                        </p:tgtEl>
                                        <p:attrNameLst>
                                          <p:attrName>ppt_h</p:attrName>
                                        </p:attrNameLst>
                                      </p:cBhvr>
                                      <p:tavLst>
                                        <p:tav tm="0">
                                          <p:val>
                                            <p:fltVal val="0.00000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3" presetClass="entr" presetSubtype="10" fill="hold" grpId="0" nodeType="afterEffect">
                                  <p:stCondLst>
                                    <p:cond delay="0"/>
                                  </p:stCondLst>
                                  <p:childTnLst>
                                    <p:set>
                                      <p:cBhvr>
                                        <p:cTn id="12" dur="1" fill="hold">
                                          <p:stCondLst>
                                            <p:cond delay="0"/>
                                          </p:stCondLst>
                                        </p:cTn>
                                        <p:tgtEl>
                                          <p:spTgt spid="52226">
                                            <p:txEl>
                                              <p:pRg st="0" end="0"/>
                                            </p:txEl>
                                          </p:spTgt>
                                        </p:tgtEl>
                                        <p:attrNameLst>
                                          <p:attrName>style.visibility</p:attrName>
                                        </p:attrNameLst>
                                      </p:cBhvr>
                                      <p:to>
                                        <p:strVal val="visible"/>
                                      </p:to>
                                    </p:set>
                                    <p:animEffect transition="in" filter="blinds(horizontal)">
                                      <p:cBhvr>
                                        <p:cTn id="13" dur="500"/>
                                        <p:tgtEl>
                                          <p:spTgt spid="52226">
                                            <p:txEl>
                                              <p:pRg st="0" end="0"/>
                                            </p:txEl>
                                          </p:spTgt>
                                        </p:tgtEl>
                                      </p:cBhvr>
                                    </p:animEffect>
                                  </p:childTnLst>
                                </p:cTn>
                              </p:par>
                            </p:childTnLst>
                          </p:cTn>
                        </p:par>
                        <p:par>
                          <p:cTn id="14" fill="hold">
                            <p:stCondLst>
                              <p:cond delay="1000"/>
                            </p:stCondLst>
                            <p:childTnLst>
                              <p:par>
                                <p:cTn id="15" presetID="3" presetClass="entr" presetSubtype="10" fill="hold" grpId="0" nodeType="afterEffect">
                                  <p:stCondLst>
                                    <p:cond delay="0"/>
                                  </p:stCondLst>
                                  <p:childTnLst>
                                    <p:set>
                                      <p:cBhvr>
                                        <p:cTn id="16" dur="1" fill="hold">
                                          <p:stCondLst>
                                            <p:cond delay="0"/>
                                          </p:stCondLst>
                                        </p:cTn>
                                        <p:tgtEl>
                                          <p:spTgt spid="52226">
                                            <p:txEl>
                                              <p:pRg st="1" end="1"/>
                                            </p:txEl>
                                          </p:spTgt>
                                        </p:tgtEl>
                                        <p:attrNameLst>
                                          <p:attrName>style.visibility</p:attrName>
                                        </p:attrNameLst>
                                      </p:cBhvr>
                                      <p:to>
                                        <p:strVal val="visible"/>
                                      </p:to>
                                    </p:set>
                                    <p:animEffect transition="in" filter="blinds(horizontal)">
                                      <p:cBhvr>
                                        <p:cTn id="17" dur="500"/>
                                        <p:tgtEl>
                                          <p:spTgt spid="52226">
                                            <p:txEl>
                                              <p:pRg st="1" end="1"/>
                                            </p:txEl>
                                          </p:spTgt>
                                        </p:tgtEl>
                                      </p:cBhvr>
                                    </p:animEffect>
                                  </p:childTnLst>
                                </p:cTn>
                              </p:par>
                            </p:childTnLst>
                          </p:cTn>
                        </p:par>
                        <p:par>
                          <p:cTn id="18" fill="hold">
                            <p:stCondLst>
                              <p:cond delay="1500"/>
                            </p:stCondLst>
                            <p:childTnLst>
                              <p:par>
                                <p:cTn id="19" presetID="3" presetClass="entr" presetSubtype="10" fill="hold" grpId="0" nodeType="afterEffect">
                                  <p:stCondLst>
                                    <p:cond delay="0"/>
                                  </p:stCondLst>
                                  <p:childTnLst>
                                    <p:set>
                                      <p:cBhvr>
                                        <p:cTn id="20" dur="1" fill="hold">
                                          <p:stCondLst>
                                            <p:cond delay="0"/>
                                          </p:stCondLst>
                                        </p:cTn>
                                        <p:tgtEl>
                                          <p:spTgt spid="52226">
                                            <p:txEl>
                                              <p:pRg st="2" end="2"/>
                                            </p:txEl>
                                          </p:spTgt>
                                        </p:tgtEl>
                                        <p:attrNameLst>
                                          <p:attrName>style.visibility</p:attrName>
                                        </p:attrNameLst>
                                      </p:cBhvr>
                                      <p:to>
                                        <p:strVal val="visible"/>
                                      </p:to>
                                    </p:set>
                                    <p:animEffect transition="in" filter="blinds(horizontal)">
                                      <p:cBhvr>
                                        <p:cTn id="21" dur="500"/>
                                        <p:tgtEl>
                                          <p:spTgt spid="5222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222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95288" y="188913"/>
            <a:ext cx="8291513" cy="1079500"/>
          </a:xfrm>
          <a:solidFill>
            <a:srgbClr val="FFC000"/>
          </a:solidFill>
        </p:spPr>
        <p:txBody>
          <a:bodyPr vert="horz" wrap="square" lIns="91440" tIns="45720" rIns="91440" bIns="45720" numCol="1" anchor="t" anchorCtr="0" compatLnSpc="1"/>
          <a:lstStyle/>
          <a:p>
            <a:pPr marL="0" marR="0" lvl="0" indent="0" algn="ctr" defTabSz="914400" rtl="0" eaLnBrk="0" fontAlgn="base" latinLnBrk="0" hangingPunct="0">
              <a:lnSpc>
                <a:spcPct val="130000"/>
              </a:lnSpc>
              <a:spcBef>
                <a:spcPct val="0"/>
              </a:spcBef>
              <a:spcAft>
                <a:spcPct val="0"/>
              </a:spcAft>
              <a:buClrTx/>
              <a:buSzTx/>
              <a:buFontTx/>
              <a:buNone/>
              <a:defRPr/>
            </a:pPr>
            <a:r>
              <a:rPr kumimoji="0" lang="zh-CN" altLang="en-US" sz="4800" b="1"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从大历史观看“五四”</a:t>
            </a:r>
            <a:endParaRPr kumimoji="0" lang="zh-CN" altLang="en-US" sz="4800" b="1" i="0" u="none" strike="noStrike" kern="0" cap="none" spc="0" normalizeH="0" baseline="0" noProof="0" dirty="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sp>
        <p:nvSpPr>
          <p:cNvPr id="7171" name="内容占位符 2"/>
          <p:cNvSpPr>
            <a:spLocks noGrp="1"/>
          </p:cNvSpPr>
          <p:nvPr>
            <p:ph idx="1"/>
          </p:nvPr>
        </p:nvSpPr>
        <p:spPr>
          <a:xfrm>
            <a:off x="457200" y="1417638"/>
            <a:ext cx="8229600" cy="5035550"/>
          </a:xfrm>
          <a:solidFill>
            <a:srgbClr val="66CCFF">
              <a:alpha val="100000"/>
            </a:srgbClr>
          </a:solidFill>
          <a:ln/>
        </p:spPr>
        <p:txBody>
          <a:bodyPr vert="horz" wrap="square" lIns="91440" tIns="45720" rIns="91440" bIns="45720" anchor="t"/>
          <a:p>
            <a:pPr algn="just"/>
            <a:r>
              <a:rPr lang="zh-CN" altLang="zh-CN" sz="3200" b="1" dirty="0">
                <a:solidFill>
                  <a:srgbClr val="C00000"/>
                </a:solidFill>
                <a:latin typeface="微软雅黑" panose="020B0503020204020204" pitchFamily="34" charset="-122"/>
                <a:ea typeface="微软雅黑" panose="020B0503020204020204" pitchFamily="34" charset="-122"/>
              </a:rPr>
              <a:t>放到</a:t>
            </a:r>
            <a:r>
              <a:rPr lang="en-US" altLang="zh-CN" sz="3200" b="1" dirty="0">
                <a:solidFill>
                  <a:srgbClr val="C00000"/>
                </a:solidFill>
                <a:latin typeface="微软雅黑" panose="020B0503020204020204" pitchFamily="34" charset="-122"/>
                <a:ea typeface="微软雅黑" panose="020B0503020204020204" pitchFamily="34" charset="-122"/>
              </a:rPr>
              <a:t>5000</a:t>
            </a:r>
            <a:r>
              <a:rPr lang="zh-CN" altLang="zh-CN" sz="3200" b="1" dirty="0">
                <a:solidFill>
                  <a:srgbClr val="C00000"/>
                </a:solidFill>
                <a:latin typeface="微软雅黑" panose="020B0503020204020204" pitchFamily="34" charset="-122"/>
                <a:ea typeface="微软雅黑" panose="020B0503020204020204" pitchFamily="34" charset="-122"/>
              </a:rPr>
              <a:t>多年文明史的发展长河中去看</a:t>
            </a:r>
            <a:r>
              <a:rPr lang="zh-CN" altLang="en-US" sz="3200" b="1" dirty="0">
                <a:solidFill>
                  <a:srgbClr val="C00000"/>
                </a:solidFill>
                <a:latin typeface="微软雅黑" panose="020B0503020204020204" pitchFamily="34" charset="-122"/>
                <a:ea typeface="微软雅黑" panose="020B0503020204020204" pitchFamily="34" charset="-122"/>
              </a:rPr>
              <a:t>：</a:t>
            </a:r>
            <a:endParaRPr lang="en-US" altLang="zh-CN" sz="3200" b="1" dirty="0">
              <a:solidFill>
                <a:srgbClr val="C00000"/>
              </a:solidFill>
              <a:latin typeface="微软雅黑" panose="020B0503020204020204" pitchFamily="34" charset="-122"/>
              <a:ea typeface="微软雅黑" panose="020B0503020204020204" pitchFamily="34" charset="-122"/>
            </a:endParaRPr>
          </a:p>
          <a:p>
            <a:pPr lvl="1" algn="just"/>
            <a:r>
              <a:rPr lang="zh-CN" altLang="zh-CN" b="1" dirty="0">
                <a:solidFill>
                  <a:srgbClr val="C00000"/>
                </a:solidFill>
                <a:latin typeface="微软雅黑" panose="020B0503020204020204" pitchFamily="34" charset="-122"/>
                <a:ea typeface="微软雅黑" panose="020B0503020204020204" pitchFamily="34" charset="-122"/>
              </a:rPr>
              <a:t>五四运动</a:t>
            </a:r>
            <a:r>
              <a:rPr lang="zh-CN" altLang="zh-CN" dirty="0">
                <a:solidFill>
                  <a:srgbClr val="2108B8"/>
                </a:solidFill>
                <a:latin typeface="微软雅黑" panose="020B0503020204020204" pitchFamily="34" charset="-122"/>
                <a:ea typeface="微软雅黑" panose="020B0503020204020204" pitchFamily="34" charset="-122"/>
              </a:rPr>
              <a:t>是中华民族创新传统文明的历史转折点。在中华民族文明发展上，</a:t>
            </a:r>
            <a:r>
              <a:rPr lang="zh-CN" altLang="zh-CN" b="1" dirty="0">
                <a:solidFill>
                  <a:srgbClr val="C00000"/>
                </a:solidFill>
                <a:latin typeface="微软雅黑" panose="020B0503020204020204" pitchFamily="34" charset="-122"/>
                <a:ea typeface="微软雅黑" panose="020B0503020204020204" pitchFamily="34" charset="-122"/>
              </a:rPr>
              <a:t>五四运动</a:t>
            </a:r>
            <a:r>
              <a:rPr lang="zh-CN" altLang="zh-CN" dirty="0">
                <a:solidFill>
                  <a:srgbClr val="2108B8"/>
                </a:solidFill>
                <a:latin typeface="微软雅黑" panose="020B0503020204020204" pitchFamily="34" charset="-122"/>
                <a:ea typeface="微软雅黑" panose="020B0503020204020204" pitchFamily="34" charset="-122"/>
              </a:rPr>
              <a:t>是一次中华民族的文明接续。</a:t>
            </a:r>
            <a:r>
              <a:rPr lang="zh-CN" altLang="en-US" b="1" dirty="0">
                <a:solidFill>
                  <a:srgbClr val="2108B8"/>
                </a:solidFill>
                <a:latin typeface="微软雅黑" panose="020B0503020204020204" pitchFamily="34" charset="-122"/>
                <a:ea typeface="微软雅黑" panose="020B0503020204020204" pitchFamily="34" charset="-122"/>
              </a:rPr>
              <a:t>（汉武帝“罢黜百家，独尊儒术”，开启思想禁锢之先河）</a:t>
            </a:r>
            <a:endParaRPr lang="en-US" altLang="zh-CN" b="1" dirty="0">
              <a:solidFill>
                <a:srgbClr val="2108B8"/>
              </a:solidFill>
              <a:latin typeface="微软雅黑" panose="020B0503020204020204" pitchFamily="34" charset="-122"/>
              <a:ea typeface="微软雅黑" panose="020B0503020204020204" pitchFamily="34" charset="-122"/>
            </a:endParaRPr>
          </a:p>
          <a:p>
            <a:pPr algn="just"/>
            <a:r>
              <a:rPr lang="zh-CN" altLang="zh-CN" sz="3200" b="1" dirty="0">
                <a:solidFill>
                  <a:srgbClr val="C00000"/>
                </a:solidFill>
                <a:latin typeface="微软雅黑" panose="020B0503020204020204" pitchFamily="34" charset="-122"/>
                <a:ea typeface="微软雅黑" panose="020B0503020204020204" pitchFamily="34" charset="-122"/>
              </a:rPr>
              <a:t>放到</a:t>
            </a:r>
            <a:r>
              <a:rPr lang="en-US" altLang="zh-CN" sz="3200" b="1" dirty="0">
                <a:solidFill>
                  <a:srgbClr val="C00000"/>
                </a:solidFill>
                <a:latin typeface="微软雅黑" panose="020B0503020204020204" pitchFamily="34" charset="-122"/>
                <a:ea typeface="微软雅黑" panose="020B0503020204020204" pitchFamily="34" charset="-122"/>
              </a:rPr>
              <a:t>170</a:t>
            </a:r>
            <a:r>
              <a:rPr lang="zh-CN" altLang="zh-CN" sz="3200" b="1" dirty="0">
                <a:solidFill>
                  <a:srgbClr val="C00000"/>
                </a:solidFill>
                <a:latin typeface="微软雅黑" panose="020B0503020204020204" pitchFamily="34" charset="-122"/>
                <a:ea typeface="微软雅黑" panose="020B0503020204020204" pitchFamily="34" charset="-122"/>
              </a:rPr>
              <a:t>多年斗争史的前进足迹中去看</a:t>
            </a:r>
            <a:r>
              <a:rPr lang="zh-CN" altLang="en-US" sz="3200" b="1" dirty="0">
                <a:solidFill>
                  <a:srgbClr val="C00000"/>
                </a:solidFill>
                <a:latin typeface="微软雅黑" panose="020B0503020204020204" pitchFamily="34" charset="-122"/>
                <a:ea typeface="微软雅黑" panose="020B0503020204020204" pitchFamily="34" charset="-122"/>
              </a:rPr>
              <a:t>：</a:t>
            </a:r>
            <a:endParaRPr lang="en-US" altLang="zh-CN" sz="3200" b="1" dirty="0">
              <a:solidFill>
                <a:srgbClr val="C00000"/>
              </a:solidFill>
              <a:latin typeface="微软雅黑" panose="020B0503020204020204" pitchFamily="34" charset="-122"/>
              <a:ea typeface="微软雅黑" panose="020B0503020204020204" pitchFamily="34" charset="-122"/>
            </a:endParaRPr>
          </a:p>
          <a:p>
            <a:pPr lvl="1" algn="just"/>
            <a:r>
              <a:rPr lang="zh-CN" altLang="zh-CN" b="1" dirty="0">
                <a:solidFill>
                  <a:srgbClr val="C00000"/>
                </a:solidFill>
                <a:latin typeface="微软雅黑" panose="020B0503020204020204" pitchFamily="34" charset="-122"/>
                <a:ea typeface="微软雅黑" panose="020B0503020204020204" pitchFamily="34" charset="-122"/>
              </a:rPr>
              <a:t>五四运动</a:t>
            </a:r>
            <a:r>
              <a:rPr lang="zh-CN" altLang="zh-CN" dirty="0">
                <a:solidFill>
                  <a:srgbClr val="2108B8"/>
                </a:solidFill>
                <a:latin typeface="微软雅黑" panose="020B0503020204020204" pitchFamily="34" charset="-122"/>
                <a:ea typeface="微软雅黑" panose="020B0503020204020204" pitchFamily="34" charset="-122"/>
              </a:rPr>
              <a:t>是近代中国人民一次伟大觉醒</a:t>
            </a:r>
            <a:r>
              <a:rPr lang="zh-CN" altLang="en-US" dirty="0">
                <a:solidFill>
                  <a:srgbClr val="2108B8"/>
                </a:solidFill>
                <a:latin typeface="微软雅黑" panose="020B0503020204020204" pitchFamily="34" charset="-122"/>
                <a:ea typeface="微软雅黑" panose="020B0503020204020204" pitchFamily="34" charset="-122"/>
              </a:rPr>
              <a:t>，</a:t>
            </a:r>
            <a:r>
              <a:rPr lang="zh-CN" altLang="zh-CN" dirty="0">
                <a:solidFill>
                  <a:srgbClr val="2108B8"/>
                </a:solidFill>
                <a:latin typeface="微软雅黑" panose="020B0503020204020204" pitchFamily="34" charset="-122"/>
                <a:ea typeface="微软雅黑" panose="020B0503020204020204" pitchFamily="34" charset="-122"/>
              </a:rPr>
              <a:t>是全民族爱国担当的行动自觉</a:t>
            </a:r>
            <a:r>
              <a:rPr lang="zh-CN" altLang="en-US" dirty="0">
                <a:solidFill>
                  <a:srgbClr val="2108B8"/>
                </a:solidFill>
                <a:latin typeface="微软雅黑" panose="020B0503020204020204" pitchFamily="34" charset="-122"/>
                <a:ea typeface="微软雅黑" panose="020B0503020204020204" pitchFamily="34" charset="-122"/>
              </a:rPr>
              <a:t>。它</a:t>
            </a:r>
            <a:r>
              <a:rPr lang="zh-CN" altLang="zh-CN" dirty="0">
                <a:solidFill>
                  <a:srgbClr val="2108B8"/>
                </a:solidFill>
                <a:latin typeface="微软雅黑" panose="020B0503020204020204" pitchFamily="34" charset="-122"/>
                <a:ea typeface="微软雅黑" panose="020B0503020204020204" pitchFamily="34" charset="-122"/>
              </a:rPr>
              <a:t>向世界表明，中国人民决不接受任何有损民族尊严、破坏国家主权的言行，决不屈服任何强势霸权的淫威。</a:t>
            </a:r>
            <a:r>
              <a:rPr lang="zh-CN" altLang="en-US" b="1" dirty="0">
                <a:solidFill>
                  <a:srgbClr val="2108B8"/>
                </a:solidFill>
                <a:latin typeface="微软雅黑" panose="020B0503020204020204" pitchFamily="34" charset="-122"/>
                <a:ea typeface="微软雅黑" panose="020B0503020204020204" pitchFamily="34" charset="-122"/>
              </a:rPr>
              <a:t>（</a:t>
            </a:r>
            <a:r>
              <a:rPr lang="en-US" altLang="zh-CN" b="1" dirty="0">
                <a:solidFill>
                  <a:srgbClr val="2108B8"/>
                </a:solidFill>
                <a:latin typeface="微软雅黑" panose="020B0503020204020204" pitchFamily="34" charset="-122"/>
                <a:ea typeface="微软雅黑" panose="020B0503020204020204" pitchFamily="34" charset="-122"/>
              </a:rPr>
              <a:t>1840</a:t>
            </a:r>
            <a:r>
              <a:rPr lang="zh-CN" altLang="en-US" b="1" dirty="0">
                <a:solidFill>
                  <a:srgbClr val="2108B8"/>
                </a:solidFill>
                <a:latin typeface="微软雅黑" panose="020B0503020204020204" pitchFamily="34" charset="-122"/>
                <a:ea typeface="微软雅黑" panose="020B0503020204020204" pitchFamily="34" charset="-122"/>
              </a:rPr>
              <a:t>年以降，中国逐步沦落为半封建、半殖民地社会）</a:t>
            </a:r>
            <a:endParaRPr lang="zh-CN" altLang="zh-CN" b="1" dirty="0">
              <a:solidFill>
                <a:srgbClr val="2108B8"/>
              </a:solidFill>
              <a:latin typeface="微软雅黑" panose="020B0503020204020204" pitchFamily="34" charset="-122"/>
              <a:ea typeface="微软雅黑" panose="020B0503020204020204" pitchFamily="34" charset="-122"/>
            </a:endParaRPr>
          </a:p>
          <a:p>
            <a:endParaRPr lang="zh-CN" altLang="zh-CN" dirty="0"/>
          </a:p>
          <a:p>
            <a:endParaRPr lang="zh-CN" altLang="en-US" dirty="0"/>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9C1ED872-734C-4FCE-921E-FAA6EB12A8B1}" type="datetime2">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7173" name="灯片编号占位符 4"/>
          <p:cNvSpPr txBox="1">
            <a:spLocks noGrp="1"/>
          </p:cNvSpPr>
          <p:nvPr>
            <p:ph type="sldNum" sz="quarter" idx="12"/>
          </p:nvPr>
        </p:nvSpPr>
        <p:spPr>
          <a:ln/>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01E9EB68-8322-480E-9CCB-DF493ADFC6FA}"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3251" name="灯片编号占位符 5"/>
          <p:cNvSpPr txBox="1">
            <a:spLocks noGrp="1"/>
          </p:cNvSpPr>
          <p:nvPr>
            <p:ph type="sldNum" sz="quarter" idx="12"/>
          </p:nvPr>
        </p:nvSpPr>
        <p:spPr>
          <a:ln/>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121859" name="Rectangle 1027"/>
          <p:cNvSpPr>
            <a:spLocks noGrp="1"/>
          </p:cNvSpPr>
          <p:nvPr>
            <p:ph idx="1"/>
          </p:nvPr>
        </p:nvSpPr>
        <p:spPr>
          <a:xfrm>
            <a:off x="457200" y="1617663"/>
            <a:ext cx="8075613" cy="4835525"/>
          </a:xfrm>
          <a:gradFill rotWithShape="1">
            <a:gsLst>
              <a:gs pos="0">
                <a:srgbClr val="FFFF00">
                  <a:alpha val="100000"/>
                </a:srgbClr>
              </a:gs>
              <a:gs pos="100000">
                <a:schemeClr val="bg1">
                  <a:alpha val="100000"/>
                </a:schemeClr>
              </a:gs>
            </a:gsLst>
            <a:lin ang="5400000" scaled="1"/>
            <a:tileRect/>
          </a:gradFill>
          <a:ln/>
        </p:spPr>
        <p:txBody>
          <a:bodyPr vert="horz" wrap="square" lIns="91440" tIns="45720" rIns="91440" bIns="45720" anchor="t"/>
          <a:p>
            <a:pPr eaLnBrk="1" hangingPunct="1">
              <a:lnSpc>
                <a:spcPct val="110000"/>
              </a:lnSpc>
              <a:spcBef>
                <a:spcPts val="1200"/>
              </a:spcBef>
            </a:pPr>
            <a:r>
              <a:rPr lang="en-US" altLang="zh-CN" sz="2800" b="1" dirty="0">
                <a:latin typeface="微软雅黑" panose="020B0503020204020204" pitchFamily="34" charset="-122"/>
                <a:ea typeface="微软雅黑" panose="020B0503020204020204" pitchFamily="34" charset="-122"/>
              </a:rPr>
              <a:t>20</a:t>
            </a:r>
            <a:r>
              <a:rPr lang="zh-CN" altLang="en-US" sz="2800" b="1" dirty="0">
                <a:latin typeface="微软雅黑" panose="020B0503020204020204" pitchFamily="34" charset="-122"/>
                <a:ea typeface="微软雅黑" panose="020B0503020204020204" pitchFamily="34" charset="-122"/>
              </a:rPr>
              <a:t>世纪以来，特别是二战以来，</a:t>
            </a:r>
            <a:r>
              <a:rPr lang="zh-CN" altLang="en-US" sz="3200" b="1" dirty="0">
                <a:solidFill>
                  <a:srgbClr val="C00000"/>
                </a:solidFill>
                <a:latin typeface="微软雅黑" panose="020B0503020204020204" pitchFamily="34" charset="-122"/>
                <a:ea typeface="微软雅黑" panose="020B0503020204020204" pitchFamily="34" charset="-122"/>
              </a:rPr>
              <a:t>文明</a:t>
            </a:r>
            <a:r>
              <a:rPr lang="zh-CN" altLang="en-US" sz="2800" b="1" dirty="0">
                <a:latin typeface="微软雅黑" panose="020B0503020204020204" pitchFamily="34" charset="-122"/>
                <a:ea typeface="微软雅黑" panose="020B0503020204020204" pitchFamily="34" charset="-122"/>
              </a:rPr>
              <a:t>一词逐渐从学者的专业术语演变为社会大众通用的名词，其含义</a:t>
            </a:r>
            <a:r>
              <a:rPr lang="zh-CN" altLang="en-US" sz="2800" b="1" dirty="0">
                <a:solidFill>
                  <a:srgbClr val="0033CC"/>
                </a:solidFill>
                <a:latin typeface="微软雅黑" panose="020B0503020204020204" pitchFamily="34" charset="-122"/>
                <a:ea typeface="微软雅黑" panose="020B0503020204020204" pitchFamily="34" charset="-122"/>
              </a:rPr>
              <a:t>泛指迄今为止人类社会发展所取得的最先进成就，如城市化、工业化、高科技、高度的社会分工和职业分化等。</a:t>
            </a:r>
            <a:endParaRPr lang="zh-CN" altLang="en-US" sz="2800" b="1" dirty="0">
              <a:solidFill>
                <a:srgbClr val="0033CC"/>
              </a:solidFill>
              <a:latin typeface="微软雅黑" panose="020B0503020204020204" pitchFamily="34" charset="-122"/>
              <a:ea typeface="微软雅黑" panose="020B0503020204020204" pitchFamily="34" charset="-122"/>
            </a:endParaRPr>
          </a:p>
          <a:p>
            <a:pPr eaLnBrk="1" hangingPunct="1">
              <a:lnSpc>
                <a:spcPct val="110000"/>
              </a:lnSpc>
              <a:spcBef>
                <a:spcPts val="1200"/>
              </a:spcBef>
            </a:pPr>
            <a:r>
              <a:rPr lang="zh-CN" altLang="en-US" sz="2800" b="1" dirty="0">
                <a:latin typeface="微软雅黑" panose="020B0503020204020204" pitchFamily="34" charset="-122"/>
                <a:ea typeface="微软雅黑" panose="020B0503020204020204" pitchFamily="34" charset="-122"/>
              </a:rPr>
              <a:t>当今，</a:t>
            </a:r>
            <a:r>
              <a:rPr lang="zh-CN" altLang="en-US" sz="3200" b="1" dirty="0">
                <a:solidFill>
                  <a:srgbClr val="C00000"/>
                </a:solidFill>
                <a:latin typeface="微软雅黑" panose="020B0503020204020204" pitchFamily="34" charset="-122"/>
                <a:ea typeface="微软雅黑" panose="020B0503020204020204" pitchFamily="34" charset="-122"/>
              </a:rPr>
              <a:t>文明</a:t>
            </a:r>
            <a:r>
              <a:rPr lang="zh-CN" altLang="en-US" sz="2800" b="1" dirty="0">
                <a:latin typeface="微软雅黑" panose="020B0503020204020204" pitchFamily="34" charset="-122"/>
                <a:ea typeface="微软雅黑" panose="020B0503020204020204" pitchFamily="34" charset="-122"/>
              </a:rPr>
              <a:t>一词的内涵已</a:t>
            </a:r>
            <a:r>
              <a:rPr lang="zh-CN" altLang="en-US" sz="2800" b="1" dirty="0">
                <a:solidFill>
                  <a:srgbClr val="0033CC"/>
                </a:solidFill>
                <a:latin typeface="微软雅黑" panose="020B0503020204020204" pitchFamily="34" charset="-122"/>
                <a:ea typeface="微软雅黑" panose="020B0503020204020204" pitchFamily="34" charset="-122"/>
              </a:rPr>
              <a:t>明确地包括物质文明和精神文明两个方面。</a:t>
            </a:r>
            <a:endParaRPr lang="zh-CN" altLang="en-US" sz="2800" b="1" dirty="0">
              <a:solidFill>
                <a:srgbClr val="0033CC"/>
              </a:solidFill>
              <a:latin typeface="微软雅黑" panose="020B0503020204020204" pitchFamily="34" charset="-122"/>
              <a:ea typeface="微软雅黑" panose="020B0503020204020204" pitchFamily="34" charset="-122"/>
            </a:endParaRPr>
          </a:p>
          <a:p>
            <a:pPr eaLnBrk="1" hangingPunct="1">
              <a:lnSpc>
                <a:spcPct val="110000"/>
              </a:lnSpc>
              <a:spcBef>
                <a:spcPts val="1200"/>
              </a:spcBef>
            </a:pPr>
            <a:r>
              <a:rPr lang="zh-CN" altLang="en-US" sz="2800" b="1" dirty="0">
                <a:solidFill>
                  <a:srgbClr val="CC0000"/>
                </a:solidFill>
                <a:latin typeface="微软雅黑" panose="020B0503020204020204" pitchFamily="34" charset="-122"/>
                <a:ea typeface="微软雅黑" panose="020B0503020204020204" pitchFamily="34" charset="-122"/>
              </a:rPr>
              <a:t>所谓</a:t>
            </a:r>
            <a:r>
              <a:rPr lang="zh-CN" altLang="en-US" sz="3200" b="1" dirty="0">
                <a:solidFill>
                  <a:srgbClr val="CC0000"/>
                </a:solidFill>
                <a:latin typeface="微软雅黑" panose="020B0503020204020204" pitchFamily="34" charset="-122"/>
                <a:ea typeface="微软雅黑" panose="020B0503020204020204" pitchFamily="34" charset="-122"/>
              </a:rPr>
              <a:t>“先进文化”</a:t>
            </a:r>
            <a:r>
              <a:rPr lang="zh-CN" altLang="en-US" sz="2800" b="1" dirty="0">
                <a:solidFill>
                  <a:srgbClr val="CC0000"/>
                </a:solidFill>
                <a:latin typeface="微软雅黑" panose="020B0503020204020204" pitchFamily="34" charset="-122"/>
                <a:ea typeface="微软雅黑" panose="020B0503020204020204" pitchFamily="34" charset="-122"/>
              </a:rPr>
              <a:t>应当是指精神文明方面的成就</a:t>
            </a:r>
            <a:r>
              <a:rPr lang="zh-CN" altLang="en-US" sz="2600" b="1" dirty="0">
                <a:latin typeface="微软雅黑" panose="020B0503020204020204" pitchFamily="34" charset="-122"/>
                <a:ea typeface="微软雅黑" panose="020B0503020204020204" pitchFamily="34" charset="-122"/>
              </a:rPr>
              <a:t>。</a:t>
            </a:r>
            <a:endParaRPr lang="zh-CN" altLang="en-US" sz="2600" b="1" dirty="0">
              <a:latin typeface="微软雅黑" panose="020B0503020204020204" pitchFamily="34" charset="-122"/>
              <a:ea typeface="微软雅黑" panose="020B0503020204020204" pitchFamily="34" charset="-122"/>
            </a:endParaRPr>
          </a:p>
        </p:txBody>
      </p:sp>
      <p:sp>
        <p:nvSpPr>
          <p:cNvPr id="8" name="Rectangle 2" descr="蓝色面巾纸"/>
          <p:cNvSpPr>
            <a:spLocks noGrp="1" noChangeArrowheads="1"/>
          </p:cNvSpPr>
          <p:nvPr>
            <p:ph type="title"/>
          </p:nvPr>
        </p:nvSpPr>
        <p:spPr>
          <a:xfrm>
            <a:off x="457200" y="277813"/>
            <a:ext cx="8229600" cy="990600"/>
          </a:xfrm>
          <a:blipFill dpi="0" rotWithShape="1">
            <a:blip r:embed="rId1" cstate="print"/>
            <a:srcRect/>
            <a:tile tx="0" ty="0" sx="100000" sy="100000" flip="none" algn="tl"/>
          </a:blipFill>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200" b="1" i="0" u="none" strike="noStrike" kern="0" cap="none" spc="0" normalizeH="0" baseline="0" noProof="0" dirty="0" smtClean="0">
                <a:ln>
                  <a:noFill/>
                </a:ln>
                <a:solidFill>
                  <a:srgbClr val="CC0000"/>
                </a:solidFill>
                <a:effectLst>
                  <a:outerShdw blurRad="38100" dist="38100" dir="2700000" algn="tl">
                    <a:srgbClr val="000000"/>
                  </a:outerShdw>
                </a:effectLst>
                <a:uLnTx/>
                <a:uFillTx/>
                <a:latin typeface="+mj-lt"/>
                <a:ea typeface="+mj-ea"/>
                <a:cs typeface="+mj-cs"/>
              </a:rPr>
              <a:t> </a:t>
            </a:r>
            <a:r>
              <a:rPr kumimoji="0" lang="zh-CN" altLang="en-US" sz="5400" b="1" i="0" u="none" strike="noStrike" kern="0" cap="none" spc="0" normalizeH="0" baseline="0" noProof="0" dirty="0" smtClean="0">
                <a:ln>
                  <a:noFill/>
                </a:ln>
                <a:solidFill>
                  <a:srgbClr val="CC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文明的内涵</a:t>
            </a:r>
            <a:endParaRPr kumimoji="0" lang="zh-CN" altLang="en-US" sz="5400" b="1" i="0" u="none" strike="noStrike" kern="0" cap="none" spc="0" normalizeH="0" baseline="0" noProof="0" dirty="0" smtClean="0">
              <a:ln>
                <a:noFill/>
              </a:ln>
              <a:solidFill>
                <a:srgbClr val="CC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000000"/>
                                          </p:val>
                                        </p:tav>
                                        <p:tav tm="100000">
                                          <p:val>
                                            <p:strVal val="#ppt_w"/>
                                          </p:val>
                                        </p:tav>
                                      </p:tavLst>
                                    </p:anim>
                                    <p:anim calcmode="lin" valueType="num">
                                      <p:cBhvr>
                                        <p:cTn id="8" dur="500" fill="hold"/>
                                        <p:tgtEl>
                                          <p:spTgt spid="8"/>
                                        </p:tgtEl>
                                        <p:attrNameLst>
                                          <p:attrName>ppt_h</p:attrName>
                                        </p:attrNameLst>
                                      </p:cBhvr>
                                      <p:tavLst>
                                        <p:tav tm="0">
                                          <p:val>
                                            <p:fltVal val="0.000000"/>
                                          </p:val>
                                        </p:tav>
                                        <p:tav tm="100000">
                                          <p:val>
                                            <p:strVal val="#ppt_h"/>
                                          </p:val>
                                        </p:tav>
                                      </p:tavLst>
                                    </p:anim>
                                    <p:animEffect transition="in" filter="fade">
                                      <p:cBhvr>
                                        <p:cTn id="9" dur="500"/>
                                        <p:tgtEl>
                                          <p:spTgt spid="8"/>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121859"/>
                                        </p:tgtEl>
                                        <p:attrNameLst>
                                          <p:attrName>style.visibility</p:attrName>
                                        </p:attrNameLst>
                                      </p:cBhvr>
                                      <p:to>
                                        <p:strVal val="visible"/>
                                      </p:to>
                                    </p:set>
                                    <p:animEffect transition="in" filter="fade">
                                      <p:cBhvr>
                                        <p:cTn id="12" dur="1000">
                                          <p:stCondLst>
                                            <p:cond delay="0"/>
                                          </p:stCondLst>
                                        </p:cTn>
                                        <p:tgtEl>
                                          <p:spTgt spid="121859"/>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21859">
                                            <p:txEl>
                                              <p:charRg st="0" end="95"/>
                                            </p:txEl>
                                          </p:spTgt>
                                        </p:tgtEl>
                                        <p:attrNameLst>
                                          <p:attrName>style.visibility</p:attrName>
                                        </p:attrNameLst>
                                      </p:cBhvr>
                                      <p:to>
                                        <p:strVal val="visible"/>
                                      </p:to>
                                    </p:set>
                                    <p:animEffect transition="in" filter="fade">
                                      <p:cBhvr>
                                        <p:cTn id="16" dur="1000">
                                          <p:stCondLst>
                                            <p:cond delay="0"/>
                                          </p:stCondLst>
                                        </p:cTn>
                                        <p:tgtEl>
                                          <p:spTgt spid="121859">
                                            <p:txEl>
                                              <p:charRg st="0" end="95"/>
                                            </p:txEl>
                                          </p:spTgt>
                                        </p:tgtEl>
                                      </p:cBhvr>
                                    </p:animEffect>
                                  </p:childTnLst>
                                </p:cTn>
                              </p:par>
                            </p:childTnLst>
                          </p:cTn>
                        </p:par>
                        <p:par>
                          <p:cTn id="17" fill="hold">
                            <p:stCondLst>
                              <p:cond delay="1500"/>
                            </p:stCondLst>
                            <p:childTnLst>
                              <p:par>
                                <p:cTn id="18" presetID="10" presetClass="entr" presetSubtype="0" fill="hold" grpId="0" nodeType="afterEffect">
                                  <p:stCondLst>
                                    <p:cond delay="0"/>
                                  </p:stCondLst>
                                  <p:childTnLst>
                                    <p:set>
                                      <p:cBhvr>
                                        <p:cTn id="19" dur="1" fill="hold">
                                          <p:stCondLst>
                                            <p:cond delay="0"/>
                                          </p:stCondLst>
                                        </p:cTn>
                                        <p:tgtEl>
                                          <p:spTgt spid="121859">
                                            <p:txEl>
                                              <p:charRg st="95" end="128"/>
                                            </p:txEl>
                                          </p:spTgt>
                                        </p:tgtEl>
                                        <p:attrNameLst>
                                          <p:attrName>style.visibility</p:attrName>
                                        </p:attrNameLst>
                                      </p:cBhvr>
                                      <p:to>
                                        <p:strVal val="visible"/>
                                      </p:to>
                                    </p:set>
                                    <p:animEffect transition="in" filter="fade">
                                      <p:cBhvr>
                                        <p:cTn id="20" dur="1000">
                                          <p:stCondLst>
                                            <p:cond delay="0"/>
                                          </p:stCondLst>
                                        </p:cTn>
                                        <p:tgtEl>
                                          <p:spTgt spid="121859">
                                            <p:txEl>
                                              <p:charRg st="95" end="128"/>
                                            </p:txEl>
                                          </p:spTgt>
                                        </p:tgtEl>
                                      </p:cBhvr>
                                    </p:animEffect>
                                  </p:childTnLst>
                                </p:cTn>
                              </p:par>
                            </p:childTnLst>
                          </p:cTn>
                        </p:par>
                        <p:par>
                          <p:cTn id="21" fill="hold">
                            <p:stCondLst>
                              <p:cond delay="2500"/>
                            </p:stCondLst>
                            <p:childTnLst>
                              <p:par>
                                <p:cTn id="22" presetID="10" presetClass="entr" presetSubtype="0" fill="hold" grpId="0" nodeType="afterEffect">
                                  <p:stCondLst>
                                    <p:cond delay="0"/>
                                  </p:stCondLst>
                                  <p:childTnLst>
                                    <p:set>
                                      <p:cBhvr>
                                        <p:cTn id="23" dur="1" fill="hold">
                                          <p:stCondLst>
                                            <p:cond delay="0"/>
                                          </p:stCondLst>
                                        </p:cTn>
                                        <p:tgtEl>
                                          <p:spTgt spid="121859">
                                            <p:txEl>
                                              <p:charRg st="128" end="151"/>
                                            </p:txEl>
                                          </p:spTgt>
                                        </p:tgtEl>
                                        <p:attrNameLst>
                                          <p:attrName>style.visibility</p:attrName>
                                        </p:attrNameLst>
                                      </p:cBhvr>
                                      <p:to>
                                        <p:strVal val="visible"/>
                                      </p:to>
                                    </p:set>
                                    <p:animEffect transition="in" filter="fade">
                                      <p:cBhvr>
                                        <p:cTn id="24" dur="1000">
                                          <p:stCondLst>
                                            <p:cond delay="0"/>
                                          </p:stCondLst>
                                        </p:cTn>
                                        <p:tgtEl>
                                          <p:spTgt spid="121859">
                                            <p:txEl>
                                              <p:charRg st="128" end="15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animBg="1" uiExpand="1" build="p"/>
      <p:bldP spid="8"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内容占位符 2"/>
          <p:cNvSpPr>
            <a:spLocks noGrp="1"/>
          </p:cNvSpPr>
          <p:nvPr>
            <p:ph idx="1"/>
          </p:nvPr>
        </p:nvSpPr>
        <p:spPr>
          <a:xfrm>
            <a:off x="468313" y="692150"/>
            <a:ext cx="8229600" cy="5184775"/>
          </a:xfrm>
          <a:solidFill>
            <a:srgbClr val="2108B8">
              <a:alpha val="100000"/>
            </a:srgbClr>
          </a:solidFill>
          <a:ln/>
        </p:spPr>
        <p:txBody>
          <a:bodyPr vert="horz" wrap="square" lIns="91440" tIns="45720" rIns="91440" bIns="45720" anchor="t"/>
          <a:p>
            <a:pPr marL="0" indent="0" algn="ctr">
              <a:lnSpc>
                <a:spcPct val="150000"/>
              </a:lnSpc>
              <a:spcBef>
                <a:spcPts val="1800"/>
              </a:spcBef>
              <a:spcAft>
                <a:spcPts val="600"/>
              </a:spcAft>
              <a:buNone/>
            </a:pPr>
            <a:r>
              <a:rPr lang="zh-CN" altLang="en-US" sz="6000" b="1" dirty="0">
                <a:solidFill>
                  <a:srgbClr val="FFFF00"/>
                </a:solidFill>
                <a:latin typeface="微软雅黑" panose="020B0503020204020204" pitchFamily="34" charset="-122"/>
                <a:ea typeface="微软雅黑" panose="020B0503020204020204" pitchFamily="34" charset="-122"/>
              </a:rPr>
              <a:t>文化 </a:t>
            </a:r>
            <a:r>
              <a:rPr lang="en-US" altLang="zh-CN" sz="6000" b="1" dirty="0">
                <a:solidFill>
                  <a:srgbClr val="FFFF00"/>
                </a:solidFill>
                <a:latin typeface="微软雅黑" panose="020B0503020204020204" pitchFamily="34" charset="-122"/>
                <a:ea typeface="微软雅黑" panose="020B0503020204020204" pitchFamily="34" charset="-122"/>
              </a:rPr>
              <a:t>—— </a:t>
            </a:r>
            <a:r>
              <a:rPr lang="zh-CN" altLang="en-US" sz="6000" b="1" dirty="0">
                <a:solidFill>
                  <a:srgbClr val="FFFF00"/>
                </a:solidFill>
                <a:latin typeface="微软雅黑" panose="020B0503020204020204" pitchFamily="34" charset="-122"/>
                <a:ea typeface="微软雅黑" panose="020B0503020204020204" pitchFamily="34" charset="-122"/>
              </a:rPr>
              <a:t>空间</a:t>
            </a:r>
            <a:endParaRPr lang="en-US" altLang="zh-CN" sz="6000" b="1" dirty="0">
              <a:solidFill>
                <a:srgbClr val="FFFF00"/>
              </a:solidFill>
              <a:latin typeface="微软雅黑" panose="020B0503020204020204" pitchFamily="34" charset="-122"/>
              <a:ea typeface="微软雅黑" panose="020B0503020204020204" pitchFamily="34" charset="-122"/>
            </a:endParaRPr>
          </a:p>
          <a:p>
            <a:pPr marL="0" indent="0" algn="ctr">
              <a:spcBef>
                <a:spcPts val="1800"/>
              </a:spcBef>
              <a:spcAft>
                <a:spcPts val="600"/>
              </a:spcAft>
              <a:buNone/>
            </a:pPr>
            <a:r>
              <a:rPr lang="en-US" altLang="zh-CN" sz="4800" b="1" dirty="0">
                <a:solidFill>
                  <a:srgbClr val="FFFF00"/>
                </a:solidFill>
                <a:latin typeface="微软雅黑" panose="020B0503020204020204" pitchFamily="34" charset="-122"/>
                <a:ea typeface="微软雅黑" panose="020B0503020204020204" pitchFamily="34" charset="-122"/>
              </a:rPr>
              <a:t> Culture </a:t>
            </a:r>
            <a:r>
              <a:rPr lang="en-US" altLang="zh-CN" sz="3600" b="1" dirty="0">
                <a:solidFill>
                  <a:srgbClr val="FFFF00"/>
                </a:solidFill>
                <a:latin typeface="微软雅黑" panose="020B0503020204020204" pitchFamily="34" charset="-122"/>
                <a:ea typeface="微软雅黑" panose="020B0503020204020204" pitchFamily="34" charset="-122"/>
              </a:rPr>
              <a:t>——</a:t>
            </a:r>
            <a:r>
              <a:rPr lang="en-US" altLang="zh-CN" sz="4800" b="1" dirty="0">
                <a:solidFill>
                  <a:srgbClr val="FFFF00"/>
                </a:solidFill>
                <a:latin typeface="微软雅黑" panose="020B0503020204020204" pitchFamily="34" charset="-122"/>
                <a:ea typeface="微软雅黑" panose="020B0503020204020204" pitchFamily="34" charset="-122"/>
              </a:rPr>
              <a:t> Space</a:t>
            </a:r>
            <a:endParaRPr lang="en-US" altLang="zh-CN" sz="4800" b="1" dirty="0">
              <a:solidFill>
                <a:srgbClr val="FFFF00"/>
              </a:solidFill>
              <a:latin typeface="微软雅黑" panose="020B0503020204020204" pitchFamily="34" charset="-122"/>
              <a:ea typeface="微软雅黑" panose="020B0503020204020204" pitchFamily="34" charset="-122"/>
            </a:endParaRPr>
          </a:p>
          <a:p>
            <a:pPr marL="0" indent="0" algn="ctr">
              <a:spcBef>
                <a:spcPts val="1800"/>
              </a:spcBef>
              <a:spcAft>
                <a:spcPts val="600"/>
              </a:spcAft>
              <a:buNone/>
            </a:pPr>
            <a:r>
              <a:rPr lang="zh-CN" altLang="en-US" sz="6000" b="1" dirty="0">
                <a:solidFill>
                  <a:schemeClr val="bg1"/>
                </a:solidFill>
                <a:latin typeface="微软雅黑" panose="020B0503020204020204" pitchFamily="34" charset="-122"/>
                <a:ea typeface="微软雅黑" panose="020B0503020204020204" pitchFamily="34" charset="-122"/>
              </a:rPr>
              <a:t>文明</a:t>
            </a:r>
            <a:r>
              <a:rPr lang="zh-CN" altLang="en-US" sz="6000" b="1" dirty="0">
                <a:solidFill>
                  <a:srgbClr val="FFFF00"/>
                </a:solidFill>
                <a:latin typeface="微软雅黑" panose="020B0503020204020204" pitchFamily="34" charset="-122"/>
                <a:ea typeface="微软雅黑" panose="020B0503020204020204" pitchFamily="34" charset="-122"/>
              </a:rPr>
              <a:t> </a:t>
            </a:r>
            <a:r>
              <a:rPr lang="en-US" altLang="zh-CN" sz="6000" b="1" dirty="0">
                <a:solidFill>
                  <a:srgbClr val="FFFF00"/>
                </a:solidFill>
                <a:latin typeface="微软雅黑" panose="020B0503020204020204" pitchFamily="34" charset="-122"/>
                <a:ea typeface="微软雅黑" panose="020B0503020204020204" pitchFamily="34" charset="-122"/>
              </a:rPr>
              <a:t>—— </a:t>
            </a:r>
            <a:r>
              <a:rPr lang="zh-CN" altLang="en-US" sz="6000" b="1" dirty="0">
                <a:solidFill>
                  <a:srgbClr val="FFFF00"/>
                </a:solidFill>
                <a:latin typeface="微软雅黑" panose="020B0503020204020204" pitchFamily="34" charset="-122"/>
                <a:ea typeface="微软雅黑" panose="020B0503020204020204" pitchFamily="34" charset="-122"/>
              </a:rPr>
              <a:t>时间</a:t>
            </a:r>
            <a:endParaRPr lang="en-US" altLang="zh-CN" sz="6000" b="1" dirty="0">
              <a:solidFill>
                <a:srgbClr val="FFFF00"/>
              </a:solidFill>
              <a:latin typeface="微软雅黑" panose="020B0503020204020204" pitchFamily="34" charset="-122"/>
              <a:ea typeface="微软雅黑" panose="020B0503020204020204" pitchFamily="34" charset="-122"/>
            </a:endParaRPr>
          </a:p>
          <a:p>
            <a:pPr marL="0" indent="0" algn="ctr">
              <a:spcBef>
                <a:spcPts val="1800"/>
              </a:spcBef>
              <a:spcAft>
                <a:spcPts val="600"/>
              </a:spcAft>
              <a:buNone/>
            </a:pPr>
            <a:r>
              <a:rPr lang="en-US" altLang="zh-CN" sz="4800" b="1" dirty="0">
                <a:solidFill>
                  <a:schemeClr val="bg1"/>
                </a:solidFill>
                <a:latin typeface="微软雅黑" panose="020B0503020204020204" pitchFamily="34" charset="-122"/>
                <a:ea typeface="微软雅黑" panose="020B0503020204020204" pitchFamily="34" charset="-122"/>
              </a:rPr>
              <a:t>Civilaization</a:t>
            </a:r>
            <a:r>
              <a:rPr lang="en-US" altLang="zh-CN" sz="4800" b="1" dirty="0">
                <a:solidFill>
                  <a:srgbClr val="FFFF00"/>
                </a:solidFill>
                <a:latin typeface="微软雅黑" panose="020B0503020204020204" pitchFamily="34" charset="-122"/>
                <a:ea typeface="微软雅黑" panose="020B0503020204020204" pitchFamily="34" charset="-122"/>
              </a:rPr>
              <a:t> </a:t>
            </a:r>
            <a:r>
              <a:rPr lang="en-US" altLang="zh-CN" sz="2800" b="1" dirty="0">
                <a:solidFill>
                  <a:srgbClr val="FFFF00"/>
                </a:solidFill>
                <a:latin typeface="微软雅黑" panose="020B0503020204020204" pitchFamily="34" charset="-122"/>
                <a:ea typeface="微软雅黑" panose="020B0503020204020204" pitchFamily="34" charset="-122"/>
              </a:rPr>
              <a:t>——</a:t>
            </a:r>
            <a:r>
              <a:rPr lang="en-US" altLang="zh-CN" sz="4800" b="1" dirty="0">
                <a:solidFill>
                  <a:srgbClr val="FFFF00"/>
                </a:solidFill>
                <a:latin typeface="微软雅黑" panose="020B0503020204020204" pitchFamily="34" charset="-122"/>
                <a:ea typeface="微软雅黑" panose="020B0503020204020204" pitchFamily="34" charset="-122"/>
              </a:rPr>
              <a:t>Time</a:t>
            </a:r>
            <a:endParaRPr lang="zh-CN" altLang="en-US" sz="4800" b="1" dirty="0">
              <a:solidFill>
                <a:srgbClr val="FFFF00"/>
              </a:solidFill>
              <a:latin typeface="微软雅黑" panose="020B0503020204020204" pitchFamily="34" charset="-122"/>
              <a:ea typeface="微软雅黑" panose="020B0503020204020204" pitchFamily="34" charset="-122"/>
            </a:endParaRPr>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2FF0C9D-D678-429C-ACBC-354DB82C3235}" type="datetime2">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4276" name="灯片编号占位符 4"/>
          <p:cNvSpPr txBox="1">
            <a:spLocks noGrp="1"/>
          </p:cNvSpPr>
          <p:nvPr>
            <p:ph type="sldNum" sz="quarter" idx="12"/>
          </p:nvPr>
        </p:nvSpPr>
        <p:spPr>
          <a:ln/>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transition>
    <p:comb/>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FB5E2B71-5B39-4759-8CFF-E767C3FE2787}"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5299" name="灯片编号占位符 5"/>
          <p:cNvSpPr txBox="1">
            <a:spLocks noGrp="1"/>
          </p:cNvSpPr>
          <p:nvPr>
            <p:ph type="sldNum" sz="quarter" idx="12"/>
          </p:nvPr>
        </p:nvSpPr>
        <p:spPr>
          <a:ln/>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122883" name="Rectangle 3"/>
          <p:cNvSpPr>
            <a:spLocks noGrp="1" noChangeArrowheads="1"/>
          </p:cNvSpPr>
          <p:nvPr>
            <p:ph idx="1"/>
          </p:nvPr>
        </p:nvSpPr>
        <p:spPr>
          <a:xfrm>
            <a:off x="466725" y="404813"/>
            <a:ext cx="8137525" cy="5597525"/>
          </a:xfrm>
          <a:gradFill rotWithShape="1">
            <a:gsLst>
              <a:gs pos="0">
                <a:srgbClr val="FFFF99"/>
              </a:gs>
              <a:gs pos="50000">
                <a:srgbClr val="FFFF00"/>
              </a:gs>
              <a:gs pos="100000">
                <a:srgbClr val="FFFF99"/>
              </a:gs>
            </a:gsLst>
            <a:lin ang="18900000" scaled="1"/>
          </a:gradFill>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None/>
              <a:defRPr/>
            </a:pPr>
            <a:r>
              <a:rPr kumimoji="0" lang="zh-CN" altLang="en-US" sz="6000" b="1" i="1" u="none" strike="noStrike" kern="0" cap="none" spc="0" normalizeH="0" baseline="0" noProof="0" dirty="0" smtClean="0">
                <a:ln>
                  <a:noFill/>
                </a:ln>
                <a:solidFill>
                  <a:srgbClr val="0033CC"/>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n-cs"/>
              </a:rPr>
              <a:t>思考</a:t>
            </a:r>
            <a:r>
              <a:rPr kumimoji="0" lang="zh-CN" altLang="en-US" sz="6000" b="1" i="1" u="none" strike="noStrike" kern="0" cap="none" spc="0" normalizeH="0" baseline="0" noProof="0" dirty="0" smtClean="0">
                <a:ln>
                  <a:noFill/>
                </a:ln>
                <a:solidFill>
                  <a:srgbClr val="0033CC"/>
                </a:solidFill>
                <a:effectLst>
                  <a:outerShdw blurRad="38100" dist="38100" dir="2700000" algn="tl">
                    <a:srgbClr val="000000"/>
                  </a:outerShdw>
                </a:effectLst>
                <a:uLnTx/>
                <a:uFillTx/>
                <a:latin typeface="+mn-lt"/>
                <a:ea typeface="+mn-ea"/>
                <a:cs typeface="+mn-cs"/>
              </a:rPr>
              <a:t>：</a:t>
            </a:r>
            <a:endParaRPr kumimoji="0" lang="zh-CN" altLang="en-US" sz="6000" b="1" i="0" u="none" strike="noStrike" kern="0" cap="none" spc="0" normalizeH="0" baseline="0" noProof="0" dirty="0" smtClean="0">
              <a:ln>
                <a:noFill/>
              </a:ln>
              <a:solidFill>
                <a:srgbClr val="0033CC"/>
              </a:solidFill>
              <a:effectLst>
                <a:outerShdw blurRad="38100" dist="38100" dir="2700000" algn="tl">
                  <a:srgbClr val="000000"/>
                </a:outerShdw>
              </a:effectLst>
              <a:uLnTx/>
              <a:uFillTx/>
              <a:latin typeface="+mn-lt"/>
              <a:ea typeface="+mn-ea"/>
              <a:cs typeface="+mn-cs"/>
            </a:endParaRPr>
          </a:p>
          <a:p>
            <a:pPr marL="669925" marR="0" lvl="1" indent="-325755" algn="l" defTabSz="914400" rtl="0" eaLnBrk="1" fontAlgn="base" latinLnBrk="0" hangingPunct="1">
              <a:lnSpc>
                <a:spcPct val="100000"/>
              </a:lnSpc>
              <a:spcBef>
                <a:spcPct val="70000"/>
              </a:spcBef>
              <a:spcAft>
                <a:spcPct val="0"/>
              </a:spcAft>
              <a:buClr>
                <a:schemeClr val="accent2"/>
              </a:buClr>
              <a:buSzPct val="60000"/>
              <a:buFont typeface="Wingdings" panose="05000000000000000000" pitchFamily="2" charset="2"/>
              <a:buChar char="q"/>
              <a:defRPr/>
            </a:pPr>
            <a:r>
              <a:rPr kumimoji="0" lang="zh-CN" altLang="en-US" sz="3900" b="1" i="0" u="none" strike="noStrike" kern="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rPr>
              <a:t>如何理解文化</a:t>
            </a:r>
            <a:r>
              <a:rPr kumimoji="0" lang="zh-CN" altLang="en-US" sz="3900" b="1" i="0" u="none" strike="noStrike" kern="0" cap="none" spc="0" normalizeH="0" baseline="0" noProof="0" dirty="0">
                <a:ln>
                  <a:noFill/>
                </a:ln>
                <a:solidFill>
                  <a:srgbClr val="CC0000"/>
                </a:solidFill>
                <a:effectLst/>
                <a:uLnTx/>
                <a:uFillTx/>
                <a:latin typeface="微软雅黑" panose="020B0503020204020204" pitchFamily="34" charset="-122"/>
                <a:ea typeface="微软雅黑" panose="020B0503020204020204" pitchFamily="34" charset="-122"/>
              </a:rPr>
              <a:t>与文明</a:t>
            </a:r>
            <a:r>
              <a:rPr kumimoji="0" lang="zh-CN" altLang="en-US" sz="3900" b="1" i="0" u="none" strike="noStrike" kern="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rPr>
              <a:t>？</a:t>
            </a:r>
            <a:endParaRPr kumimoji="0" lang="zh-CN" altLang="en-US" sz="3900" b="1" i="0" u="none" strike="noStrike" kern="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endParaRPr>
          </a:p>
          <a:p>
            <a:pPr marL="669925" marR="0" lvl="1" indent="-325755" algn="l" defTabSz="914400" rtl="0" eaLnBrk="1" fontAlgn="base" latinLnBrk="0" hangingPunct="1">
              <a:lnSpc>
                <a:spcPct val="100000"/>
              </a:lnSpc>
              <a:spcBef>
                <a:spcPct val="70000"/>
              </a:spcBef>
              <a:spcAft>
                <a:spcPct val="0"/>
              </a:spcAft>
              <a:buClr>
                <a:schemeClr val="accent2"/>
              </a:buClr>
              <a:buSzPct val="60000"/>
              <a:buFont typeface="Wingdings" panose="05000000000000000000" pitchFamily="2" charset="2"/>
              <a:buChar char="q"/>
              <a:defRPr/>
            </a:pPr>
            <a:r>
              <a:rPr kumimoji="0" lang="zh-CN" altLang="en-US" sz="3900" b="1" i="0" u="none" strike="noStrike" kern="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rPr>
              <a:t>人的文化素质包含哪些方面？</a:t>
            </a:r>
            <a:endParaRPr kumimoji="0" lang="zh-CN" altLang="en-US" sz="3900" b="1" i="0" u="none" strike="noStrike" kern="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endParaRPr>
          </a:p>
          <a:p>
            <a:pPr marL="669925" marR="0" lvl="1" indent="-325755" algn="l" defTabSz="914400" rtl="0" eaLnBrk="1" fontAlgn="base" latinLnBrk="0" hangingPunct="1">
              <a:lnSpc>
                <a:spcPct val="100000"/>
              </a:lnSpc>
              <a:spcBef>
                <a:spcPct val="70000"/>
              </a:spcBef>
              <a:spcAft>
                <a:spcPct val="0"/>
              </a:spcAft>
              <a:buClr>
                <a:schemeClr val="accent2"/>
              </a:buClr>
              <a:buSzPct val="60000"/>
              <a:buFont typeface="Wingdings" panose="05000000000000000000" pitchFamily="2" charset="2"/>
              <a:buChar char="q"/>
              <a:defRPr/>
            </a:pPr>
            <a:r>
              <a:rPr kumimoji="0" lang="zh-CN" altLang="en-US" sz="3900" b="1" i="0" u="none" strike="noStrike" kern="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rPr>
              <a:t>什么原因导致文化差异？</a:t>
            </a:r>
            <a:endParaRPr kumimoji="0" lang="zh-CN" altLang="en-US" sz="3900" b="1" i="0" u="none" strike="noStrike" kern="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endParaRPr>
          </a:p>
          <a:p>
            <a:pPr marL="669925" marR="0" lvl="1" indent="-325755" algn="l" defTabSz="914400" rtl="0" eaLnBrk="1" fontAlgn="base" latinLnBrk="0" hangingPunct="1">
              <a:lnSpc>
                <a:spcPct val="100000"/>
              </a:lnSpc>
              <a:spcBef>
                <a:spcPct val="70000"/>
              </a:spcBef>
              <a:spcAft>
                <a:spcPct val="0"/>
              </a:spcAft>
              <a:buClr>
                <a:schemeClr val="accent2"/>
              </a:buClr>
              <a:buSzPct val="60000"/>
              <a:buFont typeface="Wingdings" panose="05000000000000000000" pitchFamily="2" charset="2"/>
              <a:buChar char="q"/>
              <a:defRPr/>
            </a:pPr>
            <a:r>
              <a:rPr kumimoji="0" lang="zh-CN" altLang="en-US" sz="3900" b="1" i="0" u="none" strike="noStrike" kern="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rPr>
              <a:t>大学应当传承什么样的文化？</a:t>
            </a:r>
            <a:endParaRPr kumimoji="0" lang="zh-CN" altLang="en-US" sz="3900" b="1" i="0" u="none" strike="noStrike" kern="0" cap="none" spc="0" normalizeH="0" baseline="0" noProof="0" dirty="0" smtClean="0">
              <a:ln>
                <a:noFill/>
              </a:ln>
              <a:solidFill>
                <a:srgbClr val="CC0000"/>
              </a:solidFill>
              <a:effectLst/>
              <a:uLnTx/>
              <a:uFillTx/>
              <a:latin typeface="微软雅黑" panose="020B0503020204020204" pitchFamily="34" charset="-122"/>
              <a:ea typeface="微软雅黑" panose="020B0503020204020204" pitchFamily="34" charset="-122"/>
            </a:endParaRPr>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2883">
                                            <p:txEl>
                                              <p:charRg st="0" end="4"/>
                                            </p:txEl>
                                          </p:spTgt>
                                        </p:tgtEl>
                                        <p:attrNameLst>
                                          <p:attrName>style.visibility</p:attrName>
                                        </p:attrNameLst>
                                      </p:cBhvr>
                                      <p:to>
                                        <p:strVal val="visible"/>
                                      </p:to>
                                    </p:set>
                                    <p:animEffect transition="in" filter="fade">
                                      <p:cBhvr>
                                        <p:cTn id="7" dur="1000">
                                          <p:stCondLst>
                                            <p:cond delay="0"/>
                                          </p:stCondLst>
                                        </p:cTn>
                                        <p:tgtEl>
                                          <p:spTgt spid="122883">
                                            <p:txEl>
                                              <p:charRg st="0" end="4"/>
                                            </p:txEl>
                                          </p:spTgt>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122883">
                                            <p:txEl>
                                              <p:charRg st="4" end="15"/>
                                            </p:txEl>
                                          </p:spTgt>
                                        </p:tgtEl>
                                        <p:attrNameLst>
                                          <p:attrName>style.visibility</p:attrName>
                                        </p:attrNameLst>
                                      </p:cBhvr>
                                      <p:to>
                                        <p:strVal val="visible"/>
                                      </p:to>
                                    </p:set>
                                    <p:animEffect transition="in" filter="fade">
                                      <p:cBhvr>
                                        <p:cTn id="11" dur="1000">
                                          <p:stCondLst>
                                            <p:cond delay="0"/>
                                          </p:stCondLst>
                                        </p:cTn>
                                        <p:tgtEl>
                                          <p:spTgt spid="122883">
                                            <p:txEl>
                                              <p:charRg st="4" end="15"/>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22883">
                                            <p:txEl>
                                              <p:charRg st="15" end="29"/>
                                            </p:txEl>
                                          </p:spTgt>
                                        </p:tgtEl>
                                        <p:attrNameLst>
                                          <p:attrName>style.visibility</p:attrName>
                                        </p:attrNameLst>
                                      </p:cBhvr>
                                      <p:to>
                                        <p:strVal val="visible"/>
                                      </p:to>
                                    </p:set>
                                    <p:animEffect transition="in" filter="fade">
                                      <p:cBhvr>
                                        <p:cTn id="16" dur="1000">
                                          <p:stCondLst>
                                            <p:cond delay="0"/>
                                          </p:stCondLst>
                                        </p:cTn>
                                        <p:tgtEl>
                                          <p:spTgt spid="122883">
                                            <p:txEl>
                                              <p:charRg st="15" end="2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2883">
                                            <p:txEl>
                                              <p:charRg st="29" end="41"/>
                                            </p:txEl>
                                          </p:spTgt>
                                        </p:tgtEl>
                                        <p:attrNameLst>
                                          <p:attrName>style.visibility</p:attrName>
                                        </p:attrNameLst>
                                      </p:cBhvr>
                                      <p:to>
                                        <p:strVal val="visible"/>
                                      </p:to>
                                    </p:set>
                                    <p:animEffect transition="in" filter="fade">
                                      <p:cBhvr>
                                        <p:cTn id="21" dur="1000">
                                          <p:stCondLst>
                                            <p:cond delay="0"/>
                                          </p:stCondLst>
                                        </p:cTn>
                                        <p:tgtEl>
                                          <p:spTgt spid="122883">
                                            <p:txEl>
                                              <p:charRg st="29" end="4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22883">
                                            <p:txEl>
                                              <p:charRg st="41" end="55"/>
                                            </p:txEl>
                                          </p:spTgt>
                                        </p:tgtEl>
                                        <p:attrNameLst>
                                          <p:attrName>style.visibility</p:attrName>
                                        </p:attrNameLst>
                                      </p:cBhvr>
                                      <p:to>
                                        <p:strVal val="visible"/>
                                      </p:to>
                                    </p:set>
                                    <p:animEffect transition="in" filter="fade">
                                      <p:cBhvr>
                                        <p:cTn id="26" dur="1000">
                                          <p:stCondLst>
                                            <p:cond delay="0"/>
                                          </p:stCondLst>
                                        </p:cTn>
                                        <p:tgtEl>
                                          <p:spTgt spid="122883">
                                            <p:txEl>
                                              <p:charRg st="41" end="5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uiExpand="1"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灯片编号占位符 5"/>
          <p:cNvSpPr txBox="1">
            <a:spLocks noGrp="1"/>
          </p:cNvSpPr>
          <p:nvPr>
            <p:ph type="sldNum" sz="quarter" idx="12"/>
          </p:nvPr>
        </p:nvSpPr>
        <p:spPr>
          <a:ln/>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fld>
            <a:endParaRPr lang="en-US" altLang="zh-CN" sz="1200" dirty="0"/>
          </a:p>
        </p:txBody>
      </p:sp>
      <p:sp>
        <p:nvSpPr>
          <p:cNvPr id="2" name="Rectangle 2"/>
          <p:cNvSpPr>
            <a:spLocks noGrp="1" noChangeArrowheads="1"/>
          </p:cNvSpPr>
          <p:nvPr>
            <p:ph type="title"/>
          </p:nvPr>
        </p:nvSpPr>
        <p:spPr>
          <a:solidFill>
            <a:srgbClr val="FFFF00"/>
          </a:solidFill>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6000" b="1" i="1"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本讲结束</a:t>
            </a:r>
            <a:endParaRPr kumimoji="0" lang="zh-CN" altLang="en-US" sz="6000" b="1" i="1" u="none" strike="noStrike" kern="0" cap="none" spc="0" normalizeH="0" baseline="0" noProof="0" dirty="0" smtClean="0">
              <a:ln>
                <a:noFill/>
              </a:ln>
              <a:solidFill>
                <a:srgbClr val="FF00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pic>
        <p:nvPicPr>
          <p:cNvPr id="56324" name="Picture 12" descr="MCj04130480000[1]"/>
          <p:cNvPicPr>
            <a:picLocks noGrp="1" noChangeAspect="1"/>
          </p:cNvPicPr>
          <p:nvPr>
            <p:ph idx="1"/>
          </p:nvPr>
        </p:nvPicPr>
        <p:blipFill>
          <a:blip r:embed="rId1"/>
          <a:srcRect/>
          <a:stretch>
            <a:fillRect/>
          </a:stretch>
        </p:blipFill>
        <p:spPr>
          <a:xfrm>
            <a:off x="1835150" y="1562100"/>
            <a:ext cx="5616575" cy="4021138"/>
          </a:xfrm>
          <a:ln/>
        </p:spPr>
      </p:pic>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298712B2-C764-4A7D-A16A-87D29A3543AF}"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标题 1"/>
          <p:cNvSpPr>
            <a:spLocks noGrp="1"/>
          </p:cNvSpPr>
          <p:nvPr>
            <p:ph type="title"/>
          </p:nvPr>
        </p:nvSpPr>
        <p:spPr>
          <a:ln/>
        </p:spPr>
        <p:txBody>
          <a:bodyPr vert="horz" wrap="square" lIns="91440" tIns="45720" rIns="91440" bIns="45720" anchor="t"/>
          <a:p>
            <a:endParaRPr lang="zh-CN" altLang="en-US" dirty="0"/>
          </a:p>
        </p:txBody>
      </p:sp>
      <p:sp>
        <p:nvSpPr>
          <p:cNvPr id="57347" name="内容占位符 2"/>
          <p:cNvSpPr>
            <a:spLocks noGrp="1"/>
          </p:cNvSpPr>
          <p:nvPr>
            <p:ph idx="1"/>
          </p:nvPr>
        </p:nvSpPr>
        <p:spPr>
          <a:ln/>
        </p:spPr>
        <p:txBody>
          <a:bodyPr vert="horz" wrap="square" lIns="91440" tIns="45720" rIns="91440" bIns="45720" anchor="t"/>
          <a:p>
            <a:endParaRPr lang="zh-CN" altLang="en-US" dirty="0"/>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12FF0C9D-D678-429C-ACBC-354DB82C3235}" type="datetime2">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57349" name="灯片编号占位符 4"/>
          <p:cNvSpPr txBox="1">
            <a:spLocks noGrp="1"/>
          </p:cNvSpPr>
          <p:nvPr>
            <p:ph type="sldNum" sz="quarter" idx="12"/>
          </p:nvPr>
        </p:nvSpPr>
        <p:spPr>
          <a:ln/>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pic>
        <p:nvPicPr>
          <p:cNvPr id="57350" name="图片 5"/>
          <p:cNvPicPr>
            <a:picLocks noChangeAspect="1"/>
          </p:cNvPicPr>
          <p:nvPr/>
        </p:nvPicPr>
        <p:blipFill>
          <a:blip r:embed="rId1"/>
          <a:stretch>
            <a:fillRect/>
          </a:stretch>
        </p:blipFill>
        <p:spPr>
          <a:xfrm>
            <a:off x="1397000" y="1047750"/>
            <a:ext cx="6350000" cy="476250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标题 1"/>
          <p:cNvSpPr>
            <a:spLocks noGrp="1"/>
          </p:cNvSpPr>
          <p:nvPr>
            <p:ph type="title"/>
          </p:nvPr>
        </p:nvSpPr>
        <p:spPr>
          <a:ln/>
        </p:spPr>
        <p:txBody>
          <a:bodyPr vert="horz" wrap="square" lIns="91440" tIns="45720" rIns="91440" bIns="45720" anchor="t"/>
          <a:p>
            <a:endParaRPr lang="zh-CN" altLang="en-US" dirty="0"/>
          </a:p>
        </p:txBody>
      </p:sp>
      <p:sp>
        <p:nvSpPr>
          <p:cNvPr id="8195" name="内容占位符 2"/>
          <p:cNvSpPr>
            <a:spLocks noGrp="1"/>
          </p:cNvSpPr>
          <p:nvPr>
            <p:ph idx="1"/>
          </p:nvPr>
        </p:nvSpPr>
        <p:spPr>
          <a:xfrm>
            <a:off x="457200" y="1417638"/>
            <a:ext cx="8229600" cy="4891087"/>
          </a:xfrm>
          <a:solidFill>
            <a:srgbClr val="66CCFF">
              <a:alpha val="100000"/>
            </a:srgbClr>
          </a:solidFill>
          <a:ln/>
        </p:spPr>
        <p:txBody>
          <a:bodyPr vert="horz" wrap="square" lIns="91440" tIns="45720" rIns="91440" bIns="45720" anchor="t"/>
          <a:p>
            <a:r>
              <a:rPr lang="zh-CN" altLang="zh-CN" sz="3200" b="1" dirty="0">
                <a:solidFill>
                  <a:srgbClr val="C00000"/>
                </a:solidFill>
                <a:latin typeface="微软雅黑" panose="020B0503020204020204" pitchFamily="34" charset="-122"/>
                <a:ea typeface="微软雅黑" panose="020B0503020204020204" pitchFamily="34" charset="-122"/>
              </a:rPr>
              <a:t>放到</a:t>
            </a:r>
            <a:r>
              <a:rPr lang="en-US" altLang="zh-CN" sz="3200" b="1" dirty="0">
                <a:solidFill>
                  <a:srgbClr val="C00000"/>
                </a:solidFill>
                <a:latin typeface="微软雅黑" panose="020B0503020204020204" pitchFamily="34" charset="-122"/>
                <a:ea typeface="微软雅黑" panose="020B0503020204020204" pitchFamily="34" charset="-122"/>
              </a:rPr>
              <a:t>90</a:t>
            </a:r>
            <a:r>
              <a:rPr lang="zh-CN" altLang="zh-CN" sz="3200" b="1" dirty="0">
                <a:solidFill>
                  <a:srgbClr val="C00000"/>
                </a:solidFill>
                <a:latin typeface="微软雅黑" panose="020B0503020204020204" pitchFamily="34" charset="-122"/>
                <a:ea typeface="微软雅黑" panose="020B0503020204020204" pitchFamily="34" charset="-122"/>
              </a:rPr>
              <a:t>多年奋斗史的伟大事业中去看</a:t>
            </a:r>
            <a:r>
              <a:rPr lang="zh-CN" altLang="en-US" sz="3200" b="1" dirty="0">
                <a:solidFill>
                  <a:srgbClr val="C00000"/>
                </a:solidFill>
                <a:latin typeface="微软雅黑" panose="020B0503020204020204" pitchFamily="34" charset="-122"/>
                <a:ea typeface="微软雅黑" panose="020B0503020204020204" pitchFamily="34" charset="-122"/>
              </a:rPr>
              <a:t>：</a:t>
            </a:r>
            <a:endParaRPr lang="en-US" altLang="zh-CN" sz="3200" b="1" dirty="0">
              <a:solidFill>
                <a:srgbClr val="C00000"/>
              </a:solidFill>
              <a:latin typeface="微软雅黑" panose="020B0503020204020204" pitchFamily="34" charset="-122"/>
              <a:ea typeface="微软雅黑" panose="020B0503020204020204" pitchFamily="34" charset="-122"/>
            </a:endParaRPr>
          </a:p>
          <a:p>
            <a:pPr lvl="1"/>
            <a:r>
              <a:rPr lang="zh-CN" altLang="zh-CN" b="1" dirty="0">
                <a:solidFill>
                  <a:srgbClr val="C00000"/>
                </a:solidFill>
                <a:latin typeface="微软雅黑" panose="020B0503020204020204" pitchFamily="34" charset="-122"/>
                <a:ea typeface="微软雅黑" panose="020B0503020204020204" pitchFamily="34" charset="-122"/>
              </a:rPr>
              <a:t>五四运动</a:t>
            </a:r>
            <a:r>
              <a:rPr lang="zh-CN" altLang="zh-CN" dirty="0">
                <a:solidFill>
                  <a:srgbClr val="2108B8"/>
                </a:solidFill>
                <a:latin typeface="微软雅黑" panose="020B0503020204020204" pitchFamily="34" charset="-122"/>
                <a:ea typeface="微软雅黑" panose="020B0503020204020204" pitchFamily="34" charset="-122"/>
              </a:rPr>
              <a:t>引出了近代社会的深刻变动，拉开了中国新民主主义革命的序幕，促进了马克思主义在中国的传播，</a:t>
            </a:r>
            <a:r>
              <a:rPr lang="zh-CN" altLang="en-US" dirty="0">
                <a:solidFill>
                  <a:srgbClr val="2108B8"/>
                </a:solidFill>
                <a:latin typeface="微软雅黑" panose="020B0503020204020204" pitchFamily="34" charset="-122"/>
                <a:ea typeface="微软雅黑" panose="020B0503020204020204" pitchFamily="34" charset="-122"/>
              </a:rPr>
              <a:t>推动了</a:t>
            </a:r>
            <a:r>
              <a:rPr lang="zh-CN" altLang="zh-CN" dirty="0">
                <a:solidFill>
                  <a:srgbClr val="2108B8"/>
                </a:solidFill>
                <a:latin typeface="微软雅黑" panose="020B0503020204020204" pitchFamily="34" charset="-122"/>
                <a:ea typeface="微软雅黑" panose="020B0503020204020204" pitchFamily="34" charset="-122"/>
              </a:rPr>
              <a:t>中国共产党的创立</a:t>
            </a:r>
            <a:endParaRPr lang="en-US" altLang="zh-CN" dirty="0">
              <a:solidFill>
                <a:srgbClr val="2108B8"/>
              </a:solidFill>
              <a:latin typeface="微软雅黑" panose="020B0503020204020204" pitchFamily="34" charset="-122"/>
              <a:ea typeface="微软雅黑" panose="020B0503020204020204" pitchFamily="34" charset="-122"/>
            </a:endParaRPr>
          </a:p>
          <a:p>
            <a:pPr lvl="1"/>
            <a:r>
              <a:rPr lang="en-US" altLang="zh-CN" b="1" dirty="0">
                <a:solidFill>
                  <a:srgbClr val="C00000"/>
                </a:solidFill>
                <a:latin typeface="微软雅黑" panose="020B0503020204020204" pitchFamily="34" charset="-122"/>
                <a:ea typeface="微软雅黑" panose="020B0503020204020204" pitchFamily="34" charset="-122"/>
              </a:rPr>
              <a:t>“</a:t>
            </a:r>
            <a:r>
              <a:rPr lang="zh-CN" altLang="zh-CN" b="1" dirty="0">
                <a:solidFill>
                  <a:srgbClr val="C00000"/>
                </a:solidFill>
                <a:latin typeface="微软雅黑" panose="020B0503020204020204" pitchFamily="34" charset="-122"/>
                <a:ea typeface="微软雅黑" panose="020B0503020204020204" pitchFamily="34" charset="-122"/>
              </a:rPr>
              <a:t>建立中国共产党、成立中华人民共和国、推进改革开放和中国特色社会主义事业，是五四运动以来我国发生的三大历史性事件，是近代以来实现中华民族伟大复兴的三大里程碑。</a:t>
            </a:r>
            <a:r>
              <a:rPr lang="en-US" altLang="zh-CN" b="1" dirty="0">
                <a:solidFill>
                  <a:srgbClr val="C00000"/>
                </a:solidFill>
                <a:latin typeface="微软雅黑" panose="020B0503020204020204" pitchFamily="34" charset="-122"/>
                <a:ea typeface="微软雅黑" panose="020B0503020204020204" pitchFamily="34" charset="-122"/>
              </a:rPr>
              <a:t>”</a:t>
            </a:r>
            <a:r>
              <a:rPr lang="zh-CN" altLang="en-US" b="1" dirty="0">
                <a:solidFill>
                  <a:srgbClr val="C00000"/>
                </a:solidFill>
                <a:latin typeface="微软雅黑" panose="020B0503020204020204" pitchFamily="34" charset="-122"/>
                <a:ea typeface="微软雅黑" panose="020B0503020204020204" pitchFamily="34" charset="-122"/>
              </a:rPr>
              <a:t>（习近平）</a:t>
            </a:r>
            <a:endParaRPr lang="en-US" altLang="zh-CN" b="1" dirty="0">
              <a:solidFill>
                <a:srgbClr val="C00000"/>
              </a:solidFill>
              <a:latin typeface="微软雅黑" panose="020B0503020204020204" pitchFamily="34" charset="-122"/>
              <a:ea typeface="微软雅黑" panose="020B0503020204020204" pitchFamily="34" charset="-122"/>
            </a:endParaRPr>
          </a:p>
          <a:p>
            <a:pPr lvl="1"/>
            <a:r>
              <a:rPr lang="zh-CN" altLang="zh-CN" b="1" dirty="0">
                <a:solidFill>
                  <a:srgbClr val="C00000"/>
                </a:solidFill>
                <a:latin typeface="微软雅黑" panose="020B0503020204020204" pitchFamily="34" charset="-122"/>
                <a:ea typeface="微软雅黑" panose="020B0503020204020204" pitchFamily="34" charset="-122"/>
              </a:rPr>
              <a:t>五四运动</a:t>
            </a:r>
            <a:r>
              <a:rPr lang="zh-CN" altLang="zh-CN" dirty="0">
                <a:solidFill>
                  <a:srgbClr val="2108B8"/>
                </a:solidFill>
                <a:latin typeface="微软雅黑" panose="020B0503020204020204" pitchFamily="34" charset="-122"/>
                <a:ea typeface="微软雅黑" panose="020B0503020204020204" pitchFamily="34" charset="-122"/>
              </a:rPr>
              <a:t>以来中国人民百年奋斗的成功，是选择了先进政党、选择了正确道路、选择了科学思想的结果。</a:t>
            </a:r>
            <a:endParaRPr lang="zh-CN" altLang="zh-CN" dirty="0">
              <a:solidFill>
                <a:srgbClr val="2108B8"/>
              </a:solidFill>
              <a:latin typeface="微软雅黑" panose="020B0503020204020204" pitchFamily="34" charset="-122"/>
              <a:ea typeface="微软雅黑" panose="020B0503020204020204" pitchFamily="34" charset="-122"/>
            </a:endParaRPr>
          </a:p>
          <a:p>
            <a:pPr lvl="1"/>
            <a:endParaRPr lang="zh-CN" altLang="zh-CN" dirty="0">
              <a:solidFill>
                <a:srgbClr val="2108B8"/>
              </a:solidFill>
              <a:latin typeface="微软雅黑" panose="020B0503020204020204" pitchFamily="34" charset="-122"/>
              <a:ea typeface="微软雅黑" panose="020B0503020204020204" pitchFamily="34" charset="-122"/>
            </a:endParaRPr>
          </a:p>
          <a:p>
            <a:endParaRPr lang="zh-CN" altLang="en-US" dirty="0"/>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9C1ED872-734C-4FCE-921E-FAA6EB12A8B1}" type="datetime2">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dirty="0">
              <a:ln>
                <a:noFill/>
              </a:ln>
              <a:solidFill>
                <a:schemeClr val="tx1"/>
              </a:solidFill>
              <a:effectLst/>
              <a:uLnTx/>
              <a:uFillTx/>
              <a:latin typeface="+mj-lt"/>
              <a:ea typeface="宋体" panose="02010600030101010101" pitchFamily="2" charset="-122"/>
              <a:cs typeface="+mn-cs"/>
            </a:endParaRPr>
          </a:p>
        </p:txBody>
      </p:sp>
      <p:sp>
        <p:nvSpPr>
          <p:cNvPr id="8197" name="灯片编号占位符 4"/>
          <p:cNvSpPr txBox="1">
            <a:spLocks noGrp="1"/>
          </p:cNvSpPr>
          <p:nvPr>
            <p:ph type="sldNum" sz="quarter" idx="12"/>
          </p:nvPr>
        </p:nvSpPr>
        <p:spPr>
          <a:ln/>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6" name="标题 1"/>
          <p:cNvSpPr txBox="1"/>
          <p:nvPr/>
        </p:nvSpPr>
        <p:spPr bwMode="auto">
          <a:xfrm>
            <a:off x="395288" y="188913"/>
            <a:ext cx="8291513" cy="10795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2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4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6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800"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a:lstStyle>
          <a:p>
            <a:pPr marL="0" marR="0" lvl="0" indent="0" algn="ctr" defTabSz="914400" rtl="0" eaLnBrk="0" fontAlgn="base" latinLnBrk="0" hangingPunct="0">
              <a:lnSpc>
                <a:spcPct val="130000"/>
              </a:lnSpc>
              <a:spcBef>
                <a:spcPct val="0"/>
              </a:spcBef>
              <a:spcAft>
                <a:spcPct val="0"/>
              </a:spcAft>
              <a:buClrTx/>
              <a:buSzTx/>
              <a:buFontTx/>
              <a:buNone/>
              <a:defRPr/>
            </a:pPr>
            <a:r>
              <a:rPr kumimoji="0" lang="zh-CN" altLang="en-US" sz="4800" b="1" i="0" u="none" strike="noStrike" kern="0" cap="none" spc="0" normalizeH="0" baseline="0" noProof="0" dirty="0" smtClean="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从大历史观看“五四”</a:t>
            </a:r>
            <a:endParaRPr kumimoji="0" lang="zh-CN" altLang="en-US" sz="4800" b="1" i="0" u="none" strike="noStrike" kern="0" cap="none" spc="0" normalizeH="0" baseline="0" noProof="0" dirty="0">
              <a:ln>
                <a:noFill/>
              </a:ln>
              <a:solidFill>
                <a:schemeClr val="tx2"/>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408305" y="244475"/>
            <a:ext cx="8278495" cy="1139825"/>
          </a:xfrm>
          <a:solidFill>
            <a:srgbClr val="C00000"/>
          </a:solidFill>
        </p:spPr>
        <p:txBody>
          <a:bodyPr vert="horz" wrap="square" lIns="91440" tIns="45720" rIns="91440" bIns="45720" numCol="1" anchor="t" anchorCtr="0" compatLnSpc="1"/>
          <a:lstStyle/>
          <a:p>
            <a:pPr marL="0" marR="0" lvl="0" indent="0" algn="ctr" defTabSz="914400" rtl="0" eaLnBrk="0" fontAlgn="base" latinLnBrk="0" hangingPunct="0">
              <a:lnSpc>
                <a:spcPct val="120000"/>
              </a:lnSpc>
              <a:spcBef>
                <a:spcPts val="0"/>
              </a:spcBef>
              <a:spcAft>
                <a:spcPts val="0"/>
              </a:spcAft>
              <a:buClrTx/>
              <a:buSzTx/>
              <a:buFontTx/>
              <a:buNone/>
              <a:defRPr/>
            </a:pPr>
            <a:r>
              <a:rPr kumimoji="0" lang="zh-CN" altLang="en-US" sz="5400" b="1" i="0" u="none" strike="noStrike" kern="0" cap="none" spc="0" normalizeH="0" baseline="0" noProof="0" dirty="0" smtClean="0">
                <a:ln>
                  <a:noFill/>
                </a:ln>
                <a:solidFill>
                  <a:srgbClr val="FFFF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“五四”精神</a:t>
            </a:r>
            <a:endParaRPr kumimoji="0" lang="zh-CN" altLang="en-US" sz="5400" b="1" i="0" u="none" strike="noStrike" kern="0" cap="none" spc="0" normalizeH="0" baseline="0" noProof="0" dirty="0" smtClean="0">
              <a:ln>
                <a:noFill/>
              </a:ln>
              <a:solidFill>
                <a:srgbClr val="FFFF00"/>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sp>
        <p:nvSpPr>
          <p:cNvPr id="9219" name="内容占位符 2"/>
          <p:cNvSpPr>
            <a:spLocks noGrp="1"/>
          </p:cNvSpPr>
          <p:nvPr>
            <p:ph idx="1"/>
          </p:nvPr>
        </p:nvSpPr>
        <p:spPr>
          <a:xfrm>
            <a:off x="365760" y="1484630"/>
            <a:ext cx="8321040" cy="5216525"/>
          </a:xfrm>
          <a:solidFill>
            <a:srgbClr val="66CCFF">
              <a:alpha val="100000"/>
            </a:srgbClr>
          </a:solidFill>
          <a:ln/>
        </p:spPr>
        <p:txBody>
          <a:bodyPr vert="horz" wrap="square" lIns="91440" tIns="45720" rIns="91440" bIns="45720" anchor="t"/>
          <a:p>
            <a:pPr/>
            <a:r>
              <a:rPr lang="en-US" altLang="zh-CN" sz="32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zh-CN" sz="32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五四运动形成了爱国、进步、民主、科学的五四精神</a:t>
            </a:r>
            <a:r>
              <a:rPr lang="en-US" altLang="zh-CN" sz="32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zh-CN" sz="32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en-US" altLang="zh-CN" sz="3200" b="1" dirty="0">
                <a:solidFill>
                  <a:srgbClr val="C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3200" b="1" dirty="0">
                <a:solidFill>
                  <a:srgbClr val="C00000"/>
                </a:solidFill>
                <a:latin typeface="微软雅黑" panose="020B0503020204020204" pitchFamily="34" charset="-122"/>
                <a:ea typeface="微软雅黑" panose="020B0503020204020204" pitchFamily="34" charset="-122"/>
              </a:rPr>
              <a:t>习近平</a:t>
            </a:r>
            <a:endParaRPr lang="en-US" altLang="zh-CN" sz="3200" b="1" dirty="0">
              <a:solidFill>
                <a:srgbClr val="C00000"/>
              </a:solidFill>
              <a:latin typeface="微软雅黑" panose="020B0503020204020204" pitchFamily="34" charset="-122"/>
              <a:ea typeface="微软雅黑" panose="020B0503020204020204" pitchFamily="34" charset="-122"/>
            </a:endParaRPr>
          </a:p>
          <a:p>
            <a:pPr lvl="1" algn="just"/>
            <a:r>
              <a:rPr lang="zh-CN" altLang="en-US" sz="2800" dirty="0">
                <a:solidFill>
                  <a:srgbClr val="2108B8"/>
                </a:solidFill>
                <a:latin typeface="微软雅黑" panose="020B0503020204020204" pitchFamily="34" charset="-122"/>
                <a:ea typeface="微软雅黑" panose="020B0503020204020204" pitchFamily="34" charset="-122"/>
              </a:rPr>
              <a:t>这</a:t>
            </a:r>
            <a:r>
              <a:rPr lang="en-US" altLang="zh-CN" sz="2800" dirty="0">
                <a:solidFill>
                  <a:srgbClr val="2108B8"/>
                </a:solidFill>
                <a:latin typeface="微软雅黑" panose="020B0503020204020204" pitchFamily="34" charset="-122"/>
                <a:ea typeface="微软雅黑" panose="020B0503020204020204" pitchFamily="34" charset="-122"/>
              </a:rPr>
              <a:t>8</a:t>
            </a:r>
            <a:r>
              <a:rPr lang="zh-CN" altLang="zh-CN" sz="2800" dirty="0">
                <a:solidFill>
                  <a:srgbClr val="2108B8"/>
                </a:solidFill>
                <a:latin typeface="微软雅黑" panose="020B0503020204020204" pitchFamily="34" charset="-122"/>
                <a:ea typeface="微软雅黑" panose="020B0503020204020204" pitchFamily="34" charset="-122"/>
              </a:rPr>
              <a:t>个字折射着中国人民和中华民族近代以来追求的先进价值观</a:t>
            </a:r>
            <a:r>
              <a:rPr lang="zh-CN" altLang="en-US" sz="2800" dirty="0">
                <a:solidFill>
                  <a:srgbClr val="2108B8"/>
                </a:solidFill>
                <a:latin typeface="微软雅黑" panose="020B0503020204020204" pitchFamily="34" charset="-122"/>
                <a:ea typeface="微软雅黑" panose="020B0503020204020204" pitchFamily="34" charset="-122"/>
              </a:rPr>
              <a:t>，</a:t>
            </a:r>
            <a:r>
              <a:rPr lang="zh-CN" altLang="zh-CN" sz="2800" dirty="0">
                <a:solidFill>
                  <a:srgbClr val="2108B8"/>
                </a:solidFill>
                <a:latin typeface="微软雅黑" panose="020B0503020204020204" pitchFamily="34" charset="-122"/>
                <a:ea typeface="微软雅黑" panose="020B0503020204020204" pitchFamily="34" charset="-122"/>
              </a:rPr>
              <a:t>使中华民族优秀传统</a:t>
            </a:r>
            <a:r>
              <a:rPr lang="zh-CN" altLang="en-US" sz="2800" dirty="0">
                <a:solidFill>
                  <a:srgbClr val="2108B8"/>
                </a:solidFill>
                <a:latin typeface="微软雅黑" panose="020B0503020204020204" pitchFamily="34" charset="-122"/>
                <a:ea typeface="微软雅黑" panose="020B0503020204020204" pitchFamily="34" charset="-122"/>
              </a:rPr>
              <a:t>文化</a:t>
            </a:r>
            <a:r>
              <a:rPr lang="zh-CN" altLang="zh-CN" sz="2800" dirty="0">
                <a:solidFill>
                  <a:srgbClr val="2108B8"/>
                </a:solidFill>
                <a:latin typeface="微软雅黑" panose="020B0503020204020204" pitchFamily="34" charset="-122"/>
                <a:ea typeface="微软雅黑" panose="020B0503020204020204" pitchFamily="34" charset="-122"/>
              </a:rPr>
              <a:t>添加了</a:t>
            </a:r>
            <a:r>
              <a:rPr lang="zh-CN" altLang="zh-CN" sz="2800" b="1" dirty="0">
                <a:solidFill>
                  <a:srgbClr val="C00000"/>
                </a:solidFill>
                <a:latin typeface="微软雅黑" panose="020B0503020204020204" pitchFamily="34" charset="-122"/>
                <a:ea typeface="微软雅黑" panose="020B0503020204020204" pitchFamily="34" charset="-122"/>
              </a:rPr>
              <a:t>时代新元素。</a:t>
            </a:r>
            <a:endParaRPr lang="en-US" altLang="zh-CN" sz="2800" b="1" dirty="0">
              <a:solidFill>
                <a:srgbClr val="C00000"/>
              </a:solidFill>
              <a:latin typeface="微软雅黑" panose="020B0503020204020204" pitchFamily="34" charset="-122"/>
              <a:ea typeface="微软雅黑" panose="020B0503020204020204" pitchFamily="34" charset="-122"/>
            </a:endParaRPr>
          </a:p>
          <a:p>
            <a:pPr lvl="1" algn="just"/>
            <a:r>
              <a:rPr lang="en-US" altLang="zh-CN" sz="2800" b="1" dirty="0">
                <a:solidFill>
                  <a:srgbClr val="C00000"/>
                </a:solidFill>
                <a:latin typeface="微软雅黑" panose="020B0503020204020204" pitchFamily="34" charset="-122"/>
                <a:ea typeface="微软雅黑" panose="020B0503020204020204" pitchFamily="34" charset="-122"/>
              </a:rPr>
              <a:t>“</a:t>
            </a:r>
            <a:r>
              <a:rPr lang="zh-CN" altLang="zh-CN" sz="2800" b="1" dirty="0">
                <a:solidFill>
                  <a:srgbClr val="C00000"/>
                </a:solidFill>
                <a:latin typeface="微软雅黑" panose="020B0503020204020204" pitchFamily="34" charset="-122"/>
                <a:ea typeface="微软雅黑" panose="020B0503020204020204" pitchFamily="34" charset="-122"/>
              </a:rPr>
              <a:t>五四</a:t>
            </a:r>
            <a:r>
              <a:rPr lang="en-US" altLang="zh-CN" sz="2800" b="1" dirty="0">
                <a:solidFill>
                  <a:srgbClr val="C00000"/>
                </a:solidFill>
                <a:latin typeface="微软雅黑" panose="020B0503020204020204" pitchFamily="34" charset="-122"/>
                <a:ea typeface="微软雅黑" panose="020B0503020204020204" pitchFamily="34" charset="-122"/>
              </a:rPr>
              <a:t>”</a:t>
            </a:r>
            <a:r>
              <a:rPr lang="zh-CN" altLang="zh-CN" sz="2800" b="1" dirty="0">
                <a:solidFill>
                  <a:srgbClr val="C00000"/>
                </a:solidFill>
                <a:latin typeface="微软雅黑" panose="020B0503020204020204" pitchFamily="34" charset="-122"/>
                <a:ea typeface="微软雅黑" panose="020B0503020204020204" pitchFamily="34" charset="-122"/>
              </a:rPr>
              <a:t>精神</a:t>
            </a:r>
            <a:r>
              <a:rPr lang="zh-CN" altLang="zh-CN" sz="2800" dirty="0">
                <a:solidFill>
                  <a:srgbClr val="2108B8"/>
                </a:solidFill>
                <a:latin typeface="微软雅黑" panose="020B0503020204020204" pitchFamily="34" charset="-122"/>
                <a:ea typeface="微软雅黑" panose="020B0503020204020204" pitchFamily="34" charset="-122"/>
              </a:rPr>
              <a:t>是具有长久效能的文化产品，是我们今天依然应该坚守和践行的核心价值观。</a:t>
            </a:r>
            <a:r>
              <a:rPr lang="en-US" altLang="zh-CN" sz="2800" dirty="0">
                <a:solidFill>
                  <a:srgbClr val="2108B8"/>
                </a:solidFill>
                <a:latin typeface="微软雅黑" panose="020B0503020204020204" pitchFamily="34" charset="-122"/>
                <a:ea typeface="微软雅黑" panose="020B0503020204020204" pitchFamily="34" charset="-122"/>
              </a:rPr>
              <a:t>100</a:t>
            </a:r>
            <a:r>
              <a:rPr lang="zh-CN" altLang="zh-CN" sz="2800" dirty="0">
                <a:solidFill>
                  <a:srgbClr val="2108B8"/>
                </a:solidFill>
                <a:latin typeface="微软雅黑" panose="020B0503020204020204" pitchFamily="34" charset="-122"/>
                <a:ea typeface="微软雅黑" panose="020B0503020204020204" pitchFamily="34" charset="-122"/>
              </a:rPr>
              <a:t>年</a:t>
            </a:r>
            <a:r>
              <a:rPr lang="zh-CN" altLang="en-US" sz="2800" dirty="0">
                <a:solidFill>
                  <a:srgbClr val="2108B8"/>
                </a:solidFill>
                <a:latin typeface="微软雅黑" panose="020B0503020204020204" pitchFamily="34" charset="-122"/>
                <a:ea typeface="微软雅黑" panose="020B0503020204020204" pitchFamily="34" charset="-122"/>
              </a:rPr>
              <a:t>来的</a:t>
            </a:r>
            <a:r>
              <a:rPr lang="zh-CN" altLang="zh-CN" sz="2800" dirty="0">
                <a:solidFill>
                  <a:srgbClr val="2108B8"/>
                </a:solidFill>
                <a:latin typeface="微软雅黑" panose="020B0503020204020204" pitchFamily="34" charset="-122"/>
                <a:ea typeface="微软雅黑" panose="020B0503020204020204" pitchFamily="34" charset="-122"/>
              </a:rPr>
              <a:t>沧海桑田巨变</a:t>
            </a:r>
            <a:r>
              <a:rPr lang="zh-CN" altLang="en-US" sz="2800" dirty="0">
                <a:solidFill>
                  <a:srgbClr val="2108B8"/>
                </a:solidFill>
                <a:latin typeface="微软雅黑" panose="020B0503020204020204" pitchFamily="34" charset="-122"/>
                <a:ea typeface="微软雅黑" panose="020B0503020204020204" pitchFamily="34" charset="-122"/>
              </a:rPr>
              <a:t>，</a:t>
            </a:r>
            <a:r>
              <a:rPr lang="zh-CN" altLang="zh-CN" sz="2800" dirty="0">
                <a:solidFill>
                  <a:srgbClr val="2108B8"/>
                </a:solidFill>
                <a:latin typeface="微软雅黑" panose="020B0503020204020204" pitchFamily="34" charset="-122"/>
                <a:ea typeface="微软雅黑" panose="020B0503020204020204" pitchFamily="34" charset="-122"/>
              </a:rPr>
              <a:t>使中华民族站到了历史的新高度。发扬</a:t>
            </a:r>
            <a:r>
              <a:rPr lang="en-US" altLang="zh-CN" sz="2800" b="1" dirty="0">
                <a:solidFill>
                  <a:srgbClr val="C00000"/>
                </a:solidFill>
                <a:latin typeface="微软雅黑" panose="020B0503020204020204" pitchFamily="34" charset="-122"/>
                <a:ea typeface="微软雅黑" panose="020B0503020204020204" pitchFamily="34" charset="-122"/>
                <a:sym typeface="+mn-ea"/>
              </a:rPr>
              <a:t>“</a:t>
            </a:r>
            <a:r>
              <a:rPr lang="zh-CN" altLang="zh-CN" sz="2800" b="1" dirty="0">
                <a:solidFill>
                  <a:srgbClr val="C00000"/>
                </a:solidFill>
                <a:latin typeface="微软雅黑" panose="020B0503020204020204" pitchFamily="34" charset="-122"/>
                <a:ea typeface="微软雅黑" panose="020B0503020204020204" pitchFamily="34" charset="-122"/>
                <a:sym typeface="+mn-ea"/>
              </a:rPr>
              <a:t>五四</a:t>
            </a:r>
            <a:r>
              <a:rPr lang="en-US" altLang="zh-CN" sz="2800" b="1" dirty="0">
                <a:solidFill>
                  <a:srgbClr val="C00000"/>
                </a:solidFill>
                <a:latin typeface="微软雅黑" panose="020B0503020204020204" pitchFamily="34" charset="-122"/>
                <a:ea typeface="微软雅黑" panose="020B0503020204020204" pitchFamily="34" charset="-122"/>
                <a:sym typeface="+mn-ea"/>
              </a:rPr>
              <a:t>”</a:t>
            </a:r>
            <a:r>
              <a:rPr lang="zh-CN" altLang="zh-CN" sz="2800" b="1" dirty="0">
                <a:solidFill>
                  <a:srgbClr val="C00000"/>
                </a:solidFill>
                <a:latin typeface="微软雅黑" panose="020B0503020204020204" pitchFamily="34" charset="-122"/>
                <a:ea typeface="微软雅黑" panose="020B0503020204020204" pitchFamily="34" charset="-122"/>
              </a:rPr>
              <a:t>精神</a:t>
            </a:r>
            <a:r>
              <a:rPr lang="zh-CN" altLang="zh-CN" sz="2800" dirty="0">
                <a:solidFill>
                  <a:srgbClr val="2108B8"/>
                </a:solidFill>
                <a:latin typeface="微软雅黑" panose="020B0503020204020204" pitchFamily="34" charset="-122"/>
                <a:ea typeface="微软雅黑" panose="020B0503020204020204" pitchFamily="34" charset="-122"/>
              </a:rPr>
              <a:t>是践行社会主义核心价值观的</a:t>
            </a:r>
            <a:r>
              <a:rPr lang="zh-CN" altLang="zh-CN" sz="2800" b="1" dirty="0">
                <a:solidFill>
                  <a:srgbClr val="C00000"/>
                </a:solidFill>
                <a:latin typeface="微软雅黑" panose="020B0503020204020204" pitchFamily="34" charset="-122"/>
                <a:ea typeface="微软雅黑" panose="020B0503020204020204" pitchFamily="34" charset="-122"/>
              </a:rPr>
              <a:t>文化支撑，</a:t>
            </a:r>
            <a:r>
              <a:rPr lang="zh-CN" altLang="zh-CN" sz="2800" dirty="0">
                <a:solidFill>
                  <a:srgbClr val="2108B8"/>
                </a:solidFill>
                <a:latin typeface="微软雅黑" panose="020B0503020204020204" pitchFamily="34" charset="-122"/>
                <a:ea typeface="微软雅黑" panose="020B0503020204020204" pitchFamily="34" charset="-122"/>
              </a:rPr>
              <a:t>对彰显时代精神具有重要的现实意义</a:t>
            </a:r>
            <a:r>
              <a:rPr lang="zh-CN" altLang="zh-CN" sz="2800" dirty="0">
                <a:solidFill>
                  <a:srgbClr val="2108B8"/>
                </a:solidFill>
                <a:latin typeface="微软雅黑" panose="020B0503020204020204" pitchFamily="34" charset="-122"/>
                <a:ea typeface="微软雅黑" panose="020B0503020204020204" pitchFamily="34" charset="-122"/>
              </a:rPr>
              <a:t>。</a:t>
            </a:r>
            <a:endParaRPr lang="zh-CN" altLang="zh-CN" sz="2800" dirty="0">
              <a:solidFill>
                <a:srgbClr val="2108B8"/>
              </a:solidFill>
              <a:latin typeface="微软雅黑" panose="020B0503020204020204" pitchFamily="34" charset="-122"/>
              <a:ea typeface="微软雅黑" panose="020B0503020204020204" pitchFamily="34" charset="-122"/>
            </a:endParaRPr>
          </a:p>
          <a:p>
            <a:endParaRPr lang="zh-CN" altLang="zh-CN" dirty="0"/>
          </a:p>
          <a:p>
            <a:endParaRPr lang="zh-CN" altLang="en-US" dirty="0"/>
          </a:p>
        </p:txBody>
      </p:sp>
      <p:sp>
        <p:nvSpPr>
          <p:cNvPr id="4" name="日期占位符 3"/>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9C1ED872-734C-4FCE-921E-FAA6EB12A8B1}" type="datetime2">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9221" name="灯片编号占位符 4"/>
          <p:cNvSpPr txBox="1">
            <a:spLocks noGrp="1"/>
          </p:cNvSpPr>
          <p:nvPr>
            <p:ph type="sldNum" sz="quarter" idx="12"/>
          </p:nvPr>
        </p:nvSpPr>
        <p:spPr>
          <a:ln/>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6"/>
          <p:cNvSpPr>
            <a:spLocks noGrp="1"/>
          </p:cNvSpPr>
          <p:nvPr>
            <p:ph type="title"/>
          </p:nvPr>
        </p:nvSpPr>
        <p:spPr>
          <a:xfrm>
            <a:off x="395288" y="277813"/>
            <a:ext cx="8291512" cy="1139825"/>
          </a:xfrm>
          <a:solidFill>
            <a:srgbClr val="FFFF00">
              <a:alpha val="100000"/>
            </a:srgbClr>
          </a:solidFill>
          <a:ln/>
        </p:spPr>
        <p:txBody>
          <a:bodyPr vert="horz" wrap="square" lIns="91440" tIns="45720" rIns="91440" bIns="45720" anchor="t"/>
          <a:p>
            <a:pPr>
              <a:lnSpc>
                <a:spcPct val="130000"/>
              </a:lnSpc>
              <a:spcBef>
                <a:spcPts val="0"/>
              </a:spcBef>
              <a:spcAft>
                <a:spcPts val="0"/>
              </a:spcAft>
            </a:pPr>
            <a:r>
              <a:rPr lang="zh-CN" altLang="en-US" sz="4800" b="1" dirty="0">
                <a:latin typeface="微软雅黑" panose="020B0503020204020204" pitchFamily="34" charset="-122"/>
                <a:ea typeface="微软雅黑" panose="020B0503020204020204" pitchFamily="34" charset="-122"/>
              </a:rPr>
              <a:t>“五四”精神与中华传统文化</a:t>
            </a:r>
            <a:endParaRPr lang="zh-CN" altLang="en-US" sz="4800" b="1" dirty="0">
              <a:latin typeface="微软雅黑" panose="020B0503020204020204" pitchFamily="34" charset="-122"/>
              <a:ea typeface="微软雅黑" panose="020B0503020204020204" pitchFamily="34" charset="-122"/>
            </a:endParaRPr>
          </a:p>
        </p:txBody>
      </p:sp>
      <p:sp>
        <p:nvSpPr>
          <p:cNvPr id="5" name="日期占位符 4"/>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B72872F1-5BA5-445E-A05F-BA80FEFFA512}" type="datetime2">
              <a:rPr kumimoji="0" lang="zh-CN" altLang="en-US" sz="1200" b="0" i="0" u="none" strike="noStrike" kern="1200" cap="none" spc="0" normalizeH="0" baseline="0" noProof="0" smtClean="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0244" name="灯片编号占位符 5"/>
          <p:cNvSpPr txBox="1">
            <a:spLocks noGrp="1"/>
          </p:cNvSpPr>
          <p:nvPr>
            <p:ph type="sldNum" sz="quarter" idx="12"/>
          </p:nvPr>
        </p:nvSpPr>
        <p:spPr>
          <a:ln/>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9" name="Text Box 6"/>
          <p:cNvSpPr>
            <a:spLocks noGrp="1"/>
          </p:cNvSpPr>
          <p:nvPr>
            <p:ph idx="1"/>
          </p:nvPr>
        </p:nvSpPr>
        <p:spPr>
          <a:xfrm>
            <a:off x="457200" y="1698625"/>
            <a:ext cx="8229600" cy="4708525"/>
          </a:xfrm>
          <a:solidFill>
            <a:srgbClr val="FFFFCC">
              <a:alpha val="100000"/>
            </a:srgbClr>
          </a:solidFill>
          <a:ln/>
        </p:spPr>
        <p:txBody>
          <a:bodyPr vert="horz" wrap="square" lIns="91440" tIns="45720" rIns="91440" bIns="45720" anchor="t">
            <a:spAutoFit/>
          </a:bodyPr>
          <a:p>
            <a:pPr algn="just" eaLnBrk="1" hangingPunct="1">
              <a:spcBef>
                <a:spcPts val="1200"/>
              </a:spcBef>
            </a:pPr>
            <a:r>
              <a:rPr lang="zh-CN" altLang="en-US" sz="4000" b="1" dirty="0">
                <a:solidFill>
                  <a:srgbClr val="C00000"/>
                </a:solidFill>
                <a:latin typeface="微软雅黑" panose="020B0503020204020204" pitchFamily="34" charset="-122"/>
                <a:ea typeface="微软雅黑" panose="020B0503020204020204" pitchFamily="34" charset="-122"/>
              </a:rPr>
              <a:t>孔子</a:t>
            </a:r>
            <a:r>
              <a:rPr lang="zh-CN" altLang="en-US" sz="4000" b="1" dirty="0">
                <a:solidFill>
                  <a:srgbClr val="2108B8"/>
                </a:solidFill>
                <a:latin typeface="微软雅黑" panose="020B0503020204020204" pitchFamily="34" charset="-122"/>
                <a:ea typeface="微软雅黑" panose="020B0503020204020204" pitchFamily="34" charset="-122"/>
              </a:rPr>
              <a:t>是世界公认的</a:t>
            </a:r>
            <a:r>
              <a:rPr lang="zh-CN" altLang="en-US" sz="4000" b="1" dirty="0">
                <a:solidFill>
                  <a:srgbClr val="C00000"/>
                </a:solidFill>
                <a:latin typeface="微软雅黑" panose="020B0503020204020204" pitchFamily="34" charset="-122"/>
                <a:ea typeface="微软雅黑" panose="020B0503020204020204" pitchFamily="34" charset="-122"/>
              </a:rPr>
              <a:t>中华传统文化</a:t>
            </a:r>
            <a:r>
              <a:rPr lang="zh-CN" altLang="en-US" sz="4000" b="1" dirty="0">
                <a:solidFill>
                  <a:srgbClr val="2108B8"/>
                </a:solidFill>
                <a:latin typeface="微软雅黑" panose="020B0503020204020204" pitchFamily="34" charset="-122"/>
                <a:ea typeface="微软雅黑" panose="020B0503020204020204" pitchFamily="34" charset="-122"/>
              </a:rPr>
              <a:t>的杰出代表人物！</a:t>
            </a:r>
            <a:endParaRPr lang="en-US" altLang="zh-CN" sz="4000" b="1" dirty="0">
              <a:solidFill>
                <a:srgbClr val="2108B8"/>
              </a:solidFill>
              <a:latin typeface="微软雅黑" panose="020B0503020204020204" pitchFamily="34" charset="-122"/>
              <a:ea typeface="微软雅黑" panose="020B0503020204020204" pitchFamily="34" charset="-122"/>
            </a:endParaRPr>
          </a:p>
          <a:p>
            <a:pPr algn="just" eaLnBrk="1" hangingPunct="1">
              <a:spcBef>
                <a:spcPts val="1200"/>
              </a:spcBef>
            </a:pPr>
            <a:r>
              <a:rPr lang="zh-CN" altLang="en-US" sz="4000" b="1" dirty="0">
                <a:solidFill>
                  <a:srgbClr val="C00000"/>
                </a:solidFill>
                <a:latin typeface="微软雅黑" panose="020B0503020204020204" pitchFamily="34" charset="-122"/>
                <a:ea typeface="微软雅黑" panose="020B0503020204020204" pitchFamily="34" charset="-122"/>
              </a:rPr>
              <a:t>五四运动</a:t>
            </a:r>
            <a:r>
              <a:rPr lang="zh-CN" altLang="en-US" sz="4000" b="1" dirty="0">
                <a:solidFill>
                  <a:srgbClr val="2108B8"/>
                </a:solidFill>
                <a:latin typeface="微软雅黑" panose="020B0503020204020204" pitchFamily="34" charset="-122"/>
                <a:ea typeface="微软雅黑" panose="020B0503020204020204" pitchFamily="34" charset="-122"/>
              </a:rPr>
              <a:t>高举反帝、反封建大旗，倡导</a:t>
            </a:r>
            <a:r>
              <a:rPr lang="zh-CN" altLang="en-US" sz="4000" b="1" dirty="0">
                <a:solidFill>
                  <a:srgbClr val="C00000"/>
                </a:solidFill>
                <a:latin typeface="微软雅黑" panose="020B0503020204020204" pitchFamily="34" charset="-122"/>
                <a:ea typeface="微软雅黑" panose="020B0503020204020204" pitchFamily="34" charset="-122"/>
              </a:rPr>
              <a:t>“科学、民主”</a:t>
            </a:r>
            <a:r>
              <a:rPr lang="zh-CN" altLang="en-US" sz="4000" b="1" dirty="0">
                <a:solidFill>
                  <a:srgbClr val="2108B8"/>
                </a:solidFill>
                <a:latin typeface="微软雅黑" panose="020B0503020204020204" pitchFamily="34" charset="-122"/>
                <a:ea typeface="微软雅黑" panose="020B0503020204020204" pitchFamily="34" charset="-122"/>
              </a:rPr>
              <a:t>新文化</a:t>
            </a:r>
            <a:endParaRPr lang="en-US" altLang="zh-CN" sz="4000" b="1" dirty="0">
              <a:solidFill>
                <a:srgbClr val="2108B8"/>
              </a:solidFill>
              <a:latin typeface="微软雅黑" panose="020B0503020204020204" pitchFamily="34" charset="-122"/>
              <a:ea typeface="微软雅黑" panose="020B0503020204020204" pitchFamily="34" charset="-122"/>
            </a:endParaRPr>
          </a:p>
          <a:p>
            <a:pPr algn="just" eaLnBrk="1" hangingPunct="1">
              <a:spcBef>
                <a:spcPts val="1200"/>
              </a:spcBef>
            </a:pPr>
            <a:r>
              <a:rPr lang="zh-CN" altLang="en-US" sz="4000" b="1" dirty="0">
                <a:solidFill>
                  <a:srgbClr val="2108B8"/>
                </a:solidFill>
                <a:latin typeface="微软雅黑" panose="020B0503020204020204" pitchFamily="34" charset="-122"/>
                <a:ea typeface="微软雅黑" panose="020B0503020204020204" pitchFamily="34" charset="-122"/>
              </a:rPr>
              <a:t>今天在实现中华民族伟大复兴的进程中，如何将</a:t>
            </a:r>
            <a:r>
              <a:rPr lang="zh-CN" altLang="en-US" sz="4000" b="1" dirty="0">
                <a:solidFill>
                  <a:srgbClr val="C00000"/>
                </a:solidFill>
                <a:latin typeface="微软雅黑" panose="020B0503020204020204" pitchFamily="34" charset="-122"/>
                <a:ea typeface="微软雅黑" panose="020B0503020204020204" pitchFamily="34" charset="-122"/>
              </a:rPr>
              <a:t>五四精神</a:t>
            </a:r>
            <a:r>
              <a:rPr lang="zh-CN" altLang="en-US" sz="4000" b="1" dirty="0">
                <a:solidFill>
                  <a:srgbClr val="2108B8"/>
                </a:solidFill>
                <a:latin typeface="微软雅黑" panose="020B0503020204020204" pitchFamily="34" charset="-122"/>
                <a:ea typeface="微软雅黑" panose="020B0503020204020204" pitchFamily="34" charset="-122"/>
              </a:rPr>
              <a:t>与</a:t>
            </a:r>
            <a:r>
              <a:rPr lang="zh-CN" altLang="en-US" sz="4000" b="1" dirty="0">
                <a:solidFill>
                  <a:srgbClr val="C00000"/>
                </a:solidFill>
                <a:latin typeface="微软雅黑" panose="020B0503020204020204" pitchFamily="34" charset="-122"/>
                <a:ea typeface="微软雅黑" panose="020B0503020204020204" pitchFamily="34" charset="-122"/>
              </a:rPr>
              <a:t>中华传统文化</a:t>
            </a:r>
            <a:r>
              <a:rPr lang="zh-CN" altLang="en-US" sz="4000" b="1" dirty="0">
                <a:solidFill>
                  <a:srgbClr val="2108B8"/>
                </a:solidFill>
                <a:latin typeface="微软雅黑" panose="020B0503020204020204" pitchFamily="34" charset="-122"/>
                <a:ea typeface="微软雅黑" panose="020B0503020204020204" pitchFamily="34" charset="-122"/>
              </a:rPr>
              <a:t>有机结合起来？？？</a:t>
            </a:r>
            <a:endParaRPr lang="en-US" altLang="zh-CN" sz="4000" b="1" dirty="0">
              <a:solidFill>
                <a:srgbClr val="2108B8"/>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000000"/>
                                          </p:val>
                                        </p:tav>
                                        <p:tav tm="100000">
                                          <p:val>
                                            <p:strVal val="#ppt_w"/>
                                          </p:val>
                                        </p:tav>
                                      </p:tavLst>
                                    </p:anim>
                                    <p:anim calcmode="lin" valueType="num">
                                      <p:cBhvr>
                                        <p:cTn id="8" dur="1000" fill="hold"/>
                                        <p:tgtEl>
                                          <p:spTgt spid="9"/>
                                        </p:tgtEl>
                                        <p:attrNameLst>
                                          <p:attrName>ppt_h</p:attrName>
                                        </p:attrNameLst>
                                      </p:cBhvr>
                                      <p:tavLst>
                                        <p:tav tm="0">
                                          <p:val>
                                            <p:fltVal val="0.000000"/>
                                          </p:val>
                                        </p:tav>
                                        <p:tav tm="100000">
                                          <p:val>
                                            <p:strVal val="#ppt_h"/>
                                          </p:val>
                                        </p:tav>
                                      </p:tavLst>
                                    </p:anim>
                                    <p:anim calcmode="lin" valueType="num">
                                      <p:cBhvr>
                                        <p:cTn id="9" dur="1000" fill="hold"/>
                                        <p:tgtEl>
                                          <p:spTgt spid="9"/>
                                        </p:tgtEl>
                                        <p:attrNameLst>
                                          <p:attrName>ppt_x</p:attrName>
                                        </p:attrNameLst>
                                      </p:cBhvr>
                                      <p:tavLst>
                                        <p:tav tm="0" fmla="#ppt_x+(cos(-2*pi*(1-$))*-#ppt_x-sin(-2*pi*(1-$))*(1-#ppt_y))*(1-$)">
                                          <p:val>
                                            <p:fltVal val="0.000000"/>
                                          </p:val>
                                        </p:tav>
                                        <p:tav tm="100000">
                                          <p:val>
                                            <p:fltVal val="1.000000"/>
                                          </p:val>
                                        </p:tav>
                                      </p:tavLst>
                                    </p:anim>
                                    <p:anim calcmode="lin" valueType="num">
                                      <p:cBhvr>
                                        <p:cTn id="10" dur="1000" fill="hold"/>
                                        <p:tgtEl>
                                          <p:spTgt spid="9"/>
                                        </p:tgtEl>
                                        <p:attrNameLst>
                                          <p:attrName>ppt_y</p:attrName>
                                        </p:attrNameLst>
                                      </p:cBhvr>
                                      <p:tavLst>
                                        <p:tav tm="0" fmla="#ppt_y+(sin(-2*pi*(1-$))*-#ppt_x+cos(-2*pi*(1-$))*(1-#ppt_y))*(1-$)">
                                          <p:val>
                                            <p:fltVal val="0.000000"/>
                                          </p:val>
                                        </p:tav>
                                        <p:tav tm="100000">
                                          <p:val>
                                            <p:fltVal val="1.000000"/>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日期占位符 4"/>
          <p:cNvSpPr txBox="1">
            <a:spLocks noGrp="1"/>
          </p:cNvSpPr>
          <p:nvPr>
            <p:ph type="dt" sz="half" idx="10"/>
          </p:nvPr>
        </p:nvSpPr>
        <p:spPr bwMode="auto">
          <a:ln/>
        </p:spPr>
        <p:txBody>
          <a:bodyPr vert="horz" wrap="square" lIns="91440" tIns="45720" rIns="91440" bIns="45720" numCol="1" anchor="b" anchorCtr="0" compatLnSpc="1"/>
          <a:lstStyle/>
          <a:p>
            <a:pPr marL="0" marR="0" lvl="0" indent="0" algn="l" defTabSz="914400" rtl="0" eaLnBrk="1" fontAlgn="base" latinLnBrk="0" hangingPunct="1">
              <a:lnSpc>
                <a:spcPct val="100000"/>
              </a:lnSpc>
              <a:spcBef>
                <a:spcPct val="0"/>
              </a:spcBef>
              <a:spcAft>
                <a:spcPct val="0"/>
              </a:spcAft>
              <a:buClrTx/>
              <a:buSzTx/>
              <a:buFontTx/>
              <a:buNone/>
              <a:defRPr/>
            </a:pPr>
            <a:fld id="{77F8BC62-50EB-4421-B19C-30E31E169AAF}" type="datetime2">
              <a:rPr kumimoji="0" lang="zh-CN" altLang="en-US" sz="1200" b="0" i="0" u="none" strike="noStrike" kern="1200" cap="none" spc="0" normalizeH="0" baseline="0" noProof="0">
                <a:ln>
                  <a:noFill/>
                </a:ln>
                <a:solidFill>
                  <a:schemeClr val="tx1"/>
                </a:solidFill>
                <a:effectLst/>
                <a:uLnTx/>
                <a:uFillTx/>
                <a:latin typeface="+mj-lt"/>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mj-lt"/>
              <a:ea typeface="宋体" panose="02010600030101010101" pitchFamily="2" charset="-122"/>
              <a:cs typeface="+mn-cs"/>
            </a:endParaRPr>
          </a:p>
        </p:txBody>
      </p:sp>
      <p:sp>
        <p:nvSpPr>
          <p:cNvPr id="11267" name="灯片编号占位符 6"/>
          <p:cNvSpPr txBox="1">
            <a:spLocks noGrp="1"/>
          </p:cNvSpPr>
          <p:nvPr>
            <p:ph type="sldNum" sz="quarter" idx="12"/>
          </p:nvPr>
        </p:nvSpPr>
        <p:spPr>
          <a:ln/>
        </p:spPr>
        <p:txBody>
          <a:bodyPr anchor="b"/>
          <a:lstStyle>
            <a:lvl1pPr marL="0" lvl="0" indent="0" algn="l" defTabSz="914400" rtl="0" eaLnBrk="0" fontAlgn="base" latinLnBrk="0" hangingPunct="0">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eaLnBrk="1" hangingPunct="1"/>
            <a:fld id="{9A0DB2DC-4C9A-4742-B13C-FB6460FD3503}" type="slidenum">
              <a:rPr lang="en-US" altLang="zh-CN" sz="1200" dirty="0">
                <a:latin typeface="Garamond" panose="02020404030301010803" pitchFamily="18" charset="0"/>
              </a:rPr>
            </a:fld>
            <a:endParaRPr lang="en-US" altLang="zh-CN" sz="1200" dirty="0">
              <a:latin typeface="Garamond" panose="02020404030301010803" pitchFamily="18" charset="0"/>
            </a:endParaRPr>
          </a:p>
        </p:txBody>
      </p:sp>
      <p:sp>
        <p:nvSpPr>
          <p:cNvPr id="182274" name="Rectangle 2"/>
          <p:cNvSpPr>
            <a:spLocks noGrp="1" noChangeArrowheads="1"/>
          </p:cNvSpPr>
          <p:nvPr>
            <p:ph type="title"/>
          </p:nvPr>
        </p:nvSpPr>
        <p:spPr>
          <a:xfrm>
            <a:off x="457200" y="277813"/>
            <a:ext cx="8229600" cy="919163"/>
          </a:xfrm>
          <a:solidFill>
            <a:srgbClr val="FFFF99"/>
          </a:solidFill>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5400" b="1" i="0" u="none" strike="noStrike" kern="0" cap="none" spc="0" normalizeH="0" baseline="0" noProof="0" dirty="0" smtClean="0">
                <a:ln>
                  <a:noFill/>
                </a:ln>
                <a:solidFill>
                  <a:srgbClr val="FF66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今年是孔子诞辰</a:t>
            </a:r>
            <a:r>
              <a:rPr kumimoji="0" lang="en-US" altLang="zh-CN" sz="5400" b="1" i="0" u="none" strike="noStrike" kern="0" cap="none" spc="0" normalizeH="0" baseline="0" noProof="0" dirty="0" smtClean="0">
                <a:ln>
                  <a:noFill/>
                </a:ln>
                <a:solidFill>
                  <a:srgbClr val="FF66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2570</a:t>
            </a:r>
            <a:r>
              <a:rPr kumimoji="0" lang="zh-CN" altLang="en-US" sz="5400" b="1" i="0" u="none" strike="noStrike" kern="0" cap="none" spc="0" normalizeH="0" baseline="0" noProof="0" dirty="0" smtClean="0">
                <a:ln>
                  <a:noFill/>
                </a:ln>
                <a:solidFill>
                  <a:srgbClr val="FF66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rPr>
              <a:t>周年</a:t>
            </a:r>
            <a:endParaRPr kumimoji="0" lang="zh-CN" altLang="en-US" sz="5400" b="1" i="0" u="none" strike="noStrike" kern="0" cap="none" spc="0" normalizeH="0" baseline="0" noProof="0" dirty="0" smtClean="0">
              <a:ln>
                <a:noFill/>
              </a:ln>
              <a:solidFill>
                <a:srgbClr val="FF6600"/>
              </a:solidFill>
              <a:effectLst>
                <a:outerShdw blurRad="38100" dist="38100" dir="2700000" algn="tl">
                  <a:srgbClr val="000000"/>
                </a:outerShdw>
              </a:effectLst>
              <a:uLnTx/>
              <a:uFillTx/>
              <a:latin typeface="微软雅黑" panose="020B0503020204020204" pitchFamily="34" charset="-122"/>
              <a:ea typeface="微软雅黑" panose="020B0503020204020204" pitchFamily="34" charset="-122"/>
              <a:cs typeface="+mj-cs"/>
            </a:endParaRPr>
          </a:p>
        </p:txBody>
      </p:sp>
      <p:pic>
        <p:nvPicPr>
          <p:cNvPr id="11269" name="Picture 5" descr="孔子2"/>
          <p:cNvPicPr>
            <a:picLocks noChangeAspect="1"/>
          </p:cNvPicPr>
          <p:nvPr>
            <p:ph type="clipArt" sz="half" idx="1"/>
          </p:nvPr>
        </p:nvPicPr>
        <p:blipFill>
          <a:blip r:embed="rId1"/>
          <a:srcRect/>
          <a:stretch>
            <a:fillRect/>
          </a:stretch>
        </p:blipFill>
        <p:spPr>
          <a:xfrm>
            <a:off x="539750" y="1341438"/>
            <a:ext cx="3240088" cy="5027612"/>
          </a:xfrm>
          <a:ln/>
        </p:spPr>
      </p:pic>
      <p:sp>
        <p:nvSpPr>
          <p:cNvPr id="11270" name="Rectangle 3"/>
          <p:cNvSpPr>
            <a:spLocks noGrp="1"/>
          </p:cNvSpPr>
          <p:nvPr>
            <p:ph type="body" sz="half" idx="2"/>
          </p:nvPr>
        </p:nvSpPr>
        <p:spPr>
          <a:xfrm>
            <a:off x="3995738" y="1485900"/>
            <a:ext cx="4681537" cy="4822825"/>
          </a:xfrm>
          <a:ln/>
        </p:spPr>
        <p:txBody>
          <a:bodyPr vert="horz" wrap="square" lIns="91440" tIns="45720" rIns="91440" bIns="45720" anchor="t"/>
          <a:p>
            <a:pPr algn="just" eaLnBrk="1" hangingPunct="1">
              <a:lnSpc>
                <a:spcPct val="130000"/>
              </a:lnSpc>
              <a:buClr>
                <a:schemeClr val="accent1"/>
              </a:buClr>
              <a:buSzPct val="65000"/>
              <a:buFont typeface="Wingdings" panose="05000000000000000000" pitchFamily="2" charset="2"/>
            </a:pPr>
            <a:r>
              <a:rPr lang="zh-CN" altLang="en-US" sz="3200" b="1" dirty="0">
                <a:solidFill>
                  <a:srgbClr val="FF0000"/>
                </a:solidFill>
                <a:latin typeface="微软雅黑" panose="020B0503020204020204" pitchFamily="34" charset="-122"/>
                <a:ea typeface="微软雅黑" panose="020B0503020204020204" pitchFamily="34" charset="-122"/>
              </a:rPr>
              <a:t>孔子</a:t>
            </a:r>
            <a:r>
              <a:rPr lang="zh-CN" altLang="en-US" sz="3200" b="1" dirty="0">
                <a:solidFill>
                  <a:srgbClr val="0033CC"/>
                </a:solidFill>
                <a:latin typeface="微软雅黑" panose="020B0503020204020204" pitchFamily="34" charset="-122"/>
                <a:ea typeface="微软雅黑" panose="020B0503020204020204" pitchFamily="34" charset="-122"/>
              </a:rPr>
              <a:t>名</a:t>
            </a:r>
            <a:r>
              <a:rPr lang="zh-CN" altLang="en-US" sz="3200" b="1" dirty="0">
                <a:solidFill>
                  <a:srgbClr val="FF0000"/>
                </a:solidFill>
                <a:latin typeface="微软雅黑" panose="020B0503020204020204" pitchFamily="34" charset="-122"/>
                <a:ea typeface="微软雅黑" panose="020B0503020204020204" pitchFamily="34" charset="-122"/>
              </a:rPr>
              <a:t>丘</a:t>
            </a:r>
            <a:r>
              <a:rPr lang="zh-CN" altLang="en-US" sz="3200" b="1" dirty="0">
                <a:solidFill>
                  <a:srgbClr val="0033CC"/>
                </a:solidFill>
                <a:latin typeface="微软雅黑" panose="020B0503020204020204" pitchFamily="34" charset="-122"/>
                <a:ea typeface="微软雅黑" panose="020B0503020204020204" pitchFamily="34" charset="-122"/>
              </a:rPr>
              <a:t>，字</a:t>
            </a:r>
            <a:r>
              <a:rPr lang="zh-CN" altLang="en-US" sz="3200" b="1" dirty="0">
                <a:solidFill>
                  <a:srgbClr val="FF0000"/>
                </a:solidFill>
                <a:latin typeface="微软雅黑" panose="020B0503020204020204" pitchFamily="34" charset="-122"/>
                <a:ea typeface="微软雅黑" panose="020B0503020204020204" pitchFamily="34" charset="-122"/>
              </a:rPr>
              <a:t>仲尼</a:t>
            </a:r>
            <a:r>
              <a:rPr lang="zh-CN" altLang="en-US" sz="3200" b="1" dirty="0">
                <a:solidFill>
                  <a:srgbClr val="0033CC"/>
                </a:solidFill>
                <a:latin typeface="微软雅黑" panose="020B0503020204020204" pitchFamily="34" charset="-122"/>
                <a:ea typeface="微软雅黑" panose="020B0503020204020204" pitchFamily="34" charset="-122"/>
              </a:rPr>
              <a:t>，春秋末期鲁国人，伟大的思想家、教育家。经权威部门研究测算，孔子在鲁襄公二十二年</a:t>
            </a:r>
            <a:r>
              <a:rPr lang="en-US" altLang="zh-CN" sz="3200" b="1" dirty="0">
                <a:solidFill>
                  <a:srgbClr val="0033CC"/>
                </a:solidFill>
                <a:latin typeface="微软雅黑" panose="020B0503020204020204" pitchFamily="34" charset="-122"/>
                <a:ea typeface="微软雅黑" panose="020B0503020204020204" pitchFamily="34" charset="-122"/>
              </a:rPr>
              <a:t>(</a:t>
            </a:r>
            <a:r>
              <a:rPr lang="zh-CN" altLang="en-US" sz="3200" b="1" dirty="0">
                <a:solidFill>
                  <a:srgbClr val="0033CC"/>
                </a:solidFill>
                <a:latin typeface="微软雅黑" panose="020B0503020204020204" pitchFamily="34" charset="-122"/>
                <a:ea typeface="微软雅黑" panose="020B0503020204020204" pitchFamily="34" charset="-122"/>
              </a:rPr>
              <a:t>公元前</a:t>
            </a:r>
            <a:r>
              <a:rPr lang="en-US" altLang="zh-CN" sz="3200" b="1" dirty="0">
                <a:solidFill>
                  <a:srgbClr val="0033CC"/>
                </a:solidFill>
                <a:latin typeface="微软雅黑" panose="020B0503020204020204" pitchFamily="34" charset="-122"/>
                <a:ea typeface="微软雅黑" panose="020B0503020204020204" pitchFamily="34" charset="-122"/>
              </a:rPr>
              <a:t>551</a:t>
            </a:r>
            <a:r>
              <a:rPr lang="zh-CN" altLang="en-US" sz="3200" b="1" dirty="0">
                <a:solidFill>
                  <a:srgbClr val="0033CC"/>
                </a:solidFill>
                <a:latin typeface="微软雅黑" panose="020B0503020204020204" pitchFamily="34" charset="-122"/>
                <a:ea typeface="微软雅黑" panose="020B0503020204020204" pitchFamily="34" charset="-122"/>
              </a:rPr>
              <a:t>年</a:t>
            </a:r>
            <a:r>
              <a:rPr lang="en-US" altLang="zh-CN" sz="3200" b="1" dirty="0">
                <a:solidFill>
                  <a:srgbClr val="0033CC"/>
                </a:solidFill>
                <a:latin typeface="微软雅黑" panose="020B0503020204020204" pitchFamily="34" charset="-122"/>
                <a:ea typeface="微软雅黑" panose="020B0503020204020204" pitchFamily="34" charset="-122"/>
              </a:rPr>
              <a:t>9</a:t>
            </a:r>
            <a:r>
              <a:rPr lang="zh-CN" altLang="en-US" sz="3200" b="1" dirty="0">
                <a:solidFill>
                  <a:srgbClr val="0033CC"/>
                </a:solidFill>
                <a:latin typeface="微软雅黑" panose="020B0503020204020204" pitchFamily="34" charset="-122"/>
                <a:ea typeface="微软雅黑" panose="020B0503020204020204" pitchFamily="34" charset="-122"/>
              </a:rPr>
              <a:t>月</a:t>
            </a:r>
            <a:r>
              <a:rPr lang="en-US" altLang="zh-CN" sz="3200" b="1" dirty="0">
                <a:solidFill>
                  <a:srgbClr val="0033CC"/>
                </a:solidFill>
                <a:latin typeface="微软雅黑" panose="020B0503020204020204" pitchFamily="34" charset="-122"/>
                <a:ea typeface="微软雅黑" panose="020B0503020204020204" pitchFamily="34" charset="-122"/>
              </a:rPr>
              <a:t>28</a:t>
            </a:r>
            <a:r>
              <a:rPr lang="zh-CN" altLang="en-US" sz="3200" b="1" dirty="0">
                <a:solidFill>
                  <a:srgbClr val="0033CC"/>
                </a:solidFill>
                <a:latin typeface="微软雅黑" panose="020B0503020204020204" pitchFamily="34" charset="-122"/>
                <a:ea typeface="微软雅黑" panose="020B0503020204020204" pitchFamily="34" charset="-122"/>
              </a:rPr>
              <a:t>日</a:t>
            </a:r>
            <a:r>
              <a:rPr lang="en-US" altLang="zh-CN" sz="3200" b="1" dirty="0">
                <a:solidFill>
                  <a:srgbClr val="0033CC"/>
                </a:solidFill>
                <a:latin typeface="微软雅黑" panose="020B0503020204020204" pitchFamily="34" charset="-122"/>
                <a:ea typeface="微软雅黑" panose="020B0503020204020204" pitchFamily="34" charset="-122"/>
              </a:rPr>
              <a:t>)</a:t>
            </a:r>
            <a:r>
              <a:rPr lang="zh-CN" altLang="en-US" sz="3200" b="1" dirty="0">
                <a:solidFill>
                  <a:srgbClr val="0033CC"/>
                </a:solidFill>
                <a:latin typeface="微软雅黑" panose="020B0503020204020204" pitchFamily="34" charset="-122"/>
                <a:ea typeface="微软雅黑" panose="020B0503020204020204" pitchFamily="34" charset="-122"/>
              </a:rPr>
              <a:t>诞生于今</a:t>
            </a:r>
            <a:r>
              <a:rPr lang="zh-CN" altLang="en-US" sz="3200" b="1" dirty="0">
                <a:solidFill>
                  <a:srgbClr val="FF0000"/>
                </a:solidFill>
                <a:latin typeface="微软雅黑" panose="020B0503020204020204" pitchFamily="34" charset="-122"/>
                <a:ea typeface="微软雅黑" panose="020B0503020204020204" pitchFamily="34" charset="-122"/>
              </a:rPr>
              <a:t>山</a:t>
            </a:r>
            <a:r>
              <a:rPr lang="zh-CN" altLang="en-US" sz="3200" b="1" dirty="0">
                <a:solidFill>
                  <a:srgbClr val="FF0000"/>
                </a:solidFill>
                <a:latin typeface="微软雅黑" panose="020B0503020204020204" pitchFamily="34" charset="-122"/>
                <a:ea typeface="微软雅黑" panose="020B0503020204020204" pitchFamily="34" charset="-122"/>
              </a:rPr>
              <a:t>东曲阜</a:t>
            </a:r>
            <a:r>
              <a:rPr lang="zh-CN" altLang="en-US" sz="3200" b="1" dirty="0">
                <a:solidFill>
                  <a:srgbClr val="0033CC"/>
                </a:solidFill>
                <a:latin typeface="微软雅黑" panose="020B0503020204020204" pitchFamily="34" charset="-122"/>
                <a:ea typeface="微软雅黑" panose="020B0503020204020204" pitchFamily="34" charset="-122"/>
              </a:rPr>
              <a:t>。</a:t>
            </a:r>
            <a:endParaRPr lang="zh-CN" altLang="en-US" sz="3200" b="1" dirty="0">
              <a:solidFill>
                <a:srgbClr val="0033CC"/>
              </a:solidFill>
              <a:latin typeface="微软雅黑" panose="020B0503020204020204" pitchFamily="34" charset="-122"/>
              <a:ea typeface="微软雅黑" panose="020B0503020204020204" pitchFamily="34" charset="-122"/>
            </a:endParaRPr>
          </a:p>
        </p:txBody>
      </p:sp>
    </p:spTree>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0</TotalTime>
  <Words>7638</Words>
  <Application>WPS 演示</Application>
  <PresentationFormat/>
  <Paragraphs>584</Paragraphs>
  <Slides>54</Slides>
  <Notes>0</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54</vt:i4>
      </vt:variant>
    </vt:vector>
  </HeadingPairs>
  <TitlesOfParts>
    <vt:vector size="71" baseType="lpstr">
      <vt:lpstr>Arial</vt:lpstr>
      <vt:lpstr>宋体</vt:lpstr>
      <vt:lpstr>Wingdings</vt:lpstr>
      <vt:lpstr>Garamond</vt:lpstr>
      <vt:lpstr>微软雅黑</vt:lpstr>
      <vt:lpstr>华文宋体</vt:lpstr>
      <vt:lpstr>楷体_GB2312</vt:lpstr>
      <vt:lpstr>新宋体</vt:lpstr>
      <vt:lpstr>黑体</vt:lpstr>
      <vt:lpstr>Arial Unicode MS</vt:lpstr>
      <vt:lpstr>楷体_GB2312</vt:lpstr>
      <vt:lpstr>华文楷体</vt:lpstr>
      <vt:lpstr>Century Schoolbook</vt:lpstr>
      <vt:lpstr>华文行楷</vt:lpstr>
      <vt:lpstr>华文中宋</vt:lpstr>
      <vt:lpstr>Edge</vt:lpstr>
      <vt:lpstr>1_Edge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一位文人对文化的解读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文化</dc:title>
  <dc:creator>Owner</dc:creator>
  <cp:lastModifiedBy>陈天宁</cp:lastModifiedBy>
  <cp:revision>572</cp:revision>
  <dcterms:created xsi:type="dcterms:W3CDTF">2003-09-25T06:31:59Z</dcterms:created>
  <dcterms:modified xsi:type="dcterms:W3CDTF">2019-11-20T14:36:45Z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ies>
</file>