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7"/>
  </p:notesMasterIdLst>
  <p:sldIdLst>
    <p:sldId id="329" r:id="rId3"/>
    <p:sldId id="494" r:id="rId4"/>
    <p:sldId id="417" r:id="rId5"/>
    <p:sldId id="347" r:id="rId6"/>
    <p:sldId id="323" r:id="rId7"/>
    <p:sldId id="317" r:id="rId8"/>
    <p:sldId id="330" r:id="rId9"/>
    <p:sldId id="554" r:id="rId10"/>
    <p:sldId id="418" r:id="rId11"/>
    <p:sldId id="401" r:id="rId12"/>
    <p:sldId id="402" r:id="rId13"/>
    <p:sldId id="403" r:id="rId14"/>
    <p:sldId id="404" r:id="rId15"/>
    <p:sldId id="405" r:id="rId16"/>
    <p:sldId id="406" r:id="rId17"/>
    <p:sldId id="407" r:id="rId18"/>
    <p:sldId id="408" r:id="rId19"/>
    <p:sldId id="409" r:id="rId20"/>
    <p:sldId id="555" r:id="rId21"/>
    <p:sldId id="316" r:id="rId22"/>
    <p:sldId id="271" r:id="rId23"/>
    <p:sldId id="319" r:id="rId24"/>
    <p:sldId id="335" r:id="rId25"/>
    <p:sldId id="333" r:id="rId26"/>
    <p:sldId id="273" r:id="rId27"/>
    <p:sldId id="334" r:id="rId28"/>
    <p:sldId id="320" r:id="rId29"/>
    <p:sldId id="315" r:id="rId30"/>
    <p:sldId id="336" r:id="rId31"/>
    <p:sldId id="322" r:id="rId32"/>
    <p:sldId id="274" r:id="rId33"/>
    <p:sldId id="324" r:id="rId34"/>
    <p:sldId id="325" r:id="rId35"/>
    <p:sldId id="326" r:id="rId36"/>
    <p:sldId id="551" r:id="rId37"/>
    <p:sldId id="350" r:id="rId38"/>
    <p:sldId id="351" r:id="rId39"/>
    <p:sldId id="413" r:id="rId40"/>
    <p:sldId id="415" r:id="rId41"/>
    <p:sldId id="419" r:id="rId42"/>
    <p:sldId id="416" r:id="rId43"/>
    <p:sldId id="354" r:id="rId44"/>
    <p:sldId id="355" r:id="rId45"/>
    <p:sldId id="356" r:id="rId46"/>
    <p:sldId id="357" r:id="rId47"/>
    <p:sldId id="495" r:id="rId48"/>
    <p:sldId id="479" r:id="rId49"/>
    <p:sldId id="480" r:id="rId50"/>
    <p:sldId id="481" r:id="rId51"/>
    <p:sldId id="482" r:id="rId52"/>
    <p:sldId id="483" r:id="rId53"/>
    <p:sldId id="552" r:id="rId54"/>
    <p:sldId id="358" r:id="rId55"/>
    <p:sldId id="359" r:id="rId56"/>
    <p:sldId id="360" r:id="rId57"/>
    <p:sldId id="361" r:id="rId58"/>
    <p:sldId id="362" r:id="rId59"/>
    <p:sldId id="553" r:id="rId60"/>
    <p:sldId id="363" r:id="rId61"/>
    <p:sldId id="338" r:id="rId62"/>
    <p:sldId id="608" r:id="rId63"/>
    <p:sldId id="609" r:id="rId64"/>
    <p:sldId id="610" r:id="rId65"/>
    <p:sldId id="476" r:id="rId6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005DA2"/>
    <a:srgbClr val="CCFF33"/>
    <a:srgbClr val="FFFF99"/>
    <a:srgbClr val="CC99FF"/>
    <a:srgbClr val="99CCFF"/>
    <a:srgbClr val="FFFF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36" autoAdjust="0"/>
    <p:restoredTop sz="94660" autoAdjust="0"/>
  </p:normalViewPr>
  <p:slideViewPr>
    <p:cSldViewPr>
      <p:cViewPr varScale="1">
        <p:scale>
          <a:sx n="131" d="100"/>
          <a:sy n="131" d="100"/>
        </p:scale>
        <p:origin x="66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notesMaster" Target="notesMasters/notesMaster1.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ahoma" panose="020B0604030504040204" pitchFamily="34" charset="0"/>
              </a:defRPr>
            </a:lvl1pPr>
          </a:lstStyle>
          <a:p>
            <a:pPr>
              <a:defRPr/>
            </a:pPr>
            <a:endParaRPr lang="en-US" altLang="zh-CN"/>
          </a:p>
        </p:txBody>
      </p:sp>
      <p:sp>
        <p:nvSpPr>
          <p:cNvPr id="890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ahoma" panose="020B060403050404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90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ahoma" panose="020B0604030504040204" pitchFamily="34" charset="0"/>
              </a:defRPr>
            </a:lvl1pPr>
          </a:lstStyle>
          <a:p>
            <a:pPr>
              <a:defRPr/>
            </a:pPr>
            <a:endParaRPr lang="en-US" altLang="zh-CN"/>
          </a:p>
        </p:txBody>
      </p:sp>
      <p:sp>
        <p:nvSpPr>
          <p:cNvPr id="890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Tahoma" panose="020B0604030504040204" pitchFamily="34" charset="0"/>
              </a:defRPr>
            </a:lvl1pPr>
          </a:lstStyle>
          <a:p>
            <a:pPr>
              <a:defRPr/>
            </a:pPr>
            <a:fld id="{DB6031D7-0E84-4B14-A9E3-7720EA8FC94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3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noProof="1"/>
              <a:t>单击此处编辑母版标题样式</a:t>
            </a:r>
            <a:endParaRPr lang="zh-CN" altLang="en-US" noProof="1"/>
          </a:p>
        </p:txBody>
      </p:sp>
      <p:sp>
        <p:nvSpPr>
          <p:cNvPr id="19353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noProof="1"/>
              <a:t>单击此处编辑母版副标题样式</a:t>
            </a:r>
            <a:endParaRPr lang="zh-CN" altLang="en-US" noProof="1"/>
          </a:p>
        </p:txBody>
      </p:sp>
      <p:sp>
        <p:nvSpPr>
          <p:cNvPr id="6" name="Rectangle 4"/>
          <p:cNvSpPr>
            <a:spLocks noGrp="1" noChangeArrowheads="1"/>
          </p:cNvSpPr>
          <p:nvPr>
            <p:ph type="dt" sz="half" idx="10"/>
          </p:nvPr>
        </p:nvSpPr>
        <p:spPr/>
        <p:txBody>
          <a:bodyPr/>
          <a:lstStyle>
            <a:lvl1pPr>
              <a:defRPr smtClean="0"/>
            </a:lvl1pPr>
          </a:lstStyle>
          <a:p>
            <a:pPr>
              <a:defRPr/>
            </a:pPr>
            <a:fld id="{4E2872D7-53F0-48B5-A7EB-BFAEB567D008}" type="datetime11">
              <a:rPr lang="zh-CN" altLang="en-US"/>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42B0F3BE-01D3-45D0-BE97-A837FC1B3BE1}"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53989179-D116-4514-B0E0-287B67CD08CC}" type="datetime1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9EF7F4E-EE6E-4C42-8FF2-DB011346BDF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4504AAB4-A240-4F7E-930C-131EB5F7F493}" type="datetime1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27361AE-32F3-4530-A314-D602080EBAC4}"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600200"/>
            <a:ext cx="4038600" cy="453072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剪贴画占位符 3"/>
          <p:cNvSpPr>
            <a:spLocks noGrp="1"/>
          </p:cNvSpPr>
          <p:nvPr>
            <p:ph type="clipArt" sz="half" idx="2"/>
          </p:nvPr>
        </p:nvSpPr>
        <p:spPr>
          <a:xfrm>
            <a:off x="4648200" y="1600200"/>
            <a:ext cx="4038600" cy="4530725"/>
          </a:xfrm>
        </p:spPr>
        <p:txBody>
          <a:bodyPr/>
          <a:lstStyle/>
          <a:p>
            <a:pPr lvl="0"/>
            <a:endParaRPr lang="zh-CN" altLang="en-US" noProof="0" smtClean="0"/>
          </a:p>
        </p:txBody>
      </p:sp>
      <p:sp>
        <p:nvSpPr>
          <p:cNvPr id="5" name="Rectangle 4"/>
          <p:cNvSpPr>
            <a:spLocks noGrp="1" noChangeArrowheads="1"/>
          </p:cNvSpPr>
          <p:nvPr>
            <p:ph type="dt" sz="half" idx="10"/>
          </p:nvPr>
        </p:nvSpPr>
        <p:spPr/>
        <p:txBody>
          <a:bodyPr/>
          <a:lstStyle>
            <a:lvl1pPr>
              <a:defRPr/>
            </a:lvl1pPr>
          </a:lstStyle>
          <a:p>
            <a:pPr>
              <a:defRPr/>
            </a:pPr>
            <a:fld id="{E3245CFA-2EFF-4081-AEAC-D66D158A6357}" type="datetime1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42729D9-5E96-49F7-8389-73DCBFD86AD5}"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ED7DA9AB-D41D-43E1-A05C-C5383E4BF680}" type="datetime1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EE77352-B668-4544-AECB-089EBC7ACDC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Rectangle 4"/>
          <p:cNvSpPr>
            <a:spLocks noGrp="1" noChangeArrowheads="1"/>
          </p:cNvSpPr>
          <p:nvPr>
            <p:ph type="dt" sz="half" idx="10"/>
          </p:nvPr>
        </p:nvSpPr>
        <p:spPr/>
        <p:txBody>
          <a:bodyPr/>
          <a:lstStyle>
            <a:lvl1pPr>
              <a:defRPr/>
            </a:lvl1pPr>
          </a:lstStyle>
          <a:p>
            <a:pPr>
              <a:defRPr/>
            </a:pPr>
            <a:fld id="{0C01C710-9973-44B9-A567-9456372789CB}" type="datetime1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9400B82-3A8E-43FD-B369-99DCAEE9458A}"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fld id="{BE0BB3E3-BE94-412C-B7E5-4A40BA05117A}" type="datetime1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69C7A1A-037B-4659-9D22-2270BFE2901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fld id="{4BCEF19E-52EC-4D03-968B-F69AFE755F8A}" type="datetime1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50412F6-9965-4B8C-A87B-E80B043EF7A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fld id="{FA68E947-F1FE-4274-A5F7-FE4FE6F4C740}" type="datetime1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C583E4C-366C-4B5C-967E-BC43472A1A33}"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F1710AFC-4B4E-48D6-9375-C86CD43481E4}" type="datetime1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FE94D9D-15DB-40A9-8010-B959E6141AA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Rectangle 4"/>
          <p:cNvSpPr>
            <a:spLocks noGrp="1" noChangeArrowheads="1"/>
          </p:cNvSpPr>
          <p:nvPr>
            <p:ph type="dt" sz="half" idx="10"/>
          </p:nvPr>
        </p:nvSpPr>
        <p:spPr/>
        <p:txBody>
          <a:bodyPr/>
          <a:lstStyle>
            <a:lvl1pPr>
              <a:defRPr/>
            </a:lvl1pPr>
          </a:lstStyle>
          <a:p>
            <a:pPr>
              <a:defRPr/>
            </a:pPr>
            <a:fld id="{9E4185F8-7829-4F0E-9C4F-6F54ECB7D6E1}" type="datetime1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0F0C8A3-7CC4-47C3-B7F2-02FFE0678A2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Rectangle 4"/>
          <p:cNvSpPr>
            <a:spLocks noGrp="1" noChangeArrowheads="1"/>
          </p:cNvSpPr>
          <p:nvPr>
            <p:ph type="dt" sz="half" idx="10"/>
          </p:nvPr>
        </p:nvSpPr>
        <p:spPr/>
        <p:txBody>
          <a:bodyPr/>
          <a:lstStyle>
            <a:lvl1pPr>
              <a:defRPr/>
            </a:lvl1pPr>
          </a:lstStyle>
          <a:p>
            <a:pPr>
              <a:defRPr/>
            </a:pPr>
            <a:fld id="{C9E110E1-0A31-485A-942C-3B2DAFD5218B}" type="datetime1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FF83136-8CD7-42BD-A931-CBC5B20A4D83}"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title" idx="4294967295"/>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92515" name="Rectangle 3"/>
          <p:cNvSpPr>
            <a:spLocks noGrp="1" noChangeArrowheads="1"/>
          </p:cNvSpPr>
          <p:nvPr>
            <p:ph type="body" idx="9"/>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92516"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smtClean="0">
                <a:latin typeface="+mj-lt"/>
              </a:defRPr>
            </a:lvl1pPr>
          </a:lstStyle>
          <a:p>
            <a:pPr>
              <a:defRPr/>
            </a:pPr>
            <a:fld id="{904BCCEF-D404-4569-91F5-051C2D132779}" type="datetime11">
              <a:rPr lang="zh-CN" altLang="en-US"/>
            </a:fld>
            <a:endParaRPr lang="en-US" altLang="zh-CN"/>
          </a:p>
        </p:txBody>
      </p:sp>
      <p:sp>
        <p:nvSpPr>
          <p:cNvPr id="19251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defRPr>
            </a:lvl1pPr>
          </a:lstStyle>
          <a:p>
            <a:pPr>
              <a:defRPr/>
            </a:pPr>
            <a:endParaRPr lang="en-US" altLang="zh-CN"/>
          </a:p>
        </p:txBody>
      </p:sp>
      <p:sp>
        <p:nvSpPr>
          <p:cNvPr id="192518"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Garamond" panose="02020404030301010803" pitchFamily="18" charset="0"/>
              </a:defRPr>
            </a:lvl1pPr>
          </a:lstStyle>
          <a:p>
            <a:pPr>
              <a:defRPr/>
            </a:pPr>
            <a:fld id="{CFDB59BB-C38C-4F90-8DC9-CACFDC3204D8}" type="slidenum">
              <a:rPr lang="en-US" altLang="zh-CN"/>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fade">
                                      <p:cBhvr>
                                        <p:cTn id="7" dur="2000"/>
                                        <p:tgtEl>
                                          <p:spTgt spid="1925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2515">
                                            <p:txEl>
                                              <p:pRg st="0" end="0"/>
                                            </p:txEl>
                                          </p:spTgt>
                                        </p:tgtEl>
                                        <p:attrNameLst>
                                          <p:attrName>style.visibility</p:attrName>
                                        </p:attrNameLst>
                                      </p:cBhvr>
                                      <p:to>
                                        <p:strVal val="visible"/>
                                      </p:to>
                                    </p:set>
                                    <p:animEffect transition="in" filter="fade">
                                      <p:cBhvr>
                                        <p:cTn id="12" dur="2000"/>
                                        <p:tgtEl>
                                          <p:spTgt spid="19251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2515">
                                            <p:txEl>
                                              <p:pRg st="1" end="1"/>
                                            </p:txEl>
                                          </p:spTgt>
                                        </p:tgtEl>
                                        <p:attrNameLst>
                                          <p:attrName>style.visibility</p:attrName>
                                        </p:attrNameLst>
                                      </p:cBhvr>
                                      <p:to>
                                        <p:strVal val="visible"/>
                                      </p:to>
                                    </p:set>
                                    <p:animEffect transition="in" filter="fade">
                                      <p:cBhvr>
                                        <p:cTn id="15" dur="2000"/>
                                        <p:tgtEl>
                                          <p:spTgt spid="19251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2515">
                                            <p:txEl>
                                              <p:pRg st="2" end="2"/>
                                            </p:txEl>
                                          </p:spTgt>
                                        </p:tgtEl>
                                        <p:attrNameLst>
                                          <p:attrName>style.visibility</p:attrName>
                                        </p:attrNameLst>
                                      </p:cBhvr>
                                      <p:to>
                                        <p:strVal val="visible"/>
                                      </p:to>
                                    </p:set>
                                    <p:animEffect transition="in" filter="fade">
                                      <p:cBhvr>
                                        <p:cTn id="18" dur="2000"/>
                                        <p:tgtEl>
                                          <p:spTgt spid="19251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2515">
                                            <p:txEl>
                                              <p:pRg st="3" end="3"/>
                                            </p:txEl>
                                          </p:spTgt>
                                        </p:tgtEl>
                                        <p:attrNameLst>
                                          <p:attrName>style.visibility</p:attrName>
                                        </p:attrNameLst>
                                      </p:cBhvr>
                                      <p:to>
                                        <p:strVal val="visible"/>
                                      </p:to>
                                    </p:set>
                                    <p:animEffect transition="in" filter="fade">
                                      <p:cBhvr>
                                        <p:cTn id="21" dur="2000"/>
                                        <p:tgtEl>
                                          <p:spTgt spid="19251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2515">
                                            <p:txEl>
                                              <p:pRg st="4" end="4"/>
                                            </p:txEl>
                                          </p:spTgt>
                                        </p:tgtEl>
                                        <p:attrNameLst>
                                          <p:attrName>style.visibility</p:attrName>
                                        </p:attrNameLst>
                                      </p:cBhvr>
                                      <p:to>
                                        <p:strVal val="visible"/>
                                      </p:to>
                                    </p:set>
                                    <p:animEffect transition="in" filter="fade">
                                      <p:cBhvr>
                                        <p:cTn id="24" dur="2000"/>
                                        <p:tgtEl>
                                          <p:spTgt spid="192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P spid="192515" grpId="0" build="p">
        <p:tmplLst>
          <p:tmpl lvl="1">
            <p:tnLst>
              <p:par>
                <p:cTn presetID="10" presetClass="entr" presetSubtype="0" fill="hold" nodeType="clickEffect">
                  <p:stCondLst>
                    <p:cond delay="0"/>
                  </p:stCondLst>
                  <p:childTnLst>
                    <p:set>
                      <p:cBhvr>
                        <p:cTn dur="1" fill="hold">
                          <p:stCondLst>
                            <p:cond delay="0"/>
                          </p:stCondLst>
                        </p:cTn>
                        <p:tgtEl>
                          <p:spTgt spid="192515"/>
                        </p:tgtEl>
                        <p:attrNameLst>
                          <p:attrName>style.visibility</p:attrName>
                        </p:attrNameLst>
                      </p:cBhvr>
                      <p:to>
                        <p:strVal val="visible"/>
                      </p:to>
                    </p:set>
                    <p:animEffect transition="in" filter="fade">
                      <p:cBhvr>
                        <p:cTn dur="2000"/>
                        <p:tgtEl>
                          <p:spTgt spid="19251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2515"/>
                        </p:tgtEl>
                        <p:attrNameLst>
                          <p:attrName>style.visibility</p:attrName>
                        </p:attrNameLst>
                      </p:cBhvr>
                      <p:to>
                        <p:strVal val="visible"/>
                      </p:to>
                    </p:set>
                    <p:animEffect transition="in" filter="fade">
                      <p:cBhvr>
                        <p:cTn dur="2000"/>
                        <p:tgtEl>
                          <p:spTgt spid="19251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92515"/>
                        </p:tgtEl>
                        <p:attrNameLst>
                          <p:attrName>style.visibility</p:attrName>
                        </p:attrNameLst>
                      </p:cBhvr>
                      <p:to>
                        <p:strVal val="visible"/>
                      </p:to>
                    </p:set>
                    <p:animEffect transition="in" filter="fade">
                      <p:cBhvr>
                        <p:cTn dur="2000"/>
                        <p:tgtEl>
                          <p:spTgt spid="19251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92515"/>
                        </p:tgtEl>
                        <p:attrNameLst>
                          <p:attrName>style.visibility</p:attrName>
                        </p:attrNameLst>
                      </p:cBhvr>
                      <p:to>
                        <p:strVal val="visible"/>
                      </p:to>
                    </p:set>
                    <p:animEffect transition="in" filter="fade">
                      <p:cBhvr>
                        <p:cTn dur="2000"/>
                        <p:tgtEl>
                          <p:spTgt spid="19251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92515"/>
                        </p:tgtEl>
                        <p:attrNameLst>
                          <p:attrName>style.visibility</p:attrName>
                        </p:attrNameLst>
                      </p:cBhvr>
                      <p:to>
                        <p:strVal val="visible"/>
                      </p:to>
                    </p:set>
                    <p:animEffect transition="in" filter="fade">
                      <p:cBhvr>
                        <p:cTn dur="2000"/>
                        <p:tgtEl>
                          <p:spTgt spid="192515"/>
                        </p:tgtEl>
                      </p:cBhvr>
                    </p:animEffect>
                  </p:childTnLst>
                </p:cTn>
              </p:par>
            </p:tnLst>
          </p:tmpl>
        </p:tmplLst>
      </p:bldP>
    </p:bldLst>
  </p:timing>
  <p:hf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wmf"/></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1026"/>
          <p:cNvSpPr>
            <a:spLocks noGrp="1" noChangeArrowheads="1"/>
          </p:cNvSpPr>
          <p:nvPr>
            <p:ph type="ctrTitle"/>
          </p:nvPr>
        </p:nvSpPr>
        <p:spPr>
          <a:xfrm>
            <a:off x="571500" y="1200150"/>
            <a:ext cx="7924800" cy="2816225"/>
          </a:xfrm>
          <a:solidFill>
            <a:srgbClr val="FFFF00"/>
          </a:solidFill>
          <a:ln w="38100"/>
        </p:spPr>
        <p:txBody>
          <a:bodyPr/>
          <a:lstStyle/>
          <a:p>
            <a:pPr algn="ctr" eaLnBrk="1" hangingPunct="1">
              <a:lnSpc>
                <a:spcPct val="200000"/>
              </a:lnSpc>
              <a:spcBef>
                <a:spcPct val="25000"/>
              </a:spcBef>
              <a:defRPr/>
            </a:pPr>
            <a:r>
              <a:rPr lang="zh-CN" altLang="en-US" sz="4800" b="1" dirty="0" smtClean="0">
                <a:solidFill>
                  <a:schemeClr val="accent2"/>
                </a:solidFill>
                <a:effectLst>
                  <a:outerShdw blurRad="38100" dist="38100" dir="2700000" algn="tl">
                    <a:srgbClr val="000000"/>
                  </a:outerShdw>
                </a:effectLst>
                <a:latin typeface="宋体" panose="02010600030101010101" pitchFamily="2" charset="-122"/>
              </a:rPr>
              <a:t> </a:t>
            </a:r>
            <a:r>
              <a:rPr lang="zh-CN" altLang="en-US" sz="6000" b="1" dirty="0" smtClean="0">
                <a:solidFill>
                  <a:schemeClr val="accent2"/>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西 方 企 业 文 化</a:t>
            </a:r>
            <a:endParaRPr lang="zh-CN" altLang="en-US" sz="7200" b="1" dirty="0" smtClean="0">
              <a:latin typeface="微软雅黑" panose="020B0503020204020204" pitchFamily="34" charset="-122"/>
              <a:ea typeface="微软雅黑" panose="020B0503020204020204" pitchFamily="34" charset="-122"/>
            </a:endParaRPr>
          </a:p>
        </p:txBody>
      </p:sp>
      <p:sp>
        <p:nvSpPr>
          <p:cNvPr id="4" name="矩形 3"/>
          <p:cNvSpPr/>
          <p:nvPr/>
        </p:nvSpPr>
        <p:spPr>
          <a:xfrm>
            <a:off x="827088" y="549275"/>
            <a:ext cx="4392612" cy="522288"/>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r>
              <a:rPr lang="en-US" altLang="zh-CN" sz="2800"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工业社会学</a:t>
            </a:r>
            <a:r>
              <a:rPr lang="en-US" altLang="zh-CN" sz="2800"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第九讲</a:t>
            </a:r>
            <a:endParaRPr lang="zh-CN" altLang="en-US"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Rectangle 4"/>
          <p:cNvSpPr>
            <a:spLocks noGrp="1"/>
          </p:cNvSpPr>
          <p:nvPr>
            <p:ph type="subTitle" idx="1"/>
          </p:nvPr>
        </p:nvSpPr>
        <p:spPr>
          <a:xfrm>
            <a:off x="1297940" y="3539708"/>
            <a:ext cx="6553200" cy="2625596"/>
          </a:xfrm>
          <a:gradFill rotWithShape="1">
            <a:gsLst>
              <a:gs pos="0">
                <a:srgbClr val="005E76">
                  <a:alpha val="100000"/>
                </a:srgbClr>
              </a:gs>
              <a:gs pos="100000">
                <a:srgbClr val="00CCFF">
                  <a:alpha val="100000"/>
                </a:srgbClr>
              </a:gs>
            </a:gsLst>
            <a:lin ang="0" scaled="1"/>
            <a:tileRect/>
          </a:gradFill>
        </p:spPr>
        <p:txBody>
          <a:bodyPr vert="horz" wrap="square" lIns="91440" tIns="45720" rIns="91440" bIns="45720" anchor="t"/>
          <a:lstStyle/>
          <a:p>
            <a:pPr algn="ctr" eaLnBrk="1" hangingPunct="1">
              <a:lnSpc>
                <a:spcPct val="130000"/>
              </a:lnSpc>
              <a:spcBef>
                <a:spcPts val="600"/>
              </a:spcBef>
              <a:buSzPct val="65000"/>
            </a:pPr>
            <a:r>
              <a:rPr lang="zh-CN" altLang="zh-CN" sz="32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陈天宁</a:t>
            </a:r>
            <a:endParaRPr lang="zh-CN" altLang="zh-CN" sz="3200"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130000"/>
              </a:lnSpc>
              <a:spcBef>
                <a:spcPts val="600"/>
              </a:spcBef>
              <a:buSzPct val="65000"/>
            </a:pPr>
            <a:r>
              <a:rPr lang="en-US" altLang="zh-CN"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13991861066</a:t>
            </a:r>
            <a:endParaRPr lang="en-US" altLang="zh-CN"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130000"/>
              </a:lnSpc>
              <a:spcBef>
                <a:spcPts val="600"/>
              </a:spcBef>
              <a:buSzPct val="65000"/>
            </a:pPr>
            <a:r>
              <a:rPr lang="en-US" altLang="zh-CN"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tnchen@mail.xjtu.edu.cn</a:t>
            </a:r>
            <a:endParaRPr lang="en-US" altLang="zh-CN"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130000"/>
              </a:lnSpc>
              <a:spcBef>
                <a:spcPts val="600"/>
              </a:spcBef>
              <a:buSzPct val="65000"/>
            </a:pPr>
            <a:endParaRPr lang="zh-CN" altLang="zh-CN"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down)">
                                      <p:cBhvr>
                                        <p:cTn id="11" dur="500"/>
                                        <p:tgtEl>
                                          <p:spTgt spid="6">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down)">
                                      <p:cBhvr>
                                        <p:cTn id="15" dur="500"/>
                                        <p:tgtEl>
                                          <p:spTgt spid="6">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down)">
                                      <p:cBhvr>
                                        <p:cTn id="1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70C0"/>
          </a:solidFill>
        </p:spPr>
        <p:txBody>
          <a:bodyPr/>
          <a:p>
            <a:pPr latinLnBrk="0">
              <a:lnSpc>
                <a:spcPct val="120000"/>
              </a:lnSpc>
            </a:pPr>
            <a:r>
              <a:rPr lang="en-US" altLang="zh-CN" b="1" i="1">
                <a:solidFill>
                  <a:srgbClr val="FFFF00"/>
                </a:solidFill>
                <a:latin typeface="微软雅黑" panose="020B0503020204020204" pitchFamily="34" charset="-122"/>
                <a:ea typeface="微软雅黑" panose="020B0503020204020204" pitchFamily="34" charset="-122"/>
              </a:rPr>
              <a:t> </a:t>
            </a:r>
            <a:r>
              <a:rPr lang="zh-CN" altLang="en-US" b="1" i="1">
                <a:solidFill>
                  <a:srgbClr val="FFFF00"/>
                </a:solidFill>
                <a:latin typeface="微软雅黑" panose="020B0503020204020204" pitchFamily="34" charset="-122"/>
                <a:ea typeface="微软雅黑" panose="020B0503020204020204" pitchFamily="34" charset="-122"/>
              </a:rPr>
              <a:t>企业文化与民族特点</a:t>
            </a:r>
            <a:endParaRPr lang="zh-CN" altLang="en-US" b="1" i="1">
              <a:solidFill>
                <a:srgbClr val="FFFF00"/>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3A694C15-7169-44DF-9E05-CF8874C90806}" type="datetime11">
              <a:rPr lang="zh-CN" altLang="en-US"/>
            </a:fld>
            <a:endParaRPr lang="en-US" altLang="zh-CN"/>
          </a:p>
        </p:txBody>
      </p:sp>
      <p:sp>
        <p:nvSpPr>
          <p:cNvPr id="1126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74FA4F-B540-4548-9886-49CFEB08F900}"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11268" name="Rectangle 3"/>
          <p:cNvSpPr>
            <a:spLocks noGrp="1" noChangeArrowheads="1"/>
          </p:cNvSpPr>
          <p:nvPr>
            <p:ph idx="1"/>
          </p:nvPr>
        </p:nvSpPr>
        <p:spPr/>
        <p:txBody>
          <a:bodyPr/>
          <a:lstStyle/>
          <a:p>
            <a:pPr>
              <a:lnSpc>
                <a:spcPct val="120000"/>
              </a:lnSpc>
              <a:spcBef>
                <a:spcPct val="45000"/>
              </a:spcBef>
            </a:pPr>
            <a:r>
              <a:rPr lang="zh-CN" altLang="en-US" sz="3200" b="1" smtClean="0">
                <a:solidFill>
                  <a:srgbClr val="C00000"/>
                </a:solidFill>
                <a:latin typeface="微软雅黑" panose="020B0503020204020204" pitchFamily="34" charset="-122"/>
                <a:ea typeface="微软雅黑" panose="020B0503020204020204" pitchFamily="34" charset="-122"/>
              </a:rPr>
              <a:t>文化</a:t>
            </a:r>
            <a:r>
              <a:rPr lang="zh-CN" altLang="en-US" b="1" smtClean="0">
                <a:solidFill>
                  <a:srgbClr val="0000FF"/>
                </a:solidFill>
                <a:latin typeface="微软雅黑" panose="020B0503020204020204" pitchFamily="34" charset="-122"/>
                <a:ea typeface="微软雅黑" panose="020B0503020204020204" pitchFamily="34" charset="-122"/>
              </a:rPr>
              <a:t>是与</a:t>
            </a:r>
            <a:r>
              <a:rPr lang="zh-CN" altLang="en-US" sz="3200" b="1" smtClean="0">
                <a:solidFill>
                  <a:srgbClr val="C00000"/>
                </a:solidFill>
                <a:latin typeface="微软雅黑" panose="020B0503020204020204" pitchFamily="34" charset="-122"/>
                <a:ea typeface="微软雅黑" panose="020B0503020204020204" pitchFamily="34" charset="-122"/>
              </a:rPr>
              <a:t>民族</a:t>
            </a:r>
            <a:r>
              <a:rPr lang="zh-CN" altLang="en-US" b="1" smtClean="0">
                <a:solidFill>
                  <a:srgbClr val="0000FF"/>
                </a:solidFill>
                <a:latin typeface="微软雅黑" panose="020B0503020204020204" pitchFamily="34" charset="-122"/>
                <a:ea typeface="微软雅黑" panose="020B0503020204020204" pitchFamily="34" charset="-122"/>
              </a:rPr>
              <a:t>分不开的，一定的文化总是一定民族的文化。</a:t>
            </a:r>
            <a:r>
              <a:rPr lang="zh-CN" altLang="en-US" sz="3200" b="1" smtClean="0">
                <a:solidFill>
                  <a:srgbClr val="C00000"/>
                </a:solidFill>
                <a:latin typeface="微软雅黑" panose="020B0503020204020204" pitchFamily="34" charset="-122"/>
                <a:ea typeface="微软雅黑" panose="020B0503020204020204" pitchFamily="34" charset="-122"/>
              </a:rPr>
              <a:t>企业文化</a:t>
            </a:r>
            <a:r>
              <a:rPr lang="zh-CN" altLang="en-US" b="1" smtClean="0">
                <a:solidFill>
                  <a:srgbClr val="0000FF"/>
                </a:solidFill>
                <a:latin typeface="微软雅黑" panose="020B0503020204020204" pitchFamily="34" charset="-122"/>
                <a:ea typeface="微软雅黑" panose="020B0503020204020204" pitchFamily="34" charset="-122"/>
              </a:rPr>
              <a:t>是一个国家的微观组织文化，它是这个国家</a:t>
            </a:r>
            <a:r>
              <a:rPr lang="zh-CN" altLang="en-US" sz="3200" b="1" smtClean="0">
                <a:solidFill>
                  <a:srgbClr val="C00000"/>
                </a:solidFill>
                <a:latin typeface="微软雅黑" panose="020B0503020204020204" pitchFamily="34" charset="-122"/>
                <a:ea typeface="微软雅黑" panose="020B0503020204020204" pitchFamily="34" charset="-122"/>
              </a:rPr>
              <a:t>民族文化</a:t>
            </a:r>
            <a:r>
              <a:rPr lang="zh-CN" altLang="en-US" b="1" smtClean="0">
                <a:solidFill>
                  <a:srgbClr val="0000FF"/>
                </a:solidFill>
                <a:latin typeface="微软雅黑" panose="020B0503020204020204" pitchFamily="34" charset="-122"/>
                <a:ea typeface="微软雅黑" panose="020B0503020204020204" pitchFamily="34" charset="-122"/>
              </a:rPr>
              <a:t>的组成部分，所以一个国家企业文化的特点实际就代表这个国家民族文化的特点。</a:t>
            </a:r>
            <a:endParaRPr lang="zh-CN" altLang="en-US" b="1" smtClean="0">
              <a:solidFill>
                <a:srgbClr val="0000FF"/>
              </a:solidFill>
              <a:latin typeface="微软雅黑" panose="020B0503020204020204" pitchFamily="34" charset="-122"/>
              <a:ea typeface="微软雅黑" panose="020B0503020204020204" pitchFamily="34" charset="-122"/>
            </a:endParaRPr>
          </a:p>
          <a:p>
            <a:pPr>
              <a:lnSpc>
                <a:spcPct val="120000"/>
              </a:lnSpc>
              <a:spcBef>
                <a:spcPct val="45000"/>
              </a:spcBef>
            </a:pPr>
            <a:r>
              <a:rPr lang="zh-CN" altLang="en-US" b="1" smtClean="0">
                <a:solidFill>
                  <a:srgbClr val="0000FF"/>
                </a:solidFill>
                <a:latin typeface="微软雅黑" panose="020B0503020204020204" pitchFamily="34" charset="-122"/>
                <a:ea typeface="微软雅黑" panose="020B0503020204020204" pitchFamily="34" charset="-122"/>
              </a:rPr>
              <a:t>代表</a:t>
            </a:r>
            <a:r>
              <a:rPr lang="zh-CN" altLang="en-US" sz="3200" b="1" smtClean="0">
                <a:solidFill>
                  <a:srgbClr val="C00000"/>
                </a:solidFill>
                <a:latin typeface="微软雅黑" panose="020B0503020204020204" pitchFamily="34" charset="-122"/>
                <a:ea typeface="微软雅黑" panose="020B0503020204020204" pitchFamily="34" charset="-122"/>
              </a:rPr>
              <a:t>东西方</a:t>
            </a:r>
            <a:r>
              <a:rPr lang="zh-CN" altLang="en-US" b="1" smtClean="0">
                <a:solidFill>
                  <a:srgbClr val="0000FF"/>
                </a:solidFill>
                <a:latin typeface="微软雅黑" panose="020B0503020204020204" pitchFamily="34" charset="-122"/>
                <a:ea typeface="微软雅黑" panose="020B0503020204020204" pitchFamily="34" charset="-122"/>
              </a:rPr>
              <a:t>民族文化特点的国家和地区的企业文化和管理有着各自的特点： 　 </a:t>
            </a:r>
            <a:endParaRPr lang="zh-CN" altLang="en-US" b="1" smtClean="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7F932B-A55B-4BEC-9021-F8E38BB43762}" type="datetime11">
              <a:rPr lang="zh-CN" altLang="en-US"/>
            </a:fld>
            <a:endParaRPr lang="en-US" altLang="zh-CN"/>
          </a:p>
        </p:txBody>
      </p:sp>
      <p:sp>
        <p:nvSpPr>
          <p:cNvPr id="1229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AA8ACB-1C5F-47BB-8093-D8072F70C50C}"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65538" name="Rectangle 2"/>
          <p:cNvSpPr>
            <a:spLocks noGrp="1" noChangeArrowheads="1"/>
          </p:cNvSpPr>
          <p:nvPr>
            <p:ph type="title"/>
          </p:nvPr>
        </p:nvSpPr>
        <p:spPr>
          <a:xfrm>
            <a:off x="457200" y="278130"/>
            <a:ext cx="8229600" cy="927735"/>
          </a:xfrm>
          <a:solidFill>
            <a:srgbClr val="FFCC99"/>
          </a:solidFill>
        </p:spPr>
        <p:txBody>
          <a:bodyPr/>
          <a:lstStyle/>
          <a:p>
            <a:pPr>
              <a:defRPr/>
            </a:pPr>
            <a:r>
              <a:rPr lang="en-US" altLang="zh-CN" sz="44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9.2.1 </a:t>
            </a:r>
            <a:r>
              <a:rPr lang="zh-CN" altLang="en-US" sz="44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美国</a:t>
            </a:r>
            <a:r>
              <a:rPr lang="zh-CN" altLang="en-US" sz="44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的企业文化</a:t>
            </a:r>
            <a:r>
              <a:rPr lang="zh-CN" altLang="en-US" sz="4400" dirty="0">
                <a:latin typeface="微软雅黑" panose="020B0503020204020204" pitchFamily="34" charset="-122"/>
                <a:ea typeface="微软雅黑" panose="020B0503020204020204" pitchFamily="34" charset="-122"/>
              </a:rPr>
              <a:t> </a:t>
            </a:r>
            <a:endParaRPr lang="zh-CN" altLang="en-US" sz="4400" dirty="0">
              <a:latin typeface="微软雅黑" panose="020B0503020204020204" pitchFamily="34" charset="-122"/>
              <a:ea typeface="微软雅黑" panose="020B0503020204020204" pitchFamily="34" charset="-122"/>
            </a:endParaRPr>
          </a:p>
        </p:txBody>
      </p:sp>
      <p:sp>
        <p:nvSpPr>
          <p:cNvPr id="12293" name="Rectangle 3"/>
          <p:cNvSpPr>
            <a:spLocks noGrp="1" noChangeArrowheads="1"/>
          </p:cNvSpPr>
          <p:nvPr>
            <p:ph idx="1"/>
          </p:nvPr>
        </p:nvSpPr>
        <p:spPr>
          <a:xfrm>
            <a:off x="457200" y="1295400"/>
            <a:ext cx="8229600" cy="5175250"/>
          </a:xfrm>
        </p:spPr>
        <p:txBody>
          <a:bodyPr/>
          <a:lstStyle/>
          <a:p>
            <a:pPr>
              <a:lnSpc>
                <a:spcPct val="100000"/>
              </a:lnSpc>
              <a:spcBef>
                <a:spcPct val="35000"/>
              </a:spcBef>
            </a:pPr>
            <a:r>
              <a:rPr lang="zh-CN" altLang="en-US" sz="2800" b="1" smtClean="0">
                <a:latin typeface="微软雅黑" panose="020B0503020204020204" pitchFamily="34" charset="-122"/>
                <a:ea typeface="微软雅黑" panose="020B0503020204020204" pitchFamily="34" charset="-122"/>
              </a:rPr>
              <a:t>作为多民族的</a:t>
            </a:r>
            <a:r>
              <a:rPr lang="zh-CN" altLang="en-US" sz="3200" b="1" smtClean="0">
                <a:solidFill>
                  <a:srgbClr val="C00000"/>
                </a:solidFill>
                <a:latin typeface="微软雅黑" panose="020B0503020204020204" pitchFamily="34" charset="-122"/>
                <a:ea typeface="微软雅黑" panose="020B0503020204020204" pitchFamily="34" charset="-122"/>
              </a:rPr>
              <a:t>移民</a:t>
            </a:r>
            <a:r>
              <a:rPr lang="zh-CN" altLang="en-US" sz="2800" b="1" smtClean="0">
                <a:latin typeface="微软雅黑" panose="020B0503020204020204" pitchFamily="34" charset="-122"/>
                <a:ea typeface="微软雅黑" panose="020B0503020204020204" pitchFamily="34" charset="-122"/>
              </a:rPr>
              <a:t>国家，决定了美国民族文化的</a:t>
            </a:r>
            <a:r>
              <a:rPr lang="zh-CN" altLang="en-US" sz="2800" b="1" smtClean="0">
                <a:solidFill>
                  <a:srgbClr val="C00000"/>
                </a:solidFill>
                <a:latin typeface="微软雅黑" panose="020B0503020204020204" pitchFamily="34" charset="-122"/>
                <a:ea typeface="微软雅黑" panose="020B0503020204020204" pitchFamily="34" charset="-122"/>
              </a:rPr>
              <a:t>个人主义</a:t>
            </a:r>
            <a:r>
              <a:rPr lang="zh-CN" altLang="en-US" sz="2800" b="1" smtClean="0">
                <a:latin typeface="微软雅黑" panose="020B0503020204020204" pitchFamily="34" charset="-122"/>
                <a:ea typeface="微软雅黑" panose="020B0503020204020204" pitchFamily="34" charset="-122"/>
              </a:rPr>
              <a:t>特点。 </a:t>
            </a:r>
            <a:endParaRPr lang="zh-CN" altLang="en-US" sz="2800" b="1" smtClean="0">
              <a:latin typeface="微软雅黑" panose="020B0503020204020204" pitchFamily="34" charset="-122"/>
              <a:ea typeface="微软雅黑" panose="020B0503020204020204" pitchFamily="34" charset="-122"/>
            </a:endParaRPr>
          </a:p>
          <a:p>
            <a:pPr>
              <a:lnSpc>
                <a:spcPct val="100000"/>
              </a:lnSpc>
              <a:spcBef>
                <a:spcPct val="35000"/>
              </a:spcBef>
            </a:pPr>
            <a:r>
              <a:rPr lang="zh-CN" altLang="en-US" sz="2800" b="1" smtClean="0">
                <a:solidFill>
                  <a:srgbClr val="FF0000"/>
                </a:solidFill>
                <a:latin typeface="微软雅黑" panose="020B0503020204020204" pitchFamily="34" charset="-122"/>
                <a:ea typeface="微软雅黑" panose="020B0503020204020204" pitchFamily="34" charset="-122"/>
              </a:rPr>
              <a:t>美国的企业文化以</a:t>
            </a:r>
            <a:r>
              <a:rPr lang="zh-CN" altLang="en-US" sz="3200" b="1" smtClean="0">
                <a:solidFill>
                  <a:srgbClr val="C00000"/>
                </a:solidFill>
                <a:latin typeface="微软雅黑" panose="020B0503020204020204" pitchFamily="34" charset="-122"/>
                <a:ea typeface="微软雅黑" panose="020B0503020204020204" pitchFamily="34" charset="-122"/>
              </a:rPr>
              <a:t>个人主义</a:t>
            </a:r>
            <a:r>
              <a:rPr lang="zh-CN" altLang="en-US" sz="2800" b="1" smtClean="0">
                <a:solidFill>
                  <a:srgbClr val="FF0000"/>
                </a:solidFill>
                <a:latin typeface="微软雅黑" panose="020B0503020204020204" pitchFamily="34" charset="-122"/>
                <a:ea typeface="微软雅黑" panose="020B0503020204020204" pitchFamily="34" charset="-122"/>
              </a:rPr>
              <a:t>为核心</a:t>
            </a:r>
            <a:r>
              <a:rPr lang="zh-CN" altLang="en-US" sz="2800" b="1" smtClean="0">
                <a:latin typeface="微软雅黑" panose="020B0503020204020204" pitchFamily="34" charset="-122"/>
                <a:ea typeface="微软雅黑" panose="020B0503020204020204" pitchFamily="34" charset="-122"/>
              </a:rPr>
              <a:t>，但这种个人主义不是一般概念上的自私，而是强调个人的</a:t>
            </a:r>
            <a:r>
              <a:rPr lang="zh-CN" altLang="en-US" sz="2800" b="1" smtClean="0">
                <a:solidFill>
                  <a:srgbClr val="C00000"/>
                </a:solidFill>
                <a:latin typeface="微软雅黑" panose="020B0503020204020204" pitchFamily="34" charset="-122"/>
                <a:ea typeface="微软雅黑" panose="020B0503020204020204" pitchFamily="34" charset="-122"/>
              </a:rPr>
              <a:t>独立性、能动性、个性</a:t>
            </a:r>
            <a:r>
              <a:rPr lang="zh-CN" altLang="en-US" sz="2800" b="1" smtClean="0">
                <a:latin typeface="微软雅黑" panose="020B0503020204020204" pitchFamily="34" charset="-122"/>
                <a:ea typeface="微软雅黑" panose="020B0503020204020204" pitchFamily="34" charset="-122"/>
              </a:rPr>
              <a:t>和</a:t>
            </a:r>
            <a:r>
              <a:rPr lang="zh-CN" altLang="en-US" sz="2800" b="1" smtClean="0">
                <a:solidFill>
                  <a:srgbClr val="C00000"/>
                </a:solidFill>
                <a:latin typeface="微软雅黑" panose="020B0503020204020204" pitchFamily="34" charset="-122"/>
                <a:ea typeface="微软雅黑" panose="020B0503020204020204" pitchFamily="34" charset="-122"/>
              </a:rPr>
              <a:t>个人成就。</a:t>
            </a:r>
            <a:endParaRPr lang="zh-CN" altLang="en-US" sz="2800" b="1" smtClean="0">
              <a:latin typeface="微软雅黑" panose="020B0503020204020204" pitchFamily="34" charset="-122"/>
              <a:ea typeface="微软雅黑" panose="020B0503020204020204" pitchFamily="34" charset="-122"/>
            </a:endParaRPr>
          </a:p>
          <a:p>
            <a:pPr>
              <a:lnSpc>
                <a:spcPct val="100000"/>
              </a:lnSpc>
              <a:spcBef>
                <a:spcPct val="35000"/>
              </a:spcBef>
            </a:pPr>
            <a:r>
              <a:rPr lang="zh-CN" altLang="en-US" sz="2800" b="1" smtClean="0">
                <a:latin typeface="微软雅黑" panose="020B0503020204020204" pitchFamily="34" charset="-122"/>
                <a:ea typeface="微软雅黑" panose="020B0503020204020204" pitchFamily="34" charset="-122"/>
              </a:rPr>
              <a:t>在个人主义思想支配下，美国的企业管理以个人的能动主义为基础，鼓励职工</a:t>
            </a:r>
            <a:r>
              <a:rPr lang="zh-CN" altLang="en-US" sz="2800" b="1" smtClean="0">
                <a:solidFill>
                  <a:srgbClr val="C00000"/>
                </a:solidFill>
                <a:latin typeface="微软雅黑" panose="020B0503020204020204" pitchFamily="34" charset="-122"/>
                <a:ea typeface="微软雅黑" panose="020B0503020204020204" pitchFamily="34" charset="-122"/>
              </a:rPr>
              <a:t>个人奋斗，</a:t>
            </a:r>
            <a:r>
              <a:rPr lang="zh-CN" altLang="en-US" sz="2800" b="1" smtClean="0">
                <a:latin typeface="微软雅黑" panose="020B0503020204020204" pitchFamily="34" charset="-122"/>
                <a:ea typeface="微软雅黑" panose="020B0503020204020204" pitchFamily="34" charset="-122"/>
              </a:rPr>
              <a:t>实行</a:t>
            </a:r>
            <a:r>
              <a:rPr lang="zh-CN" altLang="en-US" sz="2800" b="1" smtClean="0">
                <a:solidFill>
                  <a:srgbClr val="C00000"/>
                </a:solidFill>
                <a:latin typeface="微软雅黑" panose="020B0503020204020204" pitchFamily="34" charset="-122"/>
                <a:ea typeface="微软雅黑" panose="020B0503020204020204" pitchFamily="34" charset="-122"/>
              </a:rPr>
              <a:t>个人负责、个人决策。</a:t>
            </a:r>
            <a:r>
              <a:rPr lang="zh-CN" altLang="en-US" sz="2800" b="1" smtClean="0">
                <a:latin typeface="微软雅黑" panose="020B0503020204020204" pitchFamily="34" charset="-122"/>
                <a:ea typeface="微软雅黑" panose="020B0503020204020204" pitchFamily="34" charset="-122"/>
              </a:rPr>
              <a:t>因此，在美国企业中</a:t>
            </a:r>
            <a:r>
              <a:rPr lang="zh-CN" altLang="en-US" sz="3200" b="1" smtClean="0">
                <a:solidFill>
                  <a:srgbClr val="C00000"/>
                </a:solidFill>
                <a:latin typeface="微软雅黑" panose="020B0503020204020204" pitchFamily="34" charset="-122"/>
                <a:ea typeface="微软雅黑" panose="020B0503020204020204" pitchFamily="34" charset="-122"/>
              </a:rPr>
              <a:t>个人英雄主义</a:t>
            </a:r>
            <a:r>
              <a:rPr lang="zh-CN" altLang="en-US" sz="2800" b="1" smtClean="0">
                <a:latin typeface="微软雅黑" panose="020B0503020204020204" pitchFamily="34" charset="-122"/>
                <a:ea typeface="微软雅黑" panose="020B0503020204020204" pitchFamily="34" charset="-122"/>
              </a:rPr>
              <a:t>比较突出，许多企业常常把企业的创业者或对企业做出巨大贡献的个人推崇为英雄。　　 </a:t>
            </a:r>
            <a:endParaRPr lang="zh-CN" altLang="en-US" sz="2800" b="1"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C07D19D-109D-4405-88B5-AB60BC67F4E8}" type="datetime11">
              <a:rPr lang="zh-CN" altLang="en-US"/>
            </a:fld>
            <a:endParaRPr lang="en-US" altLang="zh-CN"/>
          </a:p>
        </p:txBody>
      </p:sp>
      <p:sp>
        <p:nvSpPr>
          <p:cNvPr id="1331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C43275-144A-49E5-9D8B-EB156EAFBDBA}"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13316" name="Rectangle 3"/>
          <p:cNvSpPr>
            <a:spLocks noGrp="1" noChangeArrowheads="1"/>
          </p:cNvSpPr>
          <p:nvPr>
            <p:ph idx="1"/>
          </p:nvPr>
        </p:nvSpPr>
        <p:spPr>
          <a:xfrm>
            <a:off x="457200" y="1295400"/>
            <a:ext cx="8229600" cy="4835525"/>
          </a:xfrm>
        </p:spPr>
        <p:txBody>
          <a:bodyPr/>
          <a:lstStyle/>
          <a:p>
            <a:pPr>
              <a:spcBef>
                <a:spcPct val="40000"/>
              </a:spcBef>
            </a:pPr>
            <a:r>
              <a:rPr lang="zh-CN" altLang="en-US" sz="2900" b="1" smtClean="0">
                <a:solidFill>
                  <a:srgbClr val="FF0000"/>
                </a:solidFill>
                <a:latin typeface="微软雅黑" panose="020B0503020204020204" pitchFamily="34" charset="-122"/>
                <a:ea typeface="微软雅黑" panose="020B0503020204020204" pitchFamily="34" charset="-122"/>
              </a:rPr>
              <a:t>企业对职工的评价主要是基于</a:t>
            </a:r>
            <a:r>
              <a:rPr lang="zh-CN" altLang="en-US" sz="3200" b="1" smtClean="0">
                <a:solidFill>
                  <a:srgbClr val="C00000"/>
                </a:solidFill>
                <a:latin typeface="微软雅黑" panose="020B0503020204020204" pitchFamily="34" charset="-122"/>
                <a:ea typeface="微软雅黑" panose="020B0503020204020204" pitchFamily="34" charset="-122"/>
              </a:rPr>
              <a:t>能力主义</a:t>
            </a:r>
            <a:r>
              <a:rPr lang="zh-CN" altLang="en-US" sz="2900" b="1" smtClean="0">
                <a:solidFill>
                  <a:srgbClr val="FF0000"/>
                </a:solidFill>
                <a:latin typeface="微软雅黑" panose="020B0503020204020204" pitchFamily="34" charset="-122"/>
                <a:ea typeface="微软雅黑" panose="020B0503020204020204" pitchFamily="34" charset="-122"/>
              </a:rPr>
              <a:t>原则，</a:t>
            </a:r>
            <a:r>
              <a:rPr lang="zh-CN" altLang="en-US" sz="2900" b="1" smtClean="0">
                <a:latin typeface="微软雅黑" panose="020B0503020204020204" pitchFamily="34" charset="-122"/>
                <a:ea typeface="微软雅黑" panose="020B0503020204020204" pitchFamily="34" charset="-122"/>
              </a:rPr>
              <a:t>加薪和提职也只看</a:t>
            </a:r>
            <a:r>
              <a:rPr lang="zh-CN" altLang="en-US" sz="3200" b="1" smtClean="0">
                <a:solidFill>
                  <a:srgbClr val="C00000"/>
                </a:solidFill>
                <a:latin typeface="微软雅黑" panose="020B0503020204020204" pitchFamily="34" charset="-122"/>
                <a:ea typeface="微软雅黑" panose="020B0503020204020204" pitchFamily="34" charset="-122"/>
              </a:rPr>
              <a:t>能力</a:t>
            </a:r>
            <a:r>
              <a:rPr lang="zh-CN" altLang="en-US" sz="2900" b="1" smtClean="0">
                <a:latin typeface="微软雅黑" panose="020B0503020204020204" pitchFamily="34" charset="-122"/>
                <a:ea typeface="微软雅黑" panose="020B0503020204020204" pitchFamily="34" charset="-122"/>
              </a:rPr>
              <a:t>和</a:t>
            </a:r>
            <a:r>
              <a:rPr lang="zh-CN" altLang="en-US" sz="3200" b="1" smtClean="0">
                <a:solidFill>
                  <a:srgbClr val="C00000"/>
                </a:solidFill>
                <a:latin typeface="微软雅黑" panose="020B0503020204020204" pitchFamily="34" charset="-122"/>
                <a:ea typeface="微软雅黑" panose="020B0503020204020204" pitchFamily="34" charset="-122"/>
              </a:rPr>
              <a:t>工作业绩</a:t>
            </a:r>
            <a:r>
              <a:rPr lang="zh-CN" altLang="en-US" sz="2900" b="1" smtClean="0">
                <a:latin typeface="微软雅黑" panose="020B0503020204020204" pitchFamily="34" charset="-122"/>
                <a:ea typeface="微软雅黑" panose="020B0503020204020204" pitchFamily="34" charset="-122"/>
              </a:rPr>
              <a:t>，不会考虑</a:t>
            </a:r>
            <a:r>
              <a:rPr lang="zh-CN" altLang="en-US" sz="2900" b="1" smtClean="0">
                <a:solidFill>
                  <a:srgbClr val="0000FF"/>
                </a:solidFill>
                <a:latin typeface="微软雅黑" panose="020B0503020204020204" pitchFamily="34" charset="-122"/>
                <a:ea typeface="微软雅黑" panose="020B0503020204020204" pitchFamily="34" charset="-122"/>
              </a:rPr>
              <a:t>年龄、资历</a:t>
            </a:r>
            <a:r>
              <a:rPr lang="zh-CN" altLang="en-US" sz="2900" b="1" smtClean="0">
                <a:latin typeface="微软雅黑" panose="020B0503020204020204" pitchFamily="34" charset="-122"/>
                <a:ea typeface="微软雅黑" panose="020B0503020204020204" pitchFamily="34" charset="-122"/>
              </a:rPr>
              <a:t>和</a:t>
            </a:r>
            <a:r>
              <a:rPr lang="zh-CN" altLang="en-US" sz="2900" b="1" smtClean="0">
                <a:solidFill>
                  <a:srgbClr val="0000FF"/>
                </a:solidFill>
                <a:latin typeface="微软雅黑" panose="020B0503020204020204" pitchFamily="34" charset="-122"/>
                <a:ea typeface="微软雅黑" panose="020B0503020204020204" pitchFamily="34" charset="-122"/>
              </a:rPr>
              <a:t>学历</a:t>
            </a:r>
            <a:r>
              <a:rPr lang="zh-CN" altLang="en-US" sz="2900" b="1" smtClean="0">
                <a:latin typeface="微软雅黑" panose="020B0503020204020204" pitchFamily="34" charset="-122"/>
                <a:ea typeface="微软雅黑" panose="020B0503020204020204" pitchFamily="34" charset="-122"/>
              </a:rPr>
              <a:t>等因素。 </a:t>
            </a:r>
            <a:endParaRPr lang="zh-CN" altLang="en-US" sz="2900" b="1" smtClean="0">
              <a:latin typeface="微软雅黑" panose="020B0503020204020204" pitchFamily="34" charset="-122"/>
              <a:ea typeface="微软雅黑" panose="020B0503020204020204" pitchFamily="34" charset="-122"/>
            </a:endParaRPr>
          </a:p>
          <a:p>
            <a:pPr>
              <a:spcBef>
                <a:spcPct val="40000"/>
              </a:spcBef>
            </a:pPr>
            <a:r>
              <a:rPr lang="zh-CN" altLang="en-US" sz="2900" b="1" smtClean="0">
                <a:solidFill>
                  <a:srgbClr val="000099"/>
                </a:solidFill>
                <a:latin typeface="微软雅黑" panose="020B0503020204020204" pitchFamily="34" charset="-122"/>
                <a:ea typeface="微软雅黑" panose="020B0503020204020204" pitchFamily="34" charset="-122"/>
              </a:rPr>
              <a:t>以个人主义为特点的企业文化，因其缺乏共同的价值观念，企业的价值目标和个人的价值目标是不一致的，企业只能以</a:t>
            </a:r>
            <a:r>
              <a:rPr lang="zh-CN" altLang="en-US" sz="3200" b="1" smtClean="0">
                <a:solidFill>
                  <a:srgbClr val="C00000"/>
                </a:solidFill>
                <a:latin typeface="微软雅黑" panose="020B0503020204020204" pitchFamily="34" charset="-122"/>
                <a:ea typeface="微软雅黑" panose="020B0503020204020204" pitchFamily="34" charset="-122"/>
              </a:rPr>
              <a:t>严密</a:t>
            </a:r>
            <a:r>
              <a:rPr lang="zh-CN" altLang="en-US" sz="2900" b="1" smtClean="0">
                <a:solidFill>
                  <a:srgbClr val="000099"/>
                </a:solidFill>
                <a:latin typeface="微软雅黑" panose="020B0503020204020204" pitchFamily="34" charset="-122"/>
                <a:ea typeface="微软雅黑" panose="020B0503020204020204" pitchFamily="34" charset="-122"/>
              </a:rPr>
              <a:t>的组织结构、</a:t>
            </a:r>
            <a:r>
              <a:rPr lang="zh-CN" altLang="en-US" sz="3200" b="1" smtClean="0">
                <a:solidFill>
                  <a:srgbClr val="C00000"/>
                </a:solidFill>
                <a:latin typeface="微软雅黑" panose="020B0503020204020204" pitchFamily="34" charset="-122"/>
                <a:ea typeface="微软雅黑" panose="020B0503020204020204" pitchFamily="34" charset="-122"/>
              </a:rPr>
              <a:t>严格</a:t>
            </a:r>
            <a:r>
              <a:rPr lang="zh-CN" altLang="en-US" sz="2900" b="1" smtClean="0">
                <a:solidFill>
                  <a:srgbClr val="000099"/>
                </a:solidFill>
                <a:latin typeface="微软雅黑" panose="020B0503020204020204" pitchFamily="34" charset="-122"/>
                <a:ea typeface="微软雅黑" panose="020B0503020204020204" pitchFamily="34" charset="-122"/>
              </a:rPr>
              <a:t>的规章制度来管理员工，以追求企业目标的实现。</a:t>
            </a:r>
            <a:endParaRPr lang="zh-CN" altLang="en-US" sz="2900" b="1" smtClean="0">
              <a:solidFill>
                <a:srgbClr val="000099"/>
              </a:solidFill>
              <a:latin typeface="微软雅黑" panose="020B0503020204020204" pitchFamily="34" charset="-122"/>
              <a:ea typeface="微软雅黑" panose="020B0503020204020204" pitchFamily="34" charset="-122"/>
            </a:endParaRPr>
          </a:p>
          <a:p>
            <a:pPr>
              <a:spcBef>
                <a:spcPct val="40000"/>
              </a:spcBef>
            </a:pPr>
            <a:r>
              <a:rPr lang="zh-CN" altLang="en-US" sz="2900" b="1" smtClean="0">
                <a:latin typeface="微软雅黑" panose="020B0503020204020204" pitchFamily="34" charset="-122"/>
                <a:ea typeface="微软雅黑" panose="020B0503020204020204" pitchFamily="34" charset="-122"/>
              </a:rPr>
              <a:t>职工仅把企业看成是实现</a:t>
            </a:r>
            <a:r>
              <a:rPr lang="zh-CN" altLang="en-US" sz="3200" b="1" smtClean="0">
                <a:solidFill>
                  <a:srgbClr val="C00000"/>
                </a:solidFill>
                <a:latin typeface="微软雅黑" panose="020B0503020204020204" pitchFamily="34" charset="-122"/>
                <a:ea typeface="微软雅黑" panose="020B0503020204020204" pitchFamily="34" charset="-122"/>
              </a:rPr>
              <a:t>个人目标</a:t>
            </a:r>
            <a:r>
              <a:rPr lang="zh-CN" altLang="en-US" sz="2900" b="1" smtClean="0">
                <a:latin typeface="微软雅黑" panose="020B0503020204020204" pitchFamily="34" charset="-122"/>
                <a:ea typeface="微软雅黑" panose="020B0503020204020204" pitchFamily="34" charset="-122"/>
              </a:rPr>
              <a:t>和</a:t>
            </a:r>
            <a:r>
              <a:rPr lang="zh-CN" altLang="en-US" sz="3200" b="1" smtClean="0">
                <a:solidFill>
                  <a:srgbClr val="C00000"/>
                </a:solidFill>
                <a:latin typeface="微软雅黑" panose="020B0503020204020204" pitchFamily="34" charset="-122"/>
                <a:ea typeface="微软雅黑" panose="020B0503020204020204" pitchFamily="34" charset="-122"/>
              </a:rPr>
              <a:t>自我价值</a:t>
            </a:r>
            <a:r>
              <a:rPr lang="zh-CN" altLang="en-US" sz="2900" b="1" smtClean="0">
                <a:latin typeface="微软雅黑" panose="020B0503020204020204" pitchFamily="34" charset="-122"/>
                <a:ea typeface="微软雅黑" panose="020B0503020204020204" pitchFamily="34" charset="-122"/>
              </a:rPr>
              <a:t>的场所和手段。</a:t>
            </a:r>
            <a:endParaRPr lang="zh-CN" altLang="en-US" sz="2900" b="1" smtClean="0">
              <a:latin typeface="微软雅黑" panose="020B0503020204020204" pitchFamily="34" charset="-122"/>
              <a:ea typeface="微软雅黑" panose="020B0503020204020204" pitchFamily="34" charset="-122"/>
            </a:endParaRPr>
          </a:p>
        </p:txBody>
      </p:sp>
      <p:sp>
        <p:nvSpPr>
          <p:cNvPr id="84996" name="Rectangle 4"/>
          <p:cNvSpPr>
            <a:spLocks noGrp="1" noChangeArrowheads="1"/>
          </p:cNvSpPr>
          <p:nvPr>
            <p:ph type="title"/>
          </p:nvPr>
        </p:nvSpPr>
        <p:spPr>
          <a:xfrm>
            <a:off x="457200" y="278130"/>
            <a:ext cx="8229600" cy="902970"/>
          </a:xfrm>
          <a:solidFill>
            <a:srgbClr val="FFCC99"/>
          </a:solidFill>
        </p:spPr>
        <p:txBody>
          <a:bodyPr/>
          <a:lstStyle/>
          <a:p>
            <a:pPr>
              <a:defRPr/>
            </a:pPr>
            <a:r>
              <a:rPr lang="en-US" altLang="zh-CN" sz="40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9.2.1 </a:t>
            </a:r>
            <a:r>
              <a:rPr lang="zh-CN" altLang="en-US" sz="40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美国的</a:t>
            </a:r>
            <a:r>
              <a:rPr lang="zh-CN" altLang="en-US" sz="4000" b="1" dirty="0">
                <a:effectLst>
                  <a:outerShdw blurRad="38100" dist="38100" dir="2700000" algn="tl">
                    <a:srgbClr val="000000"/>
                  </a:outerShdw>
                </a:effectLst>
                <a:latin typeface="微软雅黑" panose="020B0503020204020204" pitchFamily="34" charset="-122"/>
                <a:ea typeface="微软雅黑" panose="020B0503020204020204" pitchFamily="34" charset="-122"/>
              </a:rPr>
              <a:t>企业文化</a:t>
            </a:r>
            <a:r>
              <a:rPr lang="zh-CN" altLang="en-US" sz="4400" dirty="0">
                <a:latin typeface="微软雅黑" panose="020B0503020204020204" pitchFamily="34" charset="-122"/>
                <a:ea typeface="微软雅黑" panose="020B0503020204020204" pitchFamily="34" charset="-122"/>
              </a:rPr>
              <a:t> </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F80B7E9-F5A8-4A28-834B-F1899D814473}" type="datetime11">
              <a:rPr lang="zh-CN" altLang="en-US"/>
            </a:fld>
            <a:endParaRPr lang="en-US" altLang="zh-CN"/>
          </a:p>
        </p:txBody>
      </p:sp>
      <p:sp>
        <p:nvSpPr>
          <p:cNvPr id="1433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F5B3CB-9D77-45DD-B8CC-8842D2D29DC0}"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14340" name="Rectangle 2"/>
          <p:cNvSpPr>
            <a:spLocks noGrp="1" noChangeArrowheads="1"/>
          </p:cNvSpPr>
          <p:nvPr>
            <p:ph type="title"/>
          </p:nvPr>
        </p:nvSpPr>
        <p:spPr>
          <a:xfrm>
            <a:off x="491490" y="304800"/>
            <a:ext cx="8271510" cy="880110"/>
          </a:xfrm>
          <a:solidFill>
            <a:srgbClr val="FFCC99"/>
          </a:solidFill>
        </p:spPr>
        <p:txBody>
          <a:bodyPr/>
          <a:lstStyle/>
          <a:p>
            <a:r>
              <a:rPr lang="en-US" altLang="zh-CN" sz="40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 9.2.2 </a:t>
            </a:r>
            <a:r>
              <a:rPr lang="zh-CN" altLang="en-US" sz="4000" b="1" dirty="0" smtClean="0">
                <a:latin typeface="微软雅黑" panose="020B0503020204020204" pitchFamily="34" charset="-122"/>
                <a:ea typeface="微软雅黑" panose="020B0503020204020204" pitchFamily="34" charset="-122"/>
              </a:rPr>
              <a:t>欧洲国家的企业文化</a:t>
            </a:r>
            <a:endParaRPr lang="zh-CN" altLang="en-US" sz="4000" b="1" dirty="0" smtClean="0">
              <a:latin typeface="微软雅黑" panose="020B0503020204020204" pitchFamily="34" charset="-122"/>
              <a:ea typeface="微软雅黑" panose="020B0503020204020204" pitchFamily="34" charset="-122"/>
            </a:endParaRPr>
          </a:p>
        </p:txBody>
      </p:sp>
      <p:sp>
        <p:nvSpPr>
          <p:cNvPr id="14341" name="Rectangle 3"/>
          <p:cNvSpPr>
            <a:spLocks noGrp="1" noChangeArrowheads="1"/>
          </p:cNvSpPr>
          <p:nvPr>
            <p:ph idx="1"/>
          </p:nvPr>
        </p:nvSpPr>
        <p:spPr>
          <a:xfrm>
            <a:off x="457200" y="1295400"/>
            <a:ext cx="8229600" cy="4781550"/>
          </a:xfrm>
        </p:spPr>
        <p:txBody>
          <a:bodyPr/>
          <a:lstStyle/>
          <a:p>
            <a:pPr>
              <a:lnSpc>
                <a:spcPct val="105000"/>
              </a:lnSpc>
              <a:spcBef>
                <a:spcPct val="40000"/>
              </a:spcBef>
            </a:pPr>
            <a:r>
              <a:rPr lang="zh-CN" altLang="en-US" sz="2800" b="1" smtClean="0">
                <a:latin typeface="微软雅黑" panose="020B0503020204020204" pitchFamily="34" charset="-122"/>
                <a:ea typeface="微软雅黑" panose="020B0503020204020204" pitchFamily="34" charset="-122"/>
              </a:rPr>
              <a:t>欧洲文化是受</a:t>
            </a:r>
            <a:r>
              <a:rPr lang="zh-CN" altLang="en-US" sz="3200" b="1" smtClean="0">
                <a:solidFill>
                  <a:srgbClr val="C00000"/>
                </a:solidFill>
                <a:latin typeface="微软雅黑" panose="020B0503020204020204" pitchFamily="34" charset="-122"/>
                <a:ea typeface="微软雅黑" panose="020B0503020204020204" pitchFamily="34" charset="-122"/>
              </a:rPr>
              <a:t>基督教</a:t>
            </a:r>
            <a:r>
              <a:rPr lang="zh-CN" altLang="en-US" sz="2800" b="1" smtClean="0">
                <a:latin typeface="微软雅黑" panose="020B0503020204020204" pitchFamily="34" charset="-122"/>
                <a:ea typeface="微软雅黑" panose="020B0503020204020204" pitchFamily="34" charset="-122"/>
              </a:rPr>
              <a:t>影响的，基督教给欧洲提供了</a:t>
            </a:r>
            <a:r>
              <a:rPr lang="zh-CN" altLang="en-US" sz="2800" b="1" smtClean="0">
                <a:solidFill>
                  <a:srgbClr val="FF0000"/>
                </a:solidFill>
                <a:latin typeface="微软雅黑" panose="020B0503020204020204" pitchFamily="34" charset="-122"/>
                <a:ea typeface="微软雅黑" panose="020B0503020204020204" pitchFamily="34" charset="-122"/>
              </a:rPr>
              <a:t>理想价值</a:t>
            </a:r>
            <a:r>
              <a:rPr lang="zh-CN" altLang="en-US" sz="2800" b="1" smtClean="0">
                <a:latin typeface="微软雅黑" panose="020B0503020204020204" pitchFamily="34" charset="-122"/>
                <a:ea typeface="微软雅黑" panose="020B0503020204020204" pitchFamily="34" charset="-122"/>
              </a:rPr>
              <a:t>的道德楷模。基督教信仰上帝，认为上帝是仁慈的，上帝要求人与人之间应该</a:t>
            </a:r>
            <a:r>
              <a:rPr lang="zh-CN" altLang="en-US" sz="3200" b="1" smtClean="0">
                <a:solidFill>
                  <a:srgbClr val="C00000"/>
                </a:solidFill>
                <a:latin typeface="微软雅黑" panose="020B0503020204020204" pitchFamily="34" charset="-122"/>
                <a:ea typeface="微软雅黑" panose="020B0503020204020204" pitchFamily="34" charset="-122"/>
              </a:rPr>
              <a:t>互爱</a:t>
            </a:r>
            <a:r>
              <a:rPr lang="zh-CN" altLang="en-US" sz="2800" b="1" smtClean="0">
                <a:latin typeface="微软雅黑" panose="020B0503020204020204" pitchFamily="34" charset="-122"/>
                <a:ea typeface="微软雅黑" panose="020B0503020204020204" pitchFamily="34" charset="-122"/>
              </a:rPr>
              <a:t>。受这一观念的影响，</a:t>
            </a:r>
            <a:r>
              <a:rPr lang="zh-CN" altLang="en-US" sz="2800" b="1" smtClean="0">
                <a:solidFill>
                  <a:srgbClr val="FF0000"/>
                </a:solidFill>
                <a:latin typeface="微软雅黑" panose="020B0503020204020204" pitchFamily="34" charset="-122"/>
                <a:ea typeface="微软雅黑" panose="020B0503020204020204" pitchFamily="34" charset="-122"/>
              </a:rPr>
              <a:t>欧洲文化比较祟尚个人的</a:t>
            </a:r>
            <a:r>
              <a:rPr lang="zh-CN" altLang="en-US" sz="3200" b="1" smtClean="0">
                <a:solidFill>
                  <a:srgbClr val="C00000"/>
                </a:solidFill>
                <a:latin typeface="微软雅黑" panose="020B0503020204020204" pitchFamily="34" charset="-122"/>
                <a:ea typeface="微软雅黑" panose="020B0503020204020204" pitchFamily="34" charset="-122"/>
              </a:rPr>
              <a:t>价值观</a:t>
            </a:r>
            <a:r>
              <a:rPr lang="zh-CN" altLang="en-US" sz="2800" b="1" smtClean="0">
                <a:solidFill>
                  <a:srgbClr val="FF0000"/>
                </a:solidFill>
                <a:latin typeface="微软雅黑" panose="020B0503020204020204" pitchFamily="34" charset="-122"/>
                <a:ea typeface="微软雅黑" panose="020B0503020204020204" pitchFamily="34" charset="-122"/>
              </a:rPr>
              <a:t>，强调个人高层次的需求。欧洲人还注重理性和科学，强调</a:t>
            </a:r>
            <a:r>
              <a:rPr lang="zh-CN" altLang="en-US" sz="3200" b="1" smtClean="0">
                <a:solidFill>
                  <a:srgbClr val="C00000"/>
                </a:solidFill>
                <a:latin typeface="微软雅黑" panose="020B0503020204020204" pitchFamily="34" charset="-122"/>
                <a:ea typeface="微软雅黑" panose="020B0503020204020204" pitchFamily="34" charset="-122"/>
              </a:rPr>
              <a:t>逻辑推理</a:t>
            </a:r>
            <a:r>
              <a:rPr lang="zh-CN" altLang="en-US" sz="2800" b="1" smtClean="0">
                <a:solidFill>
                  <a:srgbClr val="FF0000"/>
                </a:solidFill>
                <a:latin typeface="微软雅黑" panose="020B0503020204020204" pitchFamily="34" charset="-122"/>
                <a:ea typeface="微软雅黑" panose="020B0503020204020204" pitchFamily="34" charset="-122"/>
              </a:rPr>
              <a:t>和</a:t>
            </a:r>
            <a:r>
              <a:rPr lang="zh-CN" altLang="en-US" sz="3200" b="1" smtClean="0">
                <a:solidFill>
                  <a:srgbClr val="C00000"/>
                </a:solidFill>
                <a:latin typeface="微软雅黑" panose="020B0503020204020204" pitchFamily="34" charset="-122"/>
                <a:ea typeface="微软雅黑" panose="020B0503020204020204" pitchFamily="34" charset="-122"/>
              </a:rPr>
              <a:t>理性的分析</a:t>
            </a:r>
            <a:r>
              <a:rPr lang="zh-CN" altLang="en-US" sz="2800" b="1" smtClean="0">
                <a:solidFill>
                  <a:srgbClr val="FF0000"/>
                </a:solidFill>
                <a:latin typeface="微软雅黑" panose="020B0503020204020204" pitchFamily="34" charset="-122"/>
                <a:ea typeface="微软雅黑" panose="020B0503020204020204" pitchFamily="34" charset="-122"/>
              </a:rPr>
              <a:t>。 </a:t>
            </a:r>
            <a:endParaRPr lang="zh-CN" altLang="en-US" sz="2800" b="1" smtClean="0">
              <a:solidFill>
                <a:srgbClr val="FF0000"/>
              </a:solidFill>
              <a:latin typeface="微软雅黑" panose="020B0503020204020204" pitchFamily="34" charset="-122"/>
              <a:ea typeface="微软雅黑" panose="020B0503020204020204" pitchFamily="34" charset="-122"/>
            </a:endParaRPr>
          </a:p>
          <a:p>
            <a:pPr>
              <a:lnSpc>
                <a:spcPct val="105000"/>
              </a:lnSpc>
              <a:spcBef>
                <a:spcPct val="40000"/>
              </a:spcBef>
            </a:pPr>
            <a:r>
              <a:rPr lang="zh-CN" altLang="en-US" sz="2800" b="1" smtClean="0">
                <a:latin typeface="微软雅黑" panose="020B0503020204020204" pitchFamily="34" charset="-122"/>
                <a:ea typeface="微软雅黑" panose="020B0503020204020204" pitchFamily="34" charset="-122"/>
              </a:rPr>
              <a:t>虽然欧洲企业文化的精神基础是相同的，但</a:t>
            </a:r>
            <a:r>
              <a:rPr lang="zh-CN" altLang="en-US" sz="2800" b="1" smtClean="0">
                <a:solidFill>
                  <a:srgbClr val="000099"/>
                </a:solidFill>
                <a:latin typeface="微软雅黑" panose="020B0503020204020204" pitchFamily="34" charset="-122"/>
                <a:ea typeface="微软雅黑" panose="020B0503020204020204" pitchFamily="34" charset="-122"/>
              </a:rPr>
              <a:t>由于各个国家</a:t>
            </a:r>
            <a:r>
              <a:rPr lang="zh-CN" altLang="en-US" sz="3200" b="1" smtClean="0">
                <a:solidFill>
                  <a:srgbClr val="C00000"/>
                </a:solidFill>
                <a:latin typeface="微软雅黑" panose="020B0503020204020204" pitchFamily="34" charset="-122"/>
                <a:ea typeface="微软雅黑" panose="020B0503020204020204" pitchFamily="34" charset="-122"/>
              </a:rPr>
              <a:t>民族文化</a:t>
            </a:r>
            <a:r>
              <a:rPr lang="zh-CN" altLang="en-US" sz="2800" b="1" smtClean="0">
                <a:solidFill>
                  <a:srgbClr val="000099"/>
                </a:solidFill>
                <a:latin typeface="微软雅黑" panose="020B0503020204020204" pitchFamily="34" charset="-122"/>
                <a:ea typeface="微软雅黑" panose="020B0503020204020204" pitchFamily="34" charset="-122"/>
              </a:rPr>
              <a:t>的不同，欧洲各个国家的企业文化也存在着差别。</a:t>
            </a:r>
            <a:endParaRPr lang="zh-CN" altLang="en-US" sz="2800" b="1"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ECBB124F-3B41-4843-BFE6-DFDD6E282CF1}" type="datetime11">
              <a:rPr lang="zh-CN" altLang="en-US"/>
            </a:fld>
            <a:endParaRPr lang="en-US" altLang="zh-CN"/>
          </a:p>
        </p:txBody>
      </p:sp>
      <p:sp>
        <p:nvSpPr>
          <p:cNvPr id="1536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A34583-A381-46FE-B6E1-AE875B0EEF42}"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15364" name="Rectangle 3"/>
          <p:cNvSpPr>
            <a:spLocks noGrp="1" noChangeArrowheads="1"/>
          </p:cNvSpPr>
          <p:nvPr>
            <p:ph idx="1"/>
          </p:nvPr>
        </p:nvSpPr>
        <p:spPr>
          <a:xfrm>
            <a:off x="457200" y="1390015"/>
            <a:ext cx="6705600" cy="4530725"/>
          </a:xfrm>
        </p:spPr>
        <p:txBody>
          <a:bodyPr/>
          <a:lstStyle/>
          <a:p>
            <a:pPr algn="just">
              <a:lnSpc>
                <a:spcPct val="110000"/>
              </a:lnSpc>
              <a:spcBef>
                <a:spcPct val="50000"/>
              </a:spcBef>
            </a:pPr>
            <a:r>
              <a:rPr lang="zh-CN" altLang="en-US" sz="2800" b="1" smtClean="0">
                <a:latin typeface="微软雅黑" panose="020B0503020204020204" pitchFamily="34" charset="-122"/>
                <a:ea typeface="微软雅黑" panose="020B0503020204020204" pitchFamily="34" charset="-122"/>
              </a:rPr>
              <a:t>英国人由于文化背景的原因，</a:t>
            </a:r>
            <a:r>
              <a:rPr lang="zh-CN" altLang="en-US" sz="3200" b="1" smtClean="0">
                <a:solidFill>
                  <a:srgbClr val="C00000"/>
                </a:solidFill>
                <a:latin typeface="微软雅黑" panose="020B0503020204020204" pitchFamily="34" charset="-122"/>
                <a:ea typeface="微软雅黑" panose="020B0503020204020204" pitchFamily="34" charset="-122"/>
              </a:rPr>
              <a:t>世袭观念</a:t>
            </a:r>
            <a:r>
              <a:rPr lang="zh-CN" altLang="en-US" sz="2800" b="1" smtClean="0">
                <a:latin typeface="微软雅黑" panose="020B0503020204020204" pitchFamily="34" charset="-122"/>
                <a:ea typeface="微软雅黑" panose="020B0503020204020204" pitchFamily="34" charset="-122"/>
              </a:rPr>
              <a:t>强，一直把</a:t>
            </a:r>
            <a:r>
              <a:rPr lang="zh-CN" altLang="en-US" sz="3200" b="1" smtClean="0">
                <a:solidFill>
                  <a:srgbClr val="C00000"/>
                </a:solidFill>
                <a:latin typeface="微软雅黑" panose="020B0503020204020204" pitchFamily="34" charset="-122"/>
                <a:ea typeface="微软雅黑" panose="020B0503020204020204" pitchFamily="34" charset="-122"/>
              </a:rPr>
              <a:t>地主贵族</a:t>
            </a:r>
            <a:r>
              <a:rPr lang="zh-CN" altLang="en-US" sz="2800" b="1" smtClean="0">
                <a:latin typeface="微软雅黑" panose="020B0503020204020204" pitchFamily="34" charset="-122"/>
                <a:ea typeface="微软雅黑" panose="020B0503020204020204" pitchFamily="34" charset="-122"/>
              </a:rPr>
              <a:t>视为社会的</a:t>
            </a:r>
            <a:r>
              <a:rPr lang="zh-CN" altLang="en-US" sz="3200" b="1" smtClean="0">
                <a:solidFill>
                  <a:srgbClr val="C00000"/>
                </a:solidFill>
                <a:latin typeface="微软雅黑" panose="020B0503020204020204" pitchFamily="34" charset="-122"/>
                <a:ea typeface="微软雅黑" panose="020B0503020204020204" pitchFamily="34" charset="-122"/>
              </a:rPr>
              <a:t>上层</a:t>
            </a:r>
            <a:r>
              <a:rPr lang="zh-CN" altLang="en-US" sz="2800" b="1" smtClean="0">
                <a:latin typeface="微软雅黑" panose="020B0503020204020204" pitchFamily="34" charset="-122"/>
                <a:ea typeface="微软雅黑" panose="020B0503020204020204" pitchFamily="34" charset="-122"/>
              </a:rPr>
              <a:t>，</a:t>
            </a:r>
            <a:r>
              <a:rPr lang="zh-CN" altLang="en-US" sz="2800" b="1" smtClean="0">
                <a:solidFill>
                  <a:srgbClr val="7030A0"/>
                </a:solidFill>
                <a:latin typeface="微软雅黑" panose="020B0503020204020204" pitchFamily="34" charset="-122"/>
                <a:ea typeface="微软雅黑" panose="020B0503020204020204" pitchFamily="34" charset="-122"/>
              </a:rPr>
              <a:t>企业经营者处于较低的社会等级</a:t>
            </a:r>
            <a:r>
              <a:rPr lang="zh-CN" altLang="en-US" sz="2800" b="1" smtClean="0">
                <a:latin typeface="微软雅黑" panose="020B0503020204020204" pitchFamily="34" charset="-122"/>
                <a:ea typeface="微软雅黑" panose="020B0503020204020204" pitchFamily="34" charset="-122"/>
              </a:rPr>
              <a:t>。</a:t>
            </a:r>
            <a:endParaRPr lang="zh-CN" altLang="en-US" sz="2800" b="1" smtClean="0">
              <a:latin typeface="微软雅黑" panose="020B0503020204020204" pitchFamily="34" charset="-122"/>
              <a:ea typeface="微软雅黑" panose="020B0503020204020204" pitchFamily="34" charset="-122"/>
            </a:endParaRPr>
          </a:p>
          <a:p>
            <a:pPr algn="just">
              <a:lnSpc>
                <a:spcPct val="110000"/>
              </a:lnSpc>
              <a:spcBef>
                <a:spcPct val="50000"/>
              </a:spcBef>
            </a:pPr>
            <a:r>
              <a:rPr lang="zh-CN" altLang="en-US" sz="2800" b="1" smtClean="0">
                <a:solidFill>
                  <a:srgbClr val="3333CC"/>
                </a:solidFill>
                <a:latin typeface="微软雅黑" panose="020B0503020204020204" pitchFamily="34" charset="-122"/>
                <a:ea typeface="微软雅黑" panose="020B0503020204020204" pitchFamily="34" charset="-122"/>
              </a:rPr>
              <a:t>英国企业家的价值观念比较讲究</a:t>
            </a:r>
            <a:r>
              <a:rPr lang="zh-CN" altLang="en-US" sz="3200" b="1" smtClean="0">
                <a:solidFill>
                  <a:srgbClr val="C00000"/>
                </a:solidFill>
                <a:latin typeface="微软雅黑" panose="020B0503020204020204" pitchFamily="34" charset="-122"/>
                <a:ea typeface="微软雅黑" panose="020B0503020204020204" pitchFamily="34" charset="-122"/>
              </a:rPr>
              <a:t>社会地位</a:t>
            </a:r>
            <a:r>
              <a:rPr lang="zh-CN" altLang="en-US" sz="2800" b="1" smtClean="0">
                <a:solidFill>
                  <a:srgbClr val="3333CC"/>
                </a:solidFill>
                <a:latin typeface="微软雅黑" panose="020B0503020204020204" pitchFamily="34" charset="-122"/>
                <a:ea typeface="微软雅黑" panose="020B0503020204020204" pitchFamily="34" charset="-122"/>
              </a:rPr>
              <a:t>和</a:t>
            </a:r>
            <a:r>
              <a:rPr lang="zh-CN" altLang="en-US" sz="3200" b="1" smtClean="0">
                <a:solidFill>
                  <a:srgbClr val="C00000"/>
                </a:solidFill>
                <a:latin typeface="微软雅黑" panose="020B0503020204020204" pitchFamily="34" charset="-122"/>
                <a:ea typeface="微软雅黑" panose="020B0503020204020204" pitchFamily="34" charset="-122"/>
              </a:rPr>
              <a:t>等级差异</a:t>
            </a:r>
            <a:r>
              <a:rPr lang="zh-CN" altLang="en-US" sz="2800" b="1" smtClean="0">
                <a:solidFill>
                  <a:srgbClr val="3333CC"/>
                </a:solidFill>
                <a:latin typeface="微软雅黑" panose="020B0503020204020204" pitchFamily="34" charset="-122"/>
                <a:ea typeface="微软雅黑" panose="020B0503020204020204" pitchFamily="34" charset="-122"/>
              </a:rPr>
              <a:t>，不是用优异的管理业绩来证明自己的社会价值，而是千方百计地使自己加入上层社会，因此在企业经营中</a:t>
            </a:r>
            <a:r>
              <a:rPr lang="zh-CN" altLang="en-US" sz="3200" b="1" smtClean="0">
                <a:solidFill>
                  <a:srgbClr val="7030A0"/>
                </a:solidFill>
                <a:latin typeface="微软雅黑" panose="020B0503020204020204" pitchFamily="34" charset="-122"/>
                <a:ea typeface="微软雅黑" panose="020B0503020204020204" pitchFamily="34" charset="-122"/>
              </a:rPr>
              <a:t>墨守成规</a:t>
            </a:r>
            <a:r>
              <a:rPr lang="zh-CN" altLang="en-US" sz="2800" b="1" smtClean="0">
                <a:solidFill>
                  <a:srgbClr val="3333CC"/>
                </a:solidFill>
                <a:latin typeface="微软雅黑" panose="020B0503020204020204" pitchFamily="34" charset="-122"/>
                <a:ea typeface="微软雅黑" panose="020B0503020204020204" pitchFamily="34" charset="-122"/>
              </a:rPr>
              <a:t>，</a:t>
            </a:r>
            <a:r>
              <a:rPr lang="zh-CN" altLang="en-US" sz="2800" b="1" smtClean="0">
                <a:solidFill>
                  <a:srgbClr val="7030A0"/>
                </a:solidFill>
                <a:latin typeface="微软雅黑" panose="020B0503020204020204" pitchFamily="34" charset="-122"/>
                <a:ea typeface="微软雅黑" panose="020B0503020204020204" pitchFamily="34" charset="-122"/>
              </a:rPr>
              <a:t>冒险精神差</a:t>
            </a:r>
            <a:r>
              <a:rPr lang="zh-CN" altLang="en-US" sz="2800" b="1" smtClean="0">
                <a:solidFill>
                  <a:srgbClr val="3333CC"/>
                </a:solidFill>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 </a:t>
            </a:r>
            <a:r>
              <a:rPr lang="zh-CN" altLang="en-US" sz="2800" b="1" smtClean="0">
                <a:latin typeface="微软雅黑" panose="020B0503020204020204" pitchFamily="34" charset="-122"/>
                <a:ea typeface="微软雅黑" panose="020B0503020204020204" pitchFamily="34" charset="-122"/>
              </a:rPr>
              <a:t> 　</a:t>
            </a:r>
            <a:endParaRPr lang="zh-CN" altLang="en-US" sz="2800" b="1" smtClean="0">
              <a:latin typeface="微软雅黑" panose="020B0503020204020204" pitchFamily="34" charset="-122"/>
              <a:ea typeface="微软雅黑" panose="020B0503020204020204" pitchFamily="34" charset="-122"/>
            </a:endParaRPr>
          </a:p>
        </p:txBody>
      </p:sp>
      <p:sp>
        <p:nvSpPr>
          <p:cNvPr id="15365" name="Rectangle 4"/>
          <p:cNvSpPr>
            <a:spLocks noGrp="1" noChangeArrowheads="1"/>
          </p:cNvSpPr>
          <p:nvPr>
            <p:ph type="title"/>
          </p:nvPr>
        </p:nvSpPr>
        <p:spPr>
          <a:xfrm>
            <a:off x="346710" y="278130"/>
            <a:ext cx="8492490" cy="941070"/>
          </a:xfrm>
          <a:solidFill>
            <a:srgbClr val="FFCC99"/>
          </a:solidFill>
        </p:spPr>
        <p:txBody>
          <a:bodyPr/>
          <a:lstStyle/>
          <a:p>
            <a:r>
              <a:rPr lang="en-US" altLang="zh-CN" sz="40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 9.2.2 </a:t>
            </a:r>
            <a:r>
              <a:rPr lang="zh-CN" altLang="en-US" sz="4000" b="1" dirty="0" smtClean="0">
                <a:latin typeface="微软雅黑" panose="020B0503020204020204" pitchFamily="34" charset="-122"/>
                <a:ea typeface="微软雅黑" panose="020B0503020204020204" pitchFamily="34" charset="-122"/>
              </a:rPr>
              <a:t>欧洲国家的企业文化</a:t>
            </a:r>
            <a:r>
              <a:rPr lang="zh-CN" altLang="en-US" sz="3800" dirty="0" smtClean="0">
                <a:latin typeface="微软雅黑" panose="020B0503020204020204" pitchFamily="34" charset="-122"/>
                <a:ea typeface="微软雅黑" panose="020B0503020204020204" pitchFamily="34" charset="-122"/>
              </a:rPr>
              <a:t> </a:t>
            </a:r>
            <a:endParaRPr lang="zh-CN" altLang="en-US" sz="3800" dirty="0" smtClean="0">
              <a:latin typeface="微软雅黑" panose="020B0503020204020204" pitchFamily="34" charset="-122"/>
              <a:ea typeface="微软雅黑" panose="020B0503020204020204" pitchFamily="34" charset="-122"/>
            </a:endParaRPr>
          </a:p>
        </p:txBody>
      </p:sp>
      <p:pic>
        <p:nvPicPr>
          <p:cNvPr id="15366" name="Picture 6" descr="C:\Program Files\Common Files\Microsoft Shared\Clipart\cagcat50\PE01832_.wm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86600" y="3657600"/>
            <a:ext cx="2211388"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7" descr="C:\Program Files\Common Files\Microsoft Shared\Clipart\cagcat50\BD06670_.WM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32880" y="5086350"/>
            <a:ext cx="2145665" cy="158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idx="1"/>
          </p:nvPr>
        </p:nvSpPr>
        <p:spPr>
          <a:xfrm>
            <a:off x="457200" y="1400810"/>
            <a:ext cx="7853045" cy="4365625"/>
          </a:xfrm>
        </p:spPr>
        <p:txBody>
          <a:bodyPr/>
          <a:lstStyle/>
          <a:p>
            <a:pPr algn="just">
              <a:lnSpc>
                <a:spcPct val="110000"/>
              </a:lnSpc>
              <a:spcBef>
                <a:spcPts val="800"/>
              </a:spcBef>
              <a:spcAft>
                <a:spcPts val="0"/>
              </a:spcAft>
            </a:pPr>
            <a:r>
              <a:rPr lang="zh-CN" altLang="en-US" sz="3200" b="1" smtClean="0">
                <a:solidFill>
                  <a:srgbClr val="C00000"/>
                </a:solidFill>
                <a:latin typeface="微软雅黑" panose="020B0503020204020204" pitchFamily="34" charset="-122"/>
                <a:ea typeface="微软雅黑" panose="020B0503020204020204" pitchFamily="34" charset="-122"/>
              </a:rPr>
              <a:t>法国人</a:t>
            </a:r>
            <a:r>
              <a:rPr lang="zh-CN" altLang="en-US" sz="2800" b="1" smtClean="0">
                <a:latin typeface="微软雅黑" panose="020B0503020204020204" pitchFamily="34" charset="-122"/>
                <a:ea typeface="微软雅黑" panose="020B0503020204020204" pitchFamily="34" charset="-122"/>
              </a:rPr>
              <a:t>最突出的特点就是</a:t>
            </a:r>
            <a:r>
              <a:rPr lang="zh-CN" altLang="en-US" sz="3200" b="1" smtClean="0">
                <a:solidFill>
                  <a:srgbClr val="FF0000"/>
                </a:solidFill>
                <a:latin typeface="微软雅黑" panose="020B0503020204020204" pitchFamily="34" charset="-122"/>
                <a:ea typeface="微软雅黑" panose="020B0503020204020204" pitchFamily="34" charset="-122"/>
              </a:rPr>
              <a:t>民族主义</a:t>
            </a:r>
            <a:r>
              <a:rPr lang="zh-CN" altLang="en-US" sz="2800" b="1" smtClean="0">
                <a:latin typeface="微软雅黑" panose="020B0503020204020204" pitchFamily="34" charset="-122"/>
                <a:ea typeface="微软雅黑" panose="020B0503020204020204" pitchFamily="34" charset="-122"/>
              </a:rPr>
              <a:t>，</a:t>
            </a:r>
            <a:r>
              <a:rPr lang="zh-CN" altLang="en-US" sz="2800" b="1" smtClean="0">
                <a:solidFill>
                  <a:srgbClr val="FF0000"/>
                </a:solidFill>
                <a:latin typeface="微软雅黑" panose="020B0503020204020204" pitchFamily="34" charset="-122"/>
                <a:ea typeface="微软雅黑" panose="020B0503020204020204" pitchFamily="34" charset="-122"/>
              </a:rPr>
              <a:t>傲慢</a:t>
            </a:r>
            <a:r>
              <a:rPr lang="zh-CN" altLang="en-US" sz="2800" b="1" smtClean="0">
                <a:latin typeface="微软雅黑" panose="020B0503020204020204" pitchFamily="34" charset="-122"/>
                <a:ea typeface="微软雅黑" panose="020B0503020204020204" pitchFamily="34" charset="-122"/>
              </a:rPr>
              <a:t>、</a:t>
            </a:r>
            <a:r>
              <a:rPr lang="zh-CN" altLang="en-US" sz="2800" b="1" smtClean="0">
                <a:solidFill>
                  <a:srgbClr val="FF0000"/>
                </a:solidFill>
                <a:latin typeface="微软雅黑" panose="020B0503020204020204" pitchFamily="34" charset="-122"/>
                <a:ea typeface="微软雅黑" panose="020B0503020204020204" pitchFamily="34" charset="-122"/>
              </a:rPr>
              <a:t>势利</a:t>
            </a:r>
            <a:r>
              <a:rPr lang="zh-CN" altLang="en-US" sz="2800" b="1" smtClean="0">
                <a:latin typeface="微软雅黑" panose="020B0503020204020204" pitchFamily="34" charset="-122"/>
                <a:ea typeface="微软雅黑" panose="020B0503020204020204" pitchFamily="34" charset="-122"/>
              </a:rPr>
              <a:t>和</a:t>
            </a:r>
            <a:r>
              <a:rPr lang="zh-CN" altLang="en-US" sz="2800" b="1" smtClean="0">
                <a:solidFill>
                  <a:srgbClr val="FF0000"/>
                </a:solidFill>
                <a:latin typeface="微软雅黑" panose="020B0503020204020204" pitchFamily="34" charset="-122"/>
                <a:ea typeface="微软雅黑" panose="020B0503020204020204" pitchFamily="34" charset="-122"/>
              </a:rPr>
              <a:t>优越感</a:t>
            </a:r>
            <a:r>
              <a:rPr lang="zh-CN" altLang="en-US" sz="2800" b="1" smtClean="0">
                <a:latin typeface="微软雅黑" panose="020B0503020204020204" pitchFamily="34" charset="-122"/>
                <a:ea typeface="微软雅黑" panose="020B0503020204020204" pitchFamily="34" charset="-122"/>
              </a:rPr>
              <a:t>，</a:t>
            </a:r>
            <a:r>
              <a:rPr lang="zh-CN" altLang="en-US" sz="2800" b="1" smtClean="0">
                <a:solidFill>
                  <a:srgbClr val="3333CC"/>
                </a:solidFill>
                <a:latin typeface="微软雅黑" panose="020B0503020204020204" pitchFamily="34" charset="-122"/>
                <a:ea typeface="微软雅黑" panose="020B0503020204020204" pitchFamily="34" charset="-122"/>
              </a:rPr>
              <a:t>而法国的企业管理往往表现出</a:t>
            </a:r>
            <a:r>
              <a:rPr lang="zh-CN" altLang="en-US" sz="3200" b="1" smtClean="0">
                <a:solidFill>
                  <a:srgbClr val="7030A0"/>
                </a:solidFill>
                <a:latin typeface="微软雅黑" panose="020B0503020204020204" pitchFamily="34" charset="-122"/>
                <a:ea typeface="微软雅黑" panose="020B0503020204020204" pitchFamily="34" charset="-122"/>
              </a:rPr>
              <a:t>封闭守旧</a:t>
            </a:r>
            <a:r>
              <a:rPr lang="zh-CN" altLang="en-US" sz="2800" b="1" smtClean="0">
                <a:solidFill>
                  <a:srgbClr val="3333CC"/>
                </a:solidFill>
                <a:latin typeface="微软雅黑" panose="020B0503020204020204" pitchFamily="34" charset="-122"/>
                <a:ea typeface="微软雅黑" panose="020B0503020204020204" pitchFamily="34" charset="-122"/>
              </a:rPr>
              <a:t>的观念。</a:t>
            </a:r>
            <a:endParaRPr lang="zh-CN" altLang="en-US" sz="2800" b="1" smtClean="0">
              <a:solidFill>
                <a:srgbClr val="3333CC"/>
              </a:solidFill>
              <a:latin typeface="微软雅黑" panose="020B0503020204020204" pitchFamily="34" charset="-122"/>
              <a:ea typeface="微软雅黑" panose="020B0503020204020204" pitchFamily="34" charset="-122"/>
            </a:endParaRPr>
          </a:p>
          <a:p>
            <a:pPr algn="just">
              <a:lnSpc>
                <a:spcPct val="110000"/>
              </a:lnSpc>
              <a:spcBef>
                <a:spcPts val="800"/>
              </a:spcBef>
              <a:spcAft>
                <a:spcPts val="0"/>
              </a:spcAft>
            </a:pPr>
            <a:r>
              <a:rPr lang="zh-CN" altLang="en-US" sz="3200" b="1" smtClean="0">
                <a:solidFill>
                  <a:srgbClr val="C00000"/>
                </a:solidFill>
                <a:latin typeface="微软雅黑" panose="020B0503020204020204" pitchFamily="34" charset="-122"/>
                <a:ea typeface="微软雅黑" panose="020B0503020204020204" pitchFamily="34" charset="-122"/>
              </a:rPr>
              <a:t>意大利</a:t>
            </a:r>
            <a:r>
              <a:rPr lang="zh-CN" altLang="en-US" sz="2800" b="1" smtClean="0">
                <a:latin typeface="微软雅黑" panose="020B0503020204020204" pitchFamily="34" charset="-122"/>
                <a:ea typeface="微软雅黑" panose="020B0503020204020204" pitchFamily="34" charset="-122"/>
              </a:rPr>
              <a:t>企业</a:t>
            </a:r>
            <a:r>
              <a:rPr lang="zh-CN" altLang="en-US" sz="2800" b="1" smtClean="0">
                <a:solidFill>
                  <a:srgbClr val="FF0000"/>
                </a:solidFill>
                <a:latin typeface="微软雅黑" panose="020B0503020204020204" pitchFamily="34" charset="-122"/>
                <a:ea typeface="微软雅黑" panose="020B0503020204020204" pitchFamily="34" charset="-122"/>
              </a:rPr>
              <a:t>祟尚</a:t>
            </a:r>
            <a:r>
              <a:rPr lang="zh-CN" altLang="en-US" sz="3200" b="1" smtClean="0">
                <a:solidFill>
                  <a:srgbClr val="FF0000"/>
                </a:solidFill>
                <a:latin typeface="微软雅黑" panose="020B0503020204020204" pitchFamily="34" charset="-122"/>
                <a:ea typeface="微软雅黑" panose="020B0503020204020204" pitchFamily="34" charset="-122"/>
              </a:rPr>
              <a:t>自由</a:t>
            </a:r>
            <a:r>
              <a:rPr lang="zh-CN" altLang="en-US" sz="2800" b="1" smtClean="0">
                <a:latin typeface="微软雅黑" panose="020B0503020204020204" pitchFamily="34" charset="-122"/>
                <a:ea typeface="微软雅黑" panose="020B0503020204020204" pitchFamily="34" charset="-122"/>
              </a:rPr>
              <a:t>，</a:t>
            </a:r>
            <a:r>
              <a:rPr lang="zh-CN" altLang="en-US" sz="3200" b="1" smtClean="0">
                <a:solidFill>
                  <a:srgbClr val="FF0000"/>
                </a:solidFill>
                <a:latin typeface="微软雅黑" panose="020B0503020204020204" pitchFamily="34" charset="-122"/>
                <a:ea typeface="微软雅黑" panose="020B0503020204020204" pitchFamily="34" charset="-122"/>
              </a:rPr>
              <a:t>自我为中心</a:t>
            </a:r>
            <a:r>
              <a:rPr lang="zh-CN" altLang="en-US" sz="2800" b="1" smtClean="0">
                <a:latin typeface="微软雅黑" panose="020B0503020204020204" pitchFamily="34" charset="-122"/>
                <a:ea typeface="微软雅黑" panose="020B0503020204020204" pitchFamily="34" charset="-122"/>
              </a:rPr>
              <a:t>，所以在</a:t>
            </a:r>
            <a:r>
              <a:rPr lang="zh-CN" altLang="en-US" sz="2800" b="1" smtClean="0">
                <a:solidFill>
                  <a:srgbClr val="3333CC"/>
                </a:solidFill>
                <a:latin typeface="微软雅黑" panose="020B0503020204020204" pitchFamily="34" charset="-122"/>
                <a:ea typeface="微软雅黑" panose="020B0503020204020204" pitchFamily="34" charset="-122"/>
              </a:rPr>
              <a:t>企业管理上显得</a:t>
            </a:r>
            <a:r>
              <a:rPr lang="zh-CN" altLang="en-US" sz="3200" b="1" smtClean="0">
                <a:solidFill>
                  <a:srgbClr val="7030A0"/>
                </a:solidFill>
                <a:latin typeface="微软雅黑" panose="020B0503020204020204" pitchFamily="34" charset="-122"/>
                <a:ea typeface="微软雅黑" panose="020B0503020204020204" pitchFamily="34" charset="-122"/>
              </a:rPr>
              <a:t>组织纪律差</a:t>
            </a:r>
            <a:r>
              <a:rPr lang="zh-CN" altLang="en-US" sz="2800" b="1" smtClean="0">
                <a:solidFill>
                  <a:srgbClr val="3333CC"/>
                </a:solidFill>
                <a:latin typeface="微软雅黑" panose="020B0503020204020204" pitchFamily="34" charset="-122"/>
                <a:ea typeface="微软雅黑" panose="020B0503020204020204" pitchFamily="34" charset="-122"/>
              </a:rPr>
              <a:t>，企业组织的结构化程度低。但由于意大利绝大多数的企业属于中小企业，组织松散对企业生机影响并不突出。</a:t>
            </a:r>
            <a:r>
              <a:rPr lang="zh-CN" altLang="en-US" sz="2400" b="1" smtClean="0">
                <a:solidFill>
                  <a:srgbClr val="FF0000"/>
                </a:solidFill>
              </a:rPr>
              <a:t> </a:t>
            </a:r>
            <a:endParaRPr lang="zh-CN" altLang="en-US" sz="2400" b="1" smtClean="0">
              <a:solidFill>
                <a:srgbClr val="FF0000"/>
              </a:solidFill>
            </a:endParaRPr>
          </a:p>
        </p:txBody>
      </p:sp>
      <p:sp>
        <p:nvSpPr>
          <p:cNvPr id="13" name="日期占位符 3"/>
          <p:cNvSpPr>
            <a:spLocks noGrp="1"/>
          </p:cNvSpPr>
          <p:nvPr>
            <p:ph type="dt" sz="quarter" idx="10"/>
          </p:nvPr>
        </p:nvSpPr>
        <p:spPr/>
        <p:txBody>
          <a:bodyPr/>
          <a:lstStyle/>
          <a:p>
            <a:pPr>
              <a:defRPr/>
            </a:pPr>
            <a:fld id="{0D88F4A4-32B2-4CEF-8869-B34950D1BCB8}" type="datetime11">
              <a:rPr lang="zh-CN" altLang="en-US"/>
            </a:fld>
            <a:endParaRPr lang="en-US" altLang="zh-CN"/>
          </a:p>
        </p:txBody>
      </p:sp>
      <p:sp>
        <p:nvSpPr>
          <p:cNvPr id="1638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D2BFC-B7F1-4551-8D80-9B63B8E7DF53}"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16390" name="Rectangle 4"/>
          <p:cNvSpPr>
            <a:spLocks noGrp="1" noChangeArrowheads="1"/>
          </p:cNvSpPr>
          <p:nvPr>
            <p:ph type="title"/>
          </p:nvPr>
        </p:nvSpPr>
        <p:spPr>
          <a:xfrm>
            <a:off x="457200" y="278130"/>
            <a:ext cx="8382000" cy="941070"/>
          </a:xfrm>
          <a:solidFill>
            <a:srgbClr val="FFCC99"/>
          </a:solidFill>
        </p:spPr>
        <p:txBody>
          <a:bodyPr/>
          <a:lstStyle/>
          <a:p>
            <a:r>
              <a:rPr lang="en-US" altLang="zh-CN" sz="40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 9.2.2 </a:t>
            </a:r>
            <a:r>
              <a:rPr lang="zh-CN" altLang="en-US" sz="4000" b="1" dirty="0" smtClean="0">
                <a:latin typeface="微软雅黑" panose="020B0503020204020204" pitchFamily="34" charset="-122"/>
                <a:ea typeface="微软雅黑" panose="020B0503020204020204" pitchFamily="34" charset="-122"/>
              </a:rPr>
              <a:t>欧洲国家的企业文化</a:t>
            </a:r>
            <a:r>
              <a:rPr lang="zh-CN" altLang="en-US" sz="3800" dirty="0" smtClean="0">
                <a:latin typeface="微软雅黑" panose="020B0503020204020204" pitchFamily="34" charset="-122"/>
                <a:ea typeface="微软雅黑" panose="020B0503020204020204" pitchFamily="34" charset="-122"/>
              </a:rPr>
              <a:t> </a:t>
            </a:r>
            <a:endParaRPr lang="zh-CN" altLang="en-US" sz="3800" dirty="0" smtClean="0">
              <a:latin typeface="微软雅黑" panose="020B0503020204020204" pitchFamily="34" charset="-122"/>
              <a:ea typeface="微软雅黑" panose="020B0503020204020204" pitchFamily="34" charset="-122"/>
            </a:endParaRPr>
          </a:p>
        </p:txBody>
      </p:sp>
      <p:sp>
        <p:nvSpPr>
          <p:cNvPr id="16391" name="Freeform 8"/>
          <p:cNvSpPr>
            <a:spLocks noChangeArrowheads="1"/>
          </p:cNvSpPr>
          <p:nvPr/>
        </p:nvSpPr>
        <p:spPr bwMode="auto">
          <a:xfrm>
            <a:off x="8193088" y="5056188"/>
            <a:ext cx="122237" cy="74612"/>
          </a:xfrm>
          <a:custGeom>
            <a:avLst/>
            <a:gdLst>
              <a:gd name="T0" fmla="*/ 122237 w 156"/>
              <a:gd name="T1" fmla="*/ 15708 h 95"/>
              <a:gd name="T2" fmla="*/ 122237 w 156"/>
              <a:gd name="T3" fmla="*/ 25132 h 95"/>
              <a:gd name="T4" fmla="*/ 120670 w 156"/>
              <a:gd name="T5" fmla="*/ 34557 h 95"/>
              <a:gd name="T6" fmla="*/ 115968 w 156"/>
              <a:gd name="T7" fmla="*/ 42411 h 95"/>
              <a:gd name="T8" fmla="*/ 107349 w 156"/>
              <a:gd name="T9" fmla="*/ 50265 h 95"/>
              <a:gd name="T10" fmla="*/ 98730 w 156"/>
              <a:gd name="T11" fmla="*/ 53406 h 95"/>
              <a:gd name="T12" fmla="*/ 90111 w 156"/>
              <a:gd name="T13" fmla="*/ 56548 h 95"/>
              <a:gd name="T14" fmla="*/ 81491 w 156"/>
              <a:gd name="T15" fmla="*/ 59690 h 95"/>
              <a:gd name="T16" fmla="*/ 72872 w 156"/>
              <a:gd name="T17" fmla="*/ 63617 h 95"/>
              <a:gd name="T18" fmla="*/ 64253 w 156"/>
              <a:gd name="T19" fmla="*/ 66758 h 95"/>
              <a:gd name="T20" fmla="*/ 55634 w 156"/>
              <a:gd name="T21" fmla="*/ 69900 h 95"/>
              <a:gd name="T22" fmla="*/ 45447 w 156"/>
              <a:gd name="T23" fmla="*/ 72256 h 95"/>
              <a:gd name="T24" fmla="*/ 36828 w 156"/>
              <a:gd name="T25" fmla="*/ 74612 h 95"/>
              <a:gd name="T26" fmla="*/ 0 w 156"/>
              <a:gd name="T27" fmla="*/ 43196 h 95"/>
              <a:gd name="T28" fmla="*/ 10186 w 156"/>
              <a:gd name="T29" fmla="*/ 40840 h 95"/>
              <a:gd name="T30" fmla="*/ 14104 w 156"/>
              <a:gd name="T31" fmla="*/ 34557 h 95"/>
              <a:gd name="T32" fmla="*/ 14104 w 156"/>
              <a:gd name="T33" fmla="*/ 26703 h 95"/>
              <a:gd name="T34" fmla="*/ 10186 w 156"/>
              <a:gd name="T35" fmla="*/ 18064 h 95"/>
              <a:gd name="T36" fmla="*/ 8619 w 156"/>
              <a:gd name="T37" fmla="*/ 9425 h 95"/>
              <a:gd name="T38" fmla="*/ 23507 w 156"/>
              <a:gd name="T39" fmla="*/ 10210 h 95"/>
              <a:gd name="T40" fmla="*/ 39962 w 156"/>
              <a:gd name="T41" fmla="*/ 8639 h 95"/>
              <a:gd name="T42" fmla="*/ 55634 w 156"/>
              <a:gd name="T43" fmla="*/ 5498 h 95"/>
              <a:gd name="T44" fmla="*/ 70521 w 156"/>
              <a:gd name="T45" fmla="*/ 1571 h 95"/>
              <a:gd name="T46" fmla="*/ 83842 w 156"/>
              <a:gd name="T47" fmla="*/ 0 h 95"/>
              <a:gd name="T48" fmla="*/ 98730 w 156"/>
              <a:gd name="T49" fmla="*/ 0 h 95"/>
              <a:gd name="T50" fmla="*/ 110483 w 156"/>
              <a:gd name="T51" fmla="*/ 5498 h 95"/>
              <a:gd name="T52" fmla="*/ 122237 w 156"/>
              <a:gd name="T53" fmla="*/ 15708 h 9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6" h="95">
                <a:moveTo>
                  <a:pt x="156" y="20"/>
                </a:moveTo>
                <a:lnTo>
                  <a:pt x="156" y="32"/>
                </a:lnTo>
                <a:lnTo>
                  <a:pt x="154" y="44"/>
                </a:lnTo>
                <a:lnTo>
                  <a:pt x="148" y="54"/>
                </a:lnTo>
                <a:lnTo>
                  <a:pt x="137" y="64"/>
                </a:lnTo>
                <a:lnTo>
                  <a:pt x="126" y="68"/>
                </a:lnTo>
                <a:lnTo>
                  <a:pt x="115" y="72"/>
                </a:lnTo>
                <a:lnTo>
                  <a:pt x="104" y="76"/>
                </a:lnTo>
                <a:lnTo>
                  <a:pt x="93" y="81"/>
                </a:lnTo>
                <a:lnTo>
                  <a:pt x="82" y="85"/>
                </a:lnTo>
                <a:lnTo>
                  <a:pt x="71" y="89"/>
                </a:lnTo>
                <a:lnTo>
                  <a:pt x="58" y="92"/>
                </a:lnTo>
                <a:lnTo>
                  <a:pt x="47" y="95"/>
                </a:lnTo>
                <a:lnTo>
                  <a:pt x="0" y="55"/>
                </a:lnTo>
                <a:lnTo>
                  <a:pt x="13" y="52"/>
                </a:lnTo>
                <a:lnTo>
                  <a:pt x="18" y="44"/>
                </a:lnTo>
                <a:lnTo>
                  <a:pt x="18" y="34"/>
                </a:lnTo>
                <a:lnTo>
                  <a:pt x="13" y="23"/>
                </a:lnTo>
                <a:lnTo>
                  <a:pt x="11" y="12"/>
                </a:lnTo>
                <a:lnTo>
                  <a:pt x="30" y="13"/>
                </a:lnTo>
                <a:lnTo>
                  <a:pt x="51" y="11"/>
                </a:lnTo>
                <a:lnTo>
                  <a:pt x="71" y="7"/>
                </a:lnTo>
                <a:lnTo>
                  <a:pt x="90" y="2"/>
                </a:lnTo>
                <a:lnTo>
                  <a:pt x="107" y="0"/>
                </a:lnTo>
                <a:lnTo>
                  <a:pt x="126" y="0"/>
                </a:lnTo>
                <a:lnTo>
                  <a:pt x="141" y="7"/>
                </a:lnTo>
                <a:lnTo>
                  <a:pt x="156" y="20"/>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2" name="Freeform 12"/>
          <p:cNvSpPr>
            <a:spLocks noChangeArrowheads="1"/>
          </p:cNvSpPr>
          <p:nvPr/>
        </p:nvSpPr>
        <p:spPr bwMode="auto">
          <a:xfrm>
            <a:off x="7983538" y="5145088"/>
            <a:ext cx="481012" cy="247650"/>
          </a:xfrm>
          <a:custGeom>
            <a:avLst/>
            <a:gdLst>
              <a:gd name="T0" fmla="*/ 377654 w 605"/>
              <a:gd name="T1" fmla="*/ 72231 h 312"/>
              <a:gd name="T2" fmla="*/ 362548 w 605"/>
              <a:gd name="T3" fmla="*/ 70644 h 312"/>
              <a:gd name="T4" fmla="*/ 347442 w 605"/>
              <a:gd name="T5" fmla="*/ 69056 h 312"/>
              <a:gd name="T6" fmla="*/ 340286 w 605"/>
              <a:gd name="T7" fmla="*/ 62706 h 312"/>
              <a:gd name="T8" fmla="*/ 357778 w 605"/>
              <a:gd name="T9" fmla="*/ 54769 h 312"/>
              <a:gd name="T10" fmla="*/ 395145 w 605"/>
              <a:gd name="T11" fmla="*/ 59531 h 312"/>
              <a:gd name="T12" fmla="*/ 430128 w 605"/>
              <a:gd name="T13" fmla="*/ 64294 h 312"/>
              <a:gd name="T14" fmla="*/ 457160 w 605"/>
              <a:gd name="T15" fmla="*/ 53975 h 312"/>
              <a:gd name="T16" fmla="*/ 469881 w 605"/>
              <a:gd name="T17" fmla="*/ 30956 h 312"/>
              <a:gd name="T18" fmla="*/ 478627 w 605"/>
              <a:gd name="T19" fmla="*/ 18256 h 312"/>
              <a:gd name="T20" fmla="*/ 472266 w 605"/>
              <a:gd name="T21" fmla="*/ 11906 h 312"/>
              <a:gd name="T22" fmla="*/ 456365 w 605"/>
              <a:gd name="T23" fmla="*/ 17463 h 312"/>
              <a:gd name="T24" fmla="*/ 437284 w 605"/>
              <a:gd name="T25" fmla="*/ 23019 h 312"/>
              <a:gd name="T26" fmla="*/ 418997 w 605"/>
              <a:gd name="T27" fmla="*/ 24606 h 312"/>
              <a:gd name="T28" fmla="*/ 390375 w 605"/>
              <a:gd name="T29" fmla="*/ 19050 h 312"/>
              <a:gd name="T30" fmla="*/ 347442 w 605"/>
              <a:gd name="T31" fmla="*/ 12700 h 312"/>
              <a:gd name="T32" fmla="*/ 305303 w 605"/>
              <a:gd name="T33" fmla="*/ 5556 h 312"/>
              <a:gd name="T34" fmla="*/ 278271 w 605"/>
              <a:gd name="T35" fmla="*/ 794 h 312"/>
              <a:gd name="T36" fmla="*/ 257600 w 605"/>
              <a:gd name="T37" fmla="*/ 794 h 312"/>
              <a:gd name="T38" fmla="*/ 230568 w 605"/>
              <a:gd name="T39" fmla="*/ 1588 h 312"/>
              <a:gd name="T40" fmla="*/ 208306 w 605"/>
              <a:gd name="T41" fmla="*/ 3969 h 312"/>
              <a:gd name="T42" fmla="*/ 186044 w 605"/>
              <a:gd name="T43" fmla="*/ 6350 h 312"/>
              <a:gd name="T44" fmla="*/ 153447 w 605"/>
              <a:gd name="T45" fmla="*/ 20638 h 312"/>
              <a:gd name="T46" fmla="*/ 112104 w 605"/>
              <a:gd name="T47" fmla="*/ 47625 h 312"/>
              <a:gd name="T48" fmla="*/ 70760 w 605"/>
              <a:gd name="T49" fmla="*/ 74613 h 312"/>
              <a:gd name="T50" fmla="*/ 26237 w 605"/>
              <a:gd name="T51" fmla="*/ 97631 h 312"/>
              <a:gd name="T52" fmla="*/ 0 w 605"/>
              <a:gd name="T53" fmla="*/ 121444 h 312"/>
              <a:gd name="T54" fmla="*/ 32598 w 605"/>
              <a:gd name="T55" fmla="*/ 118269 h 312"/>
              <a:gd name="T56" fmla="*/ 65195 w 605"/>
              <a:gd name="T57" fmla="*/ 109538 h 312"/>
              <a:gd name="T58" fmla="*/ 93817 w 605"/>
              <a:gd name="T59" fmla="*/ 96838 h 312"/>
              <a:gd name="T60" fmla="*/ 120849 w 605"/>
              <a:gd name="T61" fmla="*/ 82550 h 312"/>
              <a:gd name="T62" fmla="*/ 131980 w 605"/>
              <a:gd name="T63" fmla="*/ 101600 h 312"/>
              <a:gd name="T64" fmla="*/ 120054 w 605"/>
              <a:gd name="T65" fmla="*/ 152400 h 312"/>
              <a:gd name="T66" fmla="*/ 99383 w 605"/>
              <a:gd name="T67" fmla="*/ 206375 h 312"/>
              <a:gd name="T68" fmla="*/ 85072 w 605"/>
              <a:gd name="T69" fmla="*/ 242094 h 312"/>
              <a:gd name="T70" fmla="*/ 94612 w 605"/>
              <a:gd name="T71" fmla="*/ 244475 h 312"/>
              <a:gd name="T72" fmla="*/ 128005 w 605"/>
              <a:gd name="T73" fmla="*/ 236538 h 312"/>
              <a:gd name="T74" fmla="*/ 169348 w 605"/>
              <a:gd name="T75" fmla="*/ 228600 h 312"/>
              <a:gd name="T76" fmla="*/ 215462 w 605"/>
              <a:gd name="T77" fmla="*/ 220663 h 312"/>
              <a:gd name="T78" fmla="*/ 263960 w 605"/>
              <a:gd name="T79" fmla="*/ 212725 h 312"/>
              <a:gd name="T80" fmla="*/ 311664 w 605"/>
              <a:gd name="T81" fmla="*/ 205581 h 312"/>
              <a:gd name="T82" fmla="*/ 356187 w 605"/>
              <a:gd name="T83" fmla="*/ 199231 h 312"/>
              <a:gd name="T84" fmla="*/ 393555 w 605"/>
              <a:gd name="T85" fmla="*/ 195263 h 312"/>
              <a:gd name="T86" fmla="*/ 410252 w 605"/>
              <a:gd name="T87" fmla="*/ 180181 h 312"/>
              <a:gd name="T88" fmla="*/ 402301 w 605"/>
              <a:gd name="T89" fmla="*/ 107950 h 3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5" h="312">
                <a:moveTo>
                  <a:pt x="483" y="94"/>
                </a:moveTo>
                <a:lnTo>
                  <a:pt x="475" y="91"/>
                </a:lnTo>
                <a:lnTo>
                  <a:pt x="466" y="89"/>
                </a:lnTo>
                <a:lnTo>
                  <a:pt x="456" y="89"/>
                </a:lnTo>
                <a:lnTo>
                  <a:pt x="445" y="87"/>
                </a:lnTo>
                <a:lnTo>
                  <a:pt x="437" y="87"/>
                </a:lnTo>
                <a:lnTo>
                  <a:pt x="431" y="84"/>
                </a:lnTo>
                <a:lnTo>
                  <a:pt x="428" y="79"/>
                </a:lnTo>
                <a:lnTo>
                  <a:pt x="430" y="71"/>
                </a:lnTo>
                <a:lnTo>
                  <a:pt x="450" y="69"/>
                </a:lnTo>
                <a:lnTo>
                  <a:pt x="473" y="70"/>
                </a:lnTo>
                <a:lnTo>
                  <a:pt x="497" y="75"/>
                </a:lnTo>
                <a:lnTo>
                  <a:pt x="520" y="79"/>
                </a:lnTo>
                <a:lnTo>
                  <a:pt x="541" y="81"/>
                </a:lnTo>
                <a:lnTo>
                  <a:pt x="561" y="78"/>
                </a:lnTo>
                <a:lnTo>
                  <a:pt x="575" y="68"/>
                </a:lnTo>
                <a:lnTo>
                  <a:pt x="586" y="47"/>
                </a:lnTo>
                <a:lnTo>
                  <a:pt x="591" y="39"/>
                </a:lnTo>
                <a:lnTo>
                  <a:pt x="597" y="31"/>
                </a:lnTo>
                <a:lnTo>
                  <a:pt x="602" y="23"/>
                </a:lnTo>
                <a:lnTo>
                  <a:pt x="605" y="14"/>
                </a:lnTo>
                <a:lnTo>
                  <a:pt x="594" y="15"/>
                </a:lnTo>
                <a:lnTo>
                  <a:pt x="585" y="18"/>
                </a:lnTo>
                <a:lnTo>
                  <a:pt x="574" y="22"/>
                </a:lnTo>
                <a:lnTo>
                  <a:pt x="563" y="25"/>
                </a:lnTo>
                <a:lnTo>
                  <a:pt x="550" y="29"/>
                </a:lnTo>
                <a:lnTo>
                  <a:pt x="539" y="31"/>
                </a:lnTo>
                <a:lnTo>
                  <a:pt x="527" y="31"/>
                </a:lnTo>
                <a:lnTo>
                  <a:pt x="513" y="28"/>
                </a:lnTo>
                <a:lnTo>
                  <a:pt x="491" y="24"/>
                </a:lnTo>
                <a:lnTo>
                  <a:pt x="464" y="21"/>
                </a:lnTo>
                <a:lnTo>
                  <a:pt x="437" y="16"/>
                </a:lnTo>
                <a:lnTo>
                  <a:pt x="409" y="11"/>
                </a:lnTo>
                <a:lnTo>
                  <a:pt x="384" y="7"/>
                </a:lnTo>
                <a:lnTo>
                  <a:pt x="364" y="3"/>
                </a:lnTo>
                <a:lnTo>
                  <a:pt x="350" y="1"/>
                </a:lnTo>
                <a:lnTo>
                  <a:pt x="345" y="0"/>
                </a:lnTo>
                <a:lnTo>
                  <a:pt x="324" y="1"/>
                </a:lnTo>
                <a:lnTo>
                  <a:pt x="306" y="1"/>
                </a:lnTo>
                <a:lnTo>
                  <a:pt x="290" y="2"/>
                </a:lnTo>
                <a:lnTo>
                  <a:pt x="276" y="3"/>
                </a:lnTo>
                <a:lnTo>
                  <a:pt x="262" y="5"/>
                </a:lnTo>
                <a:lnTo>
                  <a:pt x="248" y="6"/>
                </a:lnTo>
                <a:lnTo>
                  <a:pt x="234" y="8"/>
                </a:lnTo>
                <a:lnTo>
                  <a:pt x="219" y="11"/>
                </a:lnTo>
                <a:lnTo>
                  <a:pt x="193" y="26"/>
                </a:lnTo>
                <a:lnTo>
                  <a:pt x="168" y="43"/>
                </a:lnTo>
                <a:lnTo>
                  <a:pt x="141" y="60"/>
                </a:lnTo>
                <a:lnTo>
                  <a:pt x="116" y="77"/>
                </a:lnTo>
                <a:lnTo>
                  <a:pt x="89" y="94"/>
                </a:lnTo>
                <a:lnTo>
                  <a:pt x="61" y="109"/>
                </a:lnTo>
                <a:lnTo>
                  <a:pt x="33" y="123"/>
                </a:lnTo>
                <a:lnTo>
                  <a:pt x="3" y="134"/>
                </a:lnTo>
                <a:lnTo>
                  <a:pt x="0" y="153"/>
                </a:lnTo>
                <a:lnTo>
                  <a:pt x="20" y="152"/>
                </a:lnTo>
                <a:lnTo>
                  <a:pt x="41" y="149"/>
                </a:lnTo>
                <a:lnTo>
                  <a:pt x="61" y="144"/>
                </a:lnTo>
                <a:lnTo>
                  <a:pt x="82" y="138"/>
                </a:lnTo>
                <a:lnTo>
                  <a:pt x="100" y="130"/>
                </a:lnTo>
                <a:lnTo>
                  <a:pt x="118" y="122"/>
                </a:lnTo>
                <a:lnTo>
                  <a:pt x="136" y="113"/>
                </a:lnTo>
                <a:lnTo>
                  <a:pt x="152" y="104"/>
                </a:lnTo>
                <a:lnTo>
                  <a:pt x="168" y="104"/>
                </a:lnTo>
                <a:lnTo>
                  <a:pt x="166" y="128"/>
                </a:lnTo>
                <a:lnTo>
                  <a:pt x="160" y="159"/>
                </a:lnTo>
                <a:lnTo>
                  <a:pt x="151" y="192"/>
                </a:lnTo>
                <a:lnTo>
                  <a:pt x="138" y="228"/>
                </a:lnTo>
                <a:lnTo>
                  <a:pt x="125" y="260"/>
                </a:lnTo>
                <a:lnTo>
                  <a:pt x="114" y="287"/>
                </a:lnTo>
                <a:lnTo>
                  <a:pt x="107" y="305"/>
                </a:lnTo>
                <a:lnTo>
                  <a:pt x="104" y="312"/>
                </a:lnTo>
                <a:lnTo>
                  <a:pt x="119" y="308"/>
                </a:lnTo>
                <a:lnTo>
                  <a:pt x="140" y="303"/>
                </a:lnTo>
                <a:lnTo>
                  <a:pt x="161" y="298"/>
                </a:lnTo>
                <a:lnTo>
                  <a:pt x="187" y="294"/>
                </a:lnTo>
                <a:lnTo>
                  <a:pt x="213" y="288"/>
                </a:lnTo>
                <a:lnTo>
                  <a:pt x="241" y="283"/>
                </a:lnTo>
                <a:lnTo>
                  <a:pt x="271" y="278"/>
                </a:lnTo>
                <a:lnTo>
                  <a:pt x="303" y="273"/>
                </a:lnTo>
                <a:lnTo>
                  <a:pt x="332" y="268"/>
                </a:lnTo>
                <a:lnTo>
                  <a:pt x="362" y="264"/>
                </a:lnTo>
                <a:lnTo>
                  <a:pt x="392" y="259"/>
                </a:lnTo>
                <a:lnTo>
                  <a:pt x="422" y="255"/>
                </a:lnTo>
                <a:lnTo>
                  <a:pt x="448" y="251"/>
                </a:lnTo>
                <a:lnTo>
                  <a:pt x="472" y="249"/>
                </a:lnTo>
                <a:lnTo>
                  <a:pt x="495" y="246"/>
                </a:lnTo>
                <a:lnTo>
                  <a:pt x="514" y="244"/>
                </a:lnTo>
                <a:lnTo>
                  <a:pt x="516" y="227"/>
                </a:lnTo>
                <a:lnTo>
                  <a:pt x="514" y="185"/>
                </a:lnTo>
                <a:lnTo>
                  <a:pt x="506" y="136"/>
                </a:lnTo>
                <a:lnTo>
                  <a:pt x="483" y="9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3" name="Freeform 14"/>
          <p:cNvSpPr>
            <a:spLocks noChangeArrowheads="1"/>
          </p:cNvSpPr>
          <p:nvPr/>
        </p:nvSpPr>
        <p:spPr bwMode="auto">
          <a:xfrm>
            <a:off x="8197850" y="4559300"/>
            <a:ext cx="117475" cy="77788"/>
          </a:xfrm>
          <a:custGeom>
            <a:avLst/>
            <a:gdLst>
              <a:gd name="T0" fmla="*/ 85150 w 149"/>
              <a:gd name="T1" fmla="*/ 10319 h 98"/>
              <a:gd name="T2" fmla="*/ 83573 w 149"/>
              <a:gd name="T3" fmla="*/ 15875 h 98"/>
              <a:gd name="T4" fmla="*/ 85150 w 149"/>
              <a:gd name="T5" fmla="*/ 20638 h 98"/>
              <a:gd name="T6" fmla="*/ 88303 w 149"/>
              <a:gd name="T7" fmla="*/ 24606 h 98"/>
              <a:gd name="T8" fmla="*/ 94611 w 149"/>
              <a:gd name="T9" fmla="*/ 26988 h 98"/>
              <a:gd name="T10" fmla="*/ 100918 w 149"/>
              <a:gd name="T11" fmla="*/ 30163 h 98"/>
              <a:gd name="T12" fmla="*/ 107226 w 149"/>
              <a:gd name="T13" fmla="*/ 32544 h 98"/>
              <a:gd name="T14" fmla="*/ 113533 w 149"/>
              <a:gd name="T15" fmla="*/ 36513 h 98"/>
              <a:gd name="T16" fmla="*/ 117475 w 149"/>
              <a:gd name="T17" fmla="*/ 39688 h 98"/>
              <a:gd name="T18" fmla="*/ 114321 w 149"/>
              <a:gd name="T19" fmla="*/ 77788 h 98"/>
              <a:gd name="T20" fmla="*/ 100918 w 149"/>
              <a:gd name="T21" fmla="*/ 73025 h 98"/>
              <a:gd name="T22" fmla="*/ 87515 w 149"/>
              <a:gd name="T23" fmla="*/ 69850 h 98"/>
              <a:gd name="T24" fmla="*/ 72535 w 149"/>
              <a:gd name="T25" fmla="*/ 68263 h 98"/>
              <a:gd name="T26" fmla="*/ 57555 w 149"/>
              <a:gd name="T27" fmla="*/ 66675 h 98"/>
              <a:gd name="T28" fmla="*/ 42575 w 149"/>
              <a:gd name="T29" fmla="*/ 65882 h 98"/>
              <a:gd name="T30" fmla="*/ 28383 w 149"/>
              <a:gd name="T31" fmla="*/ 64294 h 98"/>
              <a:gd name="T32" fmla="*/ 14192 w 149"/>
              <a:gd name="T33" fmla="*/ 61913 h 98"/>
              <a:gd name="T34" fmla="*/ 2365 w 149"/>
              <a:gd name="T35" fmla="*/ 57944 h 98"/>
              <a:gd name="T36" fmla="*/ 0 w 149"/>
              <a:gd name="T37" fmla="*/ 52388 h 98"/>
              <a:gd name="T38" fmla="*/ 0 w 149"/>
              <a:gd name="T39" fmla="*/ 46038 h 98"/>
              <a:gd name="T40" fmla="*/ 3154 w 149"/>
              <a:gd name="T41" fmla="*/ 40482 h 98"/>
              <a:gd name="T42" fmla="*/ 8673 w 149"/>
              <a:gd name="T43" fmla="*/ 37306 h 98"/>
              <a:gd name="T44" fmla="*/ 13403 w 149"/>
              <a:gd name="T45" fmla="*/ 38894 h 98"/>
              <a:gd name="T46" fmla="*/ 17345 w 149"/>
              <a:gd name="T47" fmla="*/ 40482 h 98"/>
              <a:gd name="T48" fmla="*/ 22076 w 149"/>
              <a:gd name="T49" fmla="*/ 42069 h 98"/>
              <a:gd name="T50" fmla="*/ 26806 w 149"/>
              <a:gd name="T51" fmla="*/ 42069 h 98"/>
              <a:gd name="T52" fmla="*/ 30748 w 149"/>
              <a:gd name="T53" fmla="*/ 38894 h 98"/>
              <a:gd name="T54" fmla="*/ 33114 w 149"/>
              <a:gd name="T55" fmla="*/ 35719 h 98"/>
              <a:gd name="T56" fmla="*/ 34691 w 149"/>
              <a:gd name="T57" fmla="*/ 31750 h 98"/>
              <a:gd name="T58" fmla="*/ 31537 w 149"/>
              <a:gd name="T59" fmla="*/ 29369 h 98"/>
              <a:gd name="T60" fmla="*/ 26018 w 149"/>
              <a:gd name="T61" fmla="*/ 26194 h 98"/>
              <a:gd name="T62" fmla="*/ 22076 w 149"/>
              <a:gd name="T63" fmla="*/ 21431 h 98"/>
              <a:gd name="T64" fmla="*/ 22076 w 149"/>
              <a:gd name="T65" fmla="*/ 17463 h 98"/>
              <a:gd name="T66" fmla="*/ 24441 w 149"/>
              <a:gd name="T67" fmla="*/ 12700 h 98"/>
              <a:gd name="T68" fmla="*/ 31537 w 149"/>
              <a:gd name="T69" fmla="*/ 7938 h 98"/>
              <a:gd name="T70" fmla="*/ 39421 w 149"/>
              <a:gd name="T71" fmla="*/ 3175 h 98"/>
              <a:gd name="T72" fmla="*/ 46517 w 149"/>
              <a:gd name="T73" fmla="*/ 794 h 98"/>
              <a:gd name="T74" fmla="*/ 56766 w 149"/>
              <a:gd name="T75" fmla="*/ 0 h 98"/>
              <a:gd name="T76" fmla="*/ 63862 w 149"/>
              <a:gd name="T77" fmla="*/ 794 h 98"/>
              <a:gd name="T78" fmla="*/ 71746 w 149"/>
              <a:gd name="T79" fmla="*/ 3175 h 98"/>
              <a:gd name="T80" fmla="*/ 78842 w 149"/>
              <a:gd name="T81" fmla="*/ 7144 h 98"/>
              <a:gd name="T82" fmla="*/ 85150 w 149"/>
              <a:gd name="T83" fmla="*/ 10319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98">
                <a:moveTo>
                  <a:pt x="108" y="13"/>
                </a:moveTo>
                <a:lnTo>
                  <a:pt x="106" y="20"/>
                </a:lnTo>
                <a:lnTo>
                  <a:pt x="108" y="26"/>
                </a:lnTo>
                <a:lnTo>
                  <a:pt x="112" y="31"/>
                </a:lnTo>
                <a:lnTo>
                  <a:pt x="120" y="34"/>
                </a:lnTo>
                <a:lnTo>
                  <a:pt x="128" y="38"/>
                </a:lnTo>
                <a:lnTo>
                  <a:pt x="136" y="41"/>
                </a:lnTo>
                <a:lnTo>
                  <a:pt x="144" y="46"/>
                </a:lnTo>
                <a:lnTo>
                  <a:pt x="149" y="50"/>
                </a:lnTo>
                <a:lnTo>
                  <a:pt x="145" y="98"/>
                </a:lnTo>
                <a:lnTo>
                  <a:pt x="128" y="92"/>
                </a:lnTo>
                <a:lnTo>
                  <a:pt x="111" y="88"/>
                </a:lnTo>
                <a:lnTo>
                  <a:pt x="92" y="86"/>
                </a:lnTo>
                <a:lnTo>
                  <a:pt x="73" y="84"/>
                </a:lnTo>
                <a:lnTo>
                  <a:pt x="54" y="83"/>
                </a:lnTo>
                <a:lnTo>
                  <a:pt x="36" y="81"/>
                </a:lnTo>
                <a:lnTo>
                  <a:pt x="18" y="78"/>
                </a:lnTo>
                <a:lnTo>
                  <a:pt x="3" y="73"/>
                </a:lnTo>
                <a:lnTo>
                  <a:pt x="0" y="66"/>
                </a:lnTo>
                <a:lnTo>
                  <a:pt x="0" y="58"/>
                </a:lnTo>
                <a:lnTo>
                  <a:pt x="4" y="51"/>
                </a:lnTo>
                <a:lnTo>
                  <a:pt x="11" y="47"/>
                </a:lnTo>
                <a:lnTo>
                  <a:pt x="17" y="49"/>
                </a:lnTo>
                <a:lnTo>
                  <a:pt x="22" y="51"/>
                </a:lnTo>
                <a:lnTo>
                  <a:pt x="28" y="53"/>
                </a:lnTo>
                <a:lnTo>
                  <a:pt x="34" y="53"/>
                </a:lnTo>
                <a:lnTo>
                  <a:pt x="39" y="49"/>
                </a:lnTo>
                <a:lnTo>
                  <a:pt x="42" y="45"/>
                </a:lnTo>
                <a:lnTo>
                  <a:pt x="44" y="40"/>
                </a:lnTo>
                <a:lnTo>
                  <a:pt x="40" y="37"/>
                </a:lnTo>
                <a:lnTo>
                  <a:pt x="33" y="33"/>
                </a:lnTo>
                <a:lnTo>
                  <a:pt x="28" y="27"/>
                </a:lnTo>
                <a:lnTo>
                  <a:pt x="28" y="22"/>
                </a:lnTo>
                <a:lnTo>
                  <a:pt x="31" y="16"/>
                </a:lnTo>
                <a:lnTo>
                  <a:pt x="40" y="10"/>
                </a:lnTo>
                <a:lnTo>
                  <a:pt x="50" y="4"/>
                </a:lnTo>
                <a:lnTo>
                  <a:pt x="59" y="1"/>
                </a:lnTo>
                <a:lnTo>
                  <a:pt x="72" y="0"/>
                </a:lnTo>
                <a:lnTo>
                  <a:pt x="81" y="1"/>
                </a:lnTo>
                <a:lnTo>
                  <a:pt x="91" y="4"/>
                </a:lnTo>
                <a:lnTo>
                  <a:pt x="100" y="9"/>
                </a:lnTo>
                <a:lnTo>
                  <a:pt x="108" y="13"/>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4" name="Freeform 20"/>
          <p:cNvSpPr>
            <a:spLocks noChangeArrowheads="1"/>
          </p:cNvSpPr>
          <p:nvPr/>
        </p:nvSpPr>
        <p:spPr bwMode="auto">
          <a:xfrm>
            <a:off x="6881813" y="5324475"/>
            <a:ext cx="68262" cy="58738"/>
          </a:xfrm>
          <a:custGeom>
            <a:avLst/>
            <a:gdLst>
              <a:gd name="T0" fmla="*/ 66656 w 85"/>
              <a:gd name="T1" fmla="*/ 16669 h 74"/>
              <a:gd name="T2" fmla="*/ 68262 w 85"/>
              <a:gd name="T3" fmla="*/ 26988 h 74"/>
              <a:gd name="T4" fmla="*/ 68262 w 85"/>
              <a:gd name="T5" fmla="*/ 37307 h 74"/>
              <a:gd name="T6" fmla="*/ 66656 w 85"/>
              <a:gd name="T7" fmla="*/ 48419 h 74"/>
              <a:gd name="T8" fmla="*/ 66656 w 85"/>
              <a:gd name="T9" fmla="*/ 58738 h 74"/>
              <a:gd name="T10" fmla="*/ 59428 w 85"/>
              <a:gd name="T11" fmla="*/ 58738 h 74"/>
              <a:gd name="T12" fmla="*/ 50594 w 85"/>
              <a:gd name="T13" fmla="*/ 57150 h 74"/>
              <a:gd name="T14" fmla="*/ 42563 w 85"/>
              <a:gd name="T15" fmla="*/ 57150 h 74"/>
              <a:gd name="T16" fmla="*/ 33729 w 85"/>
              <a:gd name="T17" fmla="*/ 55563 h 74"/>
              <a:gd name="T18" fmla="*/ 26502 w 85"/>
              <a:gd name="T19" fmla="*/ 53975 h 74"/>
              <a:gd name="T20" fmla="*/ 20077 w 85"/>
              <a:gd name="T21" fmla="*/ 50800 h 74"/>
              <a:gd name="T22" fmla="*/ 13652 w 85"/>
              <a:gd name="T23" fmla="*/ 48419 h 74"/>
              <a:gd name="T24" fmla="*/ 8834 w 85"/>
              <a:gd name="T25" fmla="*/ 43657 h 74"/>
              <a:gd name="T26" fmla="*/ 1606 w 85"/>
              <a:gd name="T27" fmla="*/ 34925 h 74"/>
              <a:gd name="T28" fmla="*/ 0 w 85"/>
              <a:gd name="T29" fmla="*/ 23813 h 74"/>
              <a:gd name="T30" fmla="*/ 6425 w 85"/>
              <a:gd name="T31" fmla="*/ 11906 h 74"/>
              <a:gd name="T32" fmla="*/ 20077 w 85"/>
              <a:gd name="T33" fmla="*/ 794 h 74"/>
              <a:gd name="T34" fmla="*/ 27305 w 85"/>
              <a:gd name="T35" fmla="*/ 0 h 74"/>
              <a:gd name="T36" fmla="*/ 33729 w 85"/>
              <a:gd name="T37" fmla="*/ 794 h 74"/>
              <a:gd name="T38" fmla="*/ 40154 w 85"/>
              <a:gd name="T39" fmla="*/ 1588 h 74"/>
              <a:gd name="T40" fmla="*/ 46579 w 85"/>
              <a:gd name="T41" fmla="*/ 2381 h 74"/>
              <a:gd name="T42" fmla="*/ 53003 w 85"/>
              <a:gd name="T43" fmla="*/ 5556 h 74"/>
              <a:gd name="T44" fmla="*/ 57822 w 85"/>
              <a:gd name="T45" fmla="*/ 7938 h 74"/>
              <a:gd name="T46" fmla="*/ 62640 w 85"/>
              <a:gd name="T47" fmla="*/ 11906 h 74"/>
              <a:gd name="T48" fmla="*/ 66656 w 85"/>
              <a:gd name="T49" fmla="*/ 16669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5" h="74">
                <a:moveTo>
                  <a:pt x="83" y="21"/>
                </a:moveTo>
                <a:lnTo>
                  <a:pt x="85" y="34"/>
                </a:lnTo>
                <a:lnTo>
                  <a:pt x="85" y="47"/>
                </a:lnTo>
                <a:lnTo>
                  <a:pt x="83" y="61"/>
                </a:lnTo>
                <a:lnTo>
                  <a:pt x="83" y="74"/>
                </a:lnTo>
                <a:lnTo>
                  <a:pt x="74" y="74"/>
                </a:lnTo>
                <a:lnTo>
                  <a:pt x="63" y="72"/>
                </a:lnTo>
                <a:lnTo>
                  <a:pt x="53" y="72"/>
                </a:lnTo>
                <a:lnTo>
                  <a:pt x="42" y="70"/>
                </a:lnTo>
                <a:lnTo>
                  <a:pt x="33" y="68"/>
                </a:lnTo>
                <a:lnTo>
                  <a:pt x="25" y="64"/>
                </a:lnTo>
                <a:lnTo>
                  <a:pt x="17" y="61"/>
                </a:lnTo>
                <a:lnTo>
                  <a:pt x="11" y="55"/>
                </a:lnTo>
                <a:lnTo>
                  <a:pt x="2" y="44"/>
                </a:lnTo>
                <a:lnTo>
                  <a:pt x="0" y="30"/>
                </a:lnTo>
                <a:lnTo>
                  <a:pt x="8" y="15"/>
                </a:lnTo>
                <a:lnTo>
                  <a:pt x="25" y="1"/>
                </a:lnTo>
                <a:lnTo>
                  <a:pt x="34" y="0"/>
                </a:lnTo>
                <a:lnTo>
                  <a:pt x="42" y="1"/>
                </a:lnTo>
                <a:lnTo>
                  <a:pt x="50" y="2"/>
                </a:lnTo>
                <a:lnTo>
                  <a:pt x="58" y="3"/>
                </a:lnTo>
                <a:lnTo>
                  <a:pt x="66" y="7"/>
                </a:lnTo>
                <a:lnTo>
                  <a:pt x="72" y="10"/>
                </a:lnTo>
                <a:lnTo>
                  <a:pt x="78" y="15"/>
                </a:lnTo>
                <a:lnTo>
                  <a:pt x="83"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5" name="Freeform 24"/>
          <p:cNvSpPr>
            <a:spLocks noChangeArrowheads="1"/>
          </p:cNvSpPr>
          <p:nvPr/>
        </p:nvSpPr>
        <p:spPr bwMode="auto">
          <a:xfrm>
            <a:off x="7083425" y="5649913"/>
            <a:ext cx="17463" cy="44450"/>
          </a:xfrm>
          <a:custGeom>
            <a:avLst/>
            <a:gdLst>
              <a:gd name="T0" fmla="*/ 15280 w 24"/>
              <a:gd name="T1" fmla="*/ 3175 h 56"/>
              <a:gd name="T2" fmla="*/ 17463 w 24"/>
              <a:gd name="T3" fmla="*/ 15081 h 56"/>
              <a:gd name="T4" fmla="*/ 16008 w 24"/>
              <a:gd name="T5" fmla="*/ 25400 h 56"/>
              <a:gd name="T6" fmla="*/ 10187 w 24"/>
              <a:gd name="T7" fmla="*/ 35719 h 56"/>
              <a:gd name="T8" fmla="*/ 2183 w 24"/>
              <a:gd name="T9" fmla="*/ 44450 h 56"/>
              <a:gd name="T10" fmla="*/ 0 w 24"/>
              <a:gd name="T11" fmla="*/ 0 h 56"/>
              <a:gd name="T12" fmla="*/ 3638 w 24"/>
              <a:gd name="T13" fmla="*/ 1588 h 56"/>
              <a:gd name="T14" fmla="*/ 8004 w 24"/>
              <a:gd name="T15" fmla="*/ 3175 h 56"/>
              <a:gd name="T16" fmla="*/ 11642 w 24"/>
              <a:gd name="T17" fmla="*/ 4763 h 56"/>
              <a:gd name="T18" fmla="*/ 15280 w 24"/>
              <a:gd name="T19" fmla="*/ 3175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56">
                <a:moveTo>
                  <a:pt x="21" y="4"/>
                </a:moveTo>
                <a:lnTo>
                  <a:pt x="24" y="19"/>
                </a:lnTo>
                <a:lnTo>
                  <a:pt x="22" y="32"/>
                </a:lnTo>
                <a:lnTo>
                  <a:pt x="14" y="45"/>
                </a:lnTo>
                <a:lnTo>
                  <a:pt x="3" y="56"/>
                </a:lnTo>
                <a:lnTo>
                  <a:pt x="0" y="0"/>
                </a:lnTo>
                <a:lnTo>
                  <a:pt x="5" y="2"/>
                </a:lnTo>
                <a:lnTo>
                  <a:pt x="11" y="4"/>
                </a:lnTo>
                <a:lnTo>
                  <a:pt x="16" y="6"/>
                </a:lnTo>
                <a:lnTo>
                  <a:pt x="21" y="4"/>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6" name="Freeform 26"/>
          <p:cNvSpPr>
            <a:spLocks noChangeArrowheads="1"/>
          </p:cNvSpPr>
          <p:nvPr/>
        </p:nvSpPr>
        <p:spPr bwMode="auto">
          <a:xfrm>
            <a:off x="6778625" y="5689600"/>
            <a:ext cx="255588" cy="200025"/>
          </a:xfrm>
          <a:custGeom>
            <a:avLst/>
            <a:gdLst>
              <a:gd name="T0" fmla="*/ 251607 w 321"/>
              <a:gd name="T1" fmla="*/ 21431 h 252"/>
              <a:gd name="T2" fmla="*/ 251607 w 321"/>
              <a:gd name="T3" fmla="*/ 42069 h 252"/>
              <a:gd name="T4" fmla="*/ 251607 w 321"/>
              <a:gd name="T5" fmla="*/ 61913 h 252"/>
              <a:gd name="T6" fmla="*/ 253199 w 321"/>
              <a:gd name="T7" fmla="*/ 80963 h 252"/>
              <a:gd name="T8" fmla="*/ 255588 w 321"/>
              <a:gd name="T9" fmla="*/ 99219 h 252"/>
              <a:gd name="T10" fmla="*/ 246830 w 321"/>
              <a:gd name="T11" fmla="*/ 120650 h 252"/>
              <a:gd name="T12" fmla="*/ 240460 w 321"/>
              <a:gd name="T13" fmla="*/ 141288 h 252"/>
              <a:gd name="T14" fmla="*/ 237275 w 321"/>
              <a:gd name="T15" fmla="*/ 163513 h 252"/>
              <a:gd name="T16" fmla="*/ 234886 w 321"/>
              <a:gd name="T17" fmla="*/ 184944 h 252"/>
              <a:gd name="T18" fmla="*/ 231701 w 321"/>
              <a:gd name="T19" fmla="*/ 187325 h 252"/>
              <a:gd name="T20" fmla="*/ 226924 w 321"/>
              <a:gd name="T21" fmla="*/ 188913 h 252"/>
              <a:gd name="T22" fmla="*/ 222147 w 321"/>
              <a:gd name="T23" fmla="*/ 191294 h 252"/>
              <a:gd name="T24" fmla="*/ 215777 w 321"/>
              <a:gd name="T25" fmla="*/ 193675 h 252"/>
              <a:gd name="T26" fmla="*/ 210999 w 321"/>
              <a:gd name="T27" fmla="*/ 195263 h 252"/>
              <a:gd name="T28" fmla="*/ 204630 w 321"/>
              <a:gd name="T29" fmla="*/ 196850 h 252"/>
              <a:gd name="T30" fmla="*/ 200649 w 321"/>
              <a:gd name="T31" fmla="*/ 199231 h 252"/>
              <a:gd name="T32" fmla="*/ 197464 w 321"/>
              <a:gd name="T33" fmla="*/ 200025 h 252"/>
              <a:gd name="T34" fmla="*/ 193483 w 321"/>
              <a:gd name="T35" fmla="*/ 179388 h 252"/>
              <a:gd name="T36" fmla="*/ 185520 w 321"/>
              <a:gd name="T37" fmla="*/ 161131 h 252"/>
              <a:gd name="T38" fmla="*/ 174373 w 321"/>
              <a:gd name="T39" fmla="*/ 142875 h 252"/>
              <a:gd name="T40" fmla="*/ 162430 w 321"/>
              <a:gd name="T41" fmla="*/ 124619 h 252"/>
              <a:gd name="T42" fmla="*/ 148098 w 321"/>
              <a:gd name="T43" fmla="*/ 106363 h 252"/>
              <a:gd name="T44" fmla="*/ 136154 w 321"/>
              <a:gd name="T45" fmla="*/ 88900 h 252"/>
              <a:gd name="T46" fmla="*/ 125007 w 321"/>
              <a:gd name="T47" fmla="*/ 70644 h 252"/>
              <a:gd name="T48" fmla="*/ 118637 w 321"/>
              <a:gd name="T49" fmla="*/ 51594 h 252"/>
              <a:gd name="T50" fmla="*/ 114656 w 321"/>
              <a:gd name="T51" fmla="*/ 50006 h 252"/>
              <a:gd name="T52" fmla="*/ 110675 w 321"/>
              <a:gd name="T53" fmla="*/ 48419 h 252"/>
              <a:gd name="T54" fmla="*/ 107490 w 321"/>
              <a:gd name="T55" fmla="*/ 48419 h 252"/>
              <a:gd name="T56" fmla="*/ 101917 w 321"/>
              <a:gd name="T57" fmla="*/ 48419 h 252"/>
              <a:gd name="T58" fmla="*/ 97139 w 321"/>
              <a:gd name="T59" fmla="*/ 61119 h 252"/>
              <a:gd name="T60" fmla="*/ 99528 w 321"/>
              <a:gd name="T61" fmla="*/ 73819 h 252"/>
              <a:gd name="T62" fmla="*/ 105102 w 321"/>
              <a:gd name="T63" fmla="*/ 86519 h 252"/>
              <a:gd name="T64" fmla="*/ 108287 w 321"/>
              <a:gd name="T65" fmla="*/ 99219 h 252"/>
              <a:gd name="T66" fmla="*/ 35830 w 321"/>
              <a:gd name="T67" fmla="*/ 181769 h 252"/>
              <a:gd name="T68" fmla="*/ 15924 w 321"/>
              <a:gd name="T69" fmla="*/ 176213 h 252"/>
              <a:gd name="T70" fmla="*/ 21498 w 321"/>
              <a:gd name="T71" fmla="*/ 164306 h 252"/>
              <a:gd name="T72" fmla="*/ 24683 w 321"/>
              <a:gd name="T73" fmla="*/ 151606 h 252"/>
              <a:gd name="T74" fmla="*/ 28664 w 321"/>
              <a:gd name="T75" fmla="*/ 138906 h 252"/>
              <a:gd name="T76" fmla="*/ 31053 w 321"/>
              <a:gd name="T77" fmla="*/ 125413 h 252"/>
              <a:gd name="T78" fmla="*/ 35034 w 321"/>
              <a:gd name="T79" fmla="*/ 114300 h 252"/>
              <a:gd name="T80" fmla="*/ 38219 w 321"/>
              <a:gd name="T81" fmla="*/ 100806 h 252"/>
              <a:gd name="T82" fmla="*/ 44589 w 321"/>
              <a:gd name="T83" fmla="*/ 88900 h 252"/>
              <a:gd name="T84" fmla="*/ 53347 w 321"/>
              <a:gd name="T85" fmla="*/ 78581 h 252"/>
              <a:gd name="T86" fmla="*/ 48570 w 321"/>
              <a:gd name="T87" fmla="*/ 67469 h 252"/>
              <a:gd name="T88" fmla="*/ 43792 w 321"/>
              <a:gd name="T89" fmla="*/ 56356 h 252"/>
              <a:gd name="T90" fmla="*/ 37423 w 321"/>
              <a:gd name="T91" fmla="*/ 46038 h 252"/>
              <a:gd name="T92" fmla="*/ 31053 w 321"/>
              <a:gd name="T93" fmla="*/ 36513 h 252"/>
              <a:gd name="T94" fmla="*/ 23887 w 321"/>
              <a:gd name="T95" fmla="*/ 26988 h 252"/>
              <a:gd name="T96" fmla="*/ 15924 w 321"/>
              <a:gd name="T97" fmla="*/ 18256 h 252"/>
              <a:gd name="T98" fmla="*/ 8758 w 321"/>
              <a:gd name="T99" fmla="*/ 8731 h 252"/>
              <a:gd name="T100" fmla="*/ 0 w 321"/>
              <a:gd name="T101" fmla="*/ 0 h 252"/>
              <a:gd name="T102" fmla="*/ 251607 w 321"/>
              <a:gd name="T103" fmla="*/ 21431 h 2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21" h="252">
                <a:moveTo>
                  <a:pt x="316" y="27"/>
                </a:moveTo>
                <a:lnTo>
                  <a:pt x="316" y="53"/>
                </a:lnTo>
                <a:lnTo>
                  <a:pt x="316" y="78"/>
                </a:lnTo>
                <a:lnTo>
                  <a:pt x="318" y="102"/>
                </a:lnTo>
                <a:lnTo>
                  <a:pt x="321" y="125"/>
                </a:lnTo>
                <a:lnTo>
                  <a:pt x="310" y="152"/>
                </a:lnTo>
                <a:lnTo>
                  <a:pt x="302" y="178"/>
                </a:lnTo>
                <a:lnTo>
                  <a:pt x="298" y="206"/>
                </a:lnTo>
                <a:lnTo>
                  <a:pt x="295" y="233"/>
                </a:lnTo>
                <a:lnTo>
                  <a:pt x="291" y="236"/>
                </a:lnTo>
                <a:lnTo>
                  <a:pt x="285" y="238"/>
                </a:lnTo>
                <a:lnTo>
                  <a:pt x="279" y="241"/>
                </a:lnTo>
                <a:lnTo>
                  <a:pt x="271" y="244"/>
                </a:lnTo>
                <a:lnTo>
                  <a:pt x="265" y="246"/>
                </a:lnTo>
                <a:lnTo>
                  <a:pt x="257" y="248"/>
                </a:lnTo>
                <a:lnTo>
                  <a:pt x="252" y="251"/>
                </a:lnTo>
                <a:lnTo>
                  <a:pt x="248" y="252"/>
                </a:lnTo>
                <a:lnTo>
                  <a:pt x="243" y="226"/>
                </a:lnTo>
                <a:lnTo>
                  <a:pt x="233" y="203"/>
                </a:lnTo>
                <a:lnTo>
                  <a:pt x="219" y="180"/>
                </a:lnTo>
                <a:lnTo>
                  <a:pt x="204" y="157"/>
                </a:lnTo>
                <a:lnTo>
                  <a:pt x="186" y="134"/>
                </a:lnTo>
                <a:lnTo>
                  <a:pt x="171" y="112"/>
                </a:lnTo>
                <a:lnTo>
                  <a:pt x="157" y="89"/>
                </a:lnTo>
                <a:lnTo>
                  <a:pt x="149" y="65"/>
                </a:lnTo>
                <a:lnTo>
                  <a:pt x="144" y="63"/>
                </a:lnTo>
                <a:lnTo>
                  <a:pt x="139" y="61"/>
                </a:lnTo>
                <a:lnTo>
                  <a:pt x="135" y="61"/>
                </a:lnTo>
                <a:lnTo>
                  <a:pt x="128" y="61"/>
                </a:lnTo>
                <a:lnTo>
                  <a:pt x="122" y="77"/>
                </a:lnTo>
                <a:lnTo>
                  <a:pt x="125" y="93"/>
                </a:lnTo>
                <a:lnTo>
                  <a:pt x="132" y="109"/>
                </a:lnTo>
                <a:lnTo>
                  <a:pt x="136" y="125"/>
                </a:lnTo>
                <a:lnTo>
                  <a:pt x="45" y="229"/>
                </a:lnTo>
                <a:lnTo>
                  <a:pt x="20" y="222"/>
                </a:lnTo>
                <a:lnTo>
                  <a:pt x="27" y="207"/>
                </a:lnTo>
                <a:lnTo>
                  <a:pt x="31" y="191"/>
                </a:lnTo>
                <a:lnTo>
                  <a:pt x="36" y="175"/>
                </a:lnTo>
                <a:lnTo>
                  <a:pt x="39" y="158"/>
                </a:lnTo>
                <a:lnTo>
                  <a:pt x="44" y="144"/>
                </a:lnTo>
                <a:lnTo>
                  <a:pt x="48" y="127"/>
                </a:lnTo>
                <a:lnTo>
                  <a:pt x="56" y="112"/>
                </a:lnTo>
                <a:lnTo>
                  <a:pt x="67" y="99"/>
                </a:lnTo>
                <a:lnTo>
                  <a:pt x="61" y="85"/>
                </a:lnTo>
                <a:lnTo>
                  <a:pt x="55" y="71"/>
                </a:lnTo>
                <a:lnTo>
                  <a:pt x="47" y="58"/>
                </a:lnTo>
                <a:lnTo>
                  <a:pt x="39" y="46"/>
                </a:lnTo>
                <a:lnTo>
                  <a:pt x="30" y="34"/>
                </a:lnTo>
                <a:lnTo>
                  <a:pt x="20" y="23"/>
                </a:lnTo>
                <a:lnTo>
                  <a:pt x="11" y="11"/>
                </a:lnTo>
                <a:lnTo>
                  <a:pt x="0" y="0"/>
                </a:lnTo>
                <a:lnTo>
                  <a:pt x="316"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7" name="Freeform 28"/>
          <p:cNvSpPr>
            <a:spLocks noChangeArrowheads="1"/>
          </p:cNvSpPr>
          <p:nvPr/>
        </p:nvSpPr>
        <p:spPr bwMode="auto">
          <a:xfrm>
            <a:off x="6443663" y="5157788"/>
            <a:ext cx="157162" cy="73025"/>
          </a:xfrm>
          <a:custGeom>
            <a:avLst/>
            <a:gdLst>
              <a:gd name="T0" fmla="*/ 100299 w 199"/>
              <a:gd name="T1" fmla="*/ 25636 h 94"/>
              <a:gd name="T2" fmla="*/ 157162 w 199"/>
              <a:gd name="T3" fmla="*/ 33405 h 94"/>
              <a:gd name="T4" fmla="*/ 150844 w 199"/>
              <a:gd name="T5" fmla="*/ 32628 h 94"/>
              <a:gd name="T6" fmla="*/ 145316 w 199"/>
              <a:gd name="T7" fmla="*/ 33405 h 94"/>
              <a:gd name="T8" fmla="*/ 138998 w 199"/>
              <a:gd name="T9" fmla="*/ 34959 h 94"/>
              <a:gd name="T10" fmla="*/ 132679 w 199"/>
              <a:gd name="T11" fmla="*/ 38066 h 94"/>
              <a:gd name="T12" fmla="*/ 127941 w 199"/>
              <a:gd name="T13" fmla="*/ 41174 h 94"/>
              <a:gd name="T14" fmla="*/ 122413 w 199"/>
              <a:gd name="T15" fmla="*/ 45058 h 94"/>
              <a:gd name="T16" fmla="*/ 119254 w 199"/>
              <a:gd name="T17" fmla="*/ 49719 h 94"/>
              <a:gd name="T18" fmla="*/ 116884 w 199"/>
              <a:gd name="T19" fmla="*/ 52827 h 94"/>
              <a:gd name="T20" fmla="*/ 117674 w 199"/>
              <a:gd name="T21" fmla="*/ 58265 h 94"/>
              <a:gd name="T22" fmla="*/ 122413 w 199"/>
              <a:gd name="T23" fmla="*/ 62149 h 94"/>
              <a:gd name="T24" fmla="*/ 123992 w 199"/>
              <a:gd name="T25" fmla="*/ 66810 h 94"/>
              <a:gd name="T26" fmla="*/ 119254 w 199"/>
              <a:gd name="T27" fmla="*/ 70694 h 94"/>
              <a:gd name="T28" fmla="*/ 108987 w 199"/>
              <a:gd name="T29" fmla="*/ 73025 h 94"/>
              <a:gd name="T30" fmla="*/ 100299 w 199"/>
              <a:gd name="T31" fmla="*/ 73025 h 94"/>
              <a:gd name="T32" fmla="*/ 90822 w 199"/>
              <a:gd name="T33" fmla="*/ 73025 h 94"/>
              <a:gd name="T34" fmla="*/ 80555 w 199"/>
              <a:gd name="T35" fmla="*/ 72248 h 94"/>
              <a:gd name="T36" fmla="*/ 71868 w 199"/>
              <a:gd name="T37" fmla="*/ 70694 h 94"/>
              <a:gd name="T38" fmla="*/ 62391 w 199"/>
              <a:gd name="T39" fmla="*/ 69918 h 94"/>
              <a:gd name="T40" fmla="*/ 53704 w 199"/>
              <a:gd name="T41" fmla="*/ 70694 h 94"/>
              <a:gd name="T42" fmla="*/ 45016 w 199"/>
              <a:gd name="T43" fmla="*/ 73025 h 94"/>
              <a:gd name="T44" fmla="*/ 38698 w 199"/>
              <a:gd name="T45" fmla="*/ 68364 h 94"/>
              <a:gd name="T46" fmla="*/ 30801 w 199"/>
              <a:gd name="T47" fmla="*/ 64480 h 94"/>
              <a:gd name="T48" fmla="*/ 22113 w 199"/>
              <a:gd name="T49" fmla="*/ 61372 h 94"/>
              <a:gd name="T50" fmla="*/ 14216 w 199"/>
              <a:gd name="T51" fmla="*/ 58265 h 94"/>
              <a:gd name="T52" fmla="*/ 6318 w 199"/>
              <a:gd name="T53" fmla="*/ 55157 h 94"/>
              <a:gd name="T54" fmla="*/ 1580 w 199"/>
              <a:gd name="T55" fmla="*/ 50496 h 94"/>
              <a:gd name="T56" fmla="*/ 0 w 199"/>
              <a:gd name="T57" fmla="*/ 45058 h 94"/>
              <a:gd name="T58" fmla="*/ 2369 w 199"/>
              <a:gd name="T59" fmla="*/ 37289 h 94"/>
              <a:gd name="T60" fmla="*/ 18954 w 199"/>
              <a:gd name="T61" fmla="*/ 38066 h 94"/>
              <a:gd name="T62" fmla="*/ 26062 w 199"/>
              <a:gd name="T63" fmla="*/ 34182 h 94"/>
              <a:gd name="T64" fmla="*/ 28431 w 199"/>
              <a:gd name="T65" fmla="*/ 28744 h 94"/>
              <a:gd name="T66" fmla="*/ 27642 w 199"/>
              <a:gd name="T67" fmla="*/ 20975 h 94"/>
              <a:gd name="T68" fmla="*/ 27642 w 199"/>
              <a:gd name="T69" fmla="*/ 13984 h 94"/>
              <a:gd name="T70" fmla="*/ 28431 w 199"/>
              <a:gd name="T71" fmla="*/ 7769 h 94"/>
              <a:gd name="T72" fmla="*/ 36329 w 199"/>
              <a:gd name="T73" fmla="*/ 3107 h 94"/>
              <a:gd name="T74" fmla="*/ 51334 w 199"/>
              <a:gd name="T75" fmla="*/ 2331 h 94"/>
              <a:gd name="T76" fmla="*/ 60811 w 199"/>
              <a:gd name="T77" fmla="*/ 0 h 94"/>
              <a:gd name="T78" fmla="*/ 67919 w 199"/>
              <a:gd name="T79" fmla="*/ 1554 h 94"/>
              <a:gd name="T80" fmla="*/ 74237 w 199"/>
              <a:gd name="T81" fmla="*/ 4661 h 94"/>
              <a:gd name="T82" fmla="*/ 78186 w 199"/>
              <a:gd name="T83" fmla="*/ 8545 h 94"/>
              <a:gd name="T84" fmla="*/ 82135 w 199"/>
              <a:gd name="T85" fmla="*/ 13984 h 94"/>
              <a:gd name="T86" fmla="*/ 86873 w 199"/>
              <a:gd name="T87" fmla="*/ 17868 h 94"/>
              <a:gd name="T88" fmla="*/ 93192 w 199"/>
              <a:gd name="T89" fmla="*/ 22529 h 94"/>
              <a:gd name="T90" fmla="*/ 100299 w 199"/>
              <a:gd name="T91" fmla="*/ 25636 h 9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99" h="94">
                <a:moveTo>
                  <a:pt x="127" y="33"/>
                </a:moveTo>
                <a:lnTo>
                  <a:pt x="199" y="43"/>
                </a:lnTo>
                <a:lnTo>
                  <a:pt x="191" y="42"/>
                </a:lnTo>
                <a:lnTo>
                  <a:pt x="184" y="43"/>
                </a:lnTo>
                <a:lnTo>
                  <a:pt x="176" y="45"/>
                </a:lnTo>
                <a:lnTo>
                  <a:pt x="168" y="49"/>
                </a:lnTo>
                <a:lnTo>
                  <a:pt x="162" y="53"/>
                </a:lnTo>
                <a:lnTo>
                  <a:pt x="155" y="58"/>
                </a:lnTo>
                <a:lnTo>
                  <a:pt x="151" y="64"/>
                </a:lnTo>
                <a:lnTo>
                  <a:pt x="148" y="68"/>
                </a:lnTo>
                <a:lnTo>
                  <a:pt x="149" y="75"/>
                </a:lnTo>
                <a:lnTo>
                  <a:pt x="155" y="80"/>
                </a:lnTo>
                <a:lnTo>
                  <a:pt x="157" y="86"/>
                </a:lnTo>
                <a:lnTo>
                  <a:pt x="151" y="91"/>
                </a:lnTo>
                <a:lnTo>
                  <a:pt x="138" y="94"/>
                </a:lnTo>
                <a:lnTo>
                  <a:pt x="127" y="94"/>
                </a:lnTo>
                <a:lnTo>
                  <a:pt x="115" y="94"/>
                </a:lnTo>
                <a:lnTo>
                  <a:pt x="102" y="93"/>
                </a:lnTo>
                <a:lnTo>
                  <a:pt x="91" y="91"/>
                </a:lnTo>
                <a:lnTo>
                  <a:pt x="79" y="90"/>
                </a:lnTo>
                <a:lnTo>
                  <a:pt x="68" y="91"/>
                </a:lnTo>
                <a:lnTo>
                  <a:pt x="57" y="94"/>
                </a:lnTo>
                <a:lnTo>
                  <a:pt x="49" y="88"/>
                </a:lnTo>
                <a:lnTo>
                  <a:pt x="39" y="83"/>
                </a:lnTo>
                <a:lnTo>
                  <a:pt x="28" y="79"/>
                </a:lnTo>
                <a:lnTo>
                  <a:pt x="18" y="75"/>
                </a:lnTo>
                <a:lnTo>
                  <a:pt x="8" y="71"/>
                </a:lnTo>
                <a:lnTo>
                  <a:pt x="2" y="65"/>
                </a:lnTo>
                <a:lnTo>
                  <a:pt x="0" y="58"/>
                </a:lnTo>
                <a:lnTo>
                  <a:pt x="3" y="48"/>
                </a:lnTo>
                <a:lnTo>
                  <a:pt x="24" y="49"/>
                </a:lnTo>
                <a:lnTo>
                  <a:pt x="33" y="44"/>
                </a:lnTo>
                <a:lnTo>
                  <a:pt x="36" y="37"/>
                </a:lnTo>
                <a:lnTo>
                  <a:pt x="35" y="27"/>
                </a:lnTo>
                <a:lnTo>
                  <a:pt x="35" y="18"/>
                </a:lnTo>
                <a:lnTo>
                  <a:pt x="36" y="10"/>
                </a:lnTo>
                <a:lnTo>
                  <a:pt x="46" y="4"/>
                </a:lnTo>
                <a:lnTo>
                  <a:pt x="65" y="3"/>
                </a:lnTo>
                <a:lnTo>
                  <a:pt x="77" y="0"/>
                </a:lnTo>
                <a:lnTo>
                  <a:pt x="86" y="2"/>
                </a:lnTo>
                <a:lnTo>
                  <a:pt x="94" y="6"/>
                </a:lnTo>
                <a:lnTo>
                  <a:pt x="99" y="11"/>
                </a:lnTo>
                <a:lnTo>
                  <a:pt x="104" y="18"/>
                </a:lnTo>
                <a:lnTo>
                  <a:pt x="110" y="23"/>
                </a:lnTo>
                <a:lnTo>
                  <a:pt x="118" y="29"/>
                </a:lnTo>
                <a:lnTo>
                  <a:pt x="127" y="33"/>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8" name="Freeform 29"/>
          <p:cNvSpPr>
            <a:spLocks noChangeArrowheads="1"/>
          </p:cNvSpPr>
          <p:nvPr/>
        </p:nvSpPr>
        <p:spPr bwMode="auto">
          <a:xfrm>
            <a:off x="5795963" y="5373688"/>
            <a:ext cx="415925" cy="187325"/>
          </a:xfrm>
          <a:custGeom>
            <a:avLst/>
            <a:gdLst>
              <a:gd name="T0" fmla="*/ 398429 w 523"/>
              <a:gd name="T1" fmla="*/ 47424 h 237"/>
              <a:gd name="T2" fmla="*/ 388886 w 523"/>
              <a:gd name="T3" fmla="*/ 57699 h 237"/>
              <a:gd name="T4" fmla="*/ 377752 w 523"/>
              <a:gd name="T5" fmla="*/ 67184 h 237"/>
              <a:gd name="T6" fmla="*/ 366618 w 523"/>
              <a:gd name="T7" fmla="*/ 75878 h 237"/>
              <a:gd name="T8" fmla="*/ 353894 w 523"/>
              <a:gd name="T9" fmla="*/ 73507 h 237"/>
              <a:gd name="T10" fmla="*/ 337989 w 523"/>
              <a:gd name="T11" fmla="*/ 58490 h 237"/>
              <a:gd name="T12" fmla="*/ 323674 w 523"/>
              <a:gd name="T13" fmla="*/ 60070 h 237"/>
              <a:gd name="T14" fmla="*/ 327650 w 523"/>
              <a:gd name="T15" fmla="*/ 71926 h 237"/>
              <a:gd name="T16" fmla="*/ 340375 w 523"/>
              <a:gd name="T17" fmla="*/ 83782 h 237"/>
              <a:gd name="T18" fmla="*/ 349918 w 523"/>
              <a:gd name="T19" fmla="*/ 95639 h 237"/>
              <a:gd name="T20" fmla="*/ 363437 w 523"/>
              <a:gd name="T21" fmla="*/ 111447 h 237"/>
              <a:gd name="T22" fmla="*/ 387295 w 523"/>
              <a:gd name="T23" fmla="*/ 130416 h 237"/>
              <a:gd name="T24" fmla="*/ 406382 w 523"/>
              <a:gd name="T25" fmla="*/ 152547 h 237"/>
              <a:gd name="T26" fmla="*/ 415925 w 523"/>
              <a:gd name="T27" fmla="*/ 175469 h 237"/>
              <a:gd name="T28" fmla="*/ 400020 w 523"/>
              <a:gd name="T29" fmla="*/ 184163 h 237"/>
              <a:gd name="T30" fmla="*/ 367414 w 523"/>
              <a:gd name="T31" fmla="*/ 181002 h 237"/>
              <a:gd name="T32" fmla="*/ 334808 w 523"/>
              <a:gd name="T33" fmla="*/ 177050 h 237"/>
              <a:gd name="T34" fmla="*/ 301406 w 523"/>
              <a:gd name="T35" fmla="*/ 173888 h 237"/>
              <a:gd name="T36" fmla="*/ 268005 w 523"/>
              <a:gd name="T37" fmla="*/ 172307 h 237"/>
              <a:gd name="T38" fmla="*/ 233809 w 523"/>
              <a:gd name="T39" fmla="*/ 169936 h 237"/>
              <a:gd name="T40" fmla="*/ 200407 w 523"/>
              <a:gd name="T41" fmla="*/ 167565 h 237"/>
              <a:gd name="T42" fmla="*/ 167006 w 523"/>
              <a:gd name="T43" fmla="*/ 165194 h 237"/>
              <a:gd name="T44" fmla="*/ 132810 w 523"/>
              <a:gd name="T45" fmla="*/ 100381 h 237"/>
              <a:gd name="T46" fmla="*/ 160644 w 523"/>
              <a:gd name="T47" fmla="*/ 94848 h 237"/>
              <a:gd name="T48" fmla="*/ 185297 w 523"/>
              <a:gd name="T49" fmla="*/ 85363 h 237"/>
              <a:gd name="T50" fmla="*/ 209155 w 523"/>
              <a:gd name="T51" fmla="*/ 75088 h 237"/>
              <a:gd name="T52" fmla="*/ 233013 w 523"/>
              <a:gd name="T53" fmla="*/ 67974 h 237"/>
              <a:gd name="T54" fmla="*/ 233013 w 523"/>
              <a:gd name="T55" fmla="*/ 59280 h 237"/>
              <a:gd name="T56" fmla="*/ 228242 w 523"/>
              <a:gd name="T57" fmla="*/ 52166 h 237"/>
              <a:gd name="T58" fmla="*/ 202793 w 523"/>
              <a:gd name="T59" fmla="*/ 63232 h 237"/>
              <a:gd name="T60" fmla="*/ 176549 w 523"/>
              <a:gd name="T61" fmla="*/ 71926 h 237"/>
              <a:gd name="T62" fmla="*/ 147920 w 523"/>
              <a:gd name="T63" fmla="*/ 78250 h 237"/>
              <a:gd name="T64" fmla="*/ 119290 w 523"/>
              <a:gd name="T65" fmla="*/ 82992 h 237"/>
              <a:gd name="T66" fmla="*/ 89865 w 523"/>
              <a:gd name="T67" fmla="*/ 85363 h 237"/>
              <a:gd name="T68" fmla="*/ 59645 w 523"/>
              <a:gd name="T69" fmla="*/ 86154 h 237"/>
              <a:gd name="T70" fmla="*/ 29425 w 523"/>
              <a:gd name="T71" fmla="*/ 85363 h 237"/>
              <a:gd name="T72" fmla="*/ 0 w 523"/>
              <a:gd name="T73" fmla="*/ 82202 h 237"/>
              <a:gd name="T74" fmla="*/ 35787 w 523"/>
              <a:gd name="T75" fmla="*/ 64022 h 237"/>
              <a:gd name="T76" fmla="*/ 73165 w 523"/>
              <a:gd name="T77" fmla="*/ 45053 h 237"/>
              <a:gd name="T78" fmla="*/ 112133 w 523"/>
              <a:gd name="T79" fmla="*/ 27664 h 237"/>
              <a:gd name="T80" fmla="*/ 153487 w 523"/>
              <a:gd name="T81" fmla="*/ 14227 h 237"/>
              <a:gd name="T82" fmla="*/ 170983 w 523"/>
              <a:gd name="T83" fmla="*/ 5533 h 237"/>
              <a:gd name="T84" fmla="*/ 191660 w 523"/>
              <a:gd name="T85" fmla="*/ 1581 h 237"/>
              <a:gd name="T86" fmla="*/ 213927 w 523"/>
              <a:gd name="T87" fmla="*/ 1581 h 237"/>
              <a:gd name="T88" fmla="*/ 235399 w 523"/>
              <a:gd name="T89" fmla="*/ 5533 h 237"/>
              <a:gd name="T90" fmla="*/ 274367 w 523"/>
              <a:gd name="T91" fmla="*/ 19760 h 237"/>
              <a:gd name="T92" fmla="*/ 314926 w 523"/>
              <a:gd name="T93" fmla="*/ 30035 h 237"/>
              <a:gd name="T94" fmla="*/ 358666 w 523"/>
              <a:gd name="T95" fmla="*/ 37939 h 237"/>
              <a:gd name="T96" fmla="*/ 402405 w 523"/>
              <a:gd name="T97" fmla="*/ 41891 h 2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23" h="237">
                <a:moveTo>
                  <a:pt x="506" y="53"/>
                </a:moveTo>
                <a:lnTo>
                  <a:pt x="501" y="60"/>
                </a:lnTo>
                <a:lnTo>
                  <a:pt x="495" y="66"/>
                </a:lnTo>
                <a:lnTo>
                  <a:pt x="489" y="73"/>
                </a:lnTo>
                <a:lnTo>
                  <a:pt x="483" y="79"/>
                </a:lnTo>
                <a:lnTo>
                  <a:pt x="475" y="85"/>
                </a:lnTo>
                <a:lnTo>
                  <a:pt x="467" y="90"/>
                </a:lnTo>
                <a:lnTo>
                  <a:pt x="461" y="96"/>
                </a:lnTo>
                <a:lnTo>
                  <a:pt x="454" y="102"/>
                </a:lnTo>
                <a:lnTo>
                  <a:pt x="445" y="93"/>
                </a:lnTo>
                <a:lnTo>
                  <a:pt x="436" y="82"/>
                </a:lnTo>
                <a:lnTo>
                  <a:pt x="425" y="74"/>
                </a:lnTo>
                <a:lnTo>
                  <a:pt x="410" y="68"/>
                </a:lnTo>
                <a:lnTo>
                  <a:pt x="407" y="76"/>
                </a:lnTo>
                <a:lnTo>
                  <a:pt x="407" y="85"/>
                </a:lnTo>
                <a:lnTo>
                  <a:pt x="412" y="91"/>
                </a:lnTo>
                <a:lnTo>
                  <a:pt x="420" y="98"/>
                </a:lnTo>
                <a:lnTo>
                  <a:pt x="428" y="106"/>
                </a:lnTo>
                <a:lnTo>
                  <a:pt x="434" y="113"/>
                </a:lnTo>
                <a:lnTo>
                  <a:pt x="440" y="121"/>
                </a:lnTo>
                <a:lnTo>
                  <a:pt x="442" y="129"/>
                </a:lnTo>
                <a:lnTo>
                  <a:pt x="457" y="141"/>
                </a:lnTo>
                <a:lnTo>
                  <a:pt x="473" y="152"/>
                </a:lnTo>
                <a:lnTo>
                  <a:pt x="487" y="165"/>
                </a:lnTo>
                <a:lnTo>
                  <a:pt x="500" y="179"/>
                </a:lnTo>
                <a:lnTo>
                  <a:pt x="511" y="193"/>
                </a:lnTo>
                <a:lnTo>
                  <a:pt x="519" y="207"/>
                </a:lnTo>
                <a:lnTo>
                  <a:pt x="523" y="222"/>
                </a:lnTo>
                <a:lnTo>
                  <a:pt x="523" y="237"/>
                </a:lnTo>
                <a:lnTo>
                  <a:pt x="503" y="233"/>
                </a:lnTo>
                <a:lnTo>
                  <a:pt x="483" y="231"/>
                </a:lnTo>
                <a:lnTo>
                  <a:pt x="462" y="229"/>
                </a:lnTo>
                <a:lnTo>
                  <a:pt x="442" y="226"/>
                </a:lnTo>
                <a:lnTo>
                  <a:pt x="421" y="224"/>
                </a:lnTo>
                <a:lnTo>
                  <a:pt x="399" y="223"/>
                </a:lnTo>
                <a:lnTo>
                  <a:pt x="379" y="220"/>
                </a:lnTo>
                <a:lnTo>
                  <a:pt x="359" y="219"/>
                </a:lnTo>
                <a:lnTo>
                  <a:pt x="337" y="218"/>
                </a:lnTo>
                <a:lnTo>
                  <a:pt x="316" y="216"/>
                </a:lnTo>
                <a:lnTo>
                  <a:pt x="294" y="215"/>
                </a:lnTo>
                <a:lnTo>
                  <a:pt x="274" y="214"/>
                </a:lnTo>
                <a:lnTo>
                  <a:pt x="252" y="212"/>
                </a:lnTo>
                <a:lnTo>
                  <a:pt x="232" y="211"/>
                </a:lnTo>
                <a:lnTo>
                  <a:pt x="210" y="209"/>
                </a:lnTo>
                <a:lnTo>
                  <a:pt x="189" y="208"/>
                </a:lnTo>
                <a:lnTo>
                  <a:pt x="167" y="127"/>
                </a:lnTo>
                <a:lnTo>
                  <a:pt x="185" y="125"/>
                </a:lnTo>
                <a:lnTo>
                  <a:pt x="202" y="120"/>
                </a:lnTo>
                <a:lnTo>
                  <a:pt x="218" y="114"/>
                </a:lnTo>
                <a:lnTo>
                  <a:pt x="233" y="108"/>
                </a:lnTo>
                <a:lnTo>
                  <a:pt x="247" y="101"/>
                </a:lnTo>
                <a:lnTo>
                  <a:pt x="263" y="95"/>
                </a:lnTo>
                <a:lnTo>
                  <a:pt x="277" y="89"/>
                </a:lnTo>
                <a:lnTo>
                  <a:pt x="293" y="86"/>
                </a:lnTo>
                <a:lnTo>
                  <a:pt x="294" y="82"/>
                </a:lnTo>
                <a:lnTo>
                  <a:pt x="293" y="75"/>
                </a:lnTo>
                <a:lnTo>
                  <a:pt x="288" y="70"/>
                </a:lnTo>
                <a:lnTo>
                  <a:pt x="287" y="66"/>
                </a:lnTo>
                <a:lnTo>
                  <a:pt x="271" y="74"/>
                </a:lnTo>
                <a:lnTo>
                  <a:pt x="255" y="80"/>
                </a:lnTo>
                <a:lnTo>
                  <a:pt x="240" y="87"/>
                </a:lnTo>
                <a:lnTo>
                  <a:pt x="222" y="91"/>
                </a:lnTo>
                <a:lnTo>
                  <a:pt x="205" y="96"/>
                </a:lnTo>
                <a:lnTo>
                  <a:pt x="186" y="99"/>
                </a:lnTo>
                <a:lnTo>
                  <a:pt x="169" y="103"/>
                </a:lnTo>
                <a:lnTo>
                  <a:pt x="150" y="105"/>
                </a:lnTo>
                <a:lnTo>
                  <a:pt x="131" y="106"/>
                </a:lnTo>
                <a:lnTo>
                  <a:pt x="113" y="108"/>
                </a:lnTo>
                <a:lnTo>
                  <a:pt x="94" y="109"/>
                </a:lnTo>
                <a:lnTo>
                  <a:pt x="75" y="109"/>
                </a:lnTo>
                <a:lnTo>
                  <a:pt x="56" y="108"/>
                </a:lnTo>
                <a:lnTo>
                  <a:pt x="37" y="108"/>
                </a:lnTo>
                <a:lnTo>
                  <a:pt x="19" y="106"/>
                </a:lnTo>
                <a:lnTo>
                  <a:pt x="0" y="104"/>
                </a:lnTo>
                <a:lnTo>
                  <a:pt x="23" y="94"/>
                </a:lnTo>
                <a:lnTo>
                  <a:pt x="45" y="81"/>
                </a:lnTo>
                <a:lnTo>
                  <a:pt x="69" y="70"/>
                </a:lnTo>
                <a:lnTo>
                  <a:pt x="92" y="57"/>
                </a:lnTo>
                <a:lnTo>
                  <a:pt x="117" y="45"/>
                </a:lnTo>
                <a:lnTo>
                  <a:pt x="141" y="35"/>
                </a:lnTo>
                <a:lnTo>
                  <a:pt x="166" y="26"/>
                </a:lnTo>
                <a:lnTo>
                  <a:pt x="193" y="18"/>
                </a:lnTo>
                <a:lnTo>
                  <a:pt x="204" y="12"/>
                </a:lnTo>
                <a:lnTo>
                  <a:pt x="215" y="7"/>
                </a:lnTo>
                <a:lnTo>
                  <a:pt x="229" y="4"/>
                </a:lnTo>
                <a:lnTo>
                  <a:pt x="241" y="2"/>
                </a:lnTo>
                <a:lnTo>
                  <a:pt x="255" y="0"/>
                </a:lnTo>
                <a:lnTo>
                  <a:pt x="269" y="2"/>
                </a:lnTo>
                <a:lnTo>
                  <a:pt x="283" y="4"/>
                </a:lnTo>
                <a:lnTo>
                  <a:pt x="296" y="7"/>
                </a:lnTo>
                <a:lnTo>
                  <a:pt x="321" y="17"/>
                </a:lnTo>
                <a:lnTo>
                  <a:pt x="345" y="25"/>
                </a:lnTo>
                <a:lnTo>
                  <a:pt x="371" y="33"/>
                </a:lnTo>
                <a:lnTo>
                  <a:pt x="396" y="38"/>
                </a:lnTo>
                <a:lnTo>
                  <a:pt x="423" y="44"/>
                </a:lnTo>
                <a:lnTo>
                  <a:pt x="451" y="48"/>
                </a:lnTo>
                <a:lnTo>
                  <a:pt x="478" y="51"/>
                </a:lnTo>
                <a:lnTo>
                  <a:pt x="506" y="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9C4F041-63E2-48FD-9936-8DD53F457D20}" type="datetime11">
              <a:rPr lang="zh-CN" altLang="en-US"/>
            </a:fld>
            <a:endParaRPr lang="en-US" altLang="zh-CN"/>
          </a:p>
        </p:txBody>
      </p:sp>
      <p:sp>
        <p:nvSpPr>
          <p:cNvPr id="1741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E9878A-338B-4FBC-8F18-FA59898A48D0}"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17412" name="Rectangle 3"/>
          <p:cNvSpPr>
            <a:spLocks noGrp="1" noChangeArrowheads="1"/>
          </p:cNvSpPr>
          <p:nvPr>
            <p:ph idx="1"/>
          </p:nvPr>
        </p:nvSpPr>
        <p:spPr>
          <a:xfrm>
            <a:off x="457200" y="1295400"/>
            <a:ext cx="8229600" cy="4835525"/>
          </a:xfrm>
        </p:spPr>
        <p:txBody>
          <a:bodyPr/>
          <a:lstStyle/>
          <a:p>
            <a:pPr>
              <a:spcBef>
                <a:spcPct val="40000"/>
              </a:spcBef>
            </a:pPr>
            <a:r>
              <a:rPr lang="zh-CN" altLang="en-US" sz="2800" b="1" smtClean="0">
                <a:solidFill>
                  <a:srgbClr val="C00000"/>
                </a:solidFill>
                <a:latin typeface="微软雅黑" panose="020B0503020204020204" pitchFamily="34" charset="-122"/>
                <a:ea typeface="微软雅黑" panose="020B0503020204020204" pitchFamily="34" charset="-122"/>
              </a:rPr>
              <a:t>德国人</a:t>
            </a:r>
            <a:r>
              <a:rPr lang="zh-CN" altLang="en-US" sz="2400" b="1" smtClean="0">
                <a:latin typeface="微软雅黑" panose="020B0503020204020204" pitchFamily="34" charset="-122"/>
                <a:ea typeface="微软雅黑" panose="020B0503020204020204" pitchFamily="34" charset="-122"/>
              </a:rPr>
              <a:t>官僚意识浓，</a:t>
            </a:r>
            <a:r>
              <a:rPr lang="zh-CN" altLang="en-US" sz="2400" b="1" smtClean="0">
                <a:solidFill>
                  <a:srgbClr val="FF0000"/>
                </a:solidFill>
                <a:latin typeface="微软雅黑" panose="020B0503020204020204" pitchFamily="34" charset="-122"/>
                <a:ea typeface="微软雅黑" panose="020B0503020204020204" pitchFamily="34" charset="-122"/>
              </a:rPr>
              <a:t>组织纪律性强，勤奋刻苦</a:t>
            </a:r>
            <a:r>
              <a:rPr lang="zh-CN" altLang="en-US" sz="2400" b="1" smtClean="0">
                <a:latin typeface="微软雅黑" panose="020B0503020204020204" pitchFamily="34" charset="-122"/>
                <a:ea typeface="微软雅黑" panose="020B0503020204020204" pitchFamily="34" charset="-122"/>
              </a:rPr>
              <a:t>。因此，</a:t>
            </a:r>
            <a:r>
              <a:rPr lang="zh-CN" altLang="en-US" sz="2400" b="1" smtClean="0">
                <a:solidFill>
                  <a:srgbClr val="3333CC"/>
                </a:solidFill>
                <a:latin typeface="微软雅黑" panose="020B0503020204020204" pitchFamily="34" charset="-122"/>
                <a:ea typeface="微软雅黑" panose="020B0503020204020204" pitchFamily="34" charset="-122"/>
              </a:rPr>
              <a:t>德国的企业管理中，决策机构庞大、</a:t>
            </a:r>
            <a:r>
              <a:rPr lang="zh-CN" altLang="en-US" sz="2400" b="1" smtClean="0">
                <a:solidFill>
                  <a:srgbClr val="FF0000"/>
                </a:solidFill>
                <a:latin typeface="微软雅黑" panose="020B0503020204020204" pitchFamily="34" charset="-122"/>
                <a:ea typeface="微软雅黑" panose="020B0503020204020204" pitchFamily="34" charset="-122"/>
              </a:rPr>
              <a:t>决策集体化</a:t>
            </a:r>
            <a:r>
              <a:rPr lang="zh-CN" altLang="en-US" sz="2400" b="1" smtClean="0">
                <a:solidFill>
                  <a:srgbClr val="3333CC"/>
                </a:solidFill>
                <a:latin typeface="微软雅黑" panose="020B0503020204020204" pitchFamily="34" charset="-122"/>
                <a:ea typeface="微软雅黑" panose="020B0503020204020204" pitchFamily="34" charset="-122"/>
              </a:rPr>
              <a:t>，保证工人参加管理，往往要花较多的时间论证，但决策质量高。</a:t>
            </a:r>
            <a:endParaRPr lang="zh-CN" altLang="en-US" sz="2400" b="1" smtClean="0">
              <a:solidFill>
                <a:srgbClr val="3333CC"/>
              </a:solidFill>
              <a:latin typeface="微软雅黑" panose="020B0503020204020204" pitchFamily="34" charset="-122"/>
              <a:ea typeface="微软雅黑" panose="020B0503020204020204" pitchFamily="34" charset="-122"/>
            </a:endParaRPr>
          </a:p>
          <a:p>
            <a:pPr>
              <a:spcBef>
                <a:spcPct val="40000"/>
              </a:spcBef>
            </a:pPr>
            <a:r>
              <a:rPr lang="zh-CN" altLang="en-US" sz="2400" b="1" smtClean="0">
                <a:latin typeface="微软雅黑" panose="020B0503020204020204" pitchFamily="34" charset="-122"/>
                <a:ea typeface="微软雅黑" panose="020B0503020204020204" pitchFamily="34" charset="-122"/>
              </a:rPr>
              <a:t>企业执行层划分严格，各部门负责只有一个主管，不设副职。职工参与企业管理</a:t>
            </a:r>
            <a:r>
              <a:rPr lang="zh-CN" altLang="en-US" sz="2400" b="1" smtClean="0">
                <a:solidFill>
                  <a:srgbClr val="FF0000"/>
                </a:solidFill>
                <a:latin typeface="微软雅黑" panose="020B0503020204020204" pitchFamily="34" charset="-122"/>
                <a:ea typeface="微软雅黑" panose="020B0503020204020204" pitchFamily="34" charset="-122"/>
              </a:rPr>
              <a:t>广泛而正规</a:t>
            </a:r>
            <a:r>
              <a:rPr lang="zh-CN" altLang="en-US" sz="2400" b="1" smtClean="0">
                <a:latin typeface="微软雅黑" panose="020B0503020204020204" pitchFamily="34" charset="-122"/>
                <a:ea typeface="微软雅黑" panose="020B0503020204020204" pitchFamily="34" charset="-122"/>
              </a:rPr>
              <a:t>，许多法律都</a:t>
            </a:r>
            <a:r>
              <a:rPr lang="zh-CN" altLang="en-US" sz="2800" b="1" smtClean="0">
                <a:solidFill>
                  <a:srgbClr val="C00000"/>
                </a:solidFill>
                <a:latin typeface="微软雅黑" panose="020B0503020204020204" pitchFamily="34" charset="-122"/>
                <a:ea typeface="微软雅黑" panose="020B0503020204020204" pitchFamily="34" charset="-122"/>
              </a:rPr>
              <a:t>保障了职工参与企业管理的权力</a:t>
            </a:r>
            <a:r>
              <a:rPr lang="zh-CN" altLang="en-US" sz="2400" b="1" smtClean="0">
                <a:latin typeface="微软雅黑" panose="020B0503020204020204" pitchFamily="34" charset="-122"/>
                <a:ea typeface="微软雅黑" panose="020B0503020204020204" pitchFamily="34" charset="-122"/>
              </a:rPr>
              <a:t>。职工参与企业管理主要是通过参加企业监事会和董事会来实现。</a:t>
            </a:r>
            <a:endParaRPr lang="zh-CN" altLang="en-US" sz="2400" b="1" smtClean="0">
              <a:latin typeface="微软雅黑" panose="020B0503020204020204" pitchFamily="34" charset="-122"/>
              <a:ea typeface="微软雅黑" panose="020B0503020204020204" pitchFamily="34" charset="-122"/>
            </a:endParaRPr>
          </a:p>
          <a:p>
            <a:pPr>
              <a:spcBef>
                <a:spcPct val="40000"/>
              </a:spcBef>
            </a:pPr>
            <a:r>
              <a:rPr lang="zh-CN" altLang="en-US" sz="2400" b="1" smtClean="0">
                <a:solidFill>
                  <a:srgbClr val="3333CC"/>
                </a:solidFill>
                <a:latin typeface="微软雅黑" panose="020B0503020204020204" pitchFamily="34" charset="-122"/>
                <a:ea typeface="微软雅黑" panose="020B0503020204020204" pitchFamily="34" charset="-122"/>
              </a:rPr>
              <a:t>按照</a:t>
            </a:r>
            <a:r>
              <a:rPr lang="en-US" altLang="zh-CN" sz="2400" b="1" smtClean="0">
                <a:solidFill>
                  <a:srgbClr val="FF0000"/>
                </a:solidFill>
                <a:latin typeface="微软雅黑" panose="020B0503020204020204" pitchFamily="34" charset="-122"/>
                <a:ea typeface="微软雅黑" panose="020B0503020204020204" pitchFamily="34" charset="-122"/>
              </a:rPr>
              <a:t>《</a:t>
            </a:r>
            <a:r>
              <a:rPr lang="zh-CN" altLang="en-US" sz="2400" b="1" smtClean="0">
                <a:solidFill>
                  <a:srgbClr val="FF0000"/>
                </a:solidFill>
                <a:latin typeface="微软雅黑" panose="020B0503020204020204" pitchFamily="34" charset="-122"/>
                <a:ea typeface="微软雅黑" panose="020B0503020204020204" pitchFamily="34" charset="-122"/>
              </a:rPr>
              <a:t>职工参与管理法</a:t>
            </a:r>
            <a:r>
              <a:rPr lang="en-US" altLang="zh-CN" sz="2400" b="1" smtClean="0">
                <a:solidFill>
                  <a:srgbClr val="FF0000"/>
                </a:solidFill>
                <a:latin typeface="微软雅黑" panose="020B0503020204020204" pitchFamily="34" charset="-122"/>
                <a:ea typeface="微软雅黑" panose="020B0503020204020204" pitchFamily="34" charset="-122"/>
              </a:rPr>
              <a:t>》</a:t>
            </a:r>
            <a:r>
              <a:rPr lang="zh-CN" altLang="en-US" sz="2400" b="1" smtClean="0">
                <a:solidFill>
                  <a:srgbClr val="3333CC"/>
                </a:solidFill>
                <a:latin typeface="微软雅黑" panose="020B0503020204020204" pitchFamily="34" charset="-122"/>
                <a:ea typeface="微软雅黑" panose="020B0503020204020204" pitchFamily="34" charset="-122"/>
              </a:rPr>
              <a:t>规定，</a:t>
            </a:r>
            <a:r>
              <a:rPr lang="en-US" altLang="zh-CN" sz="2400" b="1" smtClean="0">
                <a:solidFill>
                  <a:srgbClr val="3333CC"/>
                </a:solidFill>
                <a:latin typeface="微软雅黑" panose="020B0503020204020204" pitchFamily="34" charset="-122"/>
                <a:ea typeface="微软雅黑" panose="020B0503020204020204" pitchFamily="34" charset="-122"/>
              </a:rPr>
              <a:t>2</a:t>
            </a:r>
            <a:r>
              <a:rPr lang="zh-CN" altLang="en-US" sz="2400" b="1" smtClean="0">
                <a:solidFill>
                  <a:srgbClr val="3333CC"/>
                </a:solidFill>
                <a:latin typeface="微软雅黑" panose="020B0503020204020204" pitchFamily="34" charset="-122"/>
                <a:ea typeface="微软雅黑" panose="020B0503020204020204" pitchFamily="34" charset="-122"/>
              </a:rPr>
              <a:t>万人以上的企业，监事会成员</a:t>
            </a:r>
            <a:r>
              <a:rPr lang="en-US" altLang="zh-CN" sz="2400" b="1" smtClean="0">
                <a:solidFill>
                  <a:srgbClr val="3333CC"/>
                </a:solidFill>
                <a:latin typeface="微软雅黑" panose="020B0503020204020204" pitchFamily="34" charset="-122"/>
                <a:ea typeface="微软雅黑" panose="020B0503020204020204" pitchFamily="34" charset="-122"/>
              </a:rPr>
              <a:t>20</a:t>
            </a:r>
            <a:r>
              <a:rPr lang="zh-CN" altLang="en-US" sz="2400" b="1" smtClean="0">
                <a:solidFill>
                  <a:srgbClr val="3333CC"/>
                </a:solidFill>
                <a:latin typeface="微软雅黑" panose="020B0503020204020204" pitchFamily="34" charset="-122"/>
                <a:ea typeface="微软雅黑" panose="020B0503020204020204" pitchFamily="34" charset="-122"/>
              </a:rPr>
              <a:t>名，劳资代表各一半，劳方代表中，企业内推举</a:t>
            </a:r>
            <a:r>
              <a:rPr lang="en-US" altLang="zh-CN" sz="2400" b="1" smtClean="0">
                <a:solidFill>
                  <a:srgbClr val="3333CC"/>
                </a:solidFill>
                <a:latin typeface="微软雅黑" panose="020B0503020204020204" pitchFamily="34" charset="-122"/>
                <a:ea typeface="微软雅黑" panose="020B0503020204020204" pitchFamily="34" charset="-122"/>
              </a:rPr>
              <a:t>7</a:t>
            </a:r>
            <a:r>
              <a:rPr lang="zh-CN" altLang="en-US" sz="2400" b="1" smtClean="0">
                <a:solidFill>
                  <a:srgbClr val="3333CC"/>
                </a:solidFill>
                <a:latin typeface="微软雅黑" panose="020B0503020204020204" pitchFamily="34" charset="-122"/>
                <a:ea typeface="微软雅黑" panose="020B0503020204020204" pitchFamily="34" charset="-122"/>
              </a:rPr>
              <a:t>人，企业外推举</a:t>
            </a:r>
            <a:r>
              <a:rPr lang="en-US" altLang="zh-CN" sz="2400" b="1" smtClean="0">
                <a:solidFill>
                  <a:srgbClr val="3333CC"/>
                </a:solidFill>
                <a:latin typeface="微软雅黑" panose="020B0503020204020204" pitchFamily="34" charset="-122"/>
                <a:ea typeface="微软雅黑" panose="020B0503020204020204" pitchFamily="34" charset="-122"/>
              </a:rPr>
              <a:t>3</a:t>
            </a:r>
            <a:r>
              <a:rPr lang="zh-CN" altLang="en-US" sz="2400" b="1" smtClean="0">
                <a:solidFill>
                  <a:srgbClr val="3333CC"/>
                </a:solidFill>
                <a:latin typeface="微软雅黑" panose="020B0503020204020204" pitchFamily="34" charset="-122"/>
                <a:ea typeface="微软雅黑" panose="020B0503020204020204" pitchFamily="34" charset="-122"/>
              </a:rPr>
              <a:t>人；</a:t>
            </a:r>
            <a:r>
              <a:rPr lang="en-US" altLang="zh-CN" sz="2400" b="1" smtClean="0">
                <a:solidFill>
                  <a:srgbClr val="3333CC"/>
                </a:solidFill>
                <a:latin typeface="微软雅黑" panose="020B0503020204020204" pitchFamily="34" charset="-122"/>
                <a:ea typeface="微软雅黑" panose="020B0503020204020204" pitchFamily="34" charset="-122"/>
              </a:rPr>
              <a:t>1</a:t>
            </a:r>
            <a:r>
              <a:rPr lang="zh-CN" altLang="en-US" sz="2400" b="1" smtClean="0">
                <a:solidFill>
                  <a:srgbClr val="3333CC"/>
                </a:solidFill>
                <a:latin typeface="微软雅黑" panose="020B0503020204020204" pitchFamily="34" charset="-122"/>
                <a:ea typeface="微软雅黑" panose="020B0503020204020204" pitchFamily="34" charset="-122"/>
              </a:rPr>
              <a:t>万</a:t>
            </a:r>
            <a:r>
              <a:rPr lang="en-US" altLang="zh-CN" sz="2400" b="1" smtClean="0">
                <a:solidFill>
                  <a:srgbClr val="3333CC"/>
                </a:solidFill>
                <a:latin typeface="微软雅黑" panose="020B0503020204020204" pitchFamily="34" charset="-122"/>
                <a:ea typeface="微软雅黑" panose="020B0503020204020204" pitchFamily="34" charset="-122"/>
              </a:rPr>
              <a:t>~2</a:t>
            </a:r>
            <a:r>
              <a:rPr lang="zh-CN" altLang="en-US" sz="2400" b="1" smtClean="0">
                <a:solidFill>
                  <a:srgbClr val="3333CC"/>
                </a:solidFill>
                <a:latin typeface="微软雅黑" panose="020B0503020204020204" pitchFamily="34" charset="-122"/>
                <a:ea typeface="微软雅黑" panose="020B0503020204020204" pitchFamily="34" charset="-122"/>
              </a:rPr>
              <a:t>万人的企业中，监事会成员</a:t>
            </a:r>
            <a:r>
              <a:rPr lang="en-US" altLang="zh-CN" sz="2400" b="1" smtClean="0">
                <a:solidFill>
                  <a:srgbClr val="3333CC"/>
                </a:solidFill>
                <a:latin typeface="微软雅黑" panose="020B0503020204020204" pitchFamily="34" charset="-122"/>
                <a:ea typeface="微软雅黑" panose="020B0503020204020204" pitchFamily="34" charset="-122"/>
              </a:rPr>
              <a:t>16</a:t>
            </a:r>
            <a:r>
              <a:rPr lang="zh-CN" altLang="en-US" sz="2400" b="1" smtClean="0">
                <a:solidFill>
                  <a:srgbClr val="3333CC"/>
                </a:solidFill>
                <a:latin typeface="微软雅黑" panose="020B0503020204020204" pitchFamily="34" charset="-122"/>
                <a:ea typeface="微软雅黑" panose="020B0503020204020204" pitchFamily="34" charset="-122"/>
              </a:rPr>
              <a:t>人，劳方代表</a:t>
            </a:r>
            <a:r>
              <a:rPr lang="en-US" altLang="zh-CN" sz="2400" b="1" smtClean="0">
                <a:solidFill>
                  <a:srgbClr val="3333CC"/>
                </a:solidFill>
                <a:latin typeface="微软雅黑" panose="020B0503020204020204" pitchFamily="34" charset="-122"/>
                <a:ea typeface="微软雅黑" panose="020B0503020204020204" pitchFamily="34" charset="-122"/>
              </a:rPr>
              <a:t>8</a:t>
            </a:r>
            <a:r>
              <a:rPr lang="zh-CN" altLang="en-US" sz="2400" b="1" smtClean="0">
                <a:solidFill>
                  <a:srgbClr val="3333CC"/>
                </a:solidFill>
                <a:latin typeface="微软雅黑" panose="020B0503020204020204" pitchFamily="34" charset="-122"/>
                <a:ea typeface="微软雅黑" panose="020B0503020204020204" pitchFamily="34" charset="-122"/>
              </a:rPr>
              <a:t>人，企业内推举</a:t>
            </a:r>
            <a:r>
              <a:rPr lang="en-US" altLang="zh-CN" sz="2400" b="1" smtClean="0">
                <a:solidFill>
                  <a:srgbClr val="3333CC"/>
                </a:solidFill>
                <a:latin typeface="微软雅黑" panose="020B0503020204020204" pitchFamily="34" charset="-122"/>
                <a:ea typeface="微软雅黑" panose="020B0503020204020204" pitchFamily="34" charset="-122"/>
              </a:rPr>
              <a:t>6</a:t>
            </a:r>
            <a:r>
              <a:rPr lang="zh-CN" altLang="en-US" sz="2400" b="1" smtClean="0">
                <a:solidFill>
                  <a:srgbClr val="3333CC"/>
                </a:solidFill>
                <a:latin typeface="微软雅黑" panose="020B0503020204020204" pitchFamily="34" charset="-122"/>
                <a:ea typeface="微软雅黑" panose="020B0503020204020204" pitchFamily="34" charset="-122"/>
              </a:rPr>
              <a:t>人，企业外推举</a:t>
            </a:r>
            <a:r>
              <a:rPr lang="en-US" altLang="zh-CN" sz="2400" b="1" smtClean="0">
                <a:solidFill>
                  <a:srgbClr val="3333CC"/>
                </a:solidFill>
                <a:latin typeface="微软雅黑" panose="020B0503020204020204" pitchFamily="34" charset="-122"/>
                <a:ea typeface="微软雅黑" panose="020B0503020204020204" pitchFamily="34" charset="-122"/>
              </a:rPr>
              <a:t>2</a:t>
            </a:r>
            <a:r>
              <a:rPr lang="zh-CN" altLang="en-US" sz="2400" b="1" smtClean="0">
                <a:solidFill>
                  <a:srgbClr val="3333CC"/>
                </a:solidFill>
                <a:latin typeface="微软雅黑" panose="020B0503020204020204" pitchFamily="34" charset="-122"/>
                <a:ea typeface="微软雅黑" panose="020B0503020204020204" pitchFamily="34" charset="-122"/>
              </a:rPr>
              <a:t>人，</a:t>
            </a:r>
            <a:r>
              <a:rPr lang="en-US" altLang="zh-CN" sz="2400" b="1" smtClean="0">
                <a:solidFill>
                  <a:srgbClr val="3333CC"/>
                </a:solidFill>
                <a:latin typeface="微软雅黑" panose="020B0503020204020204" pitchFamily="34" charset="-122"/>
                <a:ea typeface="微软雅黑" panose="020B0503020204020204" pitchFamily="34" charset="-122"/>
              </a:rPr>
              <a:t>1</a:t>
            </a:r>
            <a:r>
              <a:rPr lang="zh-CN" altLang="en-US" sz="2400" b="1" smtClean="0">
                <a:solidFill>
                  <a:srgbClr val="3333CC"/>
                </a:solidFill>
                <a:latin typeface="微软雅黑" panose="020B0503020204020204" pitchFamily="34" charset="-122"/>
                <a:ea typeface="微软雅黑" panose="020B0503020204020204" pitchFamily="34" charset="-122"/>
              </a:rPr>
              <a:t>万人以下的企业，监事会成员中劳资代表均各占一半。</a:t>
            </a:r>
            <a:endParaRPr lang="zh-CN" altLang="en-US" sz="2400" b="1" smtClean="0">
              <a:solidFill>
                <a:srgbClr val="3333CC"/>
              </a:solidFill>
              <a:latin typeface="微软雅黑" panose="020B0503020204020204" pitchFamily="34" charset="-122"/>
              <a:ea typeface="微软雅黑" panose="020B0503020204020204" pitchFamily="34" charset="-122"/>
            </a:endParaRPr>
          </a:p>
        </p:txBody>
      </p:sp>
      <p:sp>
        <p:nvSpPr>
          <p:cNvPr id="17413" name="Rectangle 4"/>
          <p:cNvSpPr>
            <a:spLocks noGrp="1" noChangeArrowheads="1"/>
          </p:cNvSpPr>
          <p:nvPr>
            <p:ph type="title"/>
          </p:nvPr>
        </p:nvSpPr>
        <p:spPr>
          <a:xfrm>
            <a:off x="527050" y="278130"/>
            <a:ext cx="8312150" cy="864870"/>
          </a:xfrm>
          <a:solidFill>
            <a:srgbClr val="FFCC99"/>
          </a:solidFill>
        </p:spPr>
        <p:txBody>
          <a:bodyPr/>
          <a:lstStyle/>
          <a:p>
            <a:r>
              <a:rPr lang="en-US" altLang="zh-CN" sz="40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9.2.2 </a:t>
            </a:r>
            <a:r>
              <a:rPr lang="zh-CN" altLang="en-US" sz="4000" b="1" dirty="0" smtClean="0">
                <a:latin typeface="微软雅黑" panose="020B0503020204020204" pitchFamily="34" charset="-122"/>
                <a:ea typeface="微软雅黑" panose="020B0503020204020204" pitchFamily="34" charset="-122"/>
              </a:rPr>
              <a:t>欧洲国家的企业文化</a:t>
            </a:r>
            <a:r>
              <a:rPr lang="zh-CN" altLang="en-US" sz="3800" dirty="0" smtClean="0">
                <a:latin typeface="微软雅黑" panose="020B0503020204020204" pitchFamily="34" charset="-122"/>
                <a:ea typeface="微软雅黑" panose="020B0503020204020204" pitchFamily="34" charset="-122"/>
              </a:rPr>
              <a:t> </a:t>
            </a:r>
            <a:endParaRPr lang="zh-CN" altLang="en-US" sz="38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0975049-557B-4F3C-A44B-59A8EDD91F98}" type="datetime11">
              <a:rPr lang="zh-CN" altLang="en-US"/>
            </a:fld>
            <a:endParaRPr lang="en-US" altLang="zh-CN"/>
          </a:p>
        </p:txBody>
      </p:sp>
      <p:sp>
        <p:nvSpPr>
          <p:cNvPr id="1843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ECA9A7-A952-4034-A07C-7031308DE322}"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18436" name="Rectangle 2"/>
          <p:cNvSpPr>
            <a:spLocks noGrp="1" noChangeArrowheads="1"/>
          </p:cNvSpPr>
          <p:nvPr>
            <p:ph type="title"/>
          </p:nvPr>
        </p:nvSpPr>
        <p:spPr>
          <a:xfrm>
            <a:off x="304800" y="277813"/>
            <a:ext cx="8534400" cy="847725"/>
          </a:xfrm>
          <a:solidFill>
            <a:srgbClr val="FFCC99"/>
          </a:solidFill>
        </p:spPr>
        <p:txBody>
          <a:bodyPr/>
          <a:lstStyle/>
          <a:p>
            <a:r>
              <a:rPr lang="en-US" altLang="zh-CN" sz="40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9.2.3 </a:t>
            </a:r>
            <a:r>
              <a:rPr lang="zh-CN" altLang="en-US" sz="4000" b="1" dirty="0" smtClean="0">
                <a:latin typeface="微软雅黑" panose="020B0503020204020204" pitchFamily="34" charset="-122"/>
                <a:ea typeface="微软雅黑" panose="020B0503020204020204" pitchFamily="34" charset="-122"/>
              </a:rPr>
              <a:t>日本的企业文化</a:t>
            </a:r>
            <a:r>
              <a:rPr lang="zh-CN" altLang="en-US" sz="4600" dirty="0" smtClean="0">
                <a:latin typeface="微软雅黑" panose="020B0503020204020204" pitchFamily="34" charset="-122"/>
                <a:ea typeface="微软雅黑" panose="020B0503020204020204" pitchFamily="34" charset="-122"/>
              </a:rPr>
              <a:t> 　</a:t>
            </a:r>
            <a:r>
              <a:rPr lang="zh-CN" altLang="en-US" dirty="0" smtClean="0"/>
              <a:t>　 </a:t>
            </a:r>
            <a:endParaRPr lang="zh-CN" altLang="en-US" dirty="0" smtClean="0"/>
          </a:p>
        </p:txBody>
      </p:sp>
      <p:sp>
        <p:nvSpPr>
          <p:cNvPr id="18437" name="Rectangle 3"/>
          <p:cNvSpPr>
            <a:spLocks noGrp="1" noChangeArrowheads="1"/>
          </p:cNvSpPr>
          <p:nvPr>
            <p:ph idx="1"/>
          </p:nvPr>
        </p:nvSpPr>
        <p:spPr>
          <a:xfrm>
            <a:off x="457200" y="1371600"/>
            <a:ext cx="8291513" cy="4794250"/>
          </a:xfrm>
        </p:spPr>
        <p:txBody>
          <a:bodyPr/>
          <a:lstStyle/>
          <a:p>
            <a:pPr>
              <a:lnSpc>
                <a:spcPct val="115000"/>
              </a:lnSpc>
              <a:spcBef>
                <a:spcPct val="35000"/>
              </a:spcBef>
            </a:pPr>
            <a:r>
              <a:rPr lang="zh-CN" altLang="en-US" sz="2900" b="1" smtClean="0">
                <a:latin typeface="微软雅黑" panose="020B0503020204020204" pitchFamily="34" charset="-122"/>
                <a:ea typeface="微软雅黑" panose="020B0503020204020204" pitchFamily="34" charset="-122"/>
              </a:rPr>
              <a:t>日本是一个</a:t>
            </a:r>
            <a:r>
              <a:rPr lang="zh-CN" altLang="en-US" sz="3200" b="1" smtClean="0">
                <a:solidFill>
                  <a:srgbClr val="C00000"/>
                </a:solidFill>
                <a:latin typeface="微软雅黑" panose="020B0503020204020204" pitchFamily="34" charset="-122"/>
                <a:ea typeface="微软雅黑" panose="020B0503020204020204" pitchFamily="34" charset="-122"/>
              </a:rPr>
              <a:t>单民族</a:t>
            </a:r>
            <a:r>
              <a:rPr lang="zh-CN" altLang="en-US" sz="2900" b="1" smtClean="0">
                <a:latin typeface="微软雅黑" panose="020B0503020204020204" pitchFamily="34" charset="-122"/>
                <a:ea typeface="微软雅黑" panose="020B0503020204020204" pitchFamily="34" charset="-122"/>
              </a:rPr>
              <a:t>的国家，社会结构长期稳定统一，思想观念具有很强的</a:t>
            </a:r>
            <a:r>
              <a:rPr lang="zh-CN" altLang="en-US" sz="3200" b="1" smtClean="0">
                <a:solidFill>
                  <a:srgbClr val="C00000"/>
                </a:solidFill>
                <a:latin typeface="微软雅黑" panose="020B0503020204020204" pitchFamily="34" charset="-122"/>
                <a:ea typeface="微软雅黑" panose="020B0503020204020204" pitchFamily="34" charset="-122"/>
              </a:rPr>
              <a:t>共同性</a:t>
            </a:r>
            <a:r>
              <a:rPr lang="zh-CN" altLang="en-US" sz="2900" b="1" smtClean="0">
                <a:latin typeface="微软雅黑" panose="020B0503020204020204" pitchFamily="34" charset="-122"/>
                <a:ea typeface="微软雅黑" panose="020B0503020204020204" pitchFamily="34" charset="-122"/>
              </a:rPr>
              <a:t>。</a:t>
            </a:r>
            <a:endParaRPr lang="zh-CN" altLang="en-US" sz="2900" b="1" smtClean="0">
              <a:latin typeface="微软雅黑" panose="020B0503020204020204" pitchFamily="34" charset="-122"/>
              <a:ea typeface="微软雅黑" panose="020B0503020204020204" pitchFamily="34" charset="-122"/>
            </a:endParaRPr>
          </a:p>
          <a:p>
            <a:pPr>
              <a:lnSpc>
                <a:spcPct val="115000"/>
              </a:lnSpc>
              <a:spcBef>
                <a:spcPct val="35000"/>
              </a:spcBef>
            </a:pPr>
            <a:r>
              <a:rPr lang="zh-CN" altLang="en-US" sz="2900" b="1" smtClean="0">
                <a:solidFill>
                  <a:srgbClr val="3333CC"/>
                </a:solidFill>
                <a:latin typeface="微软雅黑" panose="020B0503020204020204" pitchFamily="34" charset="-122"/>
                <a:ea typeface="微软雅黑" panose="020B0503020204020204" pitchFamily="34" charset="-122"/>
              </a:rPr>
              <a:t>日本民族受中国儒家伦理思想的影响较大，侧重</a:t>
            </a:r>
            <a:r>
              <a:rPr lang="zh-CN" altLang="en-US" sz="3200" b="1" smtClean="0">
                <a:solidFill>
                  <a:srgbClr val="C00000"/>
                </a:solidFill>
                <a:latin typeface="微软雅黑" panose="020B0503020204020204" pitchFamily="34" charset="-122"/>
                <a:ea typeface="微软雅黑" panose="020B0503020204020204" pitchFamily="34" charset="-122"/>
              </a:rPr>
              <a:t>“和”、“信”、“诚”</a:t>
            </a:r>
            <a:r>
              <a:rPr lang="zh-CN" altLang="en-US" sz="2900" b="1" smtClean="0">
                <a:solidFill>
                  <a:srgbClr val="3333CC"/>
                </a:solidFill>
                <a:latin typeface="微软雅黑" panose="020B0503020204020204" pitchFamily="34" charset="-122"/>
                <a:ea typeface="微软雅黑" panose="020B0503020204020204" pitchFamily="34" charset="-122"/>
              </a:rPr>
              <a:t>等伦理观念，使日本高度重视</a:t>
            </a:r>
            <a:r>
              <a:rPr lang="zh-CN" altLang="en-US" sz="3200" b="1" smtClean="0">
                <a:solidFill>
                  <a:srgbClr val="C00000"/>
                </a:solidFill>
                <a:latin typeface="微软雅黑" panose="020B0503020204020204" pitchFamily="34" charset="-122"/>
                <a:ea typeface="微软雅黑" panose="020B0503020204020204" pitchFamily="34" charset="-122"/>
              </a:rPr>
              <a:t>人际关系</a:t>
            </a:r>
            <a:r>
              <a:rPr lang="zh-CN" altLang="en-US" sz="2900" b="1" smtClean="0">
                <a:solidFill>
                  <a:srgbClr val="3333CC"/>
                </a:solidFill>
                <a:latin typeface="微软雅黑" panose="020B0503020204020204" pitchFamily="34" charset="-122"/>
                <a:ea typeface="微软雅黑" panose="020B0503020204020204" pitchFamily="34" charset="-122"/>
              </a:rPr>
              <a:t>的处理。</a:t>
            </a:r>
            <a:endParaRPr lang="zh-CN" altLang="en-US" sz="2900" b="1" smtClean="0">
              <a:latin typeface="微软雅黑" panose="020B0503020204020204" pitchFamily="34" charset="-122"/>
              <a:ea typeface="微软雅黑" panose="020B0503020204020204" pitchFamily="34" charset="-122"/>
            </a:endParaRPr>
          </a:p>
          <a:p>
            <a:pPr>
              <a:lnSpc>
                <a:spcPct val="115000"/>
              </a:lnSpc>
              <a:spcBef>
                <a:spcPct val="35000"/>
              </a:spcBef>
            </a:pPr>
            <a:r>
              <a:rPr lang="zh-CN" altLang="en-US" sz="2900" b="1" smtClean="0">
                <a:solidFill>
                  <a:srgbClr val="FF0000"/>
                </a:solidFill>
                <a:latin typeface="微软雅黑" panose="020B0503020204020204" pitchFamily="34" charset="-122"/>
                <a:ea typeface="微软雅黑" panose="020B0503020204020204" pitchFamily="34" charset="-122"/>
              </a:rPr>
              <a:t>日本的企业文化往往以</a:t>
            </a:r>
            <a:r>
              <a:rPr lang="zh-CN" altLang="en-US" sz="3200" b="1" smtClean="0">
                <a:solidFill>
                  <a:srgbClr val="C00000"/>
                </a:solidFill>
                <a:latin typeface="微软雅黑" panose="020B0503020204020204" pitchFamily="34" charset="-122"/>
                <a:ea typeface="微软雅黑" panose="020B0503020204020204" pitchFamily="34" charset="-122"/>
              </a:rPr>
              <a:t>和亲一致</a:t>
            </a:r>
            <a:r>
              <a:rPr lang="zh-CN" altLang="en-US" sz="2900" b="1" smtClean="0">
                <a:solidFill>
                  <a:srgbClr val="FF0000"/>
                </a:solidFill>
                <a:latin typeface="微软雅黑" panose="020B0503020204020204" pitchFamily="34" charset="-122"/>
                <a:ea typeface="微软雅黑" panose="020B0503020204020204" pitchFamily="34" charset="-122"/>
              </a:rPr>
              <a:t>的</a:t>
            </a:r>
            <a:r>
              <a:rPr lang="zh-CN" altLang="en-US" sz="3200" b="1" smtClean="0">
                <a:solidFill>
                  <a:srgbClr val="C00000"/>
                </a:solidFill>
                <a:latin typeface="微软雅黑" panose="020B0503020204020204" pitchFamily="34" charset="-122"/>
                <a:ea typeface="微软雅黑" panose="020B0503020204020204" pitchFamily="34" charset="-122"/>
              </a:rPr>
              <a:t>团队精神</a:t>
            </a:r>
            <a:r>
              <a:rPr lang="zh-CN" altLang="en-US" sz="2900" b="1" smtClean="0">
                <a:solidFill>
                  <a:srgbClr val="FF0000"/>
                </a:solidFill>
                <a:latin typeface="微软雅黑" panose="020B0503020204020204" pitchFamily="34" charset="-122"/>
                <a:ea typeface="微软雅黑" panose="020B0503020204020204" pitchFamily="34" charset="-122"/>
              </a:rPr>
              <a:t>为其特点。</a:t>
            </a:r>
            <a:r>
              <a:rPr lang="zh-CN" altLang="en-US" sz="3200" b="1" smtClean="0">
                <a:solidFill>
                  <a:srgbClr val="C00000"/>
                </a:solidFill>
                <a:latin typeface="微软雅黑" panose="020B0503020204020204" pitchFamily="34" charset="-122"/>
                <a:ea typeface="微软雅黑" panose="020B0503020204020204" pitchFamily="34" charset="-122"/>
              </a:rPr>
              <a:t>“和”</a:t>
            </a:r>
            <a:r>
              <a:rPr lang="zh-CN" altLang="en-US" sz="2900" b="1" smtClean="0">
                <a:solidFill>
                  <a:srgbClr val="FF0000"/>
                </a:solidFill>
                <a:latin typeface="微软雅黑" panose="020B0503020204020204" pitchFamily="34" charset="-122"/>
                <a:ea typeface="微软雅黑" panose="020B0503020204020204" pitchFamily="34" charset="-122"/>
              </a:rPr>
              <a:t>被日本企业作为运用到管理中的哲学观念，是企业行动的指南。</a:t>
            </a:r>
            <a:endParaRPr lang="zh-CN" altLang="en-US" sz="2900" b="1"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8014C5C-6C24-4710-ADA3-03E31AF54D32}" type="datetime11">
              <a:rPr lang="zh-CN" altLang="en-US"/>
            </a:fld>
            <a:endParaRPr lang="en-US" altLang="zh-CN"/>
          </a:p>
        </p:txBody>
      </p:sp>
      <p:sp>
        <p:nvSpPr>
          <p:cNvPr id="1945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C8B0C5-0A69-4AA8-A751-A6CBCD21CFED}"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19460" name="Rectangle 3"/>
          <p:cNvSpPr>
            <a:spLocks noGrp="1" noChangeArrowheads="1"/>
          </p:cNvSpPr>
          <p:nvPr>
            <p:ph idx="1"/>
          </p:nvPr>
        </p:nvSpPr>
        <p:spPr>
          <a:xfrm>
            <a:off x="457200" y="1447800"/>
            <a:ext cx="8229600" cy="4683125"/>
          </a:xfrm>
        </p:spPr>
        <p:txBody>
          <a:bodyPr/>
          <a:lstStyle/>
          <a:p>
            <a:pPr>
              <a:lnSpc>
                <a:spcPct val="90000"/>
              </a:lnSpc>
              <a:spcBef>
                <a:spcPct val="40000"/>
              </a:spcBef>
            </a:pPr>
            <a:r>
              <a:rPr lang="zh-CN" altLang="en-US" sz="2500" b="1" smtClean="0">
                <a:latin typeface="微软雅黑" panose="020B0503020204020204" pitchFamily="34" charset="-122"/>
                <a:ea typeface="微软雅黑" panose="020B0503020204020204" pitchFamily="34" charset="-122"/>
              </a:rPr>
              <a:t>以</a:t>
            </a:r>
            <a:r>
              <a:rPr lang="zh-CN" altLang="en-US" sz="2800" b="1" smtClean="0">
                <a:solidFill>
                  <a:srgbClr val="C00000"/>
                </a:solidFill>
                <a:latin typeface="微软雅黑" panose="020B0503020204020204" pitchFamily="34" charset="-122"/>
                <a:ea typeface="微软雅黑" panose="020B0503020204020204" pitchFamily="34" charset="-122"/>
              </a:rPr>
              <a:t>团队精神</a:t>
            </a:r>
            <a:r>
              <a:rPr lang="zh-CN" altLang="en-US" sz="2500" b="1" smtClean="0">
                <a:latin typeface="微软雅黑" panose="020B0503020204020204" pitchFamily="34" charset="-122"/>
                <a:ea typeface="微软雅黑" panose="020B0503020204020204" pitchFamily="34" charset="-122"/>
              </a:rPr>
              <a:t>为特点的日本企业文化，使企业上下一致地</a:t>
            </a:r>
            <a:r>
              <a:rPr lang="zh-CN" altLang="en-US" sz="2500" b="1" smtClean="0">
                <a:solidFill>
                  <a:srgbClr val="FF0000"/>
                </a:solidFill>
                <a:latin typeface="微软雅黑" panose="020B0503020204020204" pitchFamily="34" charset="-122"/>
                <a:ea typeface="微软雅黑" panose="020B0503020204020204" pitchFamily="34" charset="-122"/>
              </a:rPr>
              <a:t>维护和谐，互相谦让，强调合作，反对个人主义</a:t>
            </a:r>
            <a:r>
              <a:rPr lang="zh-CN" altLang="en-US" sz="2500" b="1" smtClean="0">
                <a:latin typeface="微软雅黑" panose="020B0503020204020204" pitchFamily="34" charset="-122"/>
                <a:ea typeface="微软雅黑" panose="020B0503020204020204" pitchFamily="34" charset="-122"/>
              </a:rPr>
              <a:t>和</a:t>
            </a:r>
            <a:r>
              <a:rPr lang="zh-CN" altLang="en-US" sz="2500" b="1" smtClean="0">
                <a:solidFill>
                  <a:srgbClr val="FF0000"/>
                </a:solidFill>
                <a:latin typeface="微软雅黑" panose="020B0503020204020204" pitchFamily="34" charset="-122"/>
                <a:ea typeface="微软雅黑" panose="020B0503020204020204" pitchFamily="34" charset="-122"/>
              </a:rPr>
              <a:t>内部竞争。</a:t>
            </a:r>
            <a:r>
              <a:rPr lang="zh-CN" altLang="en-US" sz="2500" b="1" smtClean="0">
                <a:solidFill>
                  <a:srgbClr val="FF0000"/>
                </a:solidFill>
                <a:latin typeface="微软雅黑" panose="020B0503020204020204" pitchFamily="34" charset="-122"/>
                <a:ea typeface="微软雅黑" panose="020B0503020204020204" pitchFamily="34" charset="-122"/>
              </a:rPr>
              <a:t>企业是一个</a:t>
            </a:r>
            <a:r>
              <a:rPr lang="zh-CN" altLang="en-US" sz="2800" b="1" smtClean="0">
                <a:solidFill>
                  <a:srgbClr val="C00000"/>
                </a:solidFill>
                <a:latin typeface="微软雅黑" panose="020B0503020204020204" pitchFamily="34" charset="-122"/>
                <a:ea typeface="微软雅黑" panose="020B0503020204020204" pitchFamily="34" charset="-122"/>
              </a:rPr>
              <a:t>利益共同体</a:t>
            </a:r>
            <a:r>
              <a:rPr lang="zh-CN" altLang="en-US" sz="2500" b="1" smtClean="0">
                <a:solidFill>
                  <a:srgbClr val="FF0000"/>
                </a:solidFill>
                <a:latin typeface="微软雅黑" panose="020B0503020204020204" pitchFamily="34" charset="-122"/>
                <a:ea typeface="微软雅黑" panose="020B0503020204020204" pitchFamily="34" charset="-122"/>
              </a:rPr>
              <a:t>，共同的价值观念使企业目标和个人目标具有一致性。</a:t>
            </a:r>
            <a:endParaRPr lang="zh-CN" altLang="en-US" sz="2500" b="1" smtClean="0">
              <a:solidFill>
                <a:srgbClr val="FF0000"/>
              </a:solidFill>
              <a:latin typeface="微软雅黑" panose="020B0503020204020204" pitchFamily="34" charset="-122"/>
              <a:ea typeface="微软雅黑" panose="020B0503020204020204" pitchFamily="34" charset="-122"/>
            </a:endParaRPr>
          </a:p>
          <a:p>
            <a:pPr>
              <a:lnSpc>
                <a:spcPct val="90000"/>
              </a:lnSpc>
              <a:spcBef>
                <a:spcPct val="40000"/>
              </a:spcBef>
            </a:pPr>
            <a:r>
              <a:rPr lang="zh-CN" altLang="en-US" sz="2500" b="1" smtClean="0">
                <a:latin typeface="微软雅黑" panose="020B0503020204020204" pitchFamily="34" charset="-122"/>
                <a:ea typeface="微软雅黑" panose="020B0503020204020204" pitchFamily="34" charset="-122"/>
              </a:rPr>
              <a:t>企业象一个</a:t>
            </a:r>
            <a:r>
              <a:rPr lang="zh-CN" altLang="en-US" sz="2800" b="1" smtClean="0">
                <a:solidFill>
                  <a:srgbClr val="C00000"/>
                </a:solidFill>
                <a:latin typeface="微软雅黑" panose="020B0503020204020204" pitchFamily="34" charset="-122"/>
                <a:ea typeface="微软雅黑" panose="020B0503020204020204" pitchFamily="34" charset="-122"/>
              </a:rPr>
              <a:t>家庭</a:t>
            </a:r>
            <a:r>
              <a:rPr lang="zh-CN" altLang="en-US" sz="2500" b="1" smtClean="0">
                <a:latin typeface="微软雅黑" panose="020B0503020204020204" pitchFamily="34" charset="-122"/>
                <a:ea typeface="微软雅黑" panose="020B0503020204020204" pitchFamily="34" charset="-122"/>
              </a:rPr>
              <a:t>一样，成员和睦相处，上级关心下级，权利和责任划分并不那么明确，</a:t>
            </a:r>
            <a:r>
              <a:rPr lang="zh-CN" altLang="en-US" sz="2800" b="1" smtClean="0">
                <a:solidFill>
                  <a:srgbClr val="C00000"/>
                </a:solidFill>
                <a:latin typeface="微软雅黑" panose="020B0503020204020204" pitchFamily="34" charset="-122"/>
                <a:ea typeface="微软雅黑" panose="020B0503020204020204" pitchFamily="34" charset="-122"/>
              </a:rPr>
              <a:t>集体决策</a:t>
            </a:r>
            <a:r>
              <a:rPr lang="zh-CN" altLang="en-US" sz="2500" b="1" smtClean="0">
                <a:latin typeface="微软雅黑" panose="020B0503020204020204" pitchFamily="34" charset="-122"/>
                <a:ea typeface="微软雅黑" panose="020B0503020204020204" pitchFamily="34" charset="-122"/>
              </a:rPr>
              <a:t>，取得一致意见后才作出决定，一旦出了问题不归咎个人责任，而是各自多作自我批评。</a:t>
            </a:r>
            <a:r>
              <a:rPr lang="zh-CN" altLang="en-US" sz="2500" b="1" smtClean="0">
                <a:solidFill>
                  <a:srgbClr val="3333CC"/>
                </a:solidFill>
                <a:latin typeface="微软雅黑" panose="020B0503020204020204" pitchFamily="34" charset="-122"/>
                <a:ea typeface="微软雅黑" panose="020B0503020204020204" pitchFamily="34" charset="-122"/>
              </a:rPr>
              <a:t>企业对职工实行</a:t>
            </a:r>
            <a:r>
              <a:rPr lang="zh-CN" altLang="en-US" sz="2800" b="1" smtClean="0">
                <a:solidFill>
                  <a:srgbClr val="C00000"/>
                </a:solidFill>
                <a:latin typeface="微软雅黑" panose="020B0503020204020204" pitchFamily="34" charset="-122"/>
                <a:ea typeface="微软雅黑" panose="020B0503020204020204" pitchFamily="34" charset="-122"/>
              </a:rPr>
              <a:t>终身雇用</a:t>
            </a:r>
            <a:r>
              <a:rPr lang="zh-CN" altLang="en-US" sz="2500" b="1" smtClean="0">
                <a:solidFill>
                  <a:srgbClr val="3333CC"/>
                </a:solidFill>
                <a:latin typeface="微软雅黑" panose="020B0503020204020204" pitchFamily="34" charset="-122"/>
                <a:ea typeface="微软雅黑" panose="020B0503020204020204" pitchFamily="34" charset="-122"/>
              </a:rPr>
              <a:t>，</a:t>
            </a:r>
            <a:r>
              <a:rPr lang="zh-CN" altLang="en-US" sz="2800" b="1" smtClean="0">
                <a:solidFill>
                  <a:srgbClr val="C00000"/>
                </a:solidFill>
                <a:latin typeface="微软雅黑" panose="020B0503020204020204" pitchFamily="34" charset="-122"/>
                <a:ea typeface="微软雅黑" panose="020B0503020204020204" pitchFamily="34" charset="-122"/>
              </a:rPr>
              <a:t>年功序列</a:t>
            </a:r>
            <a:r>
              <a:rPr lang="zh-CN" altLang="en-US" sz="2500" b="1" smtClean="0">
                <a:solidFill>
                  <a:srgbClr val="3333CC"/>
                </a:solidFill>
                <a:latin typeface="微软雅黑" panose="020B0503020204020204" pitchFamily="34" charset="-122"/>
                <a:ea typeface="微软雅黑" panose="020B0503020204020204" pitchFamily="34" charset="-122"/>
              </a:rPr>
              <a:t>工资制。</a:t>
            </a:r>
            <a:endParaRPr lang="zh-CN" altLang="en-US" sz="2500" b="1" smtClean="0">
              <a:solidFill>
                <a:srgbClr val="3333CC"/>
              </a:solidFill>
              <a:latin typeface="微软雅黑" panose="020B0503020204020204" pitchFamily="34" charset="-122"/>
              <a:ea typeface="微软雅黑" panose="020B0503020204020204" pitchFamily="34" charset="-122"/>
            </a:endParaRPr>
          </a:p>
          <a:p>
            <a:pPr>
              <a:lnSpc>
                <a:spcPct val="90000"/>
              </a:lnSpc>
              <a:spcBef>
                <a:spcPct val="40000"/>
              </a:spcBef>
            </a:pPr>
            <a:r>
              <a:rPr lang="zh-CN" altLang="en-US" sz="2500" b="1" smtClean="0">
                <a:latin typeface="微软雅黑" panose="020B0503020204020204" pitchFamily="34" charset="-122"/>
                <a:ea typeface="微软雅黑" panose="020B0503020204020204" pitchFamily="34" charset="-122"/>
              </a:rPr>
              <a:t>日本虽是一个岛国，但并</a:t>
            </a:r>
            <a:r>
              <a:rPr lang="zh-CN" altLang="en-US" sz="2500" b="1" smtClean="0">
                <a:solidFill>
                  <a:srgbClr val="3333CC"/>
                </a:solidFill>
                <a:latin typeface="微软雅黑" panose="020B0503020204020204" pitchFamily="34" charset="-122"/>
                <a:ea typeface="微软雅黑" panose="020B0503020204020204" pitchFamily="34" charset="-122"/>
              </a:rPr>
              <a:t>不封闭守旧，</a:t>
            </a:r>
            <a:r>
              <a:rPr lang="zh-CN" altLang="en-US" sz="2800" b="1" smtClean="0">
                <a:solidFill>
                  <a:srgbClr val="C00000"/>
                </a:solidFill>
                <a:latin typeface="微软雅黑" panose="020B0503020204020204" pitchFamily="34" charset="-122"/>
                <a:ea typeface="微软雅黑" panose="020B0503020204020204" pitchFamily="34" charset="-122"/>
              </a:rPr>
              <a:t>革新精神</a:t>
            </a:r>
            <a:r>
              <a:rPr lang="zh-CN" altLang="en-US" sz="2500" b="1" smtClean="0">
                <a:solidFill>
                  <a:srgbClr val="3333CC"/>
                </a:solidFill>
                <a:latin typeface="微软雅黑" panose="020B0503020204020204" pitchFamily="34" charset="-122"/>
                <a:ea typeface="微软雅黑" panose="020B0503020204020204" pitchFamily="34" charset="-122"/>
              </a:rPr>
              <a:t>强，大量吸收西方文化中重视科学技术和理性管理，并与传统文化结合起来，形成巨大的生产力。</a:t>
            </a:r>
            <a:r>
              <a:rPr lang="zh-CN" altLang="en-US" sz="2500" b="1" smtClean="0">
                <a:latin typeface="微软雅黑" panose="020B0503020204020204" pitchFamily="34" charset="-122"/>
                <a:ea typeface="微软雅黑" panose="020B0503020204020204" pitchFamily="34" charset="-122"/>
              </a:rPr>
              <a:t> </a:t>
            </a:r>
            <a:endParaRPr lang="zh-CN" altLang="en-US" smtClean="0">
              <a:latin typeface="微软雅黑" panose="020B0503020204020204" pitchFamily="34" charset="-122"/>
              <a:ea typeface="微软雅黑" panose="020B0503020204020204" pitchFamily="34" charset="-122"/>
            </a:endParaRPr>
          </a:p>
        </p:txBody>
      </p:sp>
      <p:sp>
        <p:nvSpPr>
          <p:cNvPr id="19461" name="Rectangle 4"/>
          <p:cNvSpPr>
            <a:spLocks noGrp="1" noChangeArrowheads="1"/>
          </p:cNvSpPr>
          <p:nvPr>
            <p:ph type="title"/>
          </p:nvPr>
        </p:nvSpPr>
        <p:spPr>
          <a:xfrm>
            <a:off x="304800" y="277813"/>
            <a:ext cx="8534400" cy="941387"/>
          </a:xfrm>
          <a:solidFill>
            <a:srgbClr val="FFCC99"/>
          </a:solidFill>
        </p:spPr>
        <p:txBody>
          <a:bodyPr/>
          <a:lstStyle/>
          <a:p>
            <a:r>
              <a:rPr lang="en-US" altLang="zh-CN" sz="4000"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9.2.3 </a:t>
            </a:r>
            <a:r>
              <a:rPr lang="zh-CN" altLang="en-US" sz="4000" b="1" dirty="0" smtClean="0">
                <a:latin typeface="微软雅黑" panose="020B0503020204020204" pitchFamily="34" charset="-122"/>
                <a:ea typeface="微软雅黑" panose="020B0503020204020204" pitchFamily="34" charset="-122"/>
              </a:rPr>
              <a:t>日本的企业文化</a:t>
            </a:r>
            <a:r>
              <a:rPr lang="zh-CN" altLang="en-US" sz="4000" dirty="0" smtClean="0">
                <a:latin typeface="微软雅黑" panose="020B0503020204020204" pitchFamily="34" charset="-122"/>
                <a:ea typeface="微软雅黑" panose="020B0503020204020204" pitchFamily="34" charset="-122"/>
              </a:rPr>
              <a:t> </a:t>
            </a:r>
            <a:endParaRPr lang="zh-CN" altLang="en-US" sz="40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40000"/>
              <a:lumOff val="60000"/>
            </a:schemeClr>
          </a:solidFill>
        </p:spPr>
        <p:txBody>
          <a:bodyPr/>
          <a:lstStyle/>
          <a:p>
            <a:pPr latinLnBrk="0">
              <a:lnSpc>
                <a:spcPct val="130000"/>
              </a:lnSpc>
            </a:pPr>
            <a:r>
              <a:rPr lang="en-US" altLang="zh-CN" i="1">
                <a:latin typeface="微软雅黑" panose="020B0503020204020204" pitchFamily="34" charset="-122"/>
                <a:ea typeface="微软雅黑" panose="020B0503020204020204" pitchFamily="34" charset="-122"/>
              </a:rPr>
              <a:t> </a:t>
            </a:r>
            <a:r>
              <a:rPr lang="zh-CN" altLang="en-US" sz="3600" b="1" i="1">
                <a:latin typeface="微软雅黑" panose="020B0503020204020204" pitchFamily="34" charset="-122"/>
                <a:ea typeface="微软雅黑" panose="020B0503020204020204" pitchFamily="34" charset="-122"/>
              </a:rPr>
              <a:t>内容提要</a:t>
            </a:r>
            <a:r>
              <a:rPr lang="zh-CN" altLang="en-US" sz="3600" b="1" i="1"/>
              <a:t>：</a:t>
            </a:r>
            <a:endParaRPr lang="zh-CN" altLang="en-US" sz="3600" b="1" i="1"/>
          </a:p>
        </p:txBody>
      </p:sp>
      <p:sp>
        <p:nvSpPr>
          <p:cNvPr id="3" name="内容占位符 2"/>
          <p:cNvSpPr>
            <a:spLocks noGrp="1"/>
          </p:cNvSpPr>
          <p:nvPr>
            <p:ph idx="1"/>
          </p:nvPr>
        </p:nvSpPr>
        <p:spPr>
          <a:xfrm>
            <a:off x="793750" y="1600200"/>
            <a:ext cx="7893050" cy="4530725"/>
          </a:xfrm>
        </p:spPr>
        <p:txBody>
          <a:bodyPr/>
          <a:lstStyle/>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企业</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文化的概念</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西方</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国家的企业文化</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西方</a:t>
            </a:r>
            <a:r>
              <a:rPr lang="zh-CN" altLang="en-US"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企业文化的历史渊源</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早期</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的美国式企业管理</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工厂自动化 / 无人工厂</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对</a:t>
            </a:r>
            <a:r>
              <a:rPr lang="en-US" altLang="zh-CN"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CIMS</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的反思</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D7DA9AB-D41D-43E1-A05C-C5383E4BF680}" type="datetime11">
              <a:rPr lang="zh-CN" altLang="en-US"/>
            </a:fld>
            <a:endParaRPr lang="en-US" altLang="zh-CN"/>
          </a:p>
        </p:txBody>
      </p:sp>
      <p:sp>
        <p:nvSpPr>
          <p:cNvPr id="5" name="灯片编号占位符 4"/>
          <p:cNvSpPr>
            <a:spLocks noGrp="1"/>
          </p:cNvSpPr>
          <p:nvPr>
            <p:ph type="sldNum" sz="quarter" idx="12"/>
          </p:nvPr>
        </p:nvSpPr>
        <p:spPr/>
        <p:txBody>
          <a:bodyPr/>
          <a:lstStyle/>
          <a:p>
            <a:pPr>
              <a:defRPr/>
            </a:pPr>
            <a:fld id="{CEE77352-B668-4544-AECB-089EBC7ACDC6}" type="slidenum">
              <a:rPr lang="en-US" altLang="zh-CN"/>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40000"/>
              <a:lumOff val="60000"/>
            </a:schemeClr>
          </a:solidFill>
        </p:spPr>
        <p:txBody>
          <a:bodyPr/>
          <a:lstStyle/>
          <a:p>
            <a:pPr latinLnBrk="0">
              <a:lnSpc>
                <a:spcPct val="130000"/>
              </a:lnSpc>
            </a:pPr>
            <a:r>
              <a:rPr lang="en-US" altLang="zh-CN" i="1">
                <a:latin typeface="微软雅黑" panose="020B0503020204020204" pitchFamily="34" charset="-122"/>
                <a:ea typeface="微软雅黑" panose="020B0503020204020204" pitchFamily="34" charset="-122"/>
              </a:rPr>
              <a:t> </a:t>
            </a:r>
            <a:r>
              <a:rPr lang="zh-CN" altLang="en-US" sz="3600" b="1" i="1">
                <a:latin typeface="微软雅黑" panose="020B0503020204020204" pitchFamily="34" charset="-122"/>
                <a:ea typeface="微软雅黑" panose="020B0503020204020204" pitchFamily="34" charset="-122"/>
              </a:rPr>
              <a:t>内容提要</a:t>
            </a:r>
            <a:r>
              <a:rPr lang="zh-CN" altLang="en-US" sz="3600" b="1" i="1"/>
              <a:t>：</a:t>
            </a:r>
            <a:endParaRPr lang="zh-CN" altLang="en-US" sz="3600" b="1" i="1"/>
          </a:p>
        </p:txBody>
      </p:sp>
      <p:sp>
        <p:nvSpPr>
          <p:cNvPr id="3" name="内容占位符 2"/>
          <p:cNvSpPr>
            <a:spLocks noGrp="1"/>
          </p:cNvSpPr>
          <p:nvPr>
            <p:ph idx="1"/>
          </p:nvPr>
        </p:nvSpPr>
        <p:spPr>
          <a:xfrm>
            <a:off x="793750" y="1600200"/>
            <a:ext cx="7893050" cy="4530725"/>
          </a:xfrm>
        </p:spPr>
        <p:txBody>
          <a:bodyPr/>
          <a:lstStyle/>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企业</a:t>
            </a:r>
            <a:r>
              <a:rPr lang="zh-CN" altLang="en-US"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文化的概念</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西方</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国家的企业文化</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西方</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企业文化的历史渊源</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早期</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的美国式企业管理</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工厂自动化 / 无人工厂</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对</a:t>
            </a:r>
            <a:r>
              <a:rPr lang="en-US" altLang="zh-CN"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CIMS</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的反思</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D7DA9AB-D41D-43E1-A05C-C5383E4BF680}" type="datetime11">
              <a:rPr lang="zh-CN" altLang="en-US"/>
            </a:fld>
            <a:endParaRPr lang="en-US" altLang="zh-CN"/>
          </a:p>
        </p:txBody>
      </p:sp>
      <p:sp>
        <p:nvSpPr>
          <p:cNvPr id="5" name="灯片编号占位符 4"/>
          <p:cNvSpPr>
            <a:spLocks noGrp="1"/>
          </p:cNvSpPr>
          <p:nvPr>
            <p:ph type="sldNum" sz="quarter" idx="12"/>
          </p:nvPr>
        </p:nvSpPr>
        <p:spPr/>
        <p:txBody>
          <a:bodyPr/>
          <a:lstStyle/>
          <a:p>
            <a:pPr>
              <a:defRPr/>
            </a:pPr>
            <a:fld id="{CEE77352-B668-4544-AECB-089EBC7ACDC6}" type="slidenum">
              <a:rPr lang="en-US" altLang="zh-CN"/>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482" name="Picture 2054" descr="BD05680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80063" y="3716338"/>
            <a:ext cx="3363912"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18" name="Rectangle 2050"/>
          <p:cNvSpPr>
            <a:spLocks noGrp="1" noChangeArrowheads="1"/>
          </p:cNvSpPr>
          <p:nvPr>
            <p:ph type="title"/>
          </p:nvPr>
        </p:nvSpPr>
        <p:spPr>
          <a:xfrm>
            <a:off x="395288" y="260350"/>
            <a:ext cx="8291512" cy="1152525"/>
          </a:xfrm>
          <a:solidFill>
            <a:srgbClr val="FFFF00">
              <a:alpha val="50000"/>
            </a:srgbClr>
          </a:solidFill>
        </p:spPr>
        <p:txBody>
          <a:bodyPr/>
          <a:lstStyle/>
          <a:p>
            <a:pPr eaLnBrk="1" hangingPunct="1">
              <a:lnSpc>
                <a:spcPct val="130000"/>
              </a:lnSpc>
              <a:defRPr/>
            </a:pPr>
            <a:r>
              <a:rPr lang="en-US" altLang="zh-CN" sz="4800" b="1" dirty="0" smtClean="0">
                <a:solidFill>
                  <a:srgbClr val="0066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9.3 </a:t>
            </a:r>
            <a:r>
              <a:rPr lang="zh-CN" altLang="en-US" sz="4400" b="1" dirty="0" smtClean="0">
                <a:solidFill>
                  <a:srgbClr val="0066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西方企业文化的</a:t>
            </a:r>
            <a:r>
              <a:rPr lang="zh-CN" altLang="en-US" sz="4400" b="1" dirty="0" smtClean="0">
                <a:solidFill>
                  <a:srgbClr val="0066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历史渊源</a:t>
            </a:r>
            <a:endParaRPr lang="zh-CN" altLang="en-US" sz="5400" b="1" dirty="0" smtClean="0">
              <a:solidFill>
                <a:srgbClr val="0066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5" name="日期占位符 3"/>
          <p:cNvSpPr>
            <a:spLocks noGrp="1"/>
          </p:cNvSpPr>
          <p:nvPr>
            <p:ph type="dt" sz="quarter" idx="10"/>
          </p:nvPr>
        </p:nvSpPr>
        <p:spPr/>
        <p:txBody>
          <a:bodyPr/>
          <a:lstStyle/>
          <a:p>
            <a:pPr>
              <a:defRPr/>
            </a:pPr>
            <a:fld id="{C63BB8CA-6028-4737-8D72-AE780F910F75}" type="datetime11">
              <a:rPr lang="zh-CN" altLang="en-US"/>
            </a:fld>
            <a:endParaRPr lang="en-US" altLang="zh-CN"/>
          </a:p>
        </p:txBody>
      </p:sp>
      <p:sp>
        <p:nvSpPr>
          <p:cNvPr id="2048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F15983-8E64-41E8-81B2-50F469264611}"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8" name="Rectangle 2"/>
          <p:cNvSpPr>
            <a:spLocks noGrp="1" noChangeArrowheads="1"/>
          </p:cNvSpPr>
          <p:nvPr>
            <p:ph idx="1"/>
          </p:nvPr>
        </p:nvSpPr>
        <p:spPr>
          <a:xfrm>
            <a:off x="678498" y="1451610"/>
            <a:ext cx="7786687" cy="4205288"/>
          </a:xfrm>
        </p:spPr>
        <p:txBody>
          <a:bodyPr/>
          <a:lstStyle/>
          <a:p>
            <a:pPr marL="514350" indent="-514350" eaLnBrk="1" hangingPunct="1">
              <a:lnSpc>
                <a:spcPct val="150000"/>
              </a:lnSpc>
              <a:buClr>
                <a:srgbClr val="FF0000"/>
              </a:buClr>
              <a:buSzTx/>
              <a:defRPr/>
            </a:pPr>
            <a:r>
              <a:rPr lang="zh-CN" altLang="en-US" sz="4400" b="1" dirty="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机械论</a:t>
            </a:r>
            <a:r>
              <a:rPr lang="zh-CN" altLang="en-US" sz="4000" b="1" dirty="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zh-CN" altLang="en-US" sz="4000" b="1" dirty="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971550" lvl="1" indent="-514350" eaLnBrk="1" hangingPunct="1">
              <a:lnSpc>
                <a:spcPct val="150000"/>
              </a:lnSpc>
              <a:buClr>
                <a:srgbClr val="FF0000"/>
              </a:buClr>
              <a:buSzTx/>
              <a:defRPr/>
            </a:pPr>
            <a:r>
              <a:rPr lang="zh-CN" altLang="en-US" sz="3465" b="1" dirty="0" smtClean="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西方哲学的一种基本世界观</a:t>
            </a:r>
            <a:endParaRPr lang="zh-CN" altLang="en-US" sz="3465" b="1" dirty="0" smtClean="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514350" indent="-514350" eaLnBrk="1" hangingPunct="1">
              <a:lnSpc>
                <a:spcPct val="150000"/>
              </a:lnSpc>
              <a:buClr>
                <a:srgbClr val="FF0000"/>
              </a:buClr>
              <a:buSzTx/>
              <a:defRPr/>
            </a:pPr>
            <a:r>
              <a:rPr lang="zh-CN" altLang="en-US" sz="4400" b="1" dirty="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功能主义</a:t>
            </a:r>
            <a:r>
              <a:rPr lang="zh-CN" altLang="en-US" sz="4000" b="1" dirty="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zh-CN" altLang="en-US" sz="4000" b="1" dirty="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971550" lvl="1" indent="-514350" eaLnBrk="1" hangingPunct="1">
              <a:lnSpc>
                <a:spcPct val="150000"/>
              </a:lnSpc>
              <a:buClr>
                <a:srgbClr val="FF0000"/>
              </a:buClr>
              <a:buSzTx/>
              <a:defRPr/>
            </a:pPr>
            <a:r>
              <a:rPr lang="zh-CN" altLang="en-US" sz="3465" b="1" dirty="0" smtClean="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用机器控制人</a:t>
            </a:r>
            <a:endParaRPr lang="en-US" altLang="zh-CN" sz="2770" b="1" dirty="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0" indent="0" eaLnBrk="1" hangingPunct="1">
              <a:lnSpc>
                <a:spcPct val="150000"/>
              </a:lnSpc>
              <a:buClr>
                <a:srgbClr val="FF0000"/>
              </a:buClr>
              <a:buSzTx/>
              <a:buNone/>
              <a:defRPr/>
            </a:pPr>
            <a:endParaRPr lang="zh-CN" altLang="en-US" sz="3200" b="1" dirty="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ransition>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3ECA8AF-AE32-443D-BC0E-17BC0C1AB5F6}" type="datetime11">
              <a:rPr lang="zh-CN" altLang="en-US"/>
            </a:fld>
            <a:endParaRPr lang="en-US" altLang="zh-CN"/>
          </a:p>
        </p:txBody>
      </p:sp>
      <p:sp>
        <p:nvSpPr>
          <p:cNvPr id="2150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2093D7-2C4F-4DE6-B59F-7F1B6C012A3A}"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31746" name="Rectangle 2"/>
          <p:cNvSpPr>
            <a:spLocks noGrp="1" noChangeArrowheads="1"/>
          </p:cNvSpPr>
          <p:nvPr>
            <p:ph type="title"/>
          </p:nvPr>
        </p:nvSpPr>
        <p:spPr>
          <a:xfrm>
            <a:off x="381000" y="304800"/>
            <a:ext cx="8305800" cy="820738"/>
          </a:xfrm>
          <a:solidFill>
            <a:srgbClr val="00FFFF"/>
          </a:solidFill>
        </p:spPr>
        <p:txBody>
          <a:bodyPr/>
          <a:lstStyle/>
          <a:p>
            <a:pPr eaLnBrk="1" hangingPunct="1">
              <a:defRPr/>
            </a:pPr>
            <a:r>
              <a:rPr lang="en-US" altLang="zh-CN" sz="40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9.3.1 </a:t>
            </a:r>
            <a:r>
              <a:rPr lang="zh-CN" altLang="en-US" sz="40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机械论</a:t>
            </a:r>
            <a:r>
              <a:rPr lang="zh-CN" altLang="en-US" sz="3400" b="1" dirty="0">
                <a:solidFill>
                  <a:srgbClr val="3333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3400" b="1" dirty="0" smtClean="0">
                <a:solidFill>
                  <a:srgbClr val="3333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3200" b="1" i="1" dirty="0" smtClean="0">
                <a:solidFill>
                  <a:schemeClr val="accent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西方哲学一种基本世界观</a:t>
            </a:r>
            <a:endParaRPr lang="zh-CN" altLang="en-US" sz="3200" b="1" i="1" dirty="0" smtClean="0">
              <a:solidFill>
                <a:schemeClr val="accent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1509" name="Rectangle 3"/>
          <p:cNvSpPr>
            <a:spLocks noGrp="1" noChangeArrowheads="1"/>
          </p:cNvSpPr>
          <p:nvPr>
            <p:ph idx="1"/>
          </p:nvPr>
        </p:nvSpPr>
        <p:spPr>
          <a:xfrm>
            <a:off x="609600" y="1268413"/>
            <a:ext cx="8153400" cy="4827587"/>
          </a:xfrm>
        </p:spPr>
        <p:txBody>
          <a:bodyPr/>
          <a:lstStyle/>
          <a:p>
            <a:pPr eaLnBrk="1" hangingPunct="1"/>
            <a:r>
              <a:rPr lang="zh-CN" altLang="en-US" sz="2500" b="1" smtClean="0">
                <a:latin typeface="微软雅黑" panose="020B0503020204020204" pitchFamily="34" charset="-122"/>
                <a:ea typeface="微软雅黑" panose="020B0503020204020204" pitchFamily="34" charset="-122"/>
              </a:rPr>
              <a:t>古希腊</a:t>
            </a:r>
            <a:r>
              <a:rPr lang="zh-CN" altLang="en-US" sz="2500" b="1" smtClean="0">
                <a:solidFill>
                  <a:srgbClr val="FF3300"/>
                </a:solidFill>
                <a:latin typeface="微软雅黑" panose="020B0503020204020204" pitchFamily="34" charset="-122"/>
                <a:ea typeface="微软雅黑" panose="020B0503020204020204" pitchFamily="34" charset="-122"/>
              </a:rPr>
              <a:t>德谟克里特</a:t>
            </a:r>
            <a:r>
              <a:rPr lang="zh-CN" altLang="en-US" sz="2500" b="1" smtClean="0">
                <a:solidFill>
                  <a:schemeClr val="tx2"/>
                </a:solidFill>
                <a:latin typeface="微软雅黑" panose="020B0503020204020204" pitchFamily="34" charset="-122"/>
                <a:ea typeface="微软雅黑" panose="020B0503020204020204" pitchFamily="34" charset="-122"/>
              </a:rPr>
              <a:t>探索物质结构，提出</a:t>
            </a:r>
            <a:r>
              <a:rPr lang="zh-CN" altLang="en-US" sz="2800" b="1" smtClean="0">
                <a:solidFill>
                  <a:srgbClr val="C00000"/>
                </a:solidFill>
                <a:latin typeface="微软雅黑" panose="020B0503020204020204" pitchFamily="34" charset="-122"/>
                <a:ea typeface="微软雅黑" panose="020B0503020204020204" pitchFamily="34" charset="-122"/>
              </a:rPr>
              <a:t>原子论</a:t>
            </a:r>
            <a:r>
              <a:rPr lang="zh-CN" altLang="en-US" sz="2500" b="1" smtClean="0">
                <a:solidFill>
                  <a:srgbClr val="FF0000"/>
                </a:solidFill>
                <a:latin typeface="微软雅黑" panose="020B0503020204020204" pitchFamily="34" charset="-122"/>
                <a:ea typeface="微软雅黑" panose="020B0503020204020204" pitchFamily="34" charset="-122"/>
              </a:rPr>
              <a:t>思想</a:t>
            </a:r>
            <a:r>
              <a:rPr lang="en-US" altLang="zh-CN" sz="2500" b="1" smtClean="0">
                <a:solidFill>
                  <a:srgbClr val="FF0000"/>
                </a:solidFill>
                <a:latin typeface="微软雅黑" panose="020B0503020204020204" pitchFamily="34" charset="-122"/>
                <a:ea typeface="微软雅黑" panose="020B0503020204020204" pitchFamily="34" charset="-122"/>
              </a:rPr>
              <a:t>——</a:t>
            </a:r>
            <a:r>
              <a:rPr lang="zh-CN" altLang="en-US" sz="2500" b="1" smtClean="0">
                <a:solidFill>
                  <a:srgbClr val="FF0000"/>
                </a:solidFill>
                <a:latin typeface="微软雅黑" panose="020B0503020204020204" pitchFamily="34" charset="-122"/>
                <a:ea typeface="微软雅黑" panose="020B0503020204020204" pitchFamily="34" charset="-122"/>
              </a:rPr>
              <a:t>世界万物从本质上没有区别。只有形状、体积和序列的不同。</a:t>
            </a:r>
            <a:r>
              <a:rPr lang="zh-CN" altLang="en-US" sz="2500" b="1" smtClean="0">
                <a:latin typeface="微软雅黑" panose="020B0503020204020204" pitchFamily="34" charset="-122"/>
                <a:ea typeface="微软雅黑" panose="020B0503020204020204" pitchFamily="34" charset="-122"/>
              </a:rPr>
              <a:t>这种世界观后来被发展成</a:t>
            </a:r>
            <a:r>
              <a:rPr lang="zh-CN" altLang="en-US" sz="2800" b="1" smtClean="0">
                <a:solidFill>
                  <a:srgbClr val="C00000"/>
                </a:solidFill>
                <a:latin typeface="微软雅黑" panose="020B0503020204020204" pitchFamily="34" charset="-122"/>
                <a:ea typeface="微软雅黑" panose="020B0503020204020204" pitchFamily="34" charset="-122"/>
              </a:rPr>
              <a:t>机械唯物论</a:t>
            </a:r>
            <a:r>
              <a:rPr lang="zh-CN" altLang="en-US" sz="2500" b="1" smtClean="0">
                <a:latin typeface="微软雅黑" panose="020B0503020204020204" pitchFamily="34" charset="-122"/>
                <a:ea typeface="微软雅黑" panose="020B0503020204020204" pitchFamily="34" charset="-122"/>
              </a:rPr>
              <a:t>。</a:t>
            </a:r>
            <a:endParaRPr lang="zh-CN" altLang="en-US" sz="2500" b="1" smtClean="0">
              <a:latin typeface="微软雅黑" panose="020B0503020204020204" pitchFamily="34" charset="-122"/>
              <a:ea typeface="微软雅黑" panose="020B0503020204020204" pitchFamily="34" charset="-122"/>
            </a:endParaRPr>
          </a:p>
          <a:p>
            <a:pPr eaLnBrk="1" hangingPunct="1"/>
            <a:r>
              <a:rPr lang="zh-CN" altLang="en-US" sz="2500" b="1" smtClean="0">
                <a:latin typeface="微软雅黑" panose="020B0503020204020204" pitchFamily="34" charset="-122"/>
                <a:ea typeface="微软雅黑" panose="020B0503020204020204" pitchFamily="34" charset="-122"/>
              </a:rPr>
              <a:t>十七世纪末，英语习惯用法中的</a:t>
            </a:r>
            <a:r>
              <a:rPr lang="zh-CN" altLang="en-US" sz="2800" b="1" smtClean="0">
                <a:solidFill>
                  <a:srgbClr val="C00000"/>
                </a:solidFill>
                <a:latin typeface="微软雅黑" panose="020B0503020204020204" pitchFamily="34" charset="-122"/>
                <a:ea typeface="微软雅黑" panose="020B0503020204020204" pitchFamily="34" charset="-122"/>
              </a:rPr>
              <a:t>机器</a:t>
            </a:r>
            <a:r>
              <a:rPr lang="zh-CN" altLang="en-US" sz="2500" b="1" smtClean="0">
                <a:solidFill>
                  <a:srgbClr val="FF0000"/>
                </a:solidFill>
                <a:latin typeface="微软雅黑" panose="020B0503020204020204" pitchFamily="34" charset="-122"/>
                <a:ea typeface="微软雅黑" panose="020B0503020204020204" pitchFamily="34" charset="-122"/>
              </a:rPr>
              <a:t>（</a:t>
            </a:r>
            <a:r>
              <a:rPr lang="en-US" altLang="zh-CN" sz="2500" b="1" smtClean="0">
                <a:solidFill>
                  <a:srgbClr val="FF0000"/>
                </a:solidFill>
                <a:latin typeface="微软雅黑" panose="020B0503020204020204" pitchFamily="34" charset="-122"/>
                <a:ea typeface="微软雅黑" panose="020B0503020204020204" pitchFamily="34" charset="-122"/>
              </a:rPr>
              <a:t>machine</a:t>
            </a:r>
            <a:r>
              <a:rPr lang="zh-CN" altLang="en-US" sz="2500" b="1" smtClean="0">
                <a:solidFill>
                  <a:srgbClr val="FF0000"/>
                </a:solidFill>
                <a:latin typeface="微软雅黑" panose="020B0503020204020204" pitchFamily="34" charset="-122"/>
                <a:ea typeface="微软雅黑" panose="020B0503020204020204" pitchFamily="34" charset="-122"/>
              </a:rPr>
              <a:t>）</a:t>
            </a:r>
            <a:r>
              <a:rPr lang="zh-CN" altLang="en-US" sz="2500" b="1" smtClean="0">
                <a:latin typeface="微软雅黑" panose="020B0503020204020204" pitchFamily="34" charset="-122"/>
                <a:ea typeface="微软雅黑" panose="020B0503020204020204" pitchFamily="34" charset="-122"/>
              </a:rPr>
              <a:t>有两个基本含义</a:t>
            </a:r>
            <a:r>
              <a:rPr lang="en-US" altLang="zh-CN" sz="2500" b="1" smtClean="0">
                <a:latin typeface="微软雅黑" panose="020B0503020204020204" pitchFamily="34" charset="-122"/>
                <a:ea typeface="微软雅黑" panose="020B0503020204020204" pitchFamily="34" charset="-122"/>
              </a:rPr>
              <a:t>:</a:t>
            </a:r>
            <a:endParaRPr lang="en-US" altLang="zh-CN" sz="2500" b="1" smtClean="0">
              <a:latin typeface="微软雅黑" panose="020B0503020204020204" pitchFamily="34" charset="-122"/>
              <a:ea typeface="微软雅黑" panose="020B0503020204020204" pitchFamily="34" charset="-122"/>
            </a:endParaRPr>
          </a:p>
          <a:p>
            <a:pPr lvl="1" eaLnBrk="1" hangingPunct="1"/>
            <a:r>
              <a:rPr lang="zh-CN" altLang="en-US" b="1" smtClean="0">
                <a:latin typeface="微软雅黑" panose="020B0503020204020204" pitchFamily="34" charset="-122"/>
                <a:ea typeface="微软雅黑" panose="020B0503020204020204" pitchFamily="34" charset="-122"/>
              </a:rPr>
              <a:t>用来完成某项特殊工作的机械装置，不管它是简单的还是复杂的；</a:t>
            </a:r>
            <a:endParaRPr lang="zh-CN" altLang="en-US" b="1" smtClean="0">
              <a:latin typeface="微软雅黑" panose="020B0503020204020204" pitchFamily="34" charset="-122"/>
              <a:ea typeface="微软雅黑" panose="020B0503020204020204" pitchFamily="34" charset="-122"/>
            </a:endParaRPr>
          </a:p>
          <a:p>
            <a:pPr lvl="1" eaLnBrk="1" hangingPunct="1"/>
            <a:r>
              <a:rPr lang="zh-CN" altLang="en-US" b="1" smtClean="0">
                <a:solidFill>
                  <a:srgbClr val="FF0000"/>
                </a:solidFill>
                <a:latin typeface="微软雅黑" panose="020B0503020204020204" pitchFamily="34" charset="-122"/>
                <a:ea typeface="微软雅黑" panose="020B0503020204020204" pitchFamily="34" charset="-122"/>
              </a:rPr>
              <a:t>一个相互关联的各部分的组合，这一组合完成它们预定的操作，在此过程中没有偶然的干预或仅通过自觉或不自觉的行为来维持调控</a:t>
            </a:r>
            <a:r>
              <a:rPr lang="zh-CN" altLang="en-US" b="1" smtClean="0">
                <a:solidFill>
                  <a:schemeClr val="folHlink"/>
                </a:solidFill>
                <a:latin typeface="微软雅黑" panose="020B0503020204020204" pitchFamily="34" charset="-122"/>
                <a:ea typeface="微软雅黑" panose="020B0503020204020204" pitchFamily="34" charset="-122"/>
              </a:rPr>
              <a:t>。 </a:t>
            </a:r>
            <a:endParaRPr lang="zh-CN" altLang="en-US" b="1" smtClean="0">
              <a:solidFill>
                <a:schemeClr val="folHlink"/>
              </a:solidFill>
              <a:latin typeface="微软雅黑" panose="020B0503020204020204" pitchFamily="34" charset="-122"/>
              <a:ea typeface="微软雅黑" panose="020B0503020204020204" pitchFamily="34" charset="-122"/>
            </a:endParaRPr>
          </a:p>
          <a:p>
            <a:pPr eaLnBrk="1" hangingPunct="1"/>
            <a:r>
              <a:rPr lang="zh-CN" altLang="en-US" b="1" i="1" smtClean="0">
                <a:solidFill>
                  <a:srgbClr val="3333CC"/>
                </a:solidFill>
                <a:latin typeface="微软雅黑" panose="020B0503020204020204" pitchFamily="34" charset="-122"/>
                <a:ea typeface="微软雅黑" panose="020B0503020204020204" pitchFamily="34" charset="-122"/>
              </a:rPr>
              <a:t>这第二种含义就是针对动物和人！</a:t>
            </a:r>
            <a:endParaRPr lang="zh-CN" altLang="en-US" b="1" i="1" smtClean="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6454D9C2-891F-4ECE-8473-9E0256045B6F}" type="datetime11">
              <a:rPr lang="zh-CN" altLang="en-US"/>
            </a:fld>
            <a:endParaRPr lang="en-US" altLang="zh-CN"/>
          </a:p>
        </p:txBody>
      </p:sp>
      <p:sp>
        <p:nvSpPr>
          <p:cNvPr id="2253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9E8D16-2E4E-4011-BE02-8097F83061CF}"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3556" name="Rectangle 3"/>
          <p:cNvSpPr>
            <a:spLocks noGrp="1" noChangeArrowheads="1"/>
          </p:cNvSpPr>
          <p:nvPr>
            <p:ph idx="1"/>
          </p:nvPr>
        </p:nvSpPr>
        <p:spPr>
          <a:xfrm>
            <a:off x="468313" y="333375"/>
            <a:ext cx="8142287" cy="5838825"/>
          </a:xfrm>
        </p:spPr>
        <p:txBody>
          <a:bodyPr/>
          <a:lstStyle/>
          <a:p>
            <a:pPr eaLnBrk="1" hangingPunct="1">
              <a:spcBef>
                <a:spcPct val="40000"/>
              </a:spcBef>
            </a:pPr>
            <a:r>
              <a:rPr lang="en-US" altLang="zh-CN" sz="2100" b="1" smtClean="0">
                <a:latin typeface="微软雅黑" panose="020B0503020204020204" pitchFamily="34" charset="-122"/>
                <a:ea typeface="微软雅黑" panose="020B0503020204020204" pitchFamily="34" charset="-122"/>
              </a:rPr>
              <a:t>17</a:t>
            </a:r>
            <a:r>
              <a:rPr lang="zh-CN" altLang="en-US" sz="2100" b="1" smtClean="0">
                <a:latin typeface="微软雅黑" panose="020B0503020204020204" pitchFamily="34" charset="-122"/>
                <a:ea typeface="微软雅黑" panose="020B0503020204020204" pitchFamily="34" charset="-122"/>
              </a:rPr>
              <a:t>世纪意大利生物学家</a:t>
            </a:r>
            <a:r>
              <a:rPr lang="zh-CN" altLang="en-US" sz="2100" b="1" u="sng" smtClean="0">
                <a:solidFill>
                  <a:srgbClr val="FF3300"/>
                </a:solidFill>
                <a:latin typeface="微软雅黑" panose="020B0503020204020204" pitchFamily="34" charset="-122"/>
                <a:ea typeface="微软雅黑" panose="020B0503020204020204" pitchFamily="34" charset="-122"/>
              </a:rPr>
              <a:t>波雷</a:t>
            </a:r>
            <a:r>
              <a:rPr lang="zh-CN" altLang="en-US" sz="2100" b="1" smtClean="0">
                <a:solidFill>
                  <a:srgbClr val="FF0000"/>
                </a:solidFill>
                <a:latin typeface="微软雅黑" panose="020B0503020204020204" pitchFamily="34" charset="-122"/>
                <a:ea typeface="微软雅黑" panose="020B0503020204020204" pitchFamily="34" charset="-122"/>
              </a:rPr>
              <a:t>把肺比作</a:t>
            </a:r>
            <a:r>
              <a:rPr lang="zh-CN" altLang="en-US" sz="2400" b="1" smtClean="0">
                <a:solidFill>
                  <a:srgbClr val="C00000"/>
                </a:solidFill>
                <a:latin typeface="微软雅黑" panose="020B0503020204020204" pitchFamily="34" charset="-122"/>
                <a:ea typeface="微软雅黑" panose="020B0503020204020204" pitchFamily="34" charset="-122"/>
              </a:rPr>
              <a:t>鼓风机</a:t>
            </a:r>
            <a:r>
              <a:rPr lang="zh-CN" altLang="en-US" sz="2100" b="1" smtClean="0">
                <a:solidFill>
                  <a:srgbClr val="FF0000"/>
                </a:solidFill>
                <a:latin typeface="微软雅黑" panose="020B0503020204020204" pitchFamily="34" charset="-122"/>
                <a:ea typeface="微软雅黑" panose="020B0503020204020204" pitchFamily="34" charset="-122"/>
              </a:rPr>
              <a:t>，把胃比作</a:t>
            </a:r>
            <a:r>
              <a:rPr lang="zh-CN" altLang="en-US" sz="2400" b="1" smtClean="0">
                <a:solidFill>
                  <a:srgbClr val="C00000"/>
                </a:solidFill>
                <a:latin typeface="微软雅黑" panose="020B0503020204020204" pitchFamily="34" charset="-122"/>
                <a:ea typeface="微软雅黑" panose="020B0503020204020204" pitchFamily="34" charset="-122"/>
              </a:rPr>
              <a:t>研磨机。</a:t>
            </a:r>
            <a:endParaRPr lang="zh-CN" altLang="en-US" sz="2100" b="1" smtClean="0">
              <a:solidFill>
                <a:schemeClr val="folHlink"/>
              </a:solidFill>
              <a:latin typeface="微软雅黑" panose="020B0503020204020204" pitchFamily="34" charset="-122"/>
              <a:ea typeface="微软雅黑" panose="020B0503020204020204" pitchFamily="34" charset="-122"/>
            </a:endParaRPr>
          </a:p>
          <a:p>
            <a:pPr eaLnBrk="1" hangingPunct="1">
              <a:spcBef>
                <a:spcPct val="40000"/>
              </a:spcBef>
            </a:pPr>
            <a:r>
              <a:rPr lang="zh-CN" altLang="en-US" sz="2100" b="1" smtClean="0">
                <a:latin typeface="微软雅黑" panose="020B0503020204020204" pitchFamily="34" charset="-122"/>
                <a:ea typeface="微软雅黑" panose="020B0503020204020204" pitchFamily="34" charset="-122"/>
              </a:rPr>
              <a:t>西方自然科学奠基人之一的</a:t>
            </a:r>
            <a:r>
              <a:rPr lang="zh-CN" altLang="en-US" sz="2100" b="1" u="sng" smtClean="0">
                <a:solidFill>
                  <a:srgbClr val="FF3300"/>
                </a:solidFill>
                <a:latin typeface="微软雅黑" panose="020B0503020204020204" pitchFamily="34" charset="-122"/>
                <a:ea typeface="微软雅黑" panose="020B0503020204020204" pitchFamily="34" charset="-122"/>
              </a:rPr>
              <a:t>笛卡儿</a:t>
            </a:r>
            <a:r>
              <a:rPr lang="zh-CN" altLang="en-US" sz="2100" b="1" smtClean="0">
                <a:solidFill>
                  <a:schemeClr val="tx2"/>
                </a:solidFill>
                <a:latin typeface="微软雅黑" panose="020B0503020204020204" pitchFamily="34" charset="-122"/>
                <a:ea typeface="微软雅黑" panose="020B0503020204020204" pitchFamily="34" charset="-122"/>
              </a:rPr>
              <a:t>认为：</a:t>
            </a:r>
            <a:endParaRPr lang="zh-CN" altLang="en-US" sz="2100" b="1" smtClean="0">
              <a:solidFill>
                <a:schemeClr val="tx2"/>
              </a:solidFill>
              <a:latin typeface="微软雅黑" panose="020B0503020204020204" pitchFamily="34" charset="-122"/>
              <a:ea typeface="微软雅黑" panose="020B0503020204020204" pitchFamily="34" charset="-122"/>
            </a:endParaRPr>
          </a:p>
          <a:p>
            <a:pPr lvl="1" eaLnBrk="1" hangingPunct="1">
              <a:spcBef>
                <a:spcPct val="40000"/>
              </a:spcBef>
            </a:pPr>
            <a:r>
              <a:rPr lang="zh-CN" altLang="en-US" sz="2200" b="1" smtClean="0">
                <a:solidFill>
                  <a:srgbClr val="0000FF"/>
                </a:solidFill>
                <a:latin typeface="微软雅黑" panose="020B0503020204020204" pitchFamily="34" charset="-122"/>
                <a:ea typeface="微软雅黑" panose="020B0503020204020204" pitchFamily="34" charset="-122"/>
              </a:rPr>
              <a:t>动物是一个</a:t>
            </a:r>
            <a:r>
              <a:rPr lang="zh-CN" altLang="en-US" sz="2400" b="1" smtClean="0">
                <a:solidFill>
                  <a:srgbClr val="C00000"/>
                </a:solidFill>
                <a:latin typeface="微软雅黑" panose="020B0503020204020204" pitchFamily="34" charset="-122"/>
                <a:ea typeface="微软雅黑" panose="020B0503020204020204" pitchFamily="34" charset="-122"/>
              </a:rPr>
              <a:t>自动控制装置</a:t>
            </a:r>
            <a:r>
              <a:rPr lang="zh-CN" altLang="en-US" sz="2200" b="1" smtClean="0">
                <a:solidFill>
                  <a:srgbClr val="0000FF"/>
                </a:solidFill>
                <a:latin typeface="微软雅黑" panose="020B0503020204020204" pitchFamily="34" charset="-122"/>
                <a:ea typeface="微软雅黑" panose="020B0503020204020204" pitchFamily="34" charset="-122"/>
              </a:rPr>
              <a:t>，</a:t>
            </a:r>
            <a:r>
              <a:rPr lang="en-US" altLang="zh-CN" sz="2200" b="1" smtClean="0">
                <a:solidFill>
                  <a:srgbClr val="0000FF"/>
                </a:solidFill>
                <a:latin typeface="微软雅黑" panose="020B0503020204020204" pitchFamily="34" charset="-122"/>
                <a:ea typeface="微软雅黑" panose="020B0503020204020204" pitchFamily="34" charset="-122"/>
              </a:rPr>
              <a:t>……</a:t>
            </a:r>
            <a:r>
              <a:rPr lang="zh-CN" altLang="en-US" sz="2200" b="1" smtClean="0">
                <a:solidFill>
                  <a:srgbClr val="0000FF"/>
                </a:solidFill>
                <a:latin typeface="微软雅黑" panose="020B0503020204020204" pitchFamily="34" charset="-122"/>
                <a:ea typeface="微软雅黑" panose="020B0503020204020204" pitchFamily="34" charset="-122"/>
              </a:rPr>
              <a:t>这架机器所具有的各种功能，诸如消化所吃的肉、心血管有规律的挑动、吸收营养和生长、呼吸、醒和睡的功能；外部感觉器官对光、声、味的感觉以及其他类似的功能；大脑皮层感觉中枢的直觉和印象</a:t>
            </a:r>
            <a:r>
              <a:rPr lang="en-US" altLang="zh-CN" sz="2200" b="1" smtClean="0">
                <a:solidFill>
                  <a:srgbClr val="0000FF"/>
                </a:solidFill>
                <a:latin typeface="微软雅黑" panose="020B0503020204020204" pitchFamily="34" charset="-122"/>
                <a:ea typeface="微软雅黑" panose="020B0503020204020204" pitchFamily="34" charset="-122"/>
              </a:rPr>
              <a:t>……</a:t>
            </a:r>
            <a:r>
              <a:rPr lang="zh-CN" altLang="en-US" sz="2200" b="1" smtClean="0">
                <a:solidFill>
                  <a:srgbClr val="0000FF"/>
                </a:solidFill>
                <a:latin typeface="微软雅黑" panose="020B0503020204020204" pitchFamily="34" charset="-122"/>
                <a:ea typeface="微软雅黑" panose="020B0503020204020204" pitchFamily="34" charset="-122"/>
              </a:rPr>
              <a:t>以及身体各部分的动作</a:t>
            </a:r>
            <a:r>
              <a:rPr lang="en-US" altLang="zh-CN" sz="2200" b="1" smtClean="0">
                <a:solidFill>
                  <a:srgbClr val="0000FF"/>
                </a:solidFill>
                <a:latin typeface="微软雅黑" panose="020B0503020204020204" pitchFamily="34" charset="-122"/>
                <a:ea typeface="微软雅黑" panose="020B0503020204020204" pitchFamily="34" charset="-122"/>
              </a:rPr>
              <a:t>……</a:t>
            </a:r>
            <a:r>
              <a:rPr lang="zh-CN" altLang="en-US" sz="2200" b="1" smtClean="0">
                <a:solidFill>
                  <a:srgbClr val="0000FF"/>
                </a:solidFill>
                <a:latin typeface="微软雅黑" panose="020B0503020204020204" pitchFamily="34" charset="-122"/>
                <a:ea typeface="微软雅黑" panose="020B0503020204020204" pitchFamily="34" charset="-122"/>
              </a:rPr>
              <a:t>我希望你们把这些功能看成跟</a:t>
            </a:r>
            <a:r>
              <a:rPr lang="zh-CN" altLang="en-US" sz="2400" b="1" smtClean="0">
                <a:solidFill>
                  <a:srgbClr val="C00000"/>
                </a:solidFill>
                <a:latin typeface="微软雅黑" panose="020B0503020204020204" pitchFamily="34" charset="-122"/>
                <a:ea typeface="微软雅黑" panose="020B0503020204020204" pitchFamily="34" charset="-122"/>
              </a:rPr>
              <a:t>钟表</a:t>
            </a:r>
            <a:r>
              <a:rPr lang="zh-CN" altLang="en-US" sz="2200" b="1" smtClean="0">
                <a:solidFill>
                  <a:srgbClr val="0000FF"/>
                </a:solidFill>
                <a:latin typeface="微软雅黑" panose="020B0503020204020204" pitchFamily="34" charset="-122"/>
                <a:ea typeface="微软雅黑" panose="020B0503020204020204" pitchFamily="34" charset="-122"/>
              </a:rPr>
              <a:t>或其它</a:t>
            </a:r>
            <a:r>
              <a:rPr lang="zh-CN" altLang="en-US" sz="2400" b="1" smtClean="0">
                <a:solidFill>
                  <a:srgbClr val="C00000"/>
                </a:solidFill>
                <a:latin typeface="微软雅黑" panose="020B0503020204020204" pitchFamily="34" charset="-122"/>
                <a:ea typeface="微软雅黑" panose="020B0503020204020204" pitchFamily="34" charset="-122"/>
              </a:rPr>
              <a:t>装置</a:t>
            </a:r>
            <a:r>
              <a:rPr lang="zh-CN" altLang="en-US" sz="2200" b="1" smtClean="0">
                <a:solidFill>
                  <a:srgbClr val="0000FF"/>
                </a:solidFill>
                <a:latin typeface="微软雅黑" panose="020B0503020204020204" pitchFamily="34" charset="-122"/>
                <a:ea typeface="微软雅黑" panose="020B0503020204020204" pitchFamily="34" charset="-122"/>
              </a:rPr>
              <a:t>的运动没有丝毫差别。</a:t>
            </a:r>
            <a:endParaRPr lang="zh-CN" altLang="en-US" sz="2200" b="1" smtClean="0">
              <a:solidFill>
                <a:srgbClr val="0000FF"/>
              </a:solidFill>
              <a:latin typeface="微软雅黑" panose="020B0503020204020204" pitchFamily="34" charset="-122"/>
              <a:ea typeface="微软雅黑" panose="020B0503020204020204" pitchFamily="34" charset="-122"/>
            </a:endParaRPr>
          </a:p>
          <a:p>
            <a:pPr lvl="1" eaLnBrk="1" hangingPunct="1">
              <a:spcBef>
                <a:spcPct val="40000"/>
              </a:spcBef>
            </a:pPr>
            <a:r>
              <a:rPr lang="zh-CN" altLang="en-US" sz="2200" b="1" smtClean="0">
                <a:solidFill>
                  <a:srgbClr val="0000FF"/>
                </a:solidFill>
                <a:latin typeface="微软雅黑" panose="020B0503020204020204" pitchFamily="34" charset="-122"/>
                <a:ea typeface="微软雅黑" panose="020B0503020204020204" pitchFamily="34" charset="-122"/>
              </a:rPr>
              <a:t>动物体内的大量骨骼、肌肉、神经、动脉、静脉和一切别的部分，可以比作</a:t>
            </a:r>
            <a:r>
              <a:rPr lang="zh-CN" altLang="en-US" sz="2400" b="1" smtClean="0">
                <a:solidFill>
                  <a:srgbClr val="C00000"/>
                </a:solidFill>
                <a:latin typeface="微软雅黑" panose="020B0503020204020204" pitchFamily="34" charset="-122"/>
                <a:ea typeface="微软雅黑" panose="020B0503020204020204" pitchFamily="34" charset="-122"/>
              </a:rPr>
              <a:t>机器的零件</a:t>
            </a:r>
            <a:r>
              <a:rPr lang="zh-CN" altLang="en-US" sz="2200" b="1" smtClean="0">
                <a:solidFill>
                  <a:srgbClr val="0000FF"/>
                </a:solidFill>
                <a:latin typeface="微软雅黑" panose="020B0503020204020204" pitchFamily="34" charset="-122"/>
                <a:ea typeface="微软雅黑" panose="020B0503020204020204" pitchFamily="34" charset="-122"/>
              </a:rPr>
              <a:t>，只因为它们出自上帝之手，所以无比地井井有条，自身具有更奇妙的活动，远胜过人所能发明的任何机器。</a:t>
            </a:r>
            <a:endParaRPr lang="zh-CN" altLang="en-US" sz="2200" b="1" smtClean="0">
              <a:solidFill>
                <a:srgbClr val="0000FF"/>
              </a:solidFill>
              <a:latin typeface="微软雅黑" panose="020B0503020204020204" pitchFamily="34" charset="-122"/>
              <a:ea typeface="微软雅黑" panose="020B0503020204020204" pitchFamily="34" charset="-122"/>
            </a:endParaRPr>
          </a:p>
          <a:p>
            <a:pPr eaLnBrk="1" hangingPunct="1">
              <a:spcBef>
                <a:spcPct val="40000"/>
              </a:spcBef>
            </a:pPr>
            <a:r>
              <a:rPr lang="en-US" altLang="zh-CN" sz="2100" b="1" smtClean="0">
                <a:latin typeface="微软雅黑" panose="020B0503020204020204" pitchFamily="34" charset="-122"/>
                <a:ea typeface="微软雅黑" panose="020B0503020204020204" pitchFamily="34" charset="-122"/>
              </a:rPr>
              <a:t>17</a:t>
            </a:r>
            <a:r>
              <a:rPr lang="zh-CN" altLang="en-US" sz="2100" b="1" smtClean="0">
                <a:latin typeface="微软雅黑" panose="020B0503020204020204" pitchFamily="34" charset="-122"/>
                <a:ea typeface="微软雅黑" panose="020B0503020204020204" pitchFamily="34" charset="-122"/>
              </a:rPr>
              <a:t>世纪著名的哲学家科学家</a:t>
            </a:r>
            <a:r>
              <a:rPr lang="zh-CN" altLang="en-US" sz="2100" b="1" u="sng" smtClean="0">
                <a:solidFill>
                  <a:srgbClr val="FF3300"/>
                </a:solidFill>
                <a:latin typeface="微软雅黑" panose="020B0503020204020204" pitchFamily="34" charset="-122"/>
                <a:ea typeface="微软雅黑" panose="020B0503020204020204" pitchFamily="34" charset="-122"/>
              </a:rPr>
              <a:t>莱布尼茨</a:t>
            </a:r>
            <a:r>
              <a:rPr lang="zh-CN" altLang="en-US" sz="2100" b="1" smtClean="0">
                <a:latin typeface="微软雅黑" panose="020B0503020204020204" pitchFamily="34" charset="-122"/>
                <a:ea typeface="微软雅黑" panose="020B0503020204020204" pitchFamily="34" charset="-122"/>
              </a:rPr>
              <a:t>也说过：</a:t>
            </a:r>
            <a:endParaRPr lang="zh-CN" altLang="en-US" sz="2100" b="1" smtClean="0">
              <a:latin typeface="微软雅黑" panose="020B0503020204020204" pitchFamily="34" charset="-122"/>
              <a:ea typeface="微软雅黑" panose="020B0503020204020204" pitchFamily="34" charset="-122"/>
            </a:endParaRPr>
          </a:p>
          <a:p>
            <a:pPr lvl="1" eaLnBrk="1" hangingPunct="1">
              <a:spcBef>
                <a:spcPct val="40000"/>
              </a:spcBef>
            </a:pPr>
            <a:r>
              <a:rPr lang="zh-CN" altLang="en-US" sz="2400" b="1" smtClean="0">
                <a:solidFill>
                  <a:srgbClr val="C00000"/>
                </a:solidFill>
                <a:latin typeface="微软雅黑" panose="020B0503020204020204" pitchFamily="34" charset="-122"/>
                <a:ea typeface="微软雅黑" panose="020B0503020204020204" pitchFamily="34" charset="-122"/>
              </a:rPr>
              <a:t>自然的机器</a:t>
            </a:r>
            <a:r>
              <a:rPr lang="zh-CN" altLang="en-US" sz="2200" b="1" smtClean="0">
                <a:solidFill>
                  <a:srgbClr val="0000FF"/>
                </a:solidFill>
                <a:latin typeface="微软雅黑" panose="020B0503020204020204" pitchFamily="34" charset="-122"/>
                <a:ea typeface="微软雅黑" panose="020B0503020204020204" pitchFamily="34" charset="-122"/>
              </a:rPr>
              <a:t>，也就是</a:t>
            </a:r>
            <a:r>
              <a:rPr lang="zh-CN" altLang="en-US" sz="2400" b="1" smtClean="0">
                <a:solidFill>
                  <a:srgbClr val="C00000"/>
                </a:solidFill>
                <a:latin typeface="微软雅黑" panose="020B0503020204020204" pitchFamily="34" charset="-122"/>
                <a:ea typeface="微软雅黑" panose="020B0503020204020204" pitchFamily="34" charset="-122"/>
              </a:rPr>
              <a:t>活的身体</a:t>
            </a:r>
            <a:r>
              <a:rPr lang="zh-CN" altLang="en-US" sz="2200" b="1" smtClean="0">
                <a:solidFill>
                  <a:srgbClr val="0000FF"/>
                </a:solidFill>
                <a:latin typeface="微软雅黑" panose="020B0503020204020204" pitchFamily="34" charset="-122"/>
                <a:ea typeface="微软雅黑" panose="020B0503020204020204" pitchFamily="34" charset="-122"/>
              </a:rPr>
              <a:t>，即使分成最小的零件，也还是机器。</a:t>
            </a:r>
            <a:endParaRPr lang="zh-CN" altLang="en-US" sz="2200" b="1" smtClean="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animEffect transition="in" filter="fade">
                                      <p:cBhvr>
                                        <p:cTn id="11" dur="2000"/>
                                        <p:tgtEl>
                                          <p:spTgt spid="23556">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animEffect transition="in" filter="fade">
                                      <p:cBhvr>
                                        <p:cTn id="15" dur="2000"/>
                                        <p:tgtEl>
                                          <p:spTgt spid="23556">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animEffect transition="in" filter="fade">
                                      <p:cBhvr>
                                        <p:cTn id="19" dur="2000"/>
                                        <p:tgtEl>
                                          <p:spTgt spid="23556">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animEffect transition="in" filter="fade">
                                      <p:cBhvr>
                                        <p:cTn id="23" dur="2000"/>
                                        <p:tgtEl>
                                          <p:spTgt spid="23556">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3556">
                                            <p:txEl>
                                              <p:pRg st="5" end="5"/>
                                            </p:txEl>
                                          </p:spTgt>
                                        </p:tgtEl>
                                        <p:attrNameLst>
                                          <p:attrName>style.visibility</p:attrName>
                                        </p:attrNameLst>
                                      </p:cBhvr>
                                      <p:to>
                                        <p:strVal val="visible"/>
                                      </p:to>
                                    </p:set>
                                    <p:animEffect transition="in" filter="fade">
                                      <p:cBhvr>
                                        <p:cTn id="27" dur="2000"/>
                                        <p:tgtEl>
                                          <p:spTgt spid="235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7CF2200-F531-45F9-A58B-54DDCADA7244}" type="datetime11">
              <a:rPr lang="zh-CN" altLang="en-US"/>
            </a:fld>
            <a:endParaRPr lang="en-US" altLang="zh-CN"/>
          </a:p>
        </p:txBody>
      </p:sp>
      <p:sp>
        <p:nvSpPr>
          <p:cNvPr id="2355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677F0E-DC79-4D34-9E42-DA165BE9D215}" type="slidenum">
              <a:rPr lang="en-US" altLang="zh-CN" smtClean="0">
                <a:latin typeface="Garamond" panose="02020404030301010803" pitchFamily="18" charset="0"/>
              </a:rPr>
            </a:fld>
            <a:endParaRPr lang="en-US" altLang="zh-CN" smtClean="0">
              <a:latin typeface="Garamond" panose="02020404030301010803" pitchFamily="18" charset="0"/>
            </a:endParaRPr>
          </a:p>
        </p:txBody>
      </p:sp>
      <p:pic>
        <p:nvPicPr>
          <p:cNvPr id="23556" name="Picture 4" descr="EN00378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2513" y="1693863"/>
            <a:ext cx="4497387"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3"/>
          <p:cNvSpPr>
            <a:spLocks noGrp="1" noChangeArrowheads="1"/>
          </p:cNvSpPr>
          <p:nvPr>
            <p:ph idx="1"/>
          </p:nvPr>
        </p:nvSpPr>
        <p:spPr>
          <a:xfrm>
            <a:off x="571500" y="405130"/>
            <a:ext cx="8070850" cy="5839460"/>
          </a:xfrm>
          <a:solidFill>
            <a:srgbClr val="FFFF00">
              <a:alpha val="87000"/>
            </a:srgbClr>
          </a:solidFill>
        </p:spPr>
        <p:txBody>
          <a:bodyPr/>
          <a:lstStyle/>
          <a:p>
            <a:pPr eaLnBrk="1" hangingPunct="1">
              <a:lnSpc>
                <a:spcPct val="110000"/>
              </a:lnSpc>
              <a:spcBef>
                <a:spcPct val="50000"/>
              </a:spcBef>
            </a:pPr>
            <a:r>
              <a:rPr lang="en-US" altLang="zh-CN" sz="2400" b="1" smtClean="0">
                <a:latin typeface="微软雅黑" panose="020B0503020204020204" pitchFamily="34" charset="-122"/>
                <a:ea typeface="微软雅黑" panose="020B0503020204020204" pitchFamily="34" charset="-122"/>
              </a:rPr>
              <a:t>1749</a:t>
            </a:r>
            <a:r>
              <a:rPr lang="zh-CN" altLang="en-US" sz="2400" b="1" smtClean="0">
                <a:latin typeface="微软雅黑" panose="020B0503020204020204" pitchFamily="34" charset="-122"/>
                <a:ea typeface="微软雅黑" panose="020B0503020204020204" pitchFamily="34" charset="-122"/>
              </a:rPr>
              <a:t>年法国哲学家医师</a:t>
            </a:r>
            <a:r>
              <a:rPr lang="zh-CN" altLang="en-US" sz="2400" b="1" u="sng" smtClean="0">
                <a:solidFill>
                  <a:srgbClr val="FF3300"/>
                </a:solidFill>
                <a:latin typeface="微软雅黑" panose="020B0503020204020204" pitchFamily="34" charset="-122"/>
                <a:ea typeface="微软雅黑" panose="020B0503020204020204" pitchFamily="34" charset="-122"/>
              </a:rPr>
              <a:t>朱利安</a:t>
            </a:r>
            <a:r>
              <a:rPr lang="en-US" altLang="zh-CN" sz="2400" b="1" u="sng" smtClean="0">
                <a:solidFill>
                  <a:srgbClr val="FF3300"/>
                </a:solidFill>
                <a:latin typeface="微软雅黑" panose="020B0503020204020204" pitchFamily="34" charset="-122"/>
                <a:ea typeface="微软雅黑" panose="020B0503020204020204" pitchFamily="34" charset="-122"/>
              </a:rPr>
              <a:t>·</a:t>
            </a:r>
            <a:r>
              <a:rPr lang="zh-CN" altLang="en-US" sz="2400" b="1" u="sng" smtClean="0">
                <a:solidFill>
                  <a:srgbClr val="FF3300"/>
                </a:solidFill>
                <a:latin typeface="微软雅黑" panose="020B0503020204020204" pitchFamily="34" charset="-122"/>
                <a:ea typeface="微软雅黑" panose="020B0503020204020204" pitchFamily="34" charset="-122"/>
              </a:rPr>
              <a:t>奥弗雷</a:t>
            </a:r>
            <a:r>
              <a:rPr lang="en-US" altLang="zh-CN" sz="2400" b="1" u="sng" smtClean="0">
                <a:solidFill>
                  <a:srgbClr val="FF3300"/>
                </a:solidFill>
                <a:latin typeface="微软雅黑" panose="020B0503020204020204" pitchFamily="34" charset="-122"/>
                <a:ea typeface="微软雅黑" panose="020B0503020204020204" pitchFamily="34" charset="-122"/>
              </a:rPr>
              <a:t>·</a:t>
            </a:r>
            <a:r>
              <a:rPr lang="zh-CN" altLang="en-US" sz="2400" b="1" u="sng" smtClean="0">
                <a:solidFill>
                  <a:srgbClr val="FF3300"/>
                </a:solidFill>
                <a:latin typeface="微软雅黑" panose="020B0503020204020204" pitchFamily="34" charset="-122"/>
                <a:ea typeface="微软雅黑" panose="020B0503020204020204" pitchFamily="34" charset="-122"/>
              </a:rPr>
              <a:t>德</a:t>
            </a:r>
            <a:r>
              <a:rPr lang="en-US" altLang="zh-CN" sz="2400" b="1" u="sng" smtClean="0">
                <a:solidFill>
                  <a:srgbClr val="FF3300"/>
                </a:solidFill>
                <a:latin typeface="微软雅黑" panose="020B0503020204020204" pitchFamily="34" charset="-122"/>
                <a:ea typeface="微软雅黑" panose="020B0503020204020204" pitchFamily="34" charset="-122"/>
              </a:rPr>
              <a:t>·</a:t>
            </a:r>
            <a:r>
              <a:rPr lang="zh-CN" altLang="en-US" sz="2400" b="1" u="sng" smtClean="0">
                <a:solidFill>
                  <a:srgbClr val="FF3300"/>
                </a:solidFill>
                <a:latin typeface="微软雅黑" panose="020B0503020204020204" pitchFamily="34" charset="-122"/>
                <a:ea typeface="微软雅黑" panose="020B0503020204020204" pitchFamily="34" charset="-122"/>
              </a:rPr>
              <a:t>拉</a:t>
            </a:r>
            <a:r>
              <a:rPr lang="en-US" altLang="zh-CN" sz="2400" b="1" u="sng" smtClean="0">
                <a:solidFill>
                  <a:srgbClr val="FF3300"/>
                </a:solidFill>
                <a:latin typeface="微软雅黑" panose="020B0503020204020204" pitchFamily="34" charset="-122"/>
                <a:ea typeface="微软雅黑" panose="020B0503020204020204" pitchFamily="34" charset="-122"/>
              </a:rPr>
              <a:t>·</a:t>
            </a:r>
            <a:r>
              <a:rPr lang="zh-CN" altLang="en-US" sz="2400" b="1" u="sng" smtClean="0">
                <a:solidFill>
                  <a:srgbClr val="FF3300"/>
                </a:solidFill>
                <a:latin typeface="微软雅黑" panose="020B0503020204020204" pitchFamily="34" charset="-122"/>
                <a:ea typeface="微软雅黑" panose="020B0503020204020204" pitchFamily="34" charset="-122"/>
              </a:rPr>
              <a:t>美特里</a:t>
            </a:r>
            <a:r>
              <a:rPr lang="zh-CN" altLang="en-US" sz="2400" b="1" smtClean="0">
                <a:latin typeface="微软雅黑" panose="020B0503020204020204" pitchFamily="34" charset="-122"/>
                <a:ea typeface="微软雅黑" panose="020B0503020204020204" pitchFamily="34" charset="-122"/>
              </a:rPr>
              <a:t>在</a:t>
            </a:r>
            <a:r>
              <a:rPr lang="en-US" altLang="zh-CN" sz="2800" b="1" smtClean="0">
                <a:solidFill>
                  <a:srgbClr val="C00000"/>
                </a:solidFill>
                <a:latin typeface="微软雅黑" panose="020B0503020204020204" pitchFamily="34" charset="-122"/>
                <a:ea typeface="微软雅黑" panose="020B0503020204020204" pitchFamily="34" charset="-122"/>
              </a:rPr>
              <a:t>《</a:t>
            </a:r>
            <a:r>
              <a:rPr lang="zh-CN" altLang="en-US" sz="2800" b="1" smtClean="0">
                <a:solidFill>
                  <a:srgbClr val="C00000"/>
                </a:solidFill>
                <a:latin typeface="微软雅黑" panose="020B0503020204020204" pitchFamily="34" charset="-122"/>
                <a:ea typeface="微软雅黑" panose="020B0503020204020204" pitchFamily="34" charset="-122"/>
              </a:rPr>
              <a:t>人是一种机器</a:t>
            </a:r>
            <a:r>
              <a:rPr lang="en-US" altLang="zh-CN" sz="2800" b="1" smtClean="0">
                <a:solidFill>
                  <a:srgbClr val="C00000"/>
                </a:solidFill>
                <a:latin typeface="微软雅黑" panose="020B0503020204020204" pitchFamily="34" charset="-122"/>
                <a:ea typeface="微软雅黑" panose="020B0503020204020204" pitchFamily="34" charset="-122"/>
              </a:rPr>
              <a:t>》</a:t>
            </a:r>
            <a:r>
              <a:rPr lang="zh-CN" altLang="en-US" sz="2400" b="1" smtClean="0">
                <a:latin typeface="微软雅黑" panose="020B0503020204020204" pitchFamily="34" charset="-122"/>
                <a:ea typeface="微软雅黑" panose="020B0503020204020204" pitchFamily="34" charset="-122"/>
              </a:rPr>
              <a:t>一书中，继续发展这一观点：</a:t>
            </a:r>
            <a:endParaRPr lang="zh-CN" altLang="en-US" sz="2400" b="1" smtClean="0">
              <a:latin typeface="微软雅黑" panose="020B0503020204020204" pitchFamily="34" charset="-122"/>
              <a:ea typeface="微软雅黑" panose="020B0503020204020204" pitchFamily="34" charset="-122"/>
            </a:endParaRPr>
          </a:p>
          <a:p>
            <a:pPr eaLnBrk="1" hangingPunct="1">
              <a:lnSpc>
                <a:spcPct val="110000"/>
              </a:lnSpc>
              <a:spcBef>
                <a:spcPct val="50000"/>
              </a:spcBef>
            </a:pPr>
            <a:r>
              <a:rPr lang="zh-CN" altLang="en-US" sz="2400" b="1" smtClean="0">
                <a:solidFill>
                  <a:srgbClr val="0000FF"/>
                </a:solidFill>
                <a:latin typeface="微软雅黑" panose="020B0503020204020204" pitchFamily="34" charset="-122"/>
                <a:ea typeface="微软雅黑" panose="020B0503020204020204" pitchFamily="34" charset="-122"/>
              </a:rPr>
              <a:t>“人和猩猩相比，和动物里最聪明的动物相比，就更像惠更斯的</a:t>
            </a:r>
            <a:r>
              <a:rPr lang="zh-CN" altLang="en-US" sz="2800" b="1" smtClean="0">
                <a:solidFill>
                  <a:srgbClr val="C00000"/>
                </a:solidFill>
                <a:latin typeface="微软雅黑" panose="020B0503020204020204" pitchFamily="34" charset="-122"/>
                <a:ea typeface="微软雅黑" panose="020B0503020204020204" pitchFamily="34" charset="-122"/>
              </a:rPr>
              <a:t>行星运行仪</a:t>
            </a:r>
            <a:r>
              <a:rPr lang="zh-CN" altLang="en-US" sz="2400" b="1" smtClean="0">
                <a:solidFill>
                  <a:srgbClr val="0000FF"/>
                </a:solidFill>
                <a:latin typeface="微软雅黑" panose="020B0503020204020204" pitchFamily="34" charset="-122"/>
                <a:ea typeface="微软雅黑" panose="020B0503020204020204" pitchFamily="34" charset="-122"/>
              </a:rPr>
              <a:t>和尤利安</a:t>
            </a:r>
            <a:r>
              <a:rPr lang="en-US" altLang="zh-CN" sz="2400" b="1" smtClean="0">
                <a:solidFill>
                  <a:srgbClr val="0000FF"/>
                </a:solidFill>
                <a:latin typeface="微软雅黑" panose="020B0503020204020204" pitchFamily="34" charset="-122"/>
                <a:ea typeface="微软雅黑" panose="020B0503020204020204" pitchFamily="34" charset="-122"/>
              </a:rPr>
              <a:t>·</a:t>
            </a:r>
            <a:r>
              <a:rPr lang="zh-CN" altLang="en-US" sz="2400" b="1" smtClean="0">
                <a:solidFill>
                  <a:srgbClr val="0000FF"/>
                </a:solidFill>
                <a:latin typeface="微软雅黑" panose="020B0503020204020204" pitchFamily="34" charset="-122"/>
                <a:ea typeface="微软雅黑" panose="020B0503020204020204" pitchFamily="34" charset="-122"/>
              </a:rPr>
              <a:t>勒罗比的一只</a:t>
            </a:r>
            <a:r>
              <a:rPr lang="zh-CN" altLang="en-US" sz="2800" b="1" smtClean="0">
                <a:solidFill>
                  <a:srgbClr val="C00000"/>
                </a:solidFill>
                <a:latin typeface="微软雅黑" panose="020B0503020204020204" pitchFamily="34" charset="-122"/>
                <a:ea typeface="微软雅黑" panose="020B0503020204020204" pitchFamily="34" charset="-122"/>
              </a:rPr>
              <a:t>表</a:t>
            </a:r>
            <a:r>
              <a:rPr lang="zh-CN" altLang="en-US" sz="2400" b="1" smtClean="0">
                <a:solidFill>
                  <a:srgbClr val="0000FF"/>
                </a:solidFill>
                <a:latin typeface="微软雅黑" panose="020B0503020204020204" pitchFamily="34" charset="-122"/>
                <a:ea typeface="微软雅黑" panose="020B0503020204020204" pitchFamily="34" charset="-122"/>
              </a:rPr>
              <a:t>相比一样”。 </a:t>
            </a:r>
            <a:endParaRPr lang="zh-CN" altLang="en-US" sz="2400" b="1" smtClean="0">
              <a:solidFill>
                <a:srgbClr val="0000FF"/>
              </a:solidFill>
              <a:latin typeface="微软雅黑" panose="020B0503020204020204" pitchFamily="34" charset="-122"/>
              <a:ea typeface="微软雅黑" panose="020B0503020204020204" pitchFamily="34" charset="-122"/>
            </a:endParaRPr>
          </a:p>
          <a:p>
            <a:pPr eaLnBrk="1" hangingPunct="1">
              <a:lnSpc>
                <a:spcPct val="110000"/>
              </a:lnSpc>
              <a:spcBef>
                <a:spcPct val="50000"/>
              </a:spcBef>
            </a:pPr>
            <a:r>
              <a:rPr lang="zh-CN" altLang="en-US" sz="2400" b="1" smtClean="0">
                <a:solidFill>
                  <a:srgbClr val="0000FF"/>
                </a:solidFill>
                <a:latin typeface="微软雅黑" panose="020B0503020204020204" pitchFamily="34" charset="-122"/>
                <a:ea typeface="微软雅黑" panose="020B0503020204020204" pitchFamily="34" charset="-122"/>
              </a:rPr>
              <a:t>“人体是一架会自己发动自己的机器：一架</a:t>
            </a:r>
            <a:r>
              <a:rPr lang="zh-CN" altLang="en-US" sz="2800" b="1" smtClean="0">
                <a:solidFill>
                  <a:srgbClr val="C00000"/>
                </a:solidFill>
                <a:latin typeface="微软雅黑" panose="020B0503020204020204" pitchFamily="34" charset="-122"/>
                <a:ea typeface="微软雅黑" panose="020B0503020204020204" pitchFamily="34" charset="-122"/>
              </a:rPr>
              <a:t>永动机</a:t>
            </a:r>
            <a:r>
              <a:rPr lang="zh-CN" altLang="en-US" sz="2400" b="1" smtClean="0">
                <a:solidFill>
                  <a:srgbClr val="0000FF"/>
                </a:solidFill>
                <a:latin typeface="微软雅黑" panose="020B0503020204020204" pitchFamily="34" charset="-122"/>
                <a:ea typeface="微软雅黑" panose="020B0503020204020204" pitchFamily="34" charset="-122"/>
              </a:rPr>
              <a:t>的活生生的模型。体温推动它，食料支持它。”</a:t>
            </a:r>
            <a:endParaRPr lang="zh-CN" altLang="en-US" sz="2400" b="1" smtClean="0">
              <a:solidFill>
                <a:srgbClr val="0000FF"/>
              </a:solidFill>
              <a:latin typeface="微软雅黑" panose="020B0503020204020204" pitchFamily="34" charset="-122"/>
              <a:ea typeface="微软雅黑" panose="020B0503020204020204" pitchFamily="34" charset="-122"/>
            </a:endParaRPr>
          </a:p>
          <a:p>
            <a:pPr eaLnBrk="1" hangingPunct="1">
              <a:lnSpc>
                <a:spcPct val="110000"/>
              </a:lnSpc>
              <a:spcBef>
                <a:spcPct val="50000"/>
              </a:spcBef>
            </a:pPr>
            <a:r>
              <a:rPr lang="zh-CN" altLang="en-US" sz="2400" b="1" smtClean="0">
                <a:solidFill>
                  <a:srgbClr val="0000FF"/>
                </a:solidFill>
                <a:latin typeface="微软雅黑" panose="020B0503020204020204" pitchFamily="34" charset="-122"/>
                <a:ea typeface="微软雅黑" panose="020B0503020204020204" pitchFamily="34" charset="-122"/>
              </a:rPr>
              <a:t>“难道人因为是人，便不成为一架机器么？只不过比最完善的动物再多几个</a:t>
            </a:r>
            <a:r>
              <a:rPr lang="zh-CN" altLang="en-US" sz="2800" b="1" smtClean="0">
                <a:solidFill>
                  <a:srgbClr val="C00000"/>
                </a:solidFill>
                <a:latin typeface="微软雅黑" panose="020B0503020204020204" pitchFamily="34" charset="-122"/>
                <a:ea typeface="微软雅黑" panose="020B0503020204020204" pitchFamily="34" charset="-122"/>
              </a:rPr>
              <a:t>齿轮</a:t>
            </a:r>
            <a:r>
              <a:rPr lang="zh-CN" altLang="en-US" sz="2400" b="1" smtClean="0">
                <a:solidFill>
                  <a:srgbClr val="0000FF"/>
                </a:solidFill>
                <a:latin typeface="微软雅黑" panose="020B0503020204020204" pitchFamily="34" charset="-122"/>
                <a:ea typeface="微软雅黑" panose="020B0503020204020204" pitchFamily="34" charset="-122"/>
              </a:rPr>
              <a:t>，再多几条</a:t>
            </a:r>
            <a:r>
              <a:rPr lang="zh-CN" altLang="en-US" sz="2800" b="1" smtClean="0">
                <a:solidFill>
                  <a:srgbClr val="C00000"/>
                </a:solidFill>
                <a:latin typeface="微软雅黑" panose="020B0503020204020204" pitchFamily="34" charset="-122"/>
                <a:ea typeface="微软雅黑" panose="020B0503020204020204" pitchFamily="34" charset="-122"/>
              </a:rPr>
              <a:t>弹簧</a:t>
            </a:r>
            <a:r>
              <a:rPr lang="zh-CN" altLang="en-US" sz="2400" b="1" smtClean="0">
                <a:solidFill>
                  <a:srgbClr val="0000FF"/>
                </a:solidFill>
                <a:latin typeface="微软雅黑" panose="020B0503020204020204" pitchFamily="34" charset="-122"/>
                <a:ea typeface="微软雅黑" panose="020B0503020204020204" pitchFamily="34" charset="-122"/>
              </a:rPr>
              <a:t>，脑子和心脏的距离成比例地更接近一些，因此所接受的血液更充足一些，于是人类理性就产生了；难道还有什么别的原因不成？”</a:t>
            </a:r>
            <a:endParaRPr lang="zh-CN" altLang="en-US" sz="2400" b="1" smtClean="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6D414219-57B4-4F0D-8827-2DFF09C7325D}" type="datetime11">
              <a:rPr lang="zh-CN" altLang="en-US"/>
            </a:fld>
            <a:endParaRPr lang="en-US" altLang="zh-CN"/>
          </a:p>
        </p:txBody>
      </p:sp>
      <p:sp>
        <p:nvSpPr>
          <p:cNvPr id="2457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8FF8F0-454F-44C7-ABD4-130B41A785B7}"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4580" name="Rectangle 2"/>
          <p:cNvSpPr>
            <a:spLocks noGrp="1" noChangeArrowheads="1"/>
          </p:cNvSpPr>
          <p:nvPr>
            <p:ph idx="1"/>
          </p:nvPr>
        </p:nvSpPr>
        <p:spPr>
          <a:xfrm>
            <a:off x="539750" y="333375"/>
            <a:ext cx="8223250" cy="5762625"/>
          </a:xfrm>
        </p:spPr>
        <p:txBody>
          <a:bodyPr/>
          <a:lstStyle/>
          <a:p>
            <a:pPr eaLnBrk="1" hangingPunct="1">
              <a:spcBef>
                <a:spcPct val="40000"/>
              </a:spcBef>
              <a:buFont typeface="Wingdings" panose="05000000000000000000" pitchFamily="2" charset="2"/>
              <a:buNone/>
            </a:pPr>
            <a:r>
              <a:rPr lang="en-US" altLang="zh-CN" sz="2100" smtClean="0">
                <a:latin typeface="仿宋_GB2312" pitchFamily="49" charset="-122"/>
                <a:ea typeface="仿宋_GB2312" pitchFamily="49" charset="-122"/>
              </a:rPr>
              <a:t>  </a:t>
            </a:r>
            <a:r>
              <a:rPr lang="zh-CN" altLang="en-US" sz="2900" b="1" smtClean="0">
                <a:latin typeface="微软雅黑" panose="020B0503020204020204" pitchFamily="34" charset="-122"/>
                <a:ea typeface="微软雅黑" panose="020B0503020204020204" pitchFamily="34" charset="-122"/>
              </a:rPr>
              <a:t>美国物理学家</a:t>
            </a:r>
            <a:r>
              <a:rPr lang="zh-CN" altLang="en-US" sz="2900" b="1" u="sng" smtClean="0">
                <a:solidFill>
                  <a:srgbClr val="FF3300"/>
                </a:solidFill>
                <a:latin typeface="微软雅黑" panose="020B0503020204020204" pitchFamily="34" charset="-122"/>
                <a:ea typeface="微软雅黑" panose="020B0503020204020204" pitchFamily="34" charset="-122"/>
              </a:rPr>
              <a:t>卡普拉</a:t>
            </a:r>
            <a:r>
              <a:rPr lang="zh-CN" altLang="en-US" sz="2900" b="1" smtClean="0">
                <a:latin typeface="微软雅黑" panose="020B0503020204020204" pitchFamily="34" charset="-122"/>
                <a:ea typeface="微软雅黑" panose="020B0503020204020204" pitchFamily="34" charset="-122"/>
              </a:rPr>
              <a:t>归纳说：</a:t>
            </a:r>
            <a:endParaRPr lang="zh-CN" altLang="en-US" sz="2900" b="1" smtClean="0">
              <a:latin typeface="微软雅黑" panose="020B0503020204020204" pitchFamily="34" charset="-122"/>
              <a:ea typeface="微软雅黑" panose="020B0503020204020204" pitchFamily="34" charset="-122"/>
            </a:endParaRPr>
          </a:p>
          <a:p>
            <a:pPr eaLnBrk="1" hangingPunct="1">
              <a:spcBef>
                <a:spcPct val="40000"/>
              </a:spcBef>
            </a:pPr>
            <a:r>
              <a:rPr lang="zh-CN" altLang="en-US" sz="2100" b="1" smtClean="0">
                <a:latin typeface="微软雅黑" panose="020B0503020204020204" pitchFamily="34" charset="-122"/>
                <a:ea typeface="微软雅黑" panose="020B0503020204020204" pitchFamily="34" charset="-122"/>
              </a:rPr>
              <a:t>“笛卡儿和牛顿</a:t>
            </a:r>
            <a:r>
              <a:rPr lang="en-US" altLang="zh-CN" sz="2100" b="1" smtClean="0">
                <a:latin typeface="微软雅黑" panose="020B0503020204020204" pitchFamily="34" charset="-122"/>
                <a:ea typeface="微软雅黑" panose="020B0503020204020204" pitchFamily="34" charset="-122"/>
              </a:rPr>
              <a:t>——</a:t>
            </a:r>
            <a:r>
              <a:rPr lang="zh-CN" altLang="en-US" sz="2100" b="1" smtClean="0">
                <a:latin typeface="微软雅黑" panose="020B0503020204020204" pitchFamily="34" charset="-122"/>
                <a:ea typeface="微软雅黑" panose="020B0503020204020204" pitchFamily="34" charset="-122"/>
              </a:rPr>
              <a:t>还有哥白尼、伽利略以及其他同时代的人</a:t>
            </a:r>
            <a:r>
              <a:rPr lang="en-US" altLang="zh-CN" sz="2100" b="1" smtClean="0">
                <a:latin typeface="微软雅黑" panose="020B0503020204020204" pitchFamily="34" charset="-122"/>
                <a:ea typeface="微软雅黑" panose="020B0503020204020204" pitchFamily="34" charset="-122"/>
              </a:rPr>
              <a:t>——</a:t>
            </a:r>
            <a:r>
              <a:rPr lang="zh-CN" altLang="en-US" sz="2100" b="1" smtClean="0">
                <a:latin typeface="微软雅黑" panose="020B0503020204020204" pitchFamily="34" charset="-122"/>
                <a:ea typeface="微软雅黑" panose="020B0503020204020204" pitchFamily="34" charset="-122"/>
              </a:rPr>
              <a:t>都是天才。他们具有创造性和革命性的思想”，</a:t>
            </a:r>
            <a:r>
              <a:rPr lang="zh-CN" altLang="en-US" sz="2100" b="1" smtClean="0">
                <a:solidFill>
                  <a:srgbClr val="FF0000"/>
                </a:solidFill>
                <a:latin typeface="微软雅黑" panose="020B0503020204020204" pitchFamily="34" charset="-122"/>
                <a:ea typeface="微软雅黑" panose="020B0503020204020204" pitchFamily="34" charset="-122"/>
              </a:rPr>
              <a:t>“他们敢于宣称：‘我不需要教会，不需要亚里士多德，我自己可以找到世界运动的原理，</a:t>
            </a:r>
            <a:r>
              <a:rPr lang="zh-CN" altLang="en-US" sz="2400" b="1" smtClean="0">
                <a:solidFill>
                  <a:srgbClr val="C00000"/>
                </a:solidFill>
                <a:latin typeface="微软雅黑" panose="020B0503020204020204" pitchFamily="34" charset="-122"/>
                <a:ea typeface="微软雅黑" panose="020B0503020204020204" pitchFamily="34" charset="-122"/>
              </a:rPr>
              <a:t>我把世界看成一台机器。</a:t>
            </a:r>
            <a:r>
              <a:rPr lang="zh-CN" altLang="en-US" sz="2100" b="1" smtClean="0">
                <a:solidFill>
                  <a:srgbClr val="FF0000"/>
                </a:solidFill>
                <a:latin typeface="微软雅黑" panose="020B0503020204020204" pitchFamily="34" charset="-122"/>
                <a:ea typeface="微软雅黑" panose="020B0503020204020204" pitchFamily="34" charset="-122"/>
              </a:rPr>
              <a:t>’提出这种观点是极其大胆的” 。</a:t>
            </a:r>
            <a:endParaRPr lang="zh-CN" altLang="en-US" sz="2100" b="1" smtClean="0">
              <a:solidFill>
                <a:srgbClr val="FF0000"/>
              </a:solidFill>
              <a:latin typeface="微软雅黑" panose="020B0503020204020204" pitchFamily="34" charset="-122"/>
              <a:ea typeface="微软雅黑" panose="020B0503020204020204" pitchFamily="34" charset="-122"/>
            </a:endParaRPr>
          </a:p>
          <a:p>
            <a:pPr eaLnBrk="1" hangingPunct="1">
              <a:spcBef>
                <a:spcPct val="40000"/>
              </a:spcBef>
            </a:pPr>
            <a:r>
              <a:rPr lang="zh-CN" altLang="en-US" sz="2100" b="1" smtClean="0">
                <a:solidFill>
                  <a:schemeClr val="folHlink"/>
                </a:solidFill>
                <a:latin typeface="微软雅黑" panose="020B0503020204020204" pitchFamily="34" charset="-122"/>
                <a:ea typeface="微软雅黑" panose="020B0503020204020204" pitchFamily="34" charset="-122"/>
              </a:rPr>
              <a:t>“</a:t>
            </a:r>
            <a:r>
              <a:rPr lang="zh-CN" altLang="en-US" sz="2100" b="1" smtClean="0">
                <a:solidFill>
                  <a:srgbClr val="FF3300"/>
                </a:solidFill>
                <a:latin typeface="微软雅黑" panose="020B0503020204020204" pitchFamily="34" charset="-122"/>
                <a:ea typeface="微软雅黑" panose="020B0503020204020204" pitchFamily="34" charset="-122"/>
              </a:rPr>
              <a:t>像</a:t>
            </a:r>
            <a:r>
              <a:rPr lang="zh-CN" altLang="en-US" sz="2400" b="1" smtClean="0">
                <a:solidFill>
                  <a:srgbClr val="C00000"/>
                </a:solidFill>
                <a:latin typeface="微软雅黑" panose="020B0503020204020204" pitchFamily="34" charset="-122"/>
                <a:ea typeface="微软雅黑" panose="020B0503020204020204" pitchFamily="34" charset="-122"/>
              </a:rPr>
              <a:t>人造机器</a:t>
            </a:r>
            <a:r>
              <a:rPr lang="zh-CN" altLang="en-US" sz="2100" b="1" smtClean="0">
                <a:solidFill>
                  <a:srgbClr val="FF3300"/>
                </a:solidFill>
                <a:latin typeface="微软雅黑" panose="020B0503020204020204" pitchFamily="34" charset="-122"/>
                <a:ea typeface="微软雅黑" panose="020B0503020204020204" pitchFamily="34" charset="-122"/>
              </a:rPr>
              <a:t>一样，</a:t>
            </a:r>
            <a:r>
              <a:rPr lang="zh-CN" altLang="en-US" sz="2400" b="1" smtClean="0">
                <a:solidFill>
                  <a:srgbClr val="C00000"/>
                </a:solidFill>
                <a:latin typeface="微软雅黑" panose="020B0503020204020204" pitchFamily="34" charset="-122"/>
                <a:ea typeface="微软雅黑" panose="020B0503020204020204" pitchFamily="34" charset="-122"/>
              </a:rPr>
              <a:t>宇宙机器</a:t>
            </a:r>
            <a:r>
              <a:rPr lang="zh-CN" altLang="en-US" sz="2100" b="1" smtClean="0">
                <a:solidFill>
                  <a:srgbClr val="FF3300"/>
                </a:solidFill>
                <a:latin typeface="微软雅黑" panose="020B0503020204020204" pitchFamily="34" charset="-122"/>
                <a:ea typeface="微软雅黑" panose="020B0503020204020204" pitchFamily="34" charset="-122"/>
              </a:rPr>
              <a:t>也被认为是由</a:t>
            </a:r>
            <a:r>
              <a:rPr lang="zh-CN" altLang="en-US" sz="2400" b="1" smtClean="0">
                <a:solidFill>
                  <a:srgbClr val="C00000"/>
                </a:solidFill>
                <a:latin typeface="微软雅黑" panose="020B0503020204020204" pitchFamily="34" charset="-122"/>
                <a:ea typeface="微软雅黑" panose="020B0503020204020204" pitchFamily="34" charset="-122"/>
              </a:rPr>
              <a:t>零件组装</a:t>
            </a:r>
            <a:r>
              <a:rPr lang="zh-CN" altLang="en-US" sz="2100" b="1" smtClean="0">
                <a:solidFill>
                  <a:srgbClr val="FF3300"/>
                </a:solidFill>
                <a:latin typeface="微软雅黑" panose="020B0503020204020204" pitchFamily="34" charset="-122"/>
                <a:ea typeface="微软雅黑" panose="020B0503020204020204" pitchFamily="34" charset="-122"/>
              </a:rPr>
              <a:t>而成的</a:t>
            </a:r>
            <a:r>
              <a:rPr lang="zh-CN" altLang="en-US" sz="2100" b="1" i="1" smtClean="0">
                <a:solidFill>
                  <a:srgbClr val="FF3300"/>
                </a:solidFill>
                <a:latin typeface="微软雅黑" panose="020B0503020204020204" pitchFamily="34" charset="-122"/>
                <a:ea typeface="微软雅黑" panose="020B0503020204020204" pitchFamily="34" charset="-122"/>
              </a:rPr>
              <a:t>。</a:t>
            </a:r>
            <a:r>
              <a:rPr lang="zh-CN" altLang="en-US" sz="2100" b="1" smtClean="0">
                <a:latin typeface="微软雅黑" panose="020B0503020204020204" pitchFamily="34" charset="-122"/>
                <a:ea typeface="微软雅黑" panose="020B0503020204020204" pitchFamily="34" charset="-122"/>
              </a:rPr>
              <a:t>因此，各种复杂的现象总被认为可以通过把它们还原为最基本的构件，以及寻找构件之间的机制的方法加以理解。</a:t>
            </a:r>
            <a:r>
              <a:rPr lang="zh-CN" altLang="en-US" sz="2100" b="1" smtClean="0">
                <a:solidFill>
                  <a:srgbClr val="FF0000"/>
                </a:solidFill>
                <a:latin typeface="微软雅黑" panose="020B0503020204020204" pitchFamily="34" charset="-122"/>
                <a:ea typeface="微软雅黑" panose="020B0503020204020204" pitchFamily="34" charset="-122"/>
              </a:rPr>
              <a:t>这种被称为</a:t>
            </a:r>
            <a:r>
              <a:rPr lang="zh-CN" altLang="en-US" sz="2400" b="1" smtClean="0">
                <a:solidFill>
                  <a:schemeClr val="accent1"/>
                </a:solidFill>
                <a:latin typeface="微软雅黑" panose="020B0503020204020204" pitchFamily="34" charset="-122"/>
                <a:ea typeface="微软雅黑" panose="020B0503020204020204" pitchFamily="34" charset="-122"/>
              </a:rPr>
              <a:t>还原主义</a:t>
            </a:r>
            <a:r>
              <a:rPr lang="zh-CN" altLang="en-US" sz="2100" b="1" smtClean="0">
                <a:solidFill>
                  <a:srgbClr val="FF0000"/>
                </a:solidFill>
                <a:latin typeface="微软雅黑" panose="020B0503020204020204" pitchFamily="34" charset="-122"/>
                <a:ea typeface="微软雅黑" panose="020B0503020204020204" pitchFamily="34" charset="-122"/>
              </a:rPr>
              <a:t>的方法已根深于我们的文化之中，以至于常被等同于科学方法。”</a:t>
            </a:r>
            <a:r>
              <a:rPr lang="zh-CN" altLang="en-US" sz="2100" b="1" smtClean="0">
                <a:latin typeface="微软雅黑" panose="020B0503020204020204" pitchFamily="34" charset="-122"/>
                <a:ea typeface="微软雅黑" panose="020B0503020204020204" pitchFamily="34" charset="-122"/>
              </a:rPr>
              <a:t> </a:t>
            </a:r>
            <a:endParaRPr lang="zh-CN" altLang="en-US" sz="2100" b="1" smtClean="0">
              <a:latin typeface="微软雅黑" panose="020B0503020204020204" pitchFamily="34" charset="-122"/>
              <a:ea typeface="微软雅黑" panose="020B0503020204020204" pitchFamily="34" charset="-122"/>
            </a:endParaRPr>
          </a:p>
          <a:p>
            <a:pPr eaLnBrk="1" hangingPunct="1">
              <a:spcBef>
                <a:spcPct val="40000"/>
              </a:spcBef>
            </a:pPr>
            <a:r>
              <a:rPr lang="zh-CN" altLang="en-US" sz="2100" b="1" smtClean="0">
                <a:solidFill>
                  <a:srgbClr val="0000FF"/>
                </a:solidFill>
                <a:latin typeface="微软雅黑" panose="020B0503020204020204" pitchFamily="34" charset="-122"/>
                <a:ea typeface="微软雅黑" panose="020B0503020204020204" pitchFamily="34" charset="-122"/>
              </a:rPr>
              <a:t>“有趣的是，在生物学发展的每一个阶段，人体总基本上被看作是一台机器。在笛卡儿时代，人体先被看作是一种</a:t>
            </a:r>
            <a:r>
              <a:rPr lang="zh-CN" altLang="en-US" sz="2400" b="1" smtClean="0">
                <a:solidFill>
                  <a:srgbClr val="C00000"/>
                </a:solidFill>
                <a:latin typeface="微软雅黑" panose="020B0503020204020204" pitchFamily="34" charset="-122"/>
                <a:ea typeface="微软雅黑" panose="020B0503020204020204" pitchFamily="34" charset="-122"/>
              </a:rPr>
              <a:t>机械装置</a:t>
            </a:r>
            <a:r>
              <a:rPr lang="zh-CN" altLang="en-US" sz="2100" b="1" smtClean="0">
                <a:solidFill>
                  <a:srgbClr val="0000FF"/>
                </a:solidFill>
                <a:latin typeface="微软雅黑" panose="020B0503020204020204" pitchFamily="34" charset="-122"/>
                <a:ea typeface="微软雅黑" panose="020B0503020204020204" pitchFamily="34" charset="-122"/>
              </a:rPr>
              <a:t>，随后又成了一种</a:t>
            </a:r>
            <a:r>
              <a:rPr lang="zh-CN" altLang="en-US" sz="2400" b="1" smtClean="0">
                <a:solidFill>
                  <a:srgbClr val="C00000"/>
                </a:solidFill>
                <a:latin typeface="微软雅黑" panose="020B0503020204020204" pitchFamily="34" charset="-122"/>
                <a:ea typeface="微软雅黑" panose="020B0503020204020204" pitchFamily="34" charset="-122"/>
              </a:rPr>
              <a:t>化学机器</a:t>
            </a:r>
            <a:r>
              <a:rPr lang="zh-CN" altLang="en-US" sz="2100" b="1" smtClean="0">
                <a:solidFill>
                  <a:srgbClr val="0000FF"/>
                </a:solidFill>
                <a:latin typeface="微软雅黑" panose="020B0503020204020204" pitchFamily="34" charset="-122"/>
                <a:ea typeface="微软雅黑" panose="020B0503020204020204" pitchFamily="34" charset="-122"/>
              </a:rPr>
              <a:t>，更后成了一种</a:t>
            </a:r>
            <a:r>
              <a:rPr lang="zh-CN" altLang="en-US" sz="2400" b="1" smtClean="0">
                <a:solidFill>
                  <a:srgbClr val="C00000"/>
                </a:solidFill>
                <a:latin typeface="微软雅黑" panose="020B0503020204020204" pitchFamily="34" charset="-122"/>
                <a:ea typeface="微软雅黑" panose="020B0503020204020204" pitchFamily="34" charset="-122"/>
              </a:rPr>
              <a:t>电磁机器</a:t>
            </a:r>
            <a:r>
              <a:rPr lang="zh-CN" altLang="en-US" sz="2100" b="1" smtClean="0">
                <a:solidFill>
                  <a:srgbClr val="0000FF"/>
                </a:solidFill>
                <a:latin typeface="微软雅黑" panose="020B0503020204020204" pitchFamily="34" charset="-122"/>
                <a:ea typeface="微软雅黑" panose="020B0503020204020204" pitchFamily="34" charset="-122"/>
              </a:rPr>
              <a:t>、</a:t>
            </a:r>
            <a:r>
              <a:rPr lang="zh-CN" altLang="en-US" sz="2400" b="1" smtClean="0">
                <a:solidFill>
                  <a:srgbClr val="C00000"/>
                </a:solidFill>
                <a:latin typeface="微软雅黑" panose="020B0503020204020204" pitchFamily="34" charset="-122"/>
                <a:ea typeface="微软雅黑" panose="020B0503020204020204" pitchFamily="34" charset="-122"/>
              </a:rPr>
              <a:t>物理机器</a:t>
            </a:r>
            <a:r>
              <a:rPr lang="zh-CN" altLang="en-US" sz="2100" b="1" smtClean="0">
                <a:solidFill>
                  <a:srgbClr val="0000FF"/>
                </a:solidFill>
                <a:latin typeface="微软雅黑" panose="020B0503020204020204" pitchFamily="34" charset="-122"/>
                <a:ea typeface="微软雅黑" panose="020B0503020204020204" pitchFamily="34" charset="-122"/>
              </a:rPr>
              <a:t>。现在人们被看成</a:t>
            </a:r>
            <a:r>
              <a:rPr lang="zh-CN" altLang="en-US" sz="2400" b="1" smtClean="0">
                <a:solidFill>
                  <a:srgbClr val="C00000"/>
                </a:solidFill>
                <a:latin typeface="微软雅黑" panose="020B0503020204020204" pitchFamily="34" charset="-122"/>
                <a:ea typeface="微软雅黑" panose="020B0503020204020204" pitchFamily="34" charset="-122"/>
              </a:rPr>
              <a:t>计算机</a:t>
            </a:r>
            <a:r>
              <a:rPr lang="zh-CN" altLang="en-US" sz="2100" b="1" smtClean="0">
                <a:solidFill>
                  <a:srgbClr val="0000FF"/>
                </a:solidFill>
                <a:latin typeface="微软雅黑" panose="020B0503020204020204" pitchFamily="34" charset="-122"/>
                <a:ea typeface="微软雅黑" panose="020B0503020204020204" pitchFamily="34" charset="-122"/>
              </a:rPr>
              <a:t>，把大脑看成电脑，这正是笛卡儿把人体比喻成一台机器的直接延伸。”</a:t>
            </a:r>
            <a:endParaRPr lang="zh-CN" altLang="en-US" sz="2100" b="1" smtClean="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02AD469D-1DF9-4660-A303-B667721741AE}" type="datetime11">
              <a:rPr lang="zh-CN" altLang="en-US"/>
            </a:fld>
            <a:endParaRPr lang="en-US" altLang="zh-CN"/>
          </a:p>
        </p:txBody>
      </p:sp>
      <p:sp>
        <p:nvSpPr>
          <p:cNvPr id="2560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BBE3C2-DD42-4354-AF1B-12385CB842B1}"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5604" name="Rectangle 3"/>
          <p:cNvSpPr>
            <a:spLocks noGrp="1" noChangeArrowheads="1"/>
          </p:cNvSpPr>
          <p:nvPr>
            <p:ph idx="1"/>
          </p:nvPr>
        </p:nvSpPr>
        <p:spPr>
          <a:xfrm>
            <a:off x="684213" y="692150"/>
            <a:ext cx="7850187" cy="5327650"/>
          </a:xfrm>
        </p:spPr>
        <p:txBody>
          <a:bodyPr/>
          <a:lstStyle/>
          <a:p>
            <a:pPr eaLnBrk="1" hangingPunct="1">
              <a:lnSpc>
                <a:spcPct val="120000"/>
              </a:lnSpc>
              <a:spcBef>
                <a:spcPts val="1200"/>
              </a:spcBef>
            </a:pPr>
            <a:r>
              <a:rPr lang="zh-CN" altLang="en-US" sz="2800" b="1" smtClean="0">
                <a:latin typeface="微软雅黑" panose="020B0503020204020204" pitchFamily="34" charset="-122"/>
                <a:ea typeface="微软雅黑" panose="020B0503020204020204" pitchFamily="34" charset="-122"/>
              </a:rPr>
              <a:t>同样，西方许多哲学家、科学家也</a:t>
            </a:r>
            <a:r>
              <a:rPr lang="zh-CN" altLang="en-US" sz="3200" b="1" smtClean="0">
                <a:solidFill>
                  <a:srgbClr val="0070C0"/>
                </a:solidFill>
                <a:latin typeface="微软雅黑" panose="020B0503020204020204" pitchFamily="34" charset="-122"/>
                <a:ea typeface="微软雅黑" panose="020B0503020204020204" pitchFamily="34" charset="-122"/>
              </a:rPr>
              <a:t>把宇宙和世界万物都看成是机器：</a:t>
            </a:r>
            <a:endParaRPr lang="zh-CN" altLang="en-US" sz="2800" b="1" smtClean="0">
              <a:latin typeface="微软雅黑" panose="020B0503020204020204" pitchFamily="34" charset="-122"/>
              <a:ea typeface="微软雅黑" panose="020B0503020204020204" pitchFamily="34" charset="-122"/>
            </a:endParaRPr>
          </a:p>
          <a:p>
            <a:pPr eaLnBrk="1" hangingPunct="1">
              <a:lnSpc>
                <a:spcPct val="120000"/>
              </a:lnSpc>
              <a:spcBef>
                <a:spcPts val="1200"/>
              </a:spcBef>
            </a:pPr>
            <a:r>
              <a:rPr lang="zh-CN" altLang="en-US" sz="2800" b="1" smtClean="0">
                <a:latin typeface="微软雅黑" panose="020B0503020204020204" pitchFamily="34" charset="-122"/>
                <a:ea typeface="微软雅黑" panose="020B0503020204020204" pitchFamily="34" charset="-122"/>
              </a:rPr>
              <a:t>德国地理学家</a:t>
            </a:r>
            <a:r>
              <a:rPr lang="zh-CN" altLang="en-US" sz="2800" b="1" u="sng" smtClean="0">
                <a:solidFill>
                  <a:srgbClr val="FF3300"/>
                </a:solidFill>
                <a:latin typeface="微软雅黑" panose="020B0503020204020204" pitchFamily="34" charset="-122"/>
                <a:ea typeface="微软雅黑" panose="020B0503020204020204" pitchFamily="34" charset="-122"/>
              </a:rPr>
              <a:t>盖约特</a:t>
            </a:r>
            <a:r>
              <a:rPr lang="zh-CN" altLang="en-US" sz="2800" b="1" smtClean="0">
                <a:latin typeface="微软雅黑" panose="020B0503020204020204" pitchFamily="34" charset="-122"/>
                <a:ea typeface="微软雅黑" panose="020B0503020204020204" pitchFamily="34" charset="-122"/>
              </a:rPr>
              <a:t>说：</a:t>
            </a:r>
            <a:r>
              <a:rPr lang="zh-CN" altLang="en-US" sz="3200" b="1" smtClean="0">
                <a:solidFill>
                  <a:srgbClr val="C00000"/>
                </a:solidFill>
                <a:latin typeface="微软雅黑" panose="020B0503020204020204" pitchFamily="34" charset="-122"/>
                <a:ea typeface="微软雅黑" panose="020B0503020204020204" pitchFamily="34" charset="-122"/>
              </a:rPr>
              <a:t>地球这是一部奇特的机器，</a:t>
            </a:r>
            <a:r>
              <a:rPr lang="zh-CN" altLang="en-US" sz="2800" b="1" smtClean="0">
                <a:solidFill>
                  <a:srgbClr val="FF0000"/>
                </a:solidFill>
                <a:latin typeface="微软雅黑" panose="020B0503020204020204" pitchFamily="34" charset="-122"/>
                <a:ea typeface="微软雅黑" panose="020B0503020204020204" pitchFamily="34" charset="-122"/>
              </a:rPr>
              <a:t>它的所有部件共同协调地工作着。</a:t>
            </a:r>
            <a:endParaRPr lang="zh-CN" altLang="en-US" sz="2800" b="1" smtClean="0">
              <a:solidFill>
                <a:srgbClr val="FF0000"/>
              </a:solidFill>
              <a:latin typeface="微软雅黑" panose="020B0503020204020204" pitchFamily="34" charset="-122"/>
              <a:ea typeface="微软雅黑" panose="020B0503020204020204" pitchFamily="34" charset="-122"/>
            </a:endParaRPr>
          </a:p>
          <a:p>
            <a:pPr eaLnBrk="1" hangingPunct="1">
              <a:lnSpc>
                <a:spcPct val="120000"/>
              </a:lnSpc>
              <a:spcBef>
                <a:spcPts val="1200"/>
              </a:spcBef>
            </a:pPr>
            <a:r>
              <a:rPr lang="zh-CN" altLang="en-US" sz="2800" b="1" smtClean="0">
                <a:latin typeface="微软雅黑" panose="020B0503020204020204" pitchFamily="34" charset="-122"/>
                <a:ea typeface="微软雅黑" panose="020B0503020204020204" pitchFamily="34" charset="-122"/>
              </a:rPr>
              <a:t>英国地质学家</a:t>
            </a:r>
            <a:r>
              <a:rPr lang="zh-CN" altLang="en-US" sz="2800" b="1" u="sng" smtClean="0">
                <a:solidFill>
                  <a:srgbClr val="FF3300"/>
                </a:solidFill>
                <a:latin typeface="微软雅黑" panose="020B0503020204020204" pitchFamily="34" charset="-122"/>
                <a:ea typeface="微软雅黑" panose="020B0503020204020204" pitchFamily="34" charset="-122"/>
              </a:rPr>
              <a:t>虎顿</a:t>
            </a:r>
            <a:r>
              <a:rPr lang="zh-CN" altLang="en-US" sz="2800" b="1" smtClean="0">
                <a:latin typeface="微软雅黑" panose="020B0503020204020204" pitchFamily="34" charset="-122"/>
                <a:ea typeface="微软雅黑" panose="020B0503020204020204" pitchFamily="34" charset="-122"/>
              </a:rPr>
              <a:t>也认为：</a:t>
            </a:r>
            <a:r>
              <a:rPr lang="zh-CN" altLang="en-US" sz="3200" b="1" smtClean="0">
                <a:solidFill>
                  <a:srgbClr val="C00000"/>
                </a:solidFill>
                <a:latin typeface="微软雅黑" panose="020B0503020204020204" pitchFamily="34" charset="-122"/>
                <a:ea typeface="微软雅黑" panose="020B0503020204020204" pitchFamily="34" charset="-122"/>
              </a:rPr>
              <a:t>地球是机器</a:t>
            </a:r>
            <a:r>
              <a:rPr lang="zh-CN" altLang="en-US" sz="2800" b="1" smtClean="0">
                <a:solidFill>
                  <a:srgbClr val="FF0000"/>
                </a:solidFill>
                <a:latin typeface="微软雅黑" panose="020B0503020204020204" pitchFamily="34" charset="-122"/>
                <a:ea typeface="微软雅黑" panose="020B0503020204020204" pitchFamily="34" charset="-122"/>
              </a:rPr>
              <a:t>，它是根据化学和力学的原理构成的。</a:t>
            </a:r>
            <a:endParaRPr lang="zh-CN" altLang="en-US" sz="2800" b="1" smtClean="0">
              <a:solidFill>
                <a:srgbClr val="FF0000"/>
              </a:solidFill>
              <a:latin typeface="微软雅黑" panose="020B0503020204020204" pitchFamily="34" charset="-122"/>
              <a:ea typeface="微软雅黑" panose="020B0503020204020204" pitchFamily="34" charset="-122"/>
            </a:endParaRPr>
          </a:p>
          <a:p>
            <a:pPr eaLnBrk="1" hangingPunct="1">
              <a:lnSpc>
                <a:spcPct val="120000"/>
              </a:lnSpc>
              <a:spcBef>
                <a:spcPts val="1200"/>
              </a:spcBef>
            </a:pPr>
            <a:r>
              <a:rPr lang="zh-CN" altLang="en-US" sz="2800" b="1" smtClean="0">
                <a:latin typeface="微软雅黑" panose="020B0503020204020204" pitchFamily="34" charset="-122"/>
                <a:ea typeface="微软雅黑" panose="020B0503020204020204" pitchFamily="34" charset="-122"/>
              </a:rPr>
              <a:t>诺贝尔医学奖与生理学奖获得者</a:t>
            </a:r>
            <a:r>
              <a:rPr lang="zh-CN" altLang="en-US" sz="2800" b="1" u="sng" smtClean="0">
                <a:solidFill>
                  <a:srgbClr val="FF3300"/>
                </a:solidFill>
                <a:latin typeface="微软雅黑" panose="020B0503020204020204" pitchFamily="34" charset="-122"/>
                <a:ea typeface="微软雅黑" panose="020B0503020204020204" pitchFamily="34" charset="-122"/>
              </a:rPr>
              <a:t>雅克</a:t>
            </a:r>
            <a:r>
              <a:rPr lang="en-US" altLang="zh-CN" sz="2800" b="1" u="sng" smtClean="0">
                <a:solidFill>
                  <a:srgbClr val="FF3300"/>
                </a:solidFill>
                <a:latin typeface="微软雅黑" panose="020B0503020204020204" pitchFamily="34" charset="-122"/>
                <a:ea typeface="微软雅黑" panose="020B0503020204020204" pitchFamily="34" charset="-122"/>
              </a:rPr>
              <a:t>·</a:t>
            </a:r>
            <a:r>
              <a:rPr lang="zh-CN" altLang="en-US" sz="2800" b="1" u="sng" smtClean="0">
                <a:solidFill>
                  <a:srgbClr val="FF3300"/>
                </a:solidFill>
                <a:latin typeface="微软雅黑" panose="020B0503020204020204" pitchFamily="34" charset="-122"/>
                <a:ea typeface="微软雅黑" panose="020B0503020204020204" pitchFamily="34" charset="-122"/>
              </a:rPr>
              <a:t>莫诺</a:t>
            </a:r>
            <a:r>
              <a:rPr lang="zh-CN" altLang="en-US" sz="2800" b="1" smtClean="0">
                <a:latin typeface="微软雅黑" panose="020B0503020204020204" pitchFamily="34" charset="-122"/>
                <a:ea typeface="微软雅黑" panose="020B0503020204020204" pitchFamily="34" charset="-122"/>
              </a:rPr>
              <a:t>则</a:t>
            </a:r>
            <a:r>
              <a:rPr lang="zh-CN" altLang="en-US" sz="2800" b="1" smtClean="0">
                <a:solidFill>
                  <a:srgbClr val="FF0000"/>
                </a:solidFill>
                <a:latin typeface="微软雅黑" panose="020B0503020204020204" pitchFamily="34" charset="-122"/>
                <a:ea typeface="微软雅黑" panose="020B0503020204020204" pitchFamily="34" charset="-122"/>
              </a:rPr>
              <a:t>把</a:t>
            </a:r>
            <a:r>
              <a:rPr lang="zh-CN" altLang="en-US" sz="3200" b="1" smtClean="0">
                <a:solidFill>
                  <a:srgbClr val="C00000"/>
                </a:solidFill>
                <a:latin typeface="微软雅黑" panose="020B0503020204020204" pitchFamily="34" charset="-122"/>
                <a:ea typeface="微软雅黑" panose="020B0503020204020204" pitchFamily="34" charset="-122"/>
              </a:rPr>
              <a:t>细胞</a:t>
            </a:r>
            <a:r>
              <a:rPr lang="zh-CN" altLang="en-US" sz="2800" b="1" smtClean="0">
                <a:solidFill>
                  <a:srgbClr val="FF0000"/>
                </a:solidFill>
                <a:latin typeface="微软雅黑" panose="020B0503020204020204" pitchFamily="34" charset="-122"/>
                <a:ea typeface="微软雅黑" panose="020B0503020204020204" pitchFamily="34" charset="-122"/>
              </a:rPr>
              <a:t>看作</a:t>
            </a:r>
            <a:r>
              <a:rPr lang="zh-CN" altLang="en-US" sz="3200" b="1" smtClean="0">
                <a:solidFill>
                  <a:srgbClr val="C00000"/>
                </a:solidFill>
                <a:latin typeface="微软雅黑" panose="020B0503020204020204" pitchFamily="34" charset="-122"/>
                <a:ea typeface="微软雅黑" panose="020B0503020204020204" pitchFamily="34" charset="-122"/>
              </a:rPr>
              <a:t>是机器</a:t>
            </a:r>
            <a:r>
              <a:rPr lang="zh-CN" altLang="en-US" sz="2800" b="1" smtClean="0">
                <a:solidFill>
                  <a:srgbClr val="FF0000"/>
                </a:solidFill>
                <a:latin typeface="微软雅黑" panose="020B0503020204020204" pitchFamily="34" charset="-122"/>
                <a:ea typeface="微软雅黑" panose="020B0503020204020204" pitchFamily="34" charset="-122"/>
              </a:rPr>
              <a:t>。</a:t>
            </a:r>
            <a:endParaRPr lang="zh-CN" altLang="en-US" sz="2800" b="1"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E6BEAF1D-5DF4-4BDE-9E0A-8F5B4F75C50A}" type="datetime11">
              <a:rPr lang="zh-CN" altLang="en-US"/>
            </a:fld>
            <a:endParaRPr lang="en-US" altLang="zh-CN"/>
          </a:p>
        </p:txBody>
      </p:sp>
      <p:sp>
        <p:nvSpPr>
          <p:cNvPr id="2662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FC4838-3C57-4FDC-85FB-6D971A4EC0FF}"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6628" name="Rectangle 2"/>
          <p:cNvSpPr>
            <a:spLocks noGrp="1" noChangeArrowheads="1"/>
          </p:cNvSpPr>
          <p:nvPr>
            <p:ph idx="1"/>
          </p:nvPr>
        </p:nvSpPr>
        <p:spPr>
          <a:xfrm>
            <a:off x="468313" y="261303"/>
            <a:ext cx="8066087" cy="5691187"/>
          </a:xfrm>
        </p:spPr>
        <p:txBody>
          <a:bodyPr/>
          <a:lstStyle/>
          <a:p>
            <a:pPr eaLnBrk="1" hangingPunct="1">
              <a:lnSpc>
                <a:spcPct val="110000"/>
              </a:lnSpc>
              <a:spcBef>
                <a:spcPct val="45000"/>
              </a:spcBef>
            </a:pPr>
            <a:r>
              <a:rPr lang="zh-CN" altLang="en-US" b="1" smtClean="0">
                <a:latin typeface="微软雅黑" panose="020B0503020204020204" pitchFamily="34" charset="-122"/>
                <a:ea typeface="微软雅黑" panose="020B0503020204020204" pitchFamily="34" charset="-122"/>
              </a:rPr>
              <a:t>美国科学家</a:t>
            </a:r>
            <a:r>
              <a:rPr lang="zh-CN" altLang="en-US" b="1" u="sng" smtClean="0">
                <a:solidFill>
                  <a:srgbClr val="FF3300"/>
                </a:solidFill>
                <a:latin typeface="微软雅黑" panose="020B0503020204020204" pitchFamily="34" charset="-122"/>
                <a:ea typeface="微软雅黑" panose="020B0503020204020204" pitchFamily="34" charset="-122"/>
              </a:rPr>
              <a:t>安德鲁</a:t>
            </a:r>
            <a:r>
              <a:rPr lang="en-US" altLang="zh-CN" b="1" u="sng" smtClean="0">
                <a:solidFill>
                  <a:srgbClr val="FF3300"/>
                </a:solidFill>
                <a:latin typeface="微软雅黑" panose="020B0503020204020204" pitchFamily="34" charset="-122"/>
                <a:ea typeface="微软雅黑" panose="020B0503020204020204" pitchFamily="34" charset="-122"/>
              </a:rPr>
              <a:t>·</a:t>
            </a:r>
            <a:r>
              <a:rPr lang="zh-CN" altLang="en-US" b="1" u="sng" smtClean="0">
                <a:solidFill>
                  <a:srgbClr val="FF3300"/>
                </a:solidFill>
                <a:latin typeface="微软雅黑" panose="020B0503020204020204" pitchFamily="34" charset="-122"/>
                <a:ea typeface="微软雅黑" panose="020B0503020204020204" pitchFamily="34" charset="-122"/>
              </a:rPr>
              <a:t>金利</a:t>
            </a:r>
            <a:r>
              <a:rPr lang="zh-CN" altLang="en-US" b="1" smtClean="0">
                <a:latin typeface="微软雅黑" panose="020B0503020204020204" pitchFamily="34" charset="-122"/>
                <a:ea typeface="微软雅黑" panose="020B0503020204020204" pitchFamily="34" charset="-122"/>
              </a:rPr>
              <a:t>在</a:t>
            </a:r>
            <a:r>
              <a:rPr lang="en-US" altLang="zh-CN" b="1" smtClean="0">
                <a:latin typeface="微软雅黑" panose="020B0503020204020204" pitchFamily="34" charset="-122"/>
                <a:ea typeface="微软雅黑" panose="020B0503020204020204" pitchFamily="34" charset="-122"/>
              </a:rPr>
              <a:t>《</a:t>
            </a:r>
            <a:r>
              <a:rPr lang="zh-CN" altLang="en-US" b="1" smtClean="0">
                <a:latin typeface="微软雅黑" panose="020B0503020204020204" pitchFamily="34" charset="-122"/>
                <a:ea typeface="微软雅黑" panose="020B0503020204020204" pitchFamily="34" charset="-122"/>
              </a:rPr>
              <a:t>克隆</a:t>
            </a:r>
            <a:r>
              <a:rPr lang="en-US" altLang="zh-CN" b="1" smtClean="0">
                <a:latin typeface="微软雅黑" panose="020B0503020204020204" pitchFamily="34" charset="-122"/>
                <a:ea typeface="微软雅黑" panose="020B0503020204020204" pitchFamily="34" charset="-122"/>
              </a:rPr>
              <a:t>——</a:t>
            </a:r>
            <a:r>
              <a:rPr lang="zh-CN" altLang="en-US" b="1" smtClean="0">
                <a:latin typeface="微软雅黑" panose="020B0503020204020204" pitchFamily="34" charset="-122"/>
                <a:ea typeface="微软雅黑" panose="020B0503020204020204" pitchFamily="34" charset="-122"/>
              </a:rPr>
              <a:t>人的设计与销售</a:t>
            </a:r>
            <a:r>
              <a:rPr lang="en-US" altLang="zh-CN" b="1" smtClean="0">
                <a:latin typeface="微软雅黑" panose="020B0503020204020204" pitchFamily="34" charset="-122"/>
                <a:ea typeface="微软雅黑" panose="020B0503020204020204" pitchFamily="34" charset="-122"/>
              </a:rPr>
              <a:t>》</a:t>
            </a:r>
            <a:r>
              <a:rPr lang="zh-CN" altLang="en-US" b="1" smtClean="0">
                <a:latin typeface="微软雅黑" panose="020B0503020204020204" pitchFamily="34" charset="-122"/>
                <a:ea typeface="微软雅黑" panose="020B0503020204020204" pitchFamily="34" charset="-122"/>
              </a:rPr>
              <a:t>书中说：</a:t>
            </a:r>
            <a:endParaRPr lang="zh-CN" altLang="en-US" b="1" smtClean="0">
              <a:latin typeface="微软雅黑" panose="020B0503020204020204" pitchFamily="34" charset="-122"/>
              <a:ea typeface="微软雅黑" panose="020B0503020204020204" pitchFamily="34" charset="-122"/>
            </a:endParaRPr>
          </a:p>
          <a:p>
            <a:pPr eaLnBrk="1" hangingPunct="1">
              <a:lnSpc>
                <a:spcPct val="110000"/>
              </a:lnSpc>
              <a:spcBef>
                <a:spcPct val="45000"/>
              </a:spcBef>
            </a:pPr>
            <a:r>
              <a:rPr lang="zh-CN" altLang="en-US" b="1" smtClean="0">
                <a:solidFill>
                  <a:srgbClr val="0000FF"/>
                </a:solidFill>
                <a:latin typeface="微软雅黑" panose="020B0503020204020204" pitchFamily="34" charset="-122"/>
                <a:ea typeface="微软雅黑" panose="020B0503020204020204" pitchFamily="34" charset="-122"/>
              </a:rPr>
              <a:t>工业社会使机械论原理得到进一步加强，科学家不再把自然界看作是伽利略或牛顿认为的那种</a:t>
            </a:r>
            <a:r>
              <a:rPr lang="zh-CN" altLang="en-US" sz="3200" b="1" smtClean="0">
                <a:solidFill>
                  <a:srgbClr val="C00000"/>
                </a:solidFill>
                <a:latin typeface="微软雅黑" panose="020B0503020204020204" pitchFamily="34" charset="-122"/>
                <a:ea typeface="微软雅黑" panose="020B0503020204020204" pitchFamily="34" charset="-122"/>
              </a:rPr>
              <a:t>钟表</a:t>
            </a:r>
            <a:r>
              <a:rPr lang="zh-CN" altLang="en-US" b="1" smtClean="0">
                <a:solidFill>
                  <a:srgbClr val="0000FF"/>
                </a:solidFill>
                <a:latin typeface="微软雅黑" panose="020B0503020204020204" pitchFamily="34" charset="-122"/>
                <a:ea typeface="微软雅黑" panose="020B0503020204020204" pitchFamily="34" charset="-122"/>
              </a:rPr>
              <a:t>世界，而是把它看成是产生无限热和能的宇宙</a:t>
            </a:r>
            <a:r>
              <a:rPr lang="zh-CN" altLang="en-US" sz="3200" b="1" smtClean="0">
                <a:solidFill>
                  <a:srgbClr val="C00000"/>
                </a:solidFill>
                <a:latin typeface="微软雅黑" panose="020B0503020204020204" pitchFamily="34" charset="-122"/>
                <a:ea typeface="微软雅黑" panose="020B0503020204020204" pitchFamily="34" charset="-122"/>
              </a:rPr>
              <a:t>大马达</a:t>
            </a:r>
            <a:r>
              <a:rPr lang="zh-CN" altLang="en-US" b="1" smtClean="0">
                <a:solidFill>
                  <a:srgbClr val="0000FF"/>
                </a:solidFill>
                <a:latin typeface="微软雅黑" panose="020B0503020204020204" pitchFamily="34" charset="-122"/>
                <a:ea typeface="微软雅黑" panose="020B0503020204020204" pitchFamily="34" charset="-122"/>
              </a:rPr>
              <a:t>。人体不再被看作是笛卡儿或拉美特里认为的那种相对说来简单的机器，而是被看作类似于</a:t>
            </a:r>
            <a:r>
              <a:rPr lang="zh-CN" altLang="en-US" sz="3200" b="1" smtClean="0">
                <a:solidFill>
                  <a:srgbClr val="C00000"/>
                </a:solidFill>
                <a:latin typeface="微软雅黑" panose="020B0503020204020204" pitchFamily="34" charset="-122"/>
                <a:ea typeface="微软雅黑" panose="020B0503020204020204" pitchFamily="34" charset="-122"/>
              </a:rPr>
              <a:t>蒸汽机</a:t>
            </a:r>
            <a:r>
              <a:rPr lang="zh-CN" altLang="en-US" b="1" smtClean="0">
                <a:solidFill>
                  <a:srgbClr val="0000FF"/>
                </a:solidFill>
                <a:latin typeface="微软雅黑" panose="020B0503020204020204" pitchFamily="34" charset="-122"/>
                <a:ea typeface="微软雅黑" panose="020B0503020204020204" pitchFamily="34" charset="-122"/>
              </a:rPr>
              <a:t>或发电厂一样的</a:t>
            </a:r>
            <a:r>
              <a:rPr lang="zh-CN" altLang="en-US" sz="3200" b="1" smtClean="0">
                <a:solidFill>
                  <a:srgbClr val="C00000"/>
                </a:solidFill>
                <a:latin typeface="微软雅黑" panose="020B0503020204020204" pitchFamily="34" charset="-122"/>
                <a:ea typeface="微软雅黑" panose="020B0503020204020204" pitchFamily="34" charset="-122"/>
              </a:rPr>
              <a:t>现代马达</a:t>
            </a:r>
            <a:r>
              <a:rPr lang="zh-CN" altLang="en-US" b="1" smtClean="0">
                <a:solidFill>
                  <a:srgbClr val="0000FF"/>
                </a:solidFill>
                <a:latin typeface="微软雅黑" panose="020B0503020204020204" pitchFamily="34" charset="-122"/>
                <a:ea typeface="微软雅黑" panose="020B0503020204020204" pitchFamily="34" charset="-122"/>
              </a:rPr>
              <a:t>。正如历史学家安森</a:t>
            </a:r>
            <a:r>
              <a:rPr lang="en-US" altLang="zh-CN" b="1" smtClean="0">
                <a:solidFill>
                  <a:srgbClr val="0000FF"/>
                </a:solidFill>
                <a:latin typeface="微软雅黑" panose="020B0503020204020204" pitchFamily="34" charset="-122"/>
                <a:ea typeface="微软雅黑" panose="020B0503020204020204" pitchFamily="34" charset="-122"/>
              </a:rPr>
              <a:t>·</a:t>
            </a:r>
            <a:r>
              <a:rPr lang="zh-CN" altLang="en-US" b="1" smtClean="0">
                <a:solidFill>
                  <a:srgbClr val="0000FF"/>
                </a:solidFill>
                <a:latin typeface="微软雅黑" panose="020B0503020204020204" pitchFamily="34" charset="-122"/>
                <a:ea typeface="微软雅黑" panose="020B0503020204020204" pitchFamily="34" charset="-122"/>
              </a:rPr>
              <a:t>拉宾巴赫所说：</a:t>
            </a:r>
            <a:r>
              <a:rPr lang="zh-CN" altLang="en-US" b="1" smtClean="0">
                <a:solidFill>
                  <a:srgbClr val="C00000"/>
                </a:solidFill>
                <a:latin typeface="微软雅黑" panose="020B0503020204020204" pitchFamily="34" charset="-122"/>
                <a:ea typeface="微软雅黑" panose="020B0503020204020204" pitchFamily="34" charset="-122"/>
              </a:rPr>
              <a:t>“人体和工业机器都被看成是能把能源转换成机械工作的马达”。</a:t>
            </a:r>
            <a:endParaRPr lang="zh-CN" altLang="en-US" b="1"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F67112C-CA39-4874-8206-C747C5E6C03F}" type="datetime11">
              <a:rPr lang="zh-CN" altLang="en-US"/>
            </a:fld>
            <a:endParaRPr lang="en-US" altLang="zh-CN"/>
          </a:p>
        </p:txBody>
      </p:sp>
      <p:sp>
        <p:nvSpPr>
          <p:cNvPr id="2765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6B8FB0-8B29-446F-A989-397920D00FB2}"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7652" name="Rectangle 3"/>
          <p:cNvSpPr>
            <a:spLocks noGrp="1" noChangeArrowheads="1"/>
          </p:cNvSpPr>
          <p:nvPr>
            <p:ph idx="1"/>
          </p:nvPr>
        </p:nvSpPr>
        <p:spPr>
          <a:xfrm>
            <a:off x="614363" y="241300"/>
            <a:ext cx="7924800" cy="5930900"/>
          </a:xfrm>
          <a:solidFill>
            <a:srgbClr val="FFE085"/>
          </a:solidFill>
        </p:spPr>
        <p:txBody>
          <a:bodyPr/>
          <a:lstStyle/>
          <a:p>
            <a:pPr eaLnBrk="1" hangingPunct="1">
              <a:lnSpc>
                <a:spcPct val="95000"/>
              </a:lnSpc>
            </a:pPr>
            <a:r>
              <a:rPr lang="zh-CN" altLang="en-US" sz="3200" b="1" smtClean="0">
                <a:latin typeface="微软雅黑" panose="020B0503020204020204" pitchFamily="34" charset="-122"/>
                <a:ea typeface="微软雅黑" panose="020B0503020204020204" pitchFamily="34" charset="-122"/>
              </a:rPr>
              <a:t>作者在书中进一步说到：</a:t>
            </a:r>
            <a:endParaRPr lang="zh-CN" altLang="en-US" sz="2600" b="1" smtClean="0">
              <a:latin typeface="微软雅黑" panose="020B0503020204020204" pitchFamily="34" charset="-122"/>
              <a:ea typeface="微软雅黑" panose="020B0503020204020204" pitchFamily="34" charset="-122"/>
            </a:endParaRPr>
          </a:p>
          <a:p>
            <a:pPr eaLnBrk="1" hangingPunct="1">
              <a:lnSpc>
                <a:spcPct val="95000"/>
              </a:lnSpc>
              <a:spcBef>
                <a:spcPct val="35000"/>
              </a:spcBef>
            </a:pPr>
            <a:r>
              <a:rPr lang="zh-CN" altLang="en-US" sz="2400" b="1" smtClean="0">
                <a:solidFill>
                  <a:srgbClr val="0000FF"/>
                </a:solidFill>
                <a:latin typeface="微软雅黑" panose="020B0503020204020204" pitchFamily="34" charset="-122"/>
                <a:ea typeface="微软雅黑" panose="020B0503020204020204" pitchFamily="34" charset="-122"/>
              </a:rPr>
              <a:t>尽管</a:t>
            </a:r>
            <a:r>
              <a:rPr lang="zh-CN" altLang="en-US" sz="2800" b="1" smtClean="0">
                <a:solidFill>
                  <a:srgbClr val="C00000"/>
                </a:solidFill>
                <a:latin typeface="微软雅黑" panose="020B0503020204020204" pitchFamily="34" charset="-122"/>
                <a:ea typeface="微软雅黑" panose="020B0503020204020204" pitchFamily="34" charset="-122"/>
              </a:rPr>
              <a:t>机械论</a:t>
            </a:r>
            <a:r>
              <a:rPr lang="zh-CN" altLang="en-US" sz="2400" b="1" smtClean="0">
                <a:solidFill>
                  <a:srgbClr val="0000FF"/>
                </a:solidFill>
                <a:latin typeface="微软雅黑" panose="020B0503020204020204" pitchFamily="34" charset="-122"/>
                <a:ea typeface="微软雅黑" panose="020B0503020204020204" pitchFamily="34" charset="-122"/>
              </a:rPr>
              <a:t>在生物技术时代才盛行开来，但它不是过去热心的基因学家、科学医生、计算机专家或社论作者最近才想出来的专业词汇，这是自</a:t>
            </a:r>
            <a:r>
              <a:rPr lang="zh-CN" altLang="en-US" sz="2800" b="1" smtClean="0">
                <a:solidFill>
                  <a:srgbClr val="C00000"/>
                </a:solidFill>
                <a:latin typeface="微软雅黑" panose="020B0503020204020204" pitchFamily="34" charset="-122"/>
                <a:ea typeface="微软雅黑" panose="020B0503020204020204" pitchFamily="34" charset="-122"/>
              </a:rPr>
              <a:t>‘机器时代’</a:t>
            </a:r>
            <a:r>
              <a:rPr lang="zh-CN" altLang="en-US" sz="2400" b="1" smtClean="0">
                <a:solidFill>
                  <a:srgbClr val="0000FF"/>
                </a:solidFill>
                <a:latin typeface="微软雅黑" panose="020B0503020204020204" pitchFamily="34" charset="-122"/>
                <a:ea typeface="微软雅黑" panose="020B0503020204020204" pitchFamily="34" charset="-122"/>
              </a:rPr>
              <a:t>以来，已经在西方逐渐发展了几个世纪的一种信念。如果我们不了解我们怎么会把人体看作机器以及人体怎么会从神圣的形象变为生物技术的历史，我们就别想遏止</a:t>
            </a:r>
            <a:r>
              <a:rPr lang="en-US" altLang="zh-CN" sz="2400" b="1" smtClean="0">
                <a:solidFill>
                  <a:srgbClr val="0000FF"/>
                </a:solidFill>
                <a:latin typeface="微软雅黑" panose="020B0503020204020204" pitchFamily="34" charset="-122"/>
                <a:ea typeface="微软雅黑" panose="020B0503020204020204" pitchFamily="34" charset="-122"/>
              </a:rPr>
              <a:t>20</a:t>
            </a:r>
            <a:r>
              <a:rPr lang="zh-CN" altLang="en-US" sz="2400" b="1" smtClean="0">
                <a:solidFill>
                  <a:srgbClr val="0000FF"/>
                </a:solidFill>
                <a:latin typeface="微软雅黑" panose="020B0503020204020204" pitchFamily="34" charset="-122"/>
                <a:ea typeface="微软雅黑" panose="020B0503020204020204" pitchFamily="34" charset="-122"/>
              </a:rPr>
              <a:t>世纪的</a:t>
            </a:r>
            <a:r>
              <a:rPr lang="zh-CN" altLang="en-US" sz="2800" b="1" smtClean="0">
                <a:solidFill>
                  <a:srgbClr val="C00000"/>
                </a:solidFill>
                <a:latin typeface="微软雅黑" panose="020B0503020204020204" pitchFamily="34" charset="-122"/>
                <a:ea typeface="微软雅黑" panose="020B0503020204020204" pitchFamily="34" charset="-122"/>
              </a:rPr>
              <a:t>人体商场</a:t>
            </a:r>
            <a:r>
              <a:rPr lang="zh-CN" altLang="en-US" sz="2400" b="1" smtClean="0">
                <a:solidFill>
                  <a:srgbClr val="0000FF"/>
                </a:solidFill>
                <a:latin typeface="微软雅黑" panose="020B0503020204020204" pitchFamily="34" charset="-122"/>
                <a:ea typeface="微软雅黑" panose="020B0503020204020204" pitchFamily="34" charset="-122"/>
              </a:rPr>
              <a:t>。</a:t>
            </a:r>
            <a:endParaRPr lang="zh-CN" altLang="en-US" sz="2400" b="1" smtClean="0">
              <a:solidFill>
                <a:srgbClr val="0000FF"/>
              </a:solidFill>
              <a:latin typeface="微软雅黑" panose="020B0503020204020204" pitchFamily="34" charset="-122"/>
              <a:ea typeface="微软雅黑" panose="020B0503020204020204" pitchFamily="34" charset="-122"/>
            </a:endParaRPr>
          </a:p>
          <a:p>
            <a:pPr eaLnBrk="1" hangingPunct="1">
              <a:lnSpc>
                <a:spcPct val="95000"/>
              </a:lnSpc>
              <a:spcBef>
                <a:spcPct val="35000"/>
              </a:spcBef>
            </a:pPr>
            <a:r>
              <a:rPr lang="zh-CN" altLang="en-US" sz="2400" b="1" smtClean="0">
                <a:solidFill>
                  <a:srgbClr val="0000FF"/>
                </a:solidFill>
                <a:latin typeface="微软雅黑" panose="020B0503020204020204" pitchFamily="34" charset="-122"/>
                <a:ea typeface="微软雅黑" panose="020B0503020204020204" pitchFamily="34" charset="-122"/>
              </a:rPr>
              <a:t>把人体看作机器的观念已成为现代信条，</a:t>
            </a:r>
            <a:r>
              <a:rPr lang="en-US" altLang="zh-CN" sz="2400" b="1" smtClean="0">
                <a:solidFill>
                  <a:srgbClr val="0000FF"/>
                </a:solidFill>
                <a:latin typeface="微软雅黑" panose="020B0503020204020204" pitchFamily="34" charset="-122"/>
                <a:ea typeface="微软雅黑" panose="020B0503020204020204" pitchFamily="34" charset="-122"/>
              </a:rPr>
              <a:t>……</a:t>
            </a:r>
            <a:r>
              <a:rPr lang="zh-CN" altLang="en-US" sz="2400" b="1" smtClean="0">
                <a:solidFill>
                  <a:srgbClr val="0000FF"/>
                </a:solidFill>
                <a:latin typeface="微软雅黑" panose="020B0503020204020204" pitchFamily="34" charset="-122"/>
                <a:ea typeface="微软雅黑" panose="020B0503020204020204" pitchFamily="34" charset="-122"/>
              </a:rPr>
              <a:t>机械论的原理是生物技术时代的核心组织原则：“至少三千年来，大多数人都认为人类是特别的、神秘的，是犹太教和基督教关于人类的看法。对基因的研究向人们表明，从深处意义上来说，我们都是</a:t>
            </a:r>
            <a:r>
              <a:rPr lang="zh-CN" altLang="en-US" sz="2800" b="1" smtClean="0">
                <a:solidFill>
                  <a:srgbClr val="C00000"/>
                </a:solidFill>
                <a:latin typeface="微软雅黑" panose="020B0503020204020204" pitchFamily="34" charset="-122"/>
                <a:ea typeface="微软雅黑" panose="020B0503020204020204" pitchFamily="34" charset="-122"/>
              </a:rPr>
              <a:t>生物机器</a:t>
            </a:r>
            <a:r>
              <a:rPr lang="zh-CN" altLang="en-US" sz="2400" b="1" smtClean="0">
                <a:solidFill>
                  <a:srgbClr val="0000FF"/>
                </a:solidFill>
                <a:latin typeface="微软雅黑" panose="020B0503020204020204" pitchFamily="34" charset="-122"/>
                <a:ea typeface="微软雅黑" panose="020B0503020204020204" pitchFamily="34" charset="-122"/>
              </a:rPr>
              <a:t>。传统的看法是建立在生命是神圣的这一基础之上，</a:t>
            </a:r>
            <a:r>
              <a:rPr lang="en-US" altLang="zh-CN" sz="2400" b="1" smtClean="0">
                <a:solidFill>
                  <a:srgbClr val="0000FF"/>
                </a:solidFill>
                <a:latin typeface="微软雅黑" panose="020B0503020204020204" pitchFamily="34" charset="-122"/>
                <a:ea typeface="微软雅黑" panose="020B0503020204020204" pitchFamily="34" charset="-122"/>
              </a:rPr>
              <a:t>……</a:t>
            </a:r>
            <a:r>
              <a:rPr lang="zh-CN" altLang="en-US" sz="2400" b="1" smtClean="0">
                <a:solidFill>
                  <a:srgbClr val="0000FF"/>
                </a:solidFill>
                <a:latin typeface="微软雅黑" panose="020B0503020204020204" pitchFamily="34" charset="-122"/>
                <a:ea typeface="微软雅黑" panose="020B0503020204020204" pitchFamily="34" charset="-122"/>
              </a:rPr>
              <a:t>这一基础已经不复存在了，再也没有人相信了。 </a:t>
            </a:r>
            <a:r>
              <a:rPr lang="zh-CN" altLang="en-US" sz="2400" b="1" smtClean="0">
                <a:solidFill>
                  <a:srgbClr val="FF3300"/>
                </a:solidFill>
                <a:latin typeface="微软雅黑" panose="020B0503020204020204" pitchFamily="34" charset="-122"/>
                <a:ea typeface="微软雅黑" panose="020B0503020204020204" pitchFamily="34" charset="-122"/>
              </a:rPr>
              <a:t>用机械论代替宗教！</a:t>
            </a:r>
            <a:endParaRPr lang="zh-CN" altLang="en-US" sz="2400" b="1" smtClean="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ransition>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C027B407-34FC-4E16-9D4C-F0195D5714B8}" type="datetime11">
              <a:rPr lang="zh-CN" altLang="en-US"/>
            </a:fld>
            <a:endParaRPr lang="en-US" altLang="zh-CN"/>
          </a:p>
        </p:txBody>
      </p:sp>
      <p:sp>
        <p:nvSpPr>
          <p:cNvPr id="2867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31ADDE-9C95-4D06-A3D5-DED0298961CD}"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8676" name="Rectangle 1027"/>
          <p:cNvSpPr>
            <a:spLocks noGrp="1" noChangeArrowheads="1"/>
          </p:cNvSpPr>
          <p:nvPr>
            <p:ph idx="1"/>
          </p:nvPr>
        </p:nvSpPr>
        <p:spPr>
          <a:xfrm>
            <a:off x="381000" y="237490"/>
            <a:ext cx="8229600" cy="6201410"/>
          </a:xfrm>
          <a:solidFill>
            <a:srgbClr val="FFFF00"/>
          </a:solidFill>
        </p:spPr>
        <p:txBody>
          <a:bodyPr/>
          <a:lstStyle/>
          <a:p>
            <a:pPr eaLnBrk="1" hangingPunct="1">
              <a:lnSpc>
                <a:spcPct val="105000"/>
              </a:lnSpc>
              <a:spcBef>
                <a:spcPct val="45000"/>
              </a:spcBef>
              <a:buFont typeface="Wingdings" panose="05000000000000000000" pitchFamily="2" charset="2"/>
              <a:buNone/>
            </a:pPr>
            <a:r>
              <a:rPr lang="zh-CN" altLang="en-US" sz="2600" b="1" smtClean="0">
                <a:latin typeface="微软雅黑" panose="020B0503020204020204" pitchFamily="34" charset="-122"/>
                <a:ea typeface="微软雅黑" panose="020B0503020204020204" pitchFamily="34" charset="-122"/>
              </a:rPr>
              <a:t>美国科学家</a:t>
            </a:r>
            <a:r>
              <a:rPr lang="zh-CN" altLang="en-US" sz="2600" b="1" u="sng" smtClean="0">
                <a:solidFill>
                  <a:srgbClr val="FF3300"/>
                </a:solidFill>
                <a:latin typeface="微软雅黑" panose="020B0503020204020204" pitchFamily="34" charset="-122"/>
                <a:ea typeface="微软雅黑" panose="020B0503020204020204" pitchFamily="34" charset="-122"/>
              </a:rPr>
              <a:t>里夫金</a:t>
            </a:r>
            <a:r>
              <a:rPr lang="zh-CN" altLang="en-US" sz="2600" b="1" smtClean="0">
                <a:latin typeface="微软雅黑" panose="020B0503020204020204" pitchFamily="34" charset="-122"/>
                <a:ea typeface="微软雅黑" panose="020B0503020204020204" pitchFamily="34" charset="-122"/>
              </a:rPr>
              <a:t>和</a:t>
            </a:r>
            <a:r>
              <a:rPr lang="zh-CN" altLang="en-US" sz="2600" b="1" u="sng" smtClean="0">
                <a:solidFill>
                  <a:srgbClr val="FF3300"/>
                </a:solidFill>
                <a:latin typeface="微软雅黑" panose="020B0503020204020204" pitchFamily="34" charset="-122"/>
                <a:ea typeface="微软雅黑" panose="020B0503020204020204" pitchFamily="34" charset="-122"/>
              </a:rPr>
              <a:t>霍德华</a:t>
            </a:r>
            <a:r>
              <a:rPr lang="zh-CN" altLang="en-US" sz="2600" b="1" smtClean="0">
                <a:solidFill>
                  <a:schemeClr val="tx2"/>
                </a:solidFill>
                <a:latin typeface="微软雅黑" panose="020B0503020204020204" pitchFamily="34" charset="-122"/>
                <a:ea typeface="微软雅黑" panose="020B0503020204020204" pitchFamily="34" charset="-122"/>
              </a:rPr>
              <a:t>描述的</a:t>
            </a:r>
            <a:r>
              <a:rPr lang="zh-CN" altLang="en-US" sz="2800" b="1" smtClean="0">
                <a:solidFill>
                  <a:srgbClr val="C00000"/>
                </a:solidFill>
                <a:latin typeface="微软雅黑" panose="020B0503020204020204" pitchFamily="34" charset="-122"/>
                <a:ea typeface="微软雅黑" panose="020B0503020204020204" pitchFamily="34" charset="-122"/>
              </a:rPr>
              <a:t>机器</a:t>
            </a:r>
            <a:r>
              <a:rPr lang="zh-CN" altLang="en-US" sz="2600" b="1" smtClean="0">
                <a:solidFill>
                  <a:schemeClr val="tx2"/>
                </a:solidFill>
                <a:latin typeface="微软雅黑" panose="020B0503020204020204" pitchFamily="34" charset="-122"/>
                <a:ea typeface="微软雅黑" panose="020B0503020204020204" pitchFamily="34" charset="-122"/>
              </a:rPr>
              <a:t>世界观与价值观：</a:t>
            </a:r>
            <a:endParaRPr lang="zh-CN" altLang="en-US" sz="2600" b="1" smtClean="0">
              <a:solidFill>
                <a:schemeClr val="tx2"/>
              </a:solidFill>
              <a:latin typeface="微软雅黑" panose="020B0503020204020204" pitchFamily="34" charset="-122"/>
              <a:ea typeface="微软雅黑" panose="020B0503020204020204" pitchFamily="34" charset="-122"/>
            </a:endParaRPr>
          </a:p>
          <a:p>
            <a:pPr eaLnBrk="1" hangingPunct="1">
              <a:lnSpc>
                <a:spcPct val="105000"/>
              </a:lnSpc>
              <a:spcBef>
                <a:spcPct val="45000"/>
              </a:spcBef>
            </a:pPr>
            <a:r>
              <a:rPr lang="zh-CN" altLang="en-US" sz="2000" b="1" smtClean="0">
                <a:solidFill>
                  <a:srgbClr val="FF0000"/>
                </a:solidFill>
                <a:latin typeface="微软雅黑" panose="020B0503020204020204" pitchFamily="34" charset="-122"/>
                <a:ea typeface="微软雅黑" panose="020B0503020204020204" pitchFamily="34" charset="-122"/>
              </a:rPr>
              <a:t>我们生活在</a:t>
            </a:r>
            <a:r>
              <a:rPr lang="zh-CN" altLang="en-US" sz="2400" b="1" smtClean="0">
                <a:solidFill>
                  <a:srgbClr val="C00000"/>
                </a:solidFill>
                <a:latin typeface="微软雅黑" panose="020B0503020204020204" pitchFamily="34" charset="-122"/>
                <a:ea typeface="微软雅黑" panose="020B0503020204020204" pitchFamily="34" charset="-122"/>
              </a:rPr>
              <a:t>机器</a:t>
            </a:r>
            <a:r>
              <a:rPr lang="zh-CN" altLang="en-US" sz="2000" b="1" smtClean="0">
                <a:solidFill>
                  <a:srgbClr val="FF0000"/>
                </a:solidFill>
                <a:latin typeface="微软雅黑" panose="020B0503020204020204" pitchFamily="34" charset="-122"/>
                <a:ea typeface="微软雅黑" panose="020B0503020204020204" pitchFamily="34" charset="-122"/>
              </a:rPr>
              <a:t>的时代，</a:t>
            </a:r>
            <a:r>
              <a:rPr lang="zh-CN" altLang="en-US" sz="2400" b="1" smtClean="0">
                <a:solidFill>
                  <a:srgbClr val="C00000"/>
                </a:solidFill>
                <a:latin typeface="微软雅黑" panose="020B0503020204020204" pitchFamily="34" charset="-122"/>
                <a:ea typeface="微软雅黑" panose="020B0503020204020204" pitchFamily="34" charset="-122"/>
              </a:rPr>
              <a:t>精密</a:t>
            </a:r>
            <a:r>
              <a:rPr lang="zh-CN" altLang="en-US" sz="2400" b="1" smtClean="0">
                <a:solidFill>
                  <a:srgbClr val="FF0000"/>
                </a:solidFill>
                <a:latin typeface="微软雅黑" panose="020B0503020204020204" pitchFamily="34" charset="-122"/>
                <a:ea typeface="微软雅黑" panose="020B0503020204020204" pitchFamily="34" charset="-122"/>
              </a:rPr>
              <a:t>、</a:t>
            </a:r>
            <a:r>
              <a:rPr lang="zh-CN" altLang="en-US" sz="2400" b="1" smtClean="0">
                <a:solidFill>
                  <a:srgbClr val="C00000"/>
                </a:solidFill>
                <a:latin typeface="微软雅黑" panose="020B0503020204020204" pitchFamily="34" charset="-122"/>
                <a:ea typeface="微软雅黑" panose="020B0503020204020204" pitchFamily="34" charset="-122"/>
              </a:rPr>
              <a:t>速度</a:t>
            </a:r>
            <a:r>
              <a:rPr lang="zh-CN" altLang="en-US" sz="2000" b="1" smtClean="0">
                <a:solidFill>
                  <a:srgbClr val="FF0000"/>
                </a:solidFill>
                <a:latin typeface="微软雅黑" panose="020B0503020204020204" pitchFamily="34" charset="-122"/>
                <a:ea typeface="微软雅黑" panose="020B0503020204020204" pitchFamily="34" charset="-122"/>
              </a:rPr>
              <a:t>与</a:t>
            </a:r>
            <a:r>
              <a:rPr lang="zh-CN" altLang="en-US" sz="2400" b="1" smtClean="0">
                <a:solidFill>
                  <a:srgbClr val="C00000"/>
                </a:solidFill>
                <a:latin typeface="微软雅黑" panose="020B0503020204020204" pitchFamily="34" charset="-122"/>
                <a:ea typeface="微软雅黑" panose="020B0503020204020204" pitchFamily="34" charset="-122"/>
              </a:rPr>
              <a:t>准确</a:t>
            </a:r>
            <a:r>
              <a:rPr lang="zh-CN" altLang="en-US" sz="2000" b="1" smtClean="0">
                <a:solidFill>
                  <a:srgbClr val="FF0000"/>
                </a:solidFill>
                <a:latin typeface="微软雅黑" panose="020B0503020204020204" pitchFamily="34" charset="-122"/>
                <a:ea typeface="微软雅黑" panose="020B0503020204020204" pitchFamily="34" charset="-122"/>
              </a:rPr>
              <a:t>是这个时代的首要价值。</a:t>
            </a:r>
            <a:r>
              <a:rPr lang="zh-CN" altLang="en-US" sz="2400" b="1" smtClean="0">
                <a:solidFill>
                  <a:srgbClr val="C00000"/>
                </a:solidFill>
                <a:latin typeface="微软雅黑" panose="020B0503020204020204" pitchFamily="34" charset="-122"/>
                <a:ea typeface="微软雅黑" panose="020B0503020204020204" pitchFamily="34" charset="-122"/>
              </a:rPr>
              <a:t>机器</a:t>
            </a:r>
            <a:r>
              <a:rPr lang="zh-CN" altLang="en-US" sz="2000" b="1" smtClean="0">
                <a:solidFill>
                  <a:srgbClr val="FF0000"/>
                </a:solidFill>
                <a:latin typeface="微软雅黑" panose="020B0503020204020204" pitchFamily="34" charset="-122"/>
                <a:ea typeface="微软雅黑" panose="020B0503020204020204" pitchFamily="34" charset="-122"/>
              </a:rPr>
              <a:t>成了我们的生活方式与世界观的混合体。我们把</a:t>
            </a:r>
            <a:r>
              <a:rPr lang="zh-CN" altLang="en-US" sz="2400" b="1" smtClean="0">
                <a:solidFill>
                  <a:srgbClr val="C00000"/>
                </a:solidFill>
                <a:latin typeface="微软雅黑" panose="020B0503020204020204" pitchFamily="34" charset="-122"/>
                <a:ea typeface="微软雅黑" panose="020B0503020204020204" pitchFamily="34" charset="-122"/>
              </a:rPr>
              <a:t>宇宙</a:t>
            </a:r>
            <a:r>
              <a:rPr lang="zh-CN" altLang="en-US" sz="2000" b="1" smtClean="0">
                <a:solidFill>
                  <a:srgbClr val="FF0000"/>
                </a:solidFill>
                <a:latin typeface="微软雅黑" panose="020B0503020204020204" pitchFamily="34" charset="-122"/>
                <a:ea typeface="微软雅黑" panose="020B0503020204020204" pitchFamily="34" charset="-122"/>
              </a:rPr>
              <a:t>看成是伟大技师上帝在开天辟地时启动的一台</a:t>
            </a:r>
            <a:r>
              <a:rPr lang="zh-CN" altLang="en-US" sz="2400" b="1" smtClean="0">
                <a:solidFill>
                  <a:srgbClr val="C00000"/>
                </a:solidFill>
                <a:latin typeface="微软雅黑" panose="020B0503020204020204" pitchFamily="34" charset="-122"/>
                <a:ea typeface="微软雅黑" panose="020B0503020204020204" pitchFamily="34" charset="-122"/>
              </a:rPr>
              <a:t>巨大机器</a:t>
            </a:r>
            <a:r>
              <a:rPr lang="zh-CN" altLang="en-US" sz="2000" b="1" smtClean="0">
                <a:solidFill>
                  <a:srgbClr val="FF0000"/>
                </a:solidFill>
                <a:latin typeface="微软雅黑" panose="020B0503020204020204" pitchFamily="34" charset="-122"/>
                <a:ea typeface="微软雅黑" panose="020B0503020204020204" pitchFamily="34" charset="-122"/>
              </a:rPr>
              <a:t>。它设计完美无缺，以至它能够“</a:t>
            </a:r>
            <a:r>
              <a:rPr lang="zh-CN" altLang="en-US" sz="2400" b="1" smtClean="0">
                <a:solidFill>
                  <a:srgbClr val="C00000"/>
                </a:solidFill>
                <a:latin typeface="微软雅黑" panose="020B0503020204020204" pitchFamily="34" charset="-122"/>
                <a:ea typeface="微软雅黑" panose="020B0503020204020204" pitchFamily="34" charset="-122"/>
              </a:rPr>
              <a:t>运转自如</a:t>
            </a:r>
            <a:r>
              <a:rPr lang="zh-CN" altLang="en-US" sz="2000" b="1" smtClean="0">
                <a:solidFill>
                  <a:srgbClr val="FF0000"/>
                </a:solidFill>
                <a:latin typeface="微软雅黑" panose="020B0503020204020204" pitchFamily="34" charset="-122"/>
                <a:ea typeface="微软雅黑" panose="020B0503020204020204" pitchFamily="34" charset="-122"/>
              </a:rPr>
              <a:t>”，绝不会错过哪怕一个</a:t>
            </a:r>
            <a:r>
              <a:rPr lang="zh-CN" altLang="en-US" sz="2400" b="1" smtClean="0">
                <a:solidFill>
                  <a:srgbClr val="C00000"/>
                </a:solidFill>
                <a:latin typeface="微软雅黑" panose="020B0503020204020204" pitchFamily="34" charset="-122"/>
                <a:ea typeface="微软雅黑" panose="020B0503020204020204" pitchFamily="34" charset="-122"/>
              </a:rPr>
              <a:t>节拍</a:t>
            </a:r>
            <a:r>
              <a:rPr lang="zh-CN" altLang="en-US" sz="2000" b="1" smtClean="0">
                <a:solidFill>
                  <a:srgbClr val="FF0000"/>
                </a:solidFill>
                <a:latin typeface="微软雅黑" panose="020B0503020204020204" pitchFamily="34" charset="-122"/>
                <a:ea typeface="微软雅黑" panose="020B0503020204020204" pitchFamily="34" charset="-122"/>
              </a:rPr>
              <a:t>。它是如此可靠，以至可以对它的运行预测到任何</a:t>
            </a:r>
            <a:r>
              <a:rPr lang="zh-CN" altLang="en-US" sz="2400" b="1" smtClean="0">
                <a:solidFill>
                  <a:srgbClr val="C00000"/>
                </a:solidFill>
                <a:latin typeface="微软雅黑" panose="020B0503020204020204" pitchFamily="34" charset="-122"/>
                <a:ea typeface="微软雅黑" panose="020B0503020204020204" pitchFamily="34" charset="-122"/>
              </a:rPr>
              <a:t>精</a:t>
            </a:r>
            <a:r>
              <a:rPr lang="zh-CN" altLang="en-US" sz="2400" b="1" smtClean="0">
                <a:solidFill>
                  <a:srgbClr val="C00000"/>
                </a:solidFill>
                <a:latin typeface="微软雅黑" panose="020B0503020204020204" pitchFamily="34" charset="-122"/>
                <a:ea typeface="微软雅黑" panose="020B0503020204020204" pitchFamily="34" charset="-122"/>
              </a:rPr>
              <a:t>度</a:t>
            </a:r>
            <a:r>
              <a:rPr lang="zh-CN" altLang="en-US" sz="2000" b="1" smtClean="0">
                <a:solidFill>
                  <a:srgbClr val="FF0000"/>
                </a:solidFill>
                <a:latin typeface="微软雅黑" panose="020B0503020204020204" pitchFamily="34" charset="-122"/>
                <a:ea typeface="微软雅黑" panose="020B0503020204020204" pitchFamily="34" charset="-122"/>
              </a:rPr>
              <a:t>。</a:t>
            </a:r>
            <a:endParaRPr lang="zh-CN" altLang="en-US" sz="2000" b="1" smtClean="0">
              <a:solidFill>
                <a:srgbClr val="FF0000"/>
              </a:solidFill>
              <a:latin typeface="微软雅黑" panose="020B0503020204020204" pitchFamily="34" charset="-122"/>
              <a:ea typeface="微软雅黑" panose="020B0503020204020204" pitchFamily="34" charset="-122"/>
            </a:endParaRPr>
          </a:p>
          <a:p>
            <a:pPr eaLnBrk="1" hangingPunct="1">
              <a:lnSpc>
                <a:spcPct val="105000"/>
              </a:lnSpc>
              <a:spcBef>
                <a:spcPct val="45000"/>
              </a:spcBef>
            </a:pPr>
            <a:r>
              <a:rPr lang="zh-CN" altLang="en-US" sz="2000" b="1" smtClean="0">
                <a:solidFill>
                  <a:srgbClr val="FF0000"/>
                </a:solidFill>
                <a:latin typeface="微软雅黑" panose="020B0503020204020204" pitchFamily="34" charset="-122"/>
                <a:ea typeface="微软雅黑" panose="020B0503020204020204" pitchFamily="34" charset="-122"/>
              </a:rPr>
              <a:t>我们生活在机器的专制之下。虽然很乐意承认机器对我们物质生活的重要性，然而对于机器深深地侵入我们生存的内核却不很乐观了。</a:t>
            </a:r>
            <a:endParaRPr lang="zh-CN" altLang="en-US" sz="2000" b="1" smtClean="0">
              <a:solidFill>
                <a:srgbClr val="FF0000"/>
              </a:solidFill>
              <a:latin typeface="微软雅黑" panose="020B0503020204020204" pitchFamily="34" charset="-122"/>
              <a:ea typeface="微软雅黑" panose="020B0503020204020204" pitchFamily="34" charset="-122"/>
            </a:endParaRPr>
          </a:p>
          <a:p>
            <a:pPr eaLnBrk="1" hangingPunct="1">
              <a:lnSpc>
                <a:spcPct val="105000"/>
              </a:lnSpc>
              <a:spcBef>
                <a:spcPct val="45000"/>
              </a:spcBef>
            </a:pPr>
            <a:r>
              <a:rPr lang="zh-CN" altLang="en-US" sz="2000" b="1" smtClean="0">
                <a:solidFill>
                  <a:srgbClr val="FF0000"/>
                </a:solidFill>
                <a:latin typeface="微软雅黑" panose="020B0503020204020204" pitchFamily="34" charset="-122"/>
                <a:ea typeface="微软雅黑" panose="020B0503020204020204" pitchFamily="34" charset="-122"/>
              </a:rPr>
              <a:t>机器的影响在我们内心已经根深蒂固，以致我们已很难把机器与我们自身区分开来。</a:t>
            </a:r>
            <a:r>
              <a:rPr lang="zh-CN" altLang="en-US" sz="2000" b="1" smtClean="0">
                <a:solidFill>
                  <a:srgbClr val="0000CC"/>
                </a:solidFill>
                <a:latin typeface="微软雅黑" panose="020B0503020204020204" pitchFamily="34" charset="-122"/>
                <a:ea typeface="微软雅黑" panose="020B0503020204020204" pitchFamily="34" charset="-122"/>
              </a:rPr>
              <a:t>甚至我们说的已经不再是我们自己的语言，而是机器的“声音”。我们“衡量”与他人的关系时，看的是我们是否与他们“</a:t>
            </a:r>
            <a:r>
              <a:rPr lang="zh-CN" altLang="en-US" sz="2400" b="1" smtClean="0">
                <a:solidFill>
                  <a:srgbClr val="C00000"/>
                </a:solidFill>
                <a:latin typeface="微软雅黑" panose="020B0503020204020204" pitchFamily="34" charset="-122"/>
                <a:ea typeface="微软雅黑" panose="020B0503020204020204" pitchFamily="34" charset="-122"/>
              </a:rPr>
              <a:t>同步</a:t>
            </a:r>
            <a:r>
              <a:rPr lang="zh-CN" altLang="en-US" sz="2000" b="1" smtClean="0">
                <a:solidFill>
                  <a:srgbClr val="0000CC"/>
                </a:solidFill>
                <a:latin typeface="微软雅黑" panose="020B0503020204020204" pitchFamily="34" charset="-122"/>
                <a:ea typeface="微软雅黑" panose="020B0503020204020204" pitchFamily="34" charset="-122"/>
              </a:rPr>
              <a:t>”。连我们的感情也被看成是有理有害的“</a:t>
            </a:r>
            <a:r>
              <a:rPr lang="zh-CN" altLang="en-US" sz="2400" b="1" smtClean="0">
                <a:solidFill>
                  <a:srgbClr val="C00000"/>
                </a:solidFill>
                <a:latin typeface="微软雅黑" panose="020B0503020204020204" pitchFamily="34" charset="-122"/>
                <a:ea typeface="微软雅黑" panose="020B0503020204020204" pitchFamily="34" charset="-122"/>
              </a:rPr>
              <a:t>振动</a:t>
            </a:r>
            <a:r>
              <a:rPr lang="zh-CN" altLang="en-US" sz="2000" b="1" smtClean="0">
                <a:solidFill>
                  <a:srgbClr val="0000CC"/>
                </a:solidFill>
                <a:latin typeface="微软雅黑" panose="020B0503020204020204" pitchFamily="34" charset="-122"/>
                <a:ea typeface="微软雅黑" panose="020B0503020204020204" pitchFamily="34" charset="-122"/>
              </a:rPr>
              <a:t>”。我们不再是生活的主动者，倒成了“</a:t>
            </a:r>
            <a:r>
              <a:rPr lang="zh-CN" altLang="en-US" sz="2400" b="1" smtClean="0">
                <a:solidFill>
                  <a:srgbClr val="C00000"/>
                </a:solidFill>
                <a:latin typeface="微软雅黑" panose="020B0503020204020204" pitchFamily="34" charset="-122"/>
                <a:ea typeface="微软雅黑" panose="020B0503020204020204" pitchFamily="34" charset="-122"/>
              </a:rPr>
              <a:t>启动器</a:t>
            </a:r>
            <a:r>
              <a:rPr lang="zh-CN" altLang="en-US" sz="2000" b="1" smtClean="0">
                <a:solidFill>
                  <a:srgbClr val="0000CC"/>
                </a:solidFill>
                <a:latin typeface="微软雅黑" panose="020B0503020204020204" pitchFamily="34" charset="-122"/>
                <a:ea typeface="微软雅黑" panose="020B0503020204020204" pitchFamily="34" charset="-122"/>
              </a:rPr>
              <a:t>”。我们避免“</a:t>
            </a:r>
            <a:r>
              <a:rPr lang="zh-CN" altLang="en-US" sz="2400" b="1" smtClean="0">
                <a:solidFill>
                  <a:srgbClr val="C00000"/>
                </a:solidFill>
                <a:latin typeface="微软雅黑" panose="020B0503020204020204" pitchFamily="34" charset="-122"/>
                <a:ea typeface="微软雅黑" panose="020B0503020204020204" pitchFamily="34" charset="-122"/>
              </a:rPr>
              <a:t>摩擦</a:t>
            </a:r>
            <a:r>
              <a:rPr lang="zh-CN" altLang="en-US" sz="2000" b="1" smtClean="0">
                <a:solidFill>
                  <a:srgbClr val="0000CC"/>
                </a:solidFill>
                <a:latin typeface="微软雅黑" panose="020B0503020204020204" pitchFamily="34" charset="-122"/>
                <a:ea typeface="微软雅黑" panose="020B0503020204020204" pitchFamily="34" charset="-122"/>
              </a:rPr>
              <a:t>”，成了“</a:t>
            </a:r>
            <a:r>
              <a:rPr lang="zh-CN" altLang="en-US" sz="2400" b="1" smtClean="0">
                <a:solidFill>
                  <a:srgbClr val="C00000"/>
                </a:solidFill>
                <a:latin typeface="微软雅黑" panose="020B0503020204020204" pitchFamily="34" charset="-122"/>
                <a:ea typeface="微软雅黑" panose="020B0503020204020204" pitchFamily="34" charset="-122"/>
              </a:rPr>
              <a:t>调谐器</a:t>
            </a:r>
            <a:r>
              <a:rPr lang="zh-CN" altLang="en-US" sz="2000" b="1" smtClean="0">
                <a:solidFill>
                  <a:srgbClr val="0000CC"/>
                </a:solidFill>
                <a:latin typeface="微软雅黑" panose="020B0503020204020204" pitchFamily="34" charset="-122"/>
                <a:ea typeface="微软雅黑" panose="020B0503020204020204" pitchFamily="34" charset="-122"/>
              </a:rPr>
              <a:t>”。人们的生活要么“正常”，要么出现“</a:t>
            </a:r>
            <a:r>
              <a:rPr lang="zh-CN" altLang="en-US" sz="2400" b="1" smtClean="0">
                <a:solidFill>
                  <a:srgbClr val="C00000"/>
                </a:solidFill>
                <a:latin typeface="微软雅黑" panose="020B0503020204020204" pitchFamily="34" charset="-122"/>
                <a:ea typeface="微软雅黑" panose="020B0503020204020204" pitchFamily="34" charset="-122"/>
              </a:rPr>
              <a:t>故障</a:t>
            </a:r>
            <a:r>
              <a:rPr lang="zh-CN" altLang="en-US" sz="2000" b="1" smtClean="0">
                <a:solidFill>
                  <a:srgbClr val="0000CC"/>
                </a:solidFill>
                <a:latin typeface="微软雅黑" panose="020B0503020204020204" pitchFamily="34" charset="-122"/>
                <a:ea typeface="微软雅黑" panose="020B0503020204020204" pitchFamily="34" charset="-122"/>
              </a:rPr>
              <a:t>”。如果出现了“故障”，当然希望能很快排除，或者“</a:t>
            </a:r>
            <a:r>
              <a:rPr lang="zh-CN" altLang="en-US" sz="2400" b="1" smtClean="0">
                <a:solidFill>
                  <a:srgbClr val="C00000"/>
                </a:solidFill>
                <a:latin typeface="微软雅黑" panose="020B0503020204020204" pitchFamily="34" charset="-122"/>
                <a:ea typeface="微软雅黑" panose="020B0503020204020204" pitchFamily="34" charset="-122"/>
              </a:rPr>
              <a:t>重新调节</a:t>
            </a:r>
            <a:r>
              <a:rPr lang="zh-CN" altLang="en-US" sz="2000" b="1" smtClean="0">
                <a:solidFill>
                  <a:srgbClr val="0000CC"/>
                </a:solidFill>
                <a:latin typeface="微软雅黑" panose="020B0503020204020204" pitchFamily="34" charset="-122"/>
                <a:ea typeface="微软雅黑" panose="020B0503020204020204" pitchFamily="34" charset="-122"/>
              </a:rPr>
              <a:t>”。</a:t>
            </a:r>
            <a:endParaRPr lang="zh-CN" altLang="en-US" sz="2000" b="1" smtClean="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5EDAC4C7-F1DE-4019-B7AF-CF88E92AECC4}" type="datetime11">
              <a:rPr lang="zh-CN" altLang="en-US"/>
            </a:fld>
            <a:endParaRPr lang="en-US" altLang="zh-CN"/>
          </a:p>
        </p:txBody>
      </p:sp>
      <p:sp>
        <p:nvSpPr>
          <p:cNvPr id="2969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C830BA-811D-4513-A0F6-3D2E1F32306E}"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9700" name="Rectangle 2"/>
          <p:cNvSpPr>
            <a:spLocks noGrp="1" noChangeArrowheads="1"/>
          </p:cNvSpPr>
          <p:nvPr>
            <p:ph idx="1"/>
          </p:nvPr>
        </p:nvSpPr>
        <p:spPr>
          <a:xfrm>
            <a:off x="214630" y="405130"/>
            <a:ext cx="8395970" cy="5474970"/>
          </a:xfrm>
        </p:spPr>
        <p:txBody>
          <a:bodyPr/>
          <a:lstStyle/>
          <a:p>
            <a:pPr algn="just" eaLnBrk="1" hangingPunct="1">
              <a:lnSpc>
                <a:spcPct val="110000"/>
              </a:lnSpc>
              <a:spcBef>
                <a:spcPct val="45000"/>
              </a:spcBef>
            </a:pPr>
            <a:r>
              <a:rPr lang="zh-CN" altLang="en-US" sz="2800" b="1" smtClean="0">
                <a:latin typeface="微软雅黑" panose="020B0503020204020204" pitchFamily="34" charset="-122"/>
                <a:ea typeface="微软雅黑" panose="020B0503020204020204" pitchFamily="34" charset="-122"/>
              </a:rPr>
              <a:t>从西方科学的起源和发展可以看出，把</a:t>
            </a:r>
            <a:r>
              <a:rPr lang="zh-CN" altLang="en-US" sz="3200" b="1" smtClean="0">
                <a:solidFill>
                  <a:srgbClr val="C00000"/>
                </a:solidFill>
                <a:latin typeface="微软雅黑" panose="020B0503020204020204" pitchFamily="34" charset="-122"/>
                <a:ea typeface="微软雅黑" panose="020B0503020204020204" pitchFamily="34" charset="-122"/>
              </a:rPr>
              <a:t>宇宙</a:t>
            </a:r>
            <a:r>
              <a:rPr lang="zh-CN" altLang="en-US" sz="2800" b="1" smtClean="0">
                <a:latin typeface="微软雅黑" panose="020B0503020204020204" pitchFamily="34" charset="-122"/>
                <a:ea typeface="微软雅黑" panose="020B0503020204020204" pitchFamily="34" charset="-122"/>
              </a:rPr>
              <a:t>和</a:t>
            </a:r>
            <a:r>
              <a:rPr lang="zh-CN" altLang="en-US" sz="3200" b="1" smtClean="0">
                <a:solidFill>
                  <a:srgbClr val="C00000"/>
                </a:solidFill>
                <a:latin typeface="微软雅黑" panose="020B0503020204020204" pitchFamily="34" charset="-122"/>
                <a:ea typeface="微软雅黑" panose="020B0503020204020204" pitchFamily="34" charset="-122"/>
              </a:rPr>
              <a:t>人</a:t>
            </a:r>
            <a:r>
              <a:rPr lang="zh-CN" altLang="en-US" sz="2800" b="1" smtClean="0">
                <a:latin typeface="微软雅黑" panose="020B0503020204020204" pitchFamily="34" charset="-122"/>
                <a:ea typeface="微软雅黑" panose="020B0503020204020204" pitchFamily="34" charset="-122"/>
              </a:rPr>
              <a:t>看作</a:t>
            </a:r>
            <a:r>
              <a:rPr lang="zh-CN" altLang="en-US" sz="3200" b="1" smtClean="0">
                <a:solidFill>
                  <a:srgbClr val="C00000"/>
                </a:solidFill>
                <a:latin typeface="微软雅黑" panose="020B0503020204020204" pitchFamily="34" charset="-122"/>
                <a:ea typeface="微软雅黑" panose="020B0503020204020204" pitchFamily="34" charset="-122"/>
              </a:rPr>
              <a:t>机器</a:t>
            </a:r>
            <a:r>
              <a:rPr lang="zh-CN" altLang="en-US" sz="2800" b="1" smtClean="0">
                <a:latin typeface="微软雅黑" panose="020B0503020204020204" pitchFamily="34" charset="-122"/>
                <a:ea typeface="微软雅黑" panose="020B0503020204020204" pitchFamily="34" charset="-122"/>
              </a:rPr>
              <a:t>是有深刻的历史和文化背景的，它作为西方社会科学界的一种世界观和价值观，</a:t>
            </a:r>
            <a:r>
              <a:rPr lang="zh-CN" altLang="en-US" sz="2800" b="1" smtClean="0">
                <a:solidFill>
                  <a:srgbClr val="0000FF"/>
                </a:solidFill>
                <a:latin typeface="微软雅黑" panose="020B0503020204020204" pitchFamily="34" charset="-122"/>
                <a:ea typeface="微软雅黑" panose="020B0503020204020204" pitchFamily="34" charset="-122"/>
              </a:rPr>
              <a:t>虽然并没有将其写在他们的科学方法论中，但却</a:t>
            </a:r>
            <a:r>
              <a:rPr lang="zh-CN" altLang="en-US" sz="2800" b="1" smtClean="0">
                <a:solidFill>
                  <a:srgbClr val="FF0000"/>
                </a:solidFill>
                <a:latin typeface="微软雅黑" panose="020B0503020204020204" pitchFamily="34" charset="-122"/>
                <a:ea typeface="微软雅黑" panose="020B0503020204020204" pitchFamily="34" charset="-122"/>
              </a:rPr>
              <a:t>萌生在许多科学家的头脑里</a:t>
            </a:r>
            <a:r>
              <a:rPr lang="zh-CN" altLang="en-US" sz="2800" b="1" smtClean="0">
                <a:solidFill>
                  <a:srgbClr val="0000FF"/>
                </a:solidFill>
                <a:latin typeface="微软雅黑" panose="020B0503020204020204" pitchFamily="34" charset="-122"/>
                <a:ea typeface="微软雅黑" panose="020B0503020204020204" pitchFamily="34" charset="-122"/>
              </a:rPr>
              <a:t>，对他们确定科学研究的思维和学科发展方向时在起着作用。</a:t>
            </a:r>
            <a:endParaRPr lang="zh-CN" altLang="en-US" sz="2800" b="1" smtClean="0">
              <a:solidFill>
                <a:srgbClr val="0000FF"/>
              </a:solidFill>
              <a:latin typeface="微软雅黑" panose="020B0503020204020204" pitchFamily="34" charset="-122"/>
              <a:ea typeface="微软雅黑" panose="020B0503020204020204" pitchFamily="34" charset="-122"/>
            </a:endParaRPr>
          </a:p>
          <a:p>
            <a:pPr algn="just" eaLnBrk="1" hangingPunct="1">
              <a:lnSpc>
                <a:spcPct val="110000"/>
              </a:lnSpc>
              <a:spcBef>
                <a:spcPct val="45000"/>
              </a:spcBef>
            </a:pPr>
            <a:r>
              <a:rPr lang="zh-CN" altLang="en-US" sz="2800" b="1" smtClean="0">
                <a:latin typeface="微软雅黑" panose="020B0503020204020204" pitchFamily="34" charset="-122"/>
                <a:ea typeface="微软雅黑" panose="020B0503020204020204" pitchFamily="34" charset="-122"/>
              </a:rPr>
              <a:t>以</a:t>
            </a:r>
            <a:r>
              <a:rPr lang="zh-CN" altLang="en-US" sz="3200" b="1" smtClean="0">
                <a:solidFill>
                  <a:srgbClr val="C00000"/>
                </a:solidFill>
                <a:latin typeface="微软雅黑" panose="020B0503020204020204" pitchFamily="34" charset="-122"/>
                <a:ea typeface="微软雅黑" panose="020B0503020204020204" pitchFamily="34" charset="-122"/>
              </a:rPr>
              <a:t>机械化</a:t>
            </a:r>
            <a:r>
              <a:rPr lang="zh-CN" altLang="en-US" sz="2800" b="1" smtClean="0">
                <a:latin typeface="微软雅黑" panose="020B0503020204020204" pitchFamily="34" charset="-122"/>
                <a:ea typeface="微软雅黑" panose="020B0503020204020204" pitchFamily="34" charset="-122"/>
              </a:rPr>
              <a:t>为象征的工业革命，极大地促进了人类征服自然的能力，同时也顺理成章地把这种世界观和价值观遗传到西方企业文化的基因中。因此，</a:t>
            </a:r>
            <a:r>
              <a:rPr lang="zh-CN" altLang="en-US" sz="2800" b="1" smtClean="0">
                <a:solidFill>
                  <a:srgbClr val="0000FF"/>
                </a:solidFill>
                <a:latin typeface="微软雅黑" panose="020B0503020204020204" pitchFamily="34" charset="-122"/>
                <a:ea typeface="微软雅黑" panose="020B0503020204020204" pitchFamily="34" charset="-122"/>
              </a:rPr>
              <a:t>西方的企业文化中核心是把员工看作为</a:t>
            </a:r>
            <a:r>
              <a:rPr lang="zh-CN" altLang="en-US" sz="3200" b="1" smtClean="0">
                <a:solidFill>
                  <a:srgbClr val="C00000"/>
                </a:solidFill>
                <a:latin typeface="微软雅黑" panose="020B0503020204020204" pitchFamily="34" charset="-122"/>
                <a:ea typeface="微软雅黑" panose="020B0503020204020204" pitchFamily="34" charset="-122"/>
              </a:rPr>
              <a:t>工具</a:t>
            </a:r>
            <a:r>
              <a:rPr lang="zh-CN" altLang="en-US" sz="2800" b="1" smtClean="0">
                <a:solidFill>
                  <a:srgbClr val="0000FF"/>
                </a:solidFill>
                <a:latin typeface="微软雅黑" panose="020B0503020204020204" pitchFamily="34" charset="-122"/>
                <a:ea typeface="微软雅黑" panose="020B0503020204020204" pitchFamily="34" charset="-122"/>
              </a:rPr>
              <a:t>，较多地是讲究</a:t>
            </a:r>
            <a:r>
              <a:rPr lang="zh-CN" altLang="en-US" sz="3200" b="1" smtClean="0">
                <a:solidFill>
                  <a:srgbClr val="C00000"/>
                </a:solidFill>
                <a:latin typeface="微软雅黑" panose="020B0503020204020204" pitchFamily="34" charset="-122"/>
                <a:ea typeface="微软雅黑" panose="020B0503020204020204" pitchFamily="34" charset="-122"/>
              </a:rPr>
              <a:t>效率</a:t>
            </a:r>
            <a:r>
              <a:rPr lang="zh-CN" altLang="en-US" sz="2800" b="1" smtClean="0">
                <a:solidFill>
                  <a:srgbClr val="0000FF"/>
                </a:solidFill>
                <a:latin typeface="微软雅黑" panose="020B0503020204020204" pitchFamily="34" charset="-122"/>
                <a:ea typeface="微软雅黑" panose="020B0503020204020204" pitchFamily="34" charset="-122"/>
              </a:rPr>
              <a:t>、</a:t>
            </a:r>
            <a:r>
              <a:rPr lang="zh-CN" altLang="en-US" sz="3200" b="1" smtClean="0">
                <a:solidFill>
                  <a:srgbClr val="C00000"/>
                </a:solidFill>
                <a:latin typeface="微软雅黑" panose="020B0503020204020204" pitchFamily="34" charset="-122"/>
                <a:ea typeface="微软雅黑" panose="020B0503020204020204" pitchFamily="34" charset="-122"/>
              </a:rPr>
              <a:t>效益</a:t>
            </a:r>
            <a:r>
              <a:rPr lang="zh-CN" altLang="en-US" sz="2800" b="1" smtClean="0">
                <a:solidFill>
                  <a:srgbClr val="0000FF"/>
                </a:solidFill>
                <a:latin typeface="微软雅黑" panose="020B0503020204020204" pitchFamily="34" charset="-122"/>
                <a:ea typeface="微软雅黑" panose="020B0503020204020204" pitchFamily="34" charset="-122"/>
              </a:rPr>
              <a:t>，而较少讲究人文关怀。</a:t>
            </a:r>
            <a:endParaRPr lang="zh-CN" altLang="en-US" sz="2800" b="1" smtClean="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0" descr="图片0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981075"/>
            <a:ext cx="803116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5"/>
          <p:cNvSpPr>
            <a:spLocks noGrp="1"/>
          </p:cNvSpPr>
          <p:nvPr>
            <p:ph type="ctrTitle"/>
          </p:nvPr>
        </p:nvSpPr>
        <p:spPr/>
        <p:txBody>
          <a:bodyPr/>
          <a:lstStyle/>
          <a:p>
            <a:pPr>
              <a:defRPr/>
            </a:pPr>
            <a:r>
              <a:rPr lang="en-US" altLang="zh-CN" b="1" dirty="0"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9.1 </a:t>
            </a:r>
            <a:r>
              <a:rPr lang="zh-CN" altLang="en-US" b="1" dirty="0"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什么是企业文化？</a:t>
            </a:r>
            <a:endParaRPr lang="zh-CN" altLang="en-US"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1619250" y="3068638"/>
            <a:ext cx="6986588" cy="1752600"/>
          </a:xfrm>
        </p:spPr>
        <p:txBody>
          <a:bodyPr/>
          <a:lstStyle/>
          <a:p>
            <a:pPr>
              <a:spcBef>
                <a:spcPct val="0"/>
              </a:spcBef>
              <a:defRPr/>
            </a:pPr>
            <a:r>
              <a:rPr lang="zh-CN" altLang="en-US" sz="4800" b="1" dirty="0"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为什么要研究企业文化？</a:t>
            </a:r>
            <a:endParaRPr lang="zh-CN" altLang="en-US" sz="5000" b="1" dirty="0"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E518A1A-9C2D-4F80-810C-0163FD308BBE}" type="datetime11">
              <a:rPr lang="zh-CN" altLang="en-US"/>
            </a:fld>
            <a:endParaRPr lang="en-US" altLang="zh-CN"/>
          </a:p>
        </p:txBody>
      </p:sp>
      <p:sp>
        <p:nvSpPr>
          <p:cNvPr id="3072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1E9886-F742-4C6F-B844-581264004669}" type="slidenum">
              <a:rPr lang="en-US" altLang="zh-CN" smtClean="0">
                <a:latin typeface="Garamond" panose="02020404030301010803" pitchFamily="18" charset="0"/>
              </a:rPr>
            </a:fld>
            <a:endParaRPr lang="en-US" altLang="zh-CN" smtClean="0">
              <a:latin typeface="Garamond" panose="02020404030301010803" pitchFamily="18" charset="0"/>
            </a:endParaRPr>
          </a:p>
        </p:txBody>
      </p:sp>
      <p:pic>
        <p:nvPicPr>
          <p:cNvPr id="30724" name="Picture 5" descr="MP00640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0513" y="1693863"/>
            <a:ext cx="3482975"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3"/>
          <p:cNvSpPr>
            <a:spLocks noGrp="1" noChangeArrowheads="1"/>
          </p:cNvSpPr>
          <p:nvPr>
            <p:ph idx="1"/>
          </p:nvPr>
        </p:nvSpPr>
        <p:spPr>
          <a:xfrm>
            <a:off x="611188" y="701675"/>
            <a:ext cx="7847012" cy="5165725"/>
          </a:xfrm>
          <a:solidFill>
            <a:srgbClr val="FFFF99">
              <a:alpha val="83000"/>
            </a:srgbClr>
          </a:solidFill>
        </p:spPr>
        <p:txBody>
          <a:bodyPr/>
          <a:lstStyle/>
          <a:p>
            <a:pPr eaLnBrk="1" hangingPunct="1">
              <a:lnSpc>
                <a:spcPct val="130000"/>
              </a:lnSpc>
              <a:buFont typeface="Wingdings" panose="05000000000000000000" pitchFamily="2" charset="2"/>
              <a:buNone/>
            </a:pPr>
            <a:r>
              <a:rPr lang="en-US" altLang="zh-CN" sz="2600" smtClean="0">
                <a:solidFill>
                  <a:srgbClr val="CCFF33"/>
                </a:solidFill>
              </a:rPr>
              <a:t>   </a:t>
            </a:r>
            <a:r>
              <a:rPr lang="zh-CN" altLang="en-US" b="1" smtClean="0">
                <a:solidFill>
                  <a:srgbClr val="C00000"/>
                </a:solidFill>
                <a:latin typeface="微软雅黑" panose="020B0503020204020204" pitchFamily="34" charset="-122"/>
                <a:ea typeface="微软雅黑" panose="020B0503020204020204" pitchFamily="34" charset="-122"/>
              </a:rPr>
              <a:t>在</a:t>
            </a:r>
            <a:r>
              <a:rPr lang="zh-CN" altLang="en-US" sz="3600" b="1" smtClean="0">
                <a:solidFill>
                  <a:srgbClr val="C00000"/>
                </a:solidFill>
                <a:latin typeface="微软雅黑" panose="020B0503020204020204" pitchFamily="34" charset="-122"/>
                <a:ea typeface="微软雅黑" panose="020B0503020204020204" pitchFamily="34" charset="-122"/>
              </a:rPr>
              <a:t>东方哲学</a:t>
            </a:r>
            <a:r>
              <a:rPr lang="zh-CN" altLang="en-US" b="1" smtClean="0">
                <a:solidFill>
                  <a:srgbClr val="C00000"/>
                </a:solidFill>
                <a:latin typeface="微软雅黑" panose="020B0503020204020204" pitchFamily="34" charset="-122"/>
                <a:ea typeface="微软雅黑" panose="020B0503020204020204" pitchFamily="34" charset="-122"/>
              </a:rPr>
              <a:t>和中华的</a:t>
            </a:r>
            <a:r>
              <a:rPr lang="zh-CN" altLang="en-US" sz="3600" b="1" smtClean="0">
                <a:solidFill>
                  <a:srgbClr val="C00000"/>
                </a:solidFill>
                <a:latin typeface="微软雅黑" panose="020B0503020204020204" pitchFamily="34" charset="-122"/>
                <a:ea typeface="微软雅黑" panose="020B0503020204020204" pitchFamily="34" charset="-122"/>
              </a:rPr>
              <a:t>文化传统</a:t>
            </a:r>
            <a:r>
              <a:rPr lang="zh-CN" altLang="en-US" b="1" smtClean="0">
                <a:solidFill>
                  <a:srgbClr val="C00000"/>
                </a:solidFill>
                <a:latin typeface="微软雅黑" panose="020B0503020204020204" pitchFamily="34" charset="-122"/>
                <a:ea typeface="微软雅黑" panose="020B0503020204020204" pitchFamily="34" charset="-122"/>
              </a:rPr>
              <a:t>中没有西方人的这些思想因素，因此，东方人往往很不了解西方人的思维，甚至认为这只不过是一种宣传或夸张。</a:t>
            </a:r>
            <a:r>
              <a:rPr lang="zh-CN" altLang="en-US" b="1" smtClean="0">
                <a:solidFill>
                  <a:srgbClr val="0000FF"/>
                </a:solidFill>
                <a:latin typeface="微软雅黑" panose="020B0503020204020204" pitchFamily="34" charset="-122"/>
                <a:ea typeface="微软雅黑" panose="020B0503020204020204" pitchFamily="34" charset="-122"/>
              </a:rPr>
              <a:t>因而，一方面</a:t>
            </a:r>
            <a:r>
              <a:rPr lang="zh-CN" altLang="en-US" sz="3200" b="1" smtClean="0">
                <a:solidFill>
                  <a:srgbClr val="C00000"/>
                </a:solidFill>
                <a:latin typeface="微软雅黑" panose="020B0503020204020204" pitchFamily="34" charset="-122"/>
                <a:ea typeface="微软雅黑" panose="020B0503020204020204" pitchFamily="34" charset="-122"/>
              </a:rPr>
              <a:t>缺乏</a:t>
            </a:r>
            <a:r>
              <a:rPr lang="zh-CN" altLang="en-US" b="1" smtClean="0">
                <a:solidFill>
                  <a:srgbClr val="0000FF"/>
                </a:solidFill>
                <a:latin typeface="微软雅黑" panose="020B0503020204020204" pitchFamily="34" charset="-122"/>
                <a:ea typeface="微软雅黑" panose="020B0503020204020204" pitchFamily="34" charset="-122"/>
              </a:rPr>
              <a:t>这方面的科学发展</a:t>
            </a:r>
            <a:r>
              <a:rPr lang="zh-CN" altLang="en-US" sz="3200" b="1" smtClean="0">
                <a:solidFill>
                  <a:srgbClr val="C00000"/>
                </a:solidFill>
                <a:latin typeface="微软雅黑" panose="020B0503020204020204" pitchFamily="34" charset="-122"/>
                <a:ea typeface="微软雅黑" panose="020B0503020204020204" pitchFamily="34" charset="-122"/>
              </a:rPr>
              <a:t>动机</a:t>
            </a:r>
            <a:r>
              <a:rPr lang="zh-CN" altLang="en-US" b="1" smtClean="0">
                <a:solidFill>
                  <a:srgbClr val="0000FF"/>
                </a:solidFill>
                <a:latin typeface="微软雅黑" panose="020B0503020204020204" pitchFamily="34" charset="-122"/>
                <a:ea typeface="微软雅黑" panose="020B0503020204020204" pitchFamily="34" charset="-122"/>
              </a:rPr>
              <a:t>，</a:t>
            </a:r>
            <a:r>
              <a:rPr lang="zh-CN" altLang="en-US" sz="3200" b="1" smtClean="0">
                <a:solidFill>
                  <a:srgbClr val="7030A0"/>
                </a:solidFill>
                <a:latin typeface="微软雅黑" panose="020B0503020204020204" pitchFamily="34" charset="-122"/>
                <a:ea typeface="微软雅黑" panose="020B0503020204020204" pitchFamily="34" charset="-122"/>
              </a:rPr>
              <a:t>盲目跟随</a:t>
            </a:r>
            <a:r>
              <a:rPr lang="zh-CN" altLang="en-US" b="1" smtClean="0">
                <a:solidFill>
                  <a:srgbClr val="0000FF"/>
                </a:solidFill>
                <a:latin typeface="微软雅黑" panose="020B0503020204020204" pitchFamily="34" charset="-122"/>
                <a:ea typeface="微软雅黑" panose="020B0503020204020204" pitchFamily="34" charset="-122"/>
              </a:rPr>
              <a:t>西方人的研究方向；另一方面，不理解西方科学发展的文化动力到底是什么？</a:t>
            </a:r>
            <a:r>
              <a:rPr lang="zh-CN" altLang="en-US" b="1" smtClean="0">
                <a:solidFill>
                  <a:srgbClr val="C00000"/>
                </a:solidFill>
                <a:latin typeface="微软雅黑" panose="020B0503020204020204" pitchFamily="34" charset="-122"/>
                <a:ea typeface="微软雅黑" panose="020B0503020204020204" pitchFamily="34" charset="-122"/>
              </a:rPr>
              <a:t>就很难了解、预测西方科学的发展方向和前景。</a:t>
            </a:r>
            <a:endParaRPr lang="zh-CN" altLang="en-US" b="1"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4D84DED-1678-42CB-9BAE-133718C4F67C}" type="datetime11">
              <a:rPr lang="zh-CN" altLang="en-US"/>
            </a:fld>
            <a:endParaRPr lang="en-US" altLang="zh-CN"/>
          </a:p>
        </p:txBody>
      </p:sp>
      <p:sp>
        <p:nvSpPr>
          <p:cNvPr id="3174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6B8C83-7E54-4950-BCAE-D04B0A3F03C8}"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34818" name="Rectangle 2"/>
          <p:cNvSpPr>
            <a:spLocks noGrp="1" noChangeArrowheads="1"/>
          </p:cNvSpPr>
          <p:nvPr>
            <p:ph type="title"/>
          </p:nvPr>
        </p:nvSpPr>
        <p:spPr>
          <a:xfrm>
            <a:off x="395288" y="260350"/>
            <a:ext cx="8291512" cy="1125538"/>
          </a:xfrm>
          <a:solidFill>
            <a:srgbClr val="CCFFFF"/>
          </a:solidFill>
        </p:spPr>
        <p:txBody>
          <a:bodyPr/>
          <a:lstStyle/>
          <a:p>
            <a:pPr eaLnBrk="1" hangingPunct="1">
              <a:lnSpc>
                <a:spcPct val="130000"/>
              </a:lnSpc>
              <a:defRPr/>
            </a:pPr>
            <a:r>
              <a:rPr lang="en-US" altLang="zh-CN" sz="40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9.3.2 </a:t>
            </a:r>
            <a:r>
              <a:rPr lang="zh-CN" altLang="en-US" sz="40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用机器控制人 </a:t>
            </a:r>
            <a:r>
              <a:rPr lang="zh-CN" altLang="en-US" sz="3200" b="1" i="1" dirty="0" smtClean="0">
                <a:solidFill>
                  <a:srgbClr val="C0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功能主义价值观</a:t>
            </a:r>
            <a:endParaRPr lang="zh-CN" altLang="en-US" sz="3800" b="1" i="1" dirty="0" smtClean="0">
              <a:solidFill>
                <a:srgbClr val="C0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31749" name="Rectangle 3"/>
          <p:cNvSpPr>
            <a:spLocks noGrp="1" noChangeArrowheads="1"/>
          </p:cNvSpPr>
          <p:nvPr>
            <p:ph idx="1"/>
          </p:nvPr>
        </p:nvSpPr>
        <p:spPr>
          <a:xfrm>
            <a:off x="539750" y="1490663"/>
            <a:ext cx="7770813" cy="4675187"/>
          </a:xfrm>
        </p:spPr>
        <p:txBody>
          <a:bodyPr/>
          <a:lstStyle/>
          <a:p>
            <a:pPr eaLnBrk="1" hangingPunct="1">
              <a:lnSpc>
                <a:spcPct val="110000"/>
              </a:lnSpc>
              <a:spcBef>
                <a:spcPct val="40000"/>
              </a:spcBef>
            </a:pPr>
            <a:r>
              <a:rPr lang="zh-CN" altLang="en-US" b="1" smtClean="0">
                <a:latin typeface="微软雅黑" panose="020B0503020204020204" pitchFamily="34" charset="-122"/>
                <a:ea typeface="微软雅黑" panose="020B0503020204020204" pitchFamily="34" charset="-122"/>
              </a:rPr>
              <a:t>第一次工业革命最直接的成果，就是发明了蒸汽机和许多动力机器，极大提高了生产力，各种工业产品被大量地生产出来，企业主就有了较多的盈余。进而改变了生产劳动的意义</a:t>
            </a:r>
            <a:r>
              <a:rPr lang="en-US" altLang="zh-CN" b="1" smtClean="0">
                <a:latin typeface="微软雅黑" panose="020B0503020204020204" pitchFamily="34" charset="-122"/>
                <a:ea typeface="微软雅黑" panose="020B0503020204020204" pitchFamily="34" charset="-122"/>
              </a:rPr>
              <a:t>——</a:t>
            </a:r>
            <a:r>
              <a:rPr lang="zh-CN" altLang="en-US" sz="3200" b="1" smtClean="0">
                <a:solidFill>
                  <a:srgbClr val="FF0000"/>
                </a:solidFill>
                <a:latin typeface="微软雅黑" panose="020B0503020204020204" pitchFamily="34" charset="-122"/>
                <a:ea typeface="微软雅黑" panose="020B0503020204020204" pitchFamily="34" charset="-122"/>
              </a:rPr>
              <a:t>从自给自足变为追求利润和效率。</a:t>
            </a:r>
            <a:endParaRPr lang="zh-CN" altLang="en-US" b="1" smtClean="0">
              <a:solidFill>
                <a:srgbClr val="FF0000"/>
              </a:solidFill>
              <a:latin typeface="微软雅黑" panose="020B0503020204020204" pitchFamily="34" charset="-122"/>
              <a:ea typeface="微软雅黑" panose="020B0503020204020204" pitchFamily="34" charset="-122"/>
            </a:endParaRPr>
          </a:p>
          <a:p>
            <a:pPr eaLnBrk="1" hangingPunct="1">
              <a:lnSpc>
                <a:spcPct val="110000"/>
              </a:lnSpc>
              <a:spcBef>
                <a:spcPct val="40000"/>
              </a:spcBef>
            </a:pPr>
            <a:r>
              <a:rPr lang="zh-CN" altLang="en-US" b="1" smtClean="0">
                <a:latin typeface="微软雅黑" panose="020B0503020204020204" pitchFamily="34" charset="-122"/>
                <a:ea typeface="微软雅黑" panose="020B0503020204020204" pitchFamily="34" charset="-122"/>
              </a:rPr>
              <a:t>为达到获取更多利润的目的，企业主把工人作为效率工具。</a:t>
            </a:r>
            <a:r>
              <a:rPr lang="zh-CN" altLang="en-US" sz="3200" b="1" smtClean="0">
                <a:solidFill>
                  <a:srgbClr val="FF0000"/>
                </a:solidFill>
                <a:latin typeface="微软雅黑" panose="020B0503020204020204" pitchFamily="34" charset="-122"/>
                <a:ea typeface="微软雅黑" panose="020B0503020204020204" pitchFamily="34" charset="-122"/>
              </a:rPr>
              <a:t>通过机器控制工人</a:t>
            </a:r>
            <a:r>
              <a:rPr lang="zh-CN" altLang="en-US" b="1" smtClean="0">
                <a:latin typeface="微软雅黑" panose="020B0503020204020204" pitchFamily="34" charset="-122"/>
                <a:ea typeface="微软雅黑" panose="020B0503020204020204" pitchFamily="34" charset="-122"/>
              </a:rPr>
              <a:t>就成为他们加强管理的主要手段。</a:t>
            </a:r>
            <a:endParaRPr lang="zh-CN" altLang="en-US" b="1" smtClean="0">
              <a:latin typeface="微软雅黑" panose="020B0503020204020204" pitchFamily="34" charset="-122"/>
              <a:ea typeface="微软雅黑" panose="020B0503020204020204" pitchFamily="34" charset="-122"/>
            </a:endParaRPr>
          </a:p>
        </p:txBody>
      </p:sp>
      <p:pic>
        <p:nvPicPr>
          <p:cNvPr id="31750" name="Picture 15" descr="BD20041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26175" y="5403215"/>
            <a:ext cx="27717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B7AC6D6A-33C1-49CA-AEB9-DC44FDFB50CA}" type="datetime11">
              <a:rPr lang="zh-CN" altLang="en-US"/>
            </a:fld>
            <a:endParaRPr lang="en-US" altLang="zh-CN"/>
          </a:p>
        </p:txBody>
      </p:sp>
      <p:sp>
        <p:nvSpPr>
          <p:cNvPr id="3277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F15F71-004A-482B-8422-1688E1CE3335}"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32772" name="Rectangle 3"/>
          <p:cNvSpPr>
            <a:spLocks noGrp="1" noChangeArrowheads="1"/>
          </p:cNvSpPr>
          <p:nvPr>
            <p:ph idx="1"/>
          </p:nvPr>
        </p:nvSpPr>
        <p:spPr>
          <a:xfrm>
            <a:off x="539750" y="333058"/>
            <a:ext cx="7994650" cy="5843587"/>
          </a:xfrm>
        </p:spPr>
        <p:txBody>
          <a:bodyPr/>
          <a:lstStyle/>
          <a:p>
            <a:pPr eaLnBrk="1" hangingPunct="1">
              <a:lnSpc>
                <a:spcPct val="90000"/>
              </a:lnSpc>
              <a:buFont typeface="Wingdings" panose="05000000000000000000" pitchFamily="2" charset="2"/>
              <a:buNone/>
            </a:pPr>
            <a:r>
              <a:rPr lang="zh-CN" altLang="en-US" b="1" smtClean="0">
                <a:solidFill>
                  <a:srgbClr val="C00000"/>
                </a:solidFill>
                <a:latin typeface="微软雅黑" panose="020B0503020204020204" pitchFamily="34" charset="-122"/>
                <a:ea typeface="微软雅黑" panose="020B0503020204020204" pitchFamily="34" charset="-122"/>
              </a:rPr>
              <a:t>工厂主为此所采取的手段主要有：</a:t>
            </a:r>
            <a:endParaRPr lang="zh-CN" altLang="en-US" b="1" smtClean="0">
              <a:solidFill>
                <a:srgbClr val="C00000"/>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sz="2800" b="1" smtClean="0">
                <a:solidFill>
                  <a:srgbClr val="C00000"/>
                </a:solidFill>
                <a:latin typeface="微软雅黑" panose="020B0503020204020204" pitchFamily="34" charset="-122"/>
                <a:ea typeface="微软雅黑" panose="020B0503020204020204" pitchFamily="34" charset="-122"/>
              </a:rPr>
              <a:t>机器设计</a:t>
            </a:r>
            <a:r>
              <a:rPr lang="zh-CN" altLang="en-US" sz="2500" b="1" smtClean="0">
                <a:solidFill>
                  <a:srgbClr val="FF0000"/>
                </a:solidFill>
                <a:latin typeface="微软雅黑" panose="020B0503020204020204" pitchFamily="34" charset="-122"/>
                <a:ea typeface="微软雅黑" panose="020B0503020204020204" pitchFamily="34" charset="-122"/>
              </a:rPr>
              <a:t>以</a:t>
            </a:r>
            <a:r>
              <a:rPr lang="zh-CN" altLang="en-US" sz="2800" b="1" smtClean="0">
                <a:solidFill>
                  <a:srgbClr val="C00000"/>
                </a:solidFill>
                <a:latin typeface="微软雅黑" panose="020B0503020204020204" pitchFamily="34" charset="-122"/>
                <a:ea typeface="微软雅黑" panose="020B0503020204020204" pitchFamily="34" charset="-122"/>
              </a:rPr>
              <a:t>功能</a:t>
            </a:r>
            <a:r>
              <a:rPr lang="zh-CN" altLang="en-US" sz="2500" b="1" smtClean="0">
                <a:solidFill>
                  <a:srgbClr val="FF0000"/>
                </a:solidFill>
                <a:latin typeface="微软雅黑" panose="020B0503020204020204" pitchFamily="34" charset="-122"/>
                <a:ea typeface="微软雅黑" panose="020B0503020204020204" pitchFamily="34" charset="-122"/>
              </a:rPr>
              <a:t>为核心</a:t>
            </a:r>
            <a:r>
              <a:rPr lang="zh-CN" altLang="en-US" sz="2500" b="1" smtClean="0">
                <a:latin typeface="微软雅黑" panose="020B0503020204020204" pitchFamily="34" charset="-122"/>
                <a:ea typeface="微软雅黑" panose="020B0503020204020204" pitchFamily="34" charset="-122"/>
              </a:rPr>
              <a:t>。机器设计的目的是为了无限提高</a:t>
            </a:r>
            <a:r>
              <a:rPr lang="zh-CN" altLang="en-US" sz="2800" b="1" smtClean="0">
                <a:solidFill>
                  <a:srgbClr val="C00000"/>
                </a:solidFill>
                <a:latin typeface="微软雅黑" panose="020B0503020204020204" pitchFamily="34" charset="-122"/>
                <a:ea typeface="微软雅黑" panose="020B0503020204020204" pitchFamily="34" charset="-122"/>
              </a:rPr>
              <a:t>效率</a:t>
            </a:r>
            <a:r>
              <a:rPr lang="zh-CN" altLang="en-US" sz="2500" b="1" smtClean="0">
                <a:latin typeface="微软雅黑" panose="020B0503020204020204" pitchFamily="34" charset="-122"/>
                <a:ea typeface="微软雅黑" panose="020B0503020204020204" pitchFamily="34" charset="-122"/>
              </a:rPr>
              <a:t>，控制工人的劳动，而</a:t>
            </a:r>
            <a:r>
              <a:rPr lang="zh-CN" altLang="en-US" sz="2800" b="1" smtClean="0">
                <a:solidFill>
                  <a:srgbClr val="7030A0"/>
                </a:solidFill>
                <a:latin typeface="微软雅黑" panose="020B0503020204020204" pitchFamily="34" charset="-122"/>
                <a:ea typeface="微软雅黑" panose="020B0503020204020204" pitchFamily="34" charset="-122"/>
              </a:rPr>
              <a:t>不是为了减轻劳动强度。</a:t>
            </a:r>
            <a:endParaRPr lang="zh-CN" altLang="en-US" sz="2800" b="1" smtClean="0">
              <a:solidFill>
                <a:srgbClr val="7030A0"/>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sz="2500" b="1" smtClean="0">
                <a:latin typeface="微软雅黑" panose="020B0503020204020204" pitchFamily="34" charset="-122"/>
                <a:ea typeface="微软雅黑" panose="020B0503020204020204" pitchFamily="34" charset="-122"/>
              </a:rPr>
              <a:t>为了实现机械化的大生产，发明了很多机器。但这些机器在大大</a:t>
            </a:r>
            <a:r>
              <a:rPr lang="zh-CN" altLang="en-US" sz="2800" b="1" smtClean="0">
                <a:solidFill>
                  <a:srgbClr val="FF0000"/>
                </a:solidFill>
                <a:latin typeface="微软雅黑" panose="020B0503020204020204" pitchFamily="34" charset="-122"/>
                <a:ea typeface="微软雅黑" panose="020B0503020204020204" pitchFamily="34" charset="-122"/>
              </a:rPr>
              <a:t>提高了生产效率的同时，并没有减轻工人的劳动强度。</a:t>
            </a:r>
            <a:r>
              <a:rPr lang="zh-CN" altLang="en-US" sz="2500" b="1" smtClean="0">
                <a:latin typeface="微软雅黑" panose="020B0503020204020204" pitchFamily="34" charset="-122"/>
                <a:ea typeface="微软雅黑" panose="020B0503020204020204" pitchFamily="34" charset="-122"/>
              </a:rPr>
              <a:t>相反，它的操作很繁重，甚至很危险，工伤率很高。</a:t>
            </a:r>
            <a:endParaRPr lang="zh-CN" altLang="en-US" sz="2500" b="1" smtClean="0">
              <a:latin typeface="微软雅黑" panose="020B0503020204020204" pitchFamily="34" charset="-122"/>
              <a:ea typeface="微软雅黑" panose="020B0503020204020204" pitchFamily="34" charset="-122"/>
            </a:endParaRPr>
          </a:p>
          <a:p>
            <a:pPr lvl="1" eaLnBrk="1" hangingPunct="1">
              <a:lnSpc>
                <a:spcPct val="90000"/>
              </a:lnSpc>
            </a:pPr>
            <a:r>
              <a:rPr lang="zh-CN" altLang="en-US" b="1" smtClean="0">
                <a:solidFill>
                  <a:srgbClr val="3333CC"/>
                </a:solidFill>
                <a:latin typeface="微软雅黑" panose="020B0503020204020204" pitchFamily="34" charset="-122"/>
                <a:ea typeface="微软雅黑" panose="020B0503020204020204" pitchFamily="34" charset="-122"/>
              </a:rPr>
              <a:t>当时英国在煤矿中使用蒸汽机仅仅是为了从井下把水抽走，而采煤全靠铁镐和体力，并没有设计采煤机器。</a:t>
            </a:r>
            <a:endParaRPr lang="zh-CN" altLang="en-US" b="1" smtClean="0">
              <a:solidFill>
                <a:srgbClr val="3333CC"/>
              </a:solidFill>
              <a:latin typeface="微软雅黑" panose="020B0503020204020204" pitchFamily="34" charset="-122"/>
              <a:ea typeface="微软雅黑" panose="020B0503020204020204" pitchFamily="34" charset="-122"/>
            </a:endParaRPr>
          </a:p>
          <a:p>
            <a:pPr lvl="1" eaLnBrk="1" hangingPunct="1">
              <a:lnSpc>
                <a:spcPct val="90000"/>
              </a:lnSpc>
            </a:pPr>
            <a:r>
              <a:rPr lang="zh-CN" altLang="en-US" b="1" smtClean="0">
                <a:solidFill>
                  <a:srgbClr val="3333CC"/>
                </a:solidFill>
                <a:latin typeface="微软雅黑" panose="020B0503020204020204" pitchFamily="34" charset="-122"/>
                <a:ea typeface="微软雅黑" panose="020B0503020204020204" pitchFamily="34" charset="-122"/>
              </a:rPr>
              <a:t>加工厂里把所有的机器都通过皮带轮连到同一根传动轴上，机器一转动，工人都必须按机器的转速工作，</a:t>
            </a:r>
            <a:r>
              <a:rPr lang="zh-CN" altLang="en-US" sz="2800" b="1" smtClean="0">
                <a:solidFill>
                  <a:srgbClr val="FF0000"/>
                </a:solidFill>
                <a:latin typeface="微软雅黑" panose="020B0503020204020204" pitchFamily="34" charset="-122"/>
                <a:ea typeface="微软雅黑" panose="020B0503020204020204" pitchFamily="34" charset="-122"/>
              </a:rPr>
              <a:t>机器转多快，人就工作多快，机器不停，人也就不能停。</a:t>
            </a:r>
            <a:endParaRPr lang="zh-CN" altLang="en-US" sz="2800" b="1"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4CA0C1E-8887-439F-B99D-5227E0181665}" type="datetime11">
              <a:rPr lang="zh-CN" altLang="en-US"/>
            </a:fld>
            <a:endParaRPr lang="en-US" altLang="zh-CN"/>
          </a:p>
        </p:txBody>
      </p:sp>
      <p:sp>
        <p:nvSpPr>
          <p:cNvPr id="3379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1F29E3-2074-4462-AD25-4ABD165453C7}" type="slidenum">
              <a:rPr lang="en-US" altLang="zh-CN" smtClean="0">
                <a:latin typeface="Garamond" panose="02020404030301010803" pitchFamily="18" charset="0"/>
              </a:rPr>
            </a:fld>
            <a:endParaRPr lang="en-US" altLang="zh-CN" smtClean="0">
              <a:latin typeface="Garamond" panose="02020404030301010803" pitchFamily="18" charset="0"/>
            </a:endParaRPr>
          </a:p>
        </p:txBody>
      </p:sp>
      <p:pic>
        <p:nvPicPr>
          <p:cNvPr id="33796" name="Picture 1029" descr="BL00381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0125" y="2141538"/>
            <a:ext cx="46037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5" name="Rectangle 1027"/>
          <p:cNvSpPr>
            <a:spLocks noGrp="1" noChangeArrowheads="1"/>
          </p:cNvSpPr>
          <p:nvPr>
            <p:ph idx="1"/>
          </p:nvPr>
        </p:nvSpPr>
        <p:spPr>
          <a:xfrm>
            <a:off x="539750" y="404813"/>
            <a:ext cx="8280400" cy="5691187"/>
          </a:xfrm>
          <a:solidFill>
            <a:srgbClr val="FFFF99">
              <a:alpha val="87000"/>
            </a:srgbClr>
          </a:solidFill>
        </p:spPr>
        <p:txBody>
          <a:bodyPr/>
          <a:lstStyle/>
          <a:p>
            <a:pPr eaLnBrk="1" hangingPunct="1">
              <a:defRPr/>
            </a:pPr>
            <a:r>
              <a:rPr lang="zh-CN" altLang="en-US" sz="2800" b="1" dirty="0" smtClean="0">
                <a:solidFill>
                  <a:srgbClr val="C00000"/>
                </a:solidFill>
                <a:latin typeface="微软雅黑" panose="020B0503020204020204" pitchFamily="34" charset="-122"/>
                <a:ea typeface="微软雅黑" panose="020B0503020204020204" pitchFamily="34" charset="-122"/>
              </a:rPr>
              <a:t>把工人作为机器的</a:t>
            </a:r>
            <a:r>
              <a:rPr lang="zh-CN" altLang="en-US" sz="3200" b="1" dirty="0" smtClean="0">
                <a:solidFill>
                  <a:srgbClr val="C00000"/>
                </a:solidFill>
                <a:latin typeface="微软雅黑" panose="020B0503020204020204" pitchFamily="34" charset="-122"/>
                <a:ea typeface="微软雅黑" panose="020B0503020204020204" pitchFamily="34" charset="-122"/>
              </a:rPr>
              <a:t>附庸</a:t>
            </a:r>
            <a:r>
              <a:rPr lang="zh-CN" altLang="en-US" sz="2800" b="1" dirty="0" smtClean="0">
                <a:latin typeface="微软雅黑" panose="020B0503020204020204" pitchFamily="34" charset="-122"/>
                <a:ea typeface="微软雅黑" panose="020B0503020204020204" pitchFamily="34" charset="-122"/>
              </a:rPr>
              <a:t>，工人为</a:t>
            </a:r>
            <a:r>
              <a:rPr lang="zh-CN" altLang="en-US" sz="3200" b="1" dirty="0" smtClean="0">
                <a:solidFill>
                  <a:srgbClr val="FF0000"/>
                </a:solidFill>
                <a:latin typeface="微软雅黑" panose="020B0503020204020204" pitchFamily="34" charset="-122"/>
                <a:ea typeface="微软雅黑" panose="020B0503020204020204" pitchFamily="34" charset="-122"/>
              </a:rPr>
              <a:t>机器</a:t>
            </a:r>
            <a:r>
              <a:rPr lang="zh-CN" altLang="en-US" sz="2800" b="1" dirty="0" smtClean="0">
                <a:latin typeface="微软雅黑" panose="020B0503020204020204" pitchFamily="34" charset="-122"/>
                <a:ea typeface="微软雅黑" panose="020B0503020204020204" pitchFamily="34" charset="-122"/>
              </a:rPr>
              <a:t>服务。</a:t>
            </a:r>
            <a:endParaRPr lang="zh-CN" altLang="en-US" sz="2800" b="1" dirty="0" smtClean="0">
              <a:latin typeface="微软雅黑" panose="020B0503020204020204" pitchFamily="34" charset="-122"/>
              <a:ea typeface="微软雅黑" panose="020B0503020204020204" pitchFamily="34" charset="-122"/>
            </a:endParaRPr>
          </a:p>
          <a:p>
            <a:pPr eaLnBrk="1" hangingPunct="1">
              <a:defRPr/>
            </a:pPr>
            <a:endParaRPr lang="zh-CN" altLang="en-US" sz="1100" b="1" dirty="0" smtClean="0">
              <a:latin typeface="微软雅黑" panose="020B0503020204020204" pitchFamily="34" charset="-122"/>
              <a:ea typeface="微软雅黑" panose="020B0503020204020204" pitchFamily="34" charset="-122"/>
            </a:endParaRPr>
          </a:p>
          <a:p>
            <a:pPr lvl="1" indent="-325755" eaLnBrk="1" hangingPunct="1">
              <a:defRPr/>
            </a:pPr>
            <a:r>
              <a:rPr lang="zh-CN" altLang="en-US"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rPr>
              <a:t>大量农民进入城市工厂，工厂主为了防止他们劳动时偷懒，强制实行劳动纪律，通过控制他们的劳动节奏，提高劳动强度和时间。</a:t>
            </a:r>
            <a:endParaRPr lang="zh-CN" altLang="en-US"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endParaRPr>
          </a:p>
          <a:p>
            <a:pPr lvl="1" indent="-325755" eaLnBrk="1" hangingPunct="1">
              <a:defRPr/>
            </a:pPr>
            <a:endParaRPr lang="zh-CN" altLang="en-US" sz="1200"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endParaRPr>
          </a:p>
          <a:p>
            <a:pPr lvl="1" indent="-325755" eaLnBrk="1" hangingPunct="1">
              <a:defRPr/>
            </a:pPr>
            <a:r>
              <a:rPr lang="zh-CN" altLang="en-US"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rPr>
              <a:t>工人过度劳累，生活贫困，平均寿命很短。</a:t>
            </a:r>
            <a:endParaRPr lang="zh-CN" altLang="en-US"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endParaRPr>
          </a:p>
          <a:p>
            <a:pPr lvl="1" indent="-325755" eaLnBrk="1" hangingPunct="1">
              <a:defRPr/>
            </a:pPr>
            <a:endParaRPr lang="zh-CN" altLang="en-US" sz="1200"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endParaRPr>
          </a:p>
          <a:p>
            <a:pPr lvl="1" indent="-325755" eaLnBrk="1" hangingPunct="1">
              <a:defRPr/>
            </a:pPr>
            <a:r>
              <a:rPr lang="zh-CN" altLang="en-US"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rPr>
              <a:t>由于资本家不择手段的剥削，加上各种社会因素，英国的工人与工厂主之间的阶级意识和阶级对立比较强烈，已成为长期的历史现象。</a:t>
            </a:r>
            <a:endParaRPr lang="zh-CN" altLang="en-US"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endParaRPr>
          </a:p>
          <a:p>
            <a:pPr lvl="1" indent="-325755" eaLnBrk="1" hangingPunct="1">
              <a:defRPr/>
            </a:pPr>
            <a:endParaRPr lang="zh-CN" altLang="en-US" sz="1200"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endParaRPr>
          </a:p>
          <a:p>
            <a:pPr lvl="1" indent="-325755" eaLnBrk="1" hangingPunct="1">
              <a:defRPr/>
            </a:pPr>
            <a:r>
              <a:rPr lang="zh-CN" altLang="en-US"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rPr>
              <a:t>其结果不仅使经济发展缓慢，而且经济脆弱。美国、德国、日本等都很快超过英国。</a:t>
            </a:r>
            <a:endParaRPr lang="zh-CN" altLang="en-US" b="1" dirty="0" smtClean="0">
              <a:solidFill>
                <a:srgbClr val="33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921FA07A-7887-40B8-9341-BA5801F4011F}" type="datetime11">
              <a:rPr lang="zh-CN" altLang="en-US"/>
            </a:fld>
            <a:endParaRPr lang="en-US" altLang="zh-CN"/>
          </a:p>
        </p:txBody>
      </p:sp>
      <p:sp>
        <p:nvSpPr>
          <p:cNvPr id="3481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622AD7-97D4-47E7-BD2A-616ED820ABDF}"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34820" name="Rectangle 3"/>
          <p:cNvSpPr>
            <a:spLocks noGrp="1" noChangeArrowheads="1"/>
          </p:cNvSpPr>
          <p:nvPr>
            <p:ph idx="1"/>
          </p:nvPr>
        </p:nvSpPr>
        <p:spPr>
          <a:xfrm>
            <a:off x="539750" y="333375"/>
            <a:ext cx="8070850" cy="5762625"/>
          </a:xfrm>
        </p:spPr>
        <p:txBody>
          <a:bodyPr/>
          <a:lstStyle/>
          <a:p>
            <a:pPr eaLnBrk="1" hangingPunct="1">
              <a:lnSpc>
                <a:spcPct val="90000"/>
              </a:lnSpc>
              <a:spcBef>
                <a:spcPct val="35000"/>
              </a:spcBef>
            </a:pPr>
            <a:r>
              <a:rPr lang="zh-CN" altLang="en-US" sz="2400" b="1" smtClean="0">
                <a:latin typeface="微软雅黑" panose="020B0503020204020204" pitchFamily="34" charset="-122"/>
                <a:ea typeface="微软雅黑" panose="020B0503020204020204" pitchFamily="34" charset="-122"/>
              </a:rPr>
              <a:t>为了提高劳动效率，工厂主设计了劳动分工（工种）和劳动岗位。但各工种的生产情况并不像工厂主想象的那样有效。</a:t>
            </a:r>
            <a:endParaRPr lang="zh-CN" altLang="en-US" sz="2400" b="1" smtClean="0">
              <a:latin typeface="微软雅黑" panose="020B0503020204020204" pitchFamily="34" charset="-122"/>
              <a:ea typeface="微软雅黑" panose="020B0503020204020204" pitchFamily="34" charset="-122"/>
            </a:endParaRPr>
          </a:p>
          <a:p>
            <a:pPr lvl="1" eaLnBrk="1" hangingPunct="1">
              <a:lnSpc>
                <a:spcPct val="90000"/>
              </a:lnSpc>
              <a:spcBef>
                <a:spcPct val="35000"/>
              </a:spcBef>
            </a:pPr>
            <a:r>
              <a:rPr lang="en-US" altLang="zh-CN" sz="2400" b="1" smtClean="0">
                <a:solidFill>
                  <a:srgbClr val="0000FF"/>
                </a:solidFill>
                <a:latin typeface="微软雅黑" panose="020B0503020204020204" pitchFamily="34" charset="-122"/>
                <a:ea typeface="微软雅黑" panose="020B0503020204020204" pitchFamily="34" charset="-122"/>
              </a:rPr>
              <a:t>19</a:t>
            </a:r>
            <a:r>
              <a:rPr lang="zh-CN" altLang="en-US" sz="2400" b="1" smtClean="0">
                <a:solidFill>
                  <a:srgbClr val="0000FF"/>
                </a:solidFill>
                <a:latin typeface="微软雅黑" panose="020B0503020204020204" pitchFamily="34" charset="-122"/>
                <a:ea typeface="微软雅黑" panose="020B0503020204020204" pitchFamily="34" charset="-122"/>
              </a:rPr>
              <a:t>世纪</a:t>
            </a:r>
            <a:r>
              <a:rPr lang="en-US" altLang="zh-CN" sz="2400" b="1" smtClean="0">
                <a:solidFill>
                  <a:srgbClr val="0000FF"/>
                </a:solidFill>
                <a:latin typeface="微软雅黑" panose="020B0503020204020204" pitchFamily="34" charset="-122"/>
                <a:ea typeface="微软雅黑" panose="020B0503020204020204" pitchFamily="34" charset="-122"/>
              </a:rPr>
              <a:t>40</a:t>
            </a:r>
            <a:r>
              <a:rPr lang="zh-CN" altLang="en-US" sz="2400" b="1" smtClean="0">
                <a:solidFill>
                  <a:srgbClr val="0000FF"/>
                </a:solidFill>
                <a:latin typeface="微软雅黑" panose="020B0503020204020204" pitchFamily="34" charset="-122"/>
                <a:ea typeface="微软雅黑" panose="020B0503020204020204" pitchFamily="34" charset="-122"/>
              </a:rPr>
              <a:t>年代在英国、法国开始出现了对生产管理的各种设计，把工资分配变成一种刺激因素来提高劳动生产率，比如计件工资制就是一种尝试，这一方法最终在美国得到系统发展。</a:t>
            </a:r>
            <a:endParaRPr lang="zh-CN" altLang="en-US" sz="2400" b="1" smtClean="0">
              <a:solidFill>
                <a:srgbClr val="0000FF"/>
              </a:solidFill>
              <a:latin typeface="微软雅黑" panose="020B0503020204020204" pitchFamily="34" charset="-122"/>
              <a:ea typeface="微软雅黑" panose="020B0503020204020204" pitchFamily="34" charset="-122"/>
            </a:endParaRPr>
          </a:p>
          <a:p>
            <a:pPr eaLnBrk="1" hangingPunct="1">
              <a:lnSpc>
                <a:spcPct val="90000"/>
              </a:lnSpc>
              <a:spcBef>
                <a:spcPct val="35000"/>
              </a:spcBef>
            </a:pPr>
            <a:r>
              <a:rPr lang="zh-CN" altLang="en-US" sz="2400" b="1" smtClean="0">
                <a:latin typeface="微软雅黑" panose="020B0503020204020204" pitchFamily="34" charset="-122"/>
                <a:ea typeface="微软雅黑" panose="020B0503020204020204" pitchFamily="34" charset="-122"/>
              </a:rPr>
              <a:t>以</a:t>
            </a:r>
            <a:r>
              <a:rPr lang="zh-CN" altLang="en-US" sz="2400" b="1" smtClean="0">
                <a:solidFill>
                  <a:srgbClr val="0000CC"/>
                </a:solidFill>
                <a:latin typeface="微软雅黑" panose="020B0503020204020204" pitchFamily="34" charset="-122"/>
                <a:ea typeface="微软雅黑" panose="020B0503020204020204" pitchFamily="34" charset="-122"/>
              </a:rPr>
              <a:t>“泰勒制”</a:t>
            </a:r>
            <a:r>
              <a:rPr lang="zh-CN" altLang="en-US" sz="2400" b="1" smtClean="0">
                <a:latin typeface="微软雅黑" panose="020B0503020204020204" pitchFamily="34" charset="-122"/>
                <a:ea typeface="微软雅黑" panose="020B0503020204020204" pitchFamily="34" charset="-122"/>
              </a:rPr>
              <a:t>为代表的管理系统发展了美国式的企业组织管理，它的核心内容包括停表计时，劳动动作设计和计件工资。</a:t>
            </a:r>
            <a:endParaRPr lang="zh-CN" altLang="en-US" sz="2400" b="1" smtClean="0">
              <a:latin typeface="微软雅黑" panose="020B0503020204020204" pitchFamily="34" charset="-122"/>
              <a:ea typeface="微软雅黑" panose="020B0503020204020204" pitchFamily="34" charset="-122"/>
            </a:endParaRPr>
          </a:p>
          <a:p>
            <a:pPr lvl="1" eaLnBrk="1" hangingPunct="1">
              <a:lnSpc>
                <a:spcPct val="90000"/>
              </a:lnSpc>
              <a:spcBef>
                <a:spcPct val="35000"/>
              </a:spcBef>
            </a:pPr>
            <a:r>
              <a:rPr lang="en-US" altLang="zh-CN" sz="2400" b="1" smtClean="0">
                <a:solidFill>
                  <a:srgbClr val="0000FF"/>
                </a:solidFill>
                <a:latin typeface="微软雅黑" panose="020B0503020204020204" pitchFamily="34" charset="-122"/>
                <a:ea typeface="微软雅黑" panose="020B0503020204020204" pitchFamily="34" charset="-122"/>
              </a:rPr>
              <a:t>20</a:t>
            </a:r>
            <a:r>
              <a:rPr lang="zh-CN" altLang="en-US" sz="2400" b="1" smtClean="0">
                <a:solidFill>
                  <a:srgbClr val="0000FF"/>
                </a:solidFill>
                <a:latin typeface="微软雅黑" panose="020B0503020204020204" pitchFamily="34" charset="-122"/>
                <a:ea typeface="微软雅黑" panose="020B0503020204020204" pitchFamily="34" charset="-122"/>
              </a:rPr>
              <a:t>世纪</a:t>
            </a:r>
            <a:r>
              <a:rPr lang="en-US" altLang="zh-CN" sz="2400" b="1" smtClean="0">
                <a:solidFill>
                  <a:srgbClr val="0000FF"/>
                </a:solidFill>
                <a:latin typeface="微软雅黑" panose="020B0503020204020204" pitchFamily="34" charset="-122"/>
                <a:ea typeface="微软雅黑" panose="020B0503020204020204" pitchFamily="34" charset="-122"/>
              </a:rPr>
              <a:t>90</a:t>
            </a:r>
            <a:r>
              <a:rPr lang="zh-CN" altLang="en-US" sz="2400" b="1" smtClean="0">
                <a:solidFill>
                  <a:srgbClr val="0000FF"/>
                </a:solidFill>
                <a:latin typeface="微软雅黑" panose="020B0503020204020204" pitchFamily="34" charset="-122"/>
                <a:ea typeface="微软雅黑" panose="020B0503020204020204" pitchFamily="34" charset="-122"/>
              </a:rPr>
              <a:t>年代，在西方设计界出现两个术语</a:t>
            </a:r>
            <a:r>
              <a:rPr lang="zh-CN" altLang="en-US" sz="2400" b="1" smtClean="0">
                <a:solidFill>
                  <a:srgbClr val="993300"/>
                </a:solidFill>
                <a:latin typeface="微软雅黑" panose="020B0503020204020204" pitchFamily="34" charset="-122"/>
                <a:ea typeface="微软雅黑" panose="020B0503020204020204" pitchFamily="34" charset="-122"/>
              </a:rPr>
              <a:t>：“以机器为本”（</a:t>
            </a:r>
            <a:r>
              <a:rPr lang="en-US" altLang="zh-CN" sz="2400" b="1" smtClean="0">
                <a:solidFill>
                  <a:srgbClr val="993300"/>
                </a:solidFill>
                <a:latin typeface="微软雅黑" panose="020B0503020204020204" pitchFamily="34" charset="-122"/>
                <a:ea typeface="微软雅黑" panose="020B0503020204020204" pitchFamily="34" charset="-122"/>
              </a:rPr>
              <a:t>machine-centered</a:t>
            </a:r>
            <a:r>
              <a:rPr lang="zh-CN" altLang="en-US" sz="2400" b="1" smtClean="0">
                <a:solidFill>
                  <a:srgbClr val="993300"/>
                </a:solidFill>
                <a:latin typeface="微软雅黑" panose="020B0503020204020204" pitchFamily="34" charset="-122"/>
                <a:ea typeface="微软雅黑" panose="020B0503020204020204" pitchFamily="34" charset="-122"/>
              </a:rPr>
              <a:t>）的设计、“以人为本” （</a:t>
            </a:r>
            <a:r>
              <a:rPr lang="en-US" altLang="zh-CN" sz="2400" b="1" smtClean="0">
                <a:solidFill>
                  <a:srgbClr val="993300"/>
                </a:solidFill>
                <a:latin typeface="微软雅黑" panose="020B0503020204020204" pitchFamily="34" charset="-122"/>
                <a:ea typeface="微软雅黑" panose="020B0503020204020204" pitchFamily="34" charset="-122"/>
              </a:rPr>
              <a:t>human-centered</a:t>
            </a:r>
            <a:r>
              <a:rPr lang="zh-CN" altLang="en-US" sz="2400" b="1" smtClean="0">
                <a:solidFill>
                  <a:srgbClr val="993300"/>
                </a:solidFill>
                <a:latin typeface="微软雅黑" panose="020B0503020204020204" pitchFamily="34" charset="-122"/>
                <a:ea typeface="微软雅黑" panose="020B0503020204020204" pitchFamily="34" charset="-122"/>
              </a:rPr>
              <a:t>）的设计。</a:t>
            </a:r>
            <a:endParaRPr lang="zh-CN" altLang="en-US" sz="2400" b="1" smtClean="0">
              <a:solidFill>
                <a:srgbClr val="993300"/>
              </a:solidFill>
              <a:latin typeface="微软雅黑" panose="020B0503020204020204" pitchFamily="34" charset="-122"/>
              <a:ea typeface="微软雅黑" panose="020B0503020204020204" pitchFamily="34" charset="-122"/>
            </a:endParaRPr>
          </a:p>
          <a:p>
            <a:pPr lvl="1" eaLnBrk="1" hangingPunct="1">
              <a:lnSpc>
                <a:spcPct val="90000"/>
              </a:lnSpc>
              <a:spcBef>
                <a:spcPct val="35000"/>
              </a:spcBef>
            </a:pPr>
            <a:r>
              <a:rPr lang="zh-CN" altLang="en-US" sz="2400" b="1" smtClean="0">
                <a:solidFill>
                  <a:srgbClr val="0000FF"/>
                </a:solidFill>
                <a:latin typeface="微软雅黑" panose="020B0503020204020204" pitchFamily="34" charset="-122"/>
                <a:ea typeface="微软雅黑" panose="020B0503020204020204" pitchFamily="34" charset="-122"/>
              </a:rPr>
              <a:t>前者就是指上述的设计思想，后者含义是反对用机器奴役人，应当是机器、劳动和管理方法适应人，辅助人的劳动。</a:t>
            </a:r>
            <a:endParaRPr lang="zh-CN" altLang="en-US" sz="2400" b="1" smtClean="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40000"/>
              <a:lumOff val="60000"/>
            </a:schemeClr>
          </a:solidFill>
        </p:spPr>
        <p:txBody>
          <a:bodyPr/>
          <a:lstStyle/>
          <a:p>
            <a:pPr latinLnBrk="0">
              <a:lnSpc>
                <a:spcPct val="130000"/>
              </a:lnSpc>
            </a:pPr>
            <a:r>
              <a:rPr lang="en-US" altLang="zh-CN" i="1">
                <a:latin typeface="微软雅黑" panose="020B0503020204020204" pitchFamily="34" charset="-122"/>
                <a:ea typeface="微软雅黑" panose="020B0503020204020204" pitchFamily="34" charset="-122"/>
              </a:rPr>
              <a:t> </a:t>
            </a:r>
            <a:r>
              <a:rPr lang="zh-CN" altLang="en-US" sz="3600" b="1" i="1">
                <a:latin typeface="微软雅黑" panose="020B0503020204020204" pitchFamily="34" charset="-122"/>
                <a:ea typeface="微软雅黑" panose="020B0503020204020204" pitchFamily="34" charset="-122"/>
              </a:rPr>
              <a:t>内容提要</a:t>
            </a:r>
            <a:r>
              <a:rPr lang="zh-CN" altLang="en-US" sz="3600" b="1" i="1"/>
              <a:t>：</a:t>
            </a:r>
            <a:endParaRPr lang="zh-CN" altLang="en-US" sz="3600" b="1" i="1"/>
          </a:p>
        </p:txBody>
      </p:sp>
      <p:sp>
        <p:nvSpPr>
          <p:cNvPr id="3" name="内容占位符 2"/>
          <p:cNvSpPr>
            <a:spLocks noGrp="1"/>
          </p:cNvSpPr>
          <p:nvPr>
            <p:ph idx="1"/>
          </p:nvPr>
        </p:nvSpPr>
        <p:spPr>
          <a:xfrm>
            <a:off x="793750" y="1600200"/>
            <a:ext cx="7893050" cy="4530725"/>
          </a:xfrm>
        </p:spPr>
        <p:txBody>
          <a:bodyPr/>
          <a:lstStyle/>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企业</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文化的概念</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西方</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国家的企业文化</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西方</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企业文化的历史渊源</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早期</a:t>
            </a:r>
            <a:r>
              <a:rPr lang="zh-CN" altLang="en-US"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的美国式企业管理</a:t>
            </a:r>
            <a:endParaRPr lang="zh-CN" altLang="en-US"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工厂自动化 / 无人工厂</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对</a:t>
            </a:r>
            <a:r>
              <a:rPr lang="en-US" altLang="zh-CN"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CIMS</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的反思</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D7DA9AB-D41D-43E1-A05C-C5383E4BF680}" type="datetime11">
              <a:rPr lang="zh-CN" altLang="en-US"/>
            </a:fld>
            <a:endParaRPr lang="en-US" altLang="zh-CN"/>
          </a:p>
        </p:txBody>
      </p:sp>
      <p:sp>
        <p:nvSpPr>
          <p:cNvPr id="5" name="灯片编号占位符 4"/>
          <p:cNvSpPr>
            <a:spLocks noGrp="1"/>
          </p:cNvSpPr>
          <p:nvPr>
            <p:ph type="sldNum" sz="quarter" idx="12"/>
          </p:nvPr>
        </p:nvSpPr>
        <p:spPr/>
        <p:txBody>
          <a:bodyPr/>
          <a:lstStyle/>
          <a:p>
            <a:pPr>
              <a:defRPr/>
            </a:pPr>
            <a:fld id="{CEE77352-B668-4544-AECB-089EBC7ACDC6}" type="slidenum">
              <a:rPr lang="en-US" altLang="zh-CN"/>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323D1147-50AF-4C42-AD99-BA8C8A7545B0}" type="datetime11">
              <a:rPr lang="zh-CN" altLang="en-US"/>
            </a:fld>
            <a:endParaRPr lang="en-US" altLang="zh-CN"/>
          </a:p>
        </p:txBody>
      </p:sp>
      <p:sp>
        <p:nvSpPr>
          <p:cNvPr id="3584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24A5C4-A824-4BBA-ABFD-4BA5B6052620}"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28354" name="Rectangle 2"/>
          <p:cNvSpPr>
            <a:spLocks noGrp="1" noChangeArrowheads="1"/>
          </p:cNvSpPr>
          <p:nvPr>
            <p:ph type="title"/>
          </p:nvPr>
        </p:nvSpPr>
        <p:spPr>
          <a:xfrm>
            <a:off x="323850" y="188913"/>
            <a:ext cx="8229600" cy="1282700"/>
          </a:xfrm>
          <a:solidFill>
            <a:srgbClr val="FFFF00"/>
          </a:solidFill>
        </p:spPr>
        <p:txBody>
          <a:bodyPr/>
          <a:lstStyle/>
          <a:p>
            <a:pPr eaLnBrk="1" hangingPunct="1">
              <a:lnSpc>
                <a:spcPct val="150000"/>
              </a:lnSpc>
              <a:defRPr/>
            </a:pPr>
            <a:r>
              <a:rPr lang="en-US" altLang="zh-CN" sz="44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9.4 </a:t>
            </a:r>
            <a:r>
              <a:rPr lang="zh-CN" altLang="en-US" sz="44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早期的美国式企业管理</a:t>
            </a:r>
            <a:endParaRPr lang="zh-CN" altLang="en-US" sz="44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38917" name="Rectangle 3"/>
          <p:cNvSpPr>
            <a:spLocks noGrp="1" noChangeArrowheads="1"/>
          </p:cNvSpPr>
          <p:nvPr>
            <p:ph idx="1"/>
          </p:nvPr>
        </p:nvSpPr>
        <p:spPr>
          <a:xfrm>
            <a:off x="468313" y="1496378"/>
            <a:ext cx="8135937" cy="4525962"/>
          </a:xfrm>
        </p:spPr>
        <p:txBody>
          <a:bodyPr/>
          <a:lstStyle/>
          <a:p>
            <a:pPr eaLnBrk="1" hangingPunct="1">
              <a:lnSpc>
                <a:spcPct val="110000"/>
              </a:lnSpc>
              <a:defRPr/>
            </a:pPr>
            <a:r>
              <a:rPr lang="zh-CN" altLang="en-US" sz="3600" b="1" dirty="0" smtClean="0">
                <a:solidFill>
                  <a:srgbClr val="003399"/>
                </a:solidFill>
                <a:latin typeface="微软雅黑" panose="020B0503020204020204" pitchFamily="34" charset="-122"/>
                <a:ea typeface="微软雅黑" panose="020B0503020204020204" pitchFamily="34" charset="-122"/>
              </a:rPr>
              <a:t>泰勒管理法</a:t>
            </a:r>
            <a:endParaRPr lang="zh-CN" altLang="en-US" sz="3600" b="1" dirty="0" smtClean="0">
              <a:solidFill>
                <a:srgbClr val="003399"/>
              </a:solidFill>
              <a:latin typeface="微软雅黑" panose="020B0503020204020204" pitchFamily="34" charset="-122"/>
              <a:ea typeface="微软雅黑" panose="020B0503020204020204" pitchFamily="34" charset="-122"/>
            </a:endParaRPr>
          </a:p>
          <a:p>
            <a:pPr eaLnBrk="1" hangingPunct="1">
              <a:lnSpc>
                <a:spcPct val="110000"/>
              </a:lnSpc>
              <a:defRPr/>
            </a:pPr>
            <a:r>
              <a:rPr lang="zh-CN" altLang="en-US" sz="3600" b="1" dirty="0" smtClean="0">
                <a:solidFill>
                  <a:srgbClr val="003399"/>
                </a:solidFill>
                <a:latin typeface="微软雅黑" panose="020B0503020204020204" pitchFamily="34" charset="-122"/>
                <a:ea typeface="微软雅黑" panose="020B0503020204020204" pitchFamily="34" charset="-122"/>
              </a:rPr>
              <a:t>动作定时分析</a:t>
            </a:r>
            <a:endParaRPr lang="zh-CN" altLang="en-US" sz="3600" b="1" dirty="0" smtClean="0">
              <a:solidFill>
                <a:srgbClr val="003399"/>
              </a:solidFill>
              <a:latin typeface="微软雅黑" panose="020B0503020204020204" pitchFamily="34" charset="-122"/>
              <a:ea typeface="微软雅黑" panose="020B0503020204020204" pitchFamily="34" charset="-122"/>
            </a:endParaRPr>
          </a:p>
          <a:p>
            <a:pPr eaLnBrk="1" hangingPunct="1">
              <a:lnSpc>
                <a:spcPct val="110000"/>
              </a:lnSpc>
              <a:defRPr/>
            </a:pPr>
            <a:r>
              <a:rPr lang="zh-CN" altLang="en-US" sz="3600" b="1" dirty="0" smtClean="0">
                <a:solidFill>
                  <a:srgbClr val="003399"/>
                </a:solidFill>
                <a:latin typeface="微软雅黑" panose="020B0503020204020204" pitchFamily="34" charset="-122"/>
                <a:ea typeface="微软雅黑" panose="020B0503020204020204" pitchFamily="34" charset="-122"/>
              </a:rPr>
              <a:t>福特流水线</a:t>
            </a:r>
            <a:endParaRPr lang="zh-CN" altLang="en-US" sz="3600" b="1" dirty="0" smtClean="0">
              <a:solidFill>
                <a:srgbClr val="003399"/>
              </a:solidFill>
              <a:latin typeface="微软雅黑" panose="020B0503020204020204" pitchFamily="34" charset="-122"/>
              <a:ea typeface="微软雅黑" panose="020B0503020204020204" pitchFamily="34" charset="-122"/>
            </a:endParaRPr>
          </a:p>
          <a:p>
            <a:pPr lvl="1" eaLnBrk="1" hangingPunct="1">
              <a:lnSpc>
                <a:spcPct val="110000"/>
              </a:lnSpc>
              <a:defRPr/>
            </a:pPr>
            <a:r>
              <a:rPr lang="zh-CN" altLang="en-US" sz="2800" b="1" dirty="0" smtClean="0">
                <a:latin typeface="微软雅黑" panose="020B0503020204020204" pitchFamily="34" charset="-122"/>
                <a:ea typeface="微软雅黑" panose="020B0503020204020204" pitchFamily="34" charset="-122"/>
              </a:rPr>
              <a:t>这三者被称为</a:t>
            </a:r>
            <a:r>
              <a:rPr lang="zh-CN" altLang="en-US" sz="28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美国式管理。</a:t>
            </a:r>
            <a:r>
              <a:rPr lang="zh-CN" altLang="en-US" sz="2800" b="1" dirty="0" smtClean="0">
                <a:latin typeface="微软雅黑" panose="020B0503020204020204" pitchFamily="34" charset="-122"/>
                <a:ea typeface="微软雅黑" panose="020B0503020204020204" pitchFamily="34" charset="-122"/>
              </a:rPr>
              <a:t>它对法国</a:t>
            </a:r>
            <a:r>
              <a:rPr lang="en-US" altLang="zh-CN" sz="2800" b="1" dirty="0" smtClean="0">
                <a:latin typeface="微软雅黑" panose="020B0503020204020204" pitchFamily="34" charset="-122"/>
                <a:ea typeface="微软雅黑" panose="020B0503020204020204" pitchFamily="34" charset="-122"/>
              </a:rPr>
              <a:t>1910</a:t>
            </a:r>
            <a:r>
              <a:rPr lang="zh-CN" altLang="en-US" sz="2800" b="1" dirty="0" smtClean="0">
                <a:latin typeface="微软雅黑" panose="020B0503020204020204" pitchFamily="34" charset="-122"/>
                <a:ea typeface="微软雅黑" panose="020B0503020204020204" pitchFamily="34" charset="-122"/>
              </a:rPr>
              <a:t>年代和</a:t>
            </a:r>
            <a:r>
              <a:rPr lang="en-US" altLang="zh-CN" sz="2800" b="1" dirty="0" smtClean="0">
                <a:latin typeface="微软雅黑" panose="020B0503020204020204" pitchFamily="34" charset="-122"/>
                <a:ea typeface="微软雅黑" panose="020B0503020204020204" pitchFamily="34" charset="-122"/>
              </a:rPr>
              <a:t>1920</a:t>
            </a:r>
            <a:r>
              <a:rPr lang="zh-CN" altLang="en-US" sz="2800" b="1" dirty="0" smtClean="0">
                <a:latin typeface="微软雅黑" panose="020B0503020204020204" pitchFamily="34" charset="-122"/>
                <a:ea typeface="微软雅黑" panose="020B0503020204020204" pitchFamily="34" charset="-122"/>
              </a:rPr>
              <a:t>年代的影响较大。</a:t>
            </a:r>
            <a:endParaRPr lang="zh-CN" altLang="en-US" sz="2800" b="1" dirty="0" smtClean="0">
              <a:latin typeface="微软雅黑" panose="020B0503020204020204" pitchFamily="34" charset="-122"/>
              <a:ea typeface="微软雅黑" panose="020B0503020204020204" pitchFamily="34" charset="-122"/>
            </a:endParaRPr>
          </a:p>
          <a:p>
            <a:pPr lvl="1" eaLnBrk="1" hangingPunct="1">
              <a:lnSpc>
                <a:spcPct val="110000"/>
              </a:lnSpc>
              <a:defRPr/>
            </a:pPr>
            <a:r>
              <a:rPr lang="zh-CN" altLang="en-US" sz="2800" b="1" dirty="0" smtClean="0">
                <a:latin typeface="微软雅黑" panose="020B0503020204020204" pitchFamily="34" charset="-122"/>
                <a:ea typeface="微软雅黑" panose="020B0503020204020204" pitchFamily="34" charset="-122"/>
              </a:rPr>
              <a:t>在提高生产效率的同时，大大增加了事故率。德国</a:t>
            </a:r>
            <a:r>
              <a:rPr lang="en-US" altLang="zh-CN" sz="2800" b="1" dirty="0" smtClean="0">
                <a:latin typeface="微软雅黑" panose="020B0503020204020204" pitchFamily="34" charset="-122"/>
                <a:ea typeface="微软雅黑" panose="020B0503020204020204" pitchFamily="34" charset="-122"/>
              </a:rPr>
              <a:t>Bosch</a:t>
            </a:r>
            <a:r>
              <a:rPr lang="zh-CN" altLang="en-US" sz="2800" b="1" dirty="0" smtClean="0">
                <a:latin typeface="微软雅黑" panose="020B0503020204020204" pitchFamily="34" charset="-122"/>
                <a:ea typeface="微软雅黑" panose="020B0503020204020204" pitchFamily="34" charset="-122"/>
              </a:rPr>
              <a:t>公司的平均事故率：</a:t>
            </a:r>
            <a:r>
              <a:rPr lang="en-US" altLang="zh-CN" sz="2800" b="1" dirty="0" smtClean="0">
                <a:solidFill>
                  <a:srgbClr val="C00000"/>
                </a:solidFill>
                <a:latin typeface="微软雅黑" panose="020B0503020204020204" pitchFamily="34" charset="-122"/>
                <a:ea typeface="微软雅黑" panose="020B0503020204020204" pitchFamily="34" charset="-122"/>
              </a:rPr>
              <a:t>1909</a:t>
            </a:r>
            <a:r>
              <a:rPr lang="zh-CN" altLang="en-US" sz="2800" b="1" dirty="0" smtClean="0">
                <a:solidFill>
                  <a:srgbClr val="C00000"/>
                </a:solidFill>
                <a:latin typeface="微软雅黑" panose="020B0503020204020204" pitchFamily="34" charset="-122"/>
                <a:ea typeface="微软雅黑" panose="020B0503020204020204" pitchFamily="34" charset="-122"/>
              </a:rPr>
              <a:t>－</a:t>
            </a:r>
            <a:r>
              <a:rPr lang="en-US" altLang="zh-CN" sz="2800" b="1" dirty="0" smtClean="0">
                <a:solidFill>
                  <a:srgbClr val="C00000"/>
                </a:solidFill>
                <a:latin typeface="微软雅黑" panose="020B0503020204020204" pitchFamily="34" charset="-122"/>
                <a:ea typeface="微软雅黑" panose="020B0503020204020204" pitchFamily="34" charset="-122"/>
              </a:rPr>
              <a:t>1918</a:t>
            </a:r>
            <a:r>
              <a:rPr lang="zh-CN" altLang="en-US" sz="2800" b="1" dirty="0" smtClean="0">
                <a:solidFill>
                  <a:srgbClr val="C00000"/>
                </a:solidFill>
                <a:latin typeface="微软雅黑" panose="020B0503020204020204" pitchFamily="34" charset="-122"/>
                <a:ea typeface="微软雅黑" panose="020B0503020204020204" pitchFamily="34" charset="-122"/>
              </a:rPr>
              <a:t>年为千分之</a:t>
            </a:r>
            <a:r>
              <a:rPr lang="en-US" altLang="zh-CN" sz="2800" b="1" dirty="0" smtClean="0">
                <a:solidFill>
                  <a:srgbClr val="C00000"/>
                </a:solidFill>
                <a:latin typeface="微软雅黑" panose="020B0503020204020204" pitchFamily="34" charset="-122"/>
                <a:ea typeface="微软雅黑" panose="020B0503020204020204" pitchFamily="34" charset="-122"/>
              </a:rPr>
              <a:t>2.76</a:t>
            </a:r>
            <a:r>
              <a:rPr lang="zh-CN" altLang="en-US" sz="2800" b="1" dirty="0" smtClean="0">
                <a:solidFill>
                  <a:srgbClr val="C00000"/>
                </a:solidFill>
                <a:latin typeface="微软雅黑" panose="020B0503020204020204" pitchFamily="34" charset="-122"/>
                <a:ea typeface="微软雅黑" panose="020B0503020204020204" pitchFamily="34" charset="-122"/>
              </a:rPr>
              <a:t>，</a:t>
            </a:r>
            <a:r>
              <a:rPr lang="en-US" altLang="zh-CN" sz="2800" b="1" dirty="0" smtClean="0">
                <a:solidFill>
                  <a:srgbClr val="C00000"/>
                </a:solidFill>
                <a:latin typeface="微软雅黑" panose="020B0503020204020204" pitchFamily="34" charset="-122"/>
                <a:ea typeface="微软雅黑" panose="020B0503020204020204" pitchFamily="34" charset="-122"/>
              </a:rPr>
              <a:t>1928</a:t>
            </a:r>
            <a:r>
              <a:rPr lang="zh-CN" altLang="en-US" sz="2800" b="1" dirty="0" smtClean="0">
                <a:solidFill>
                  <a:srgbClr val="C00000"/>
                </a:solidFill>
                <a:latin typeface="微软雅黑" panose="020B0503020204020204" pitchFamily="34" charset="-122"/>
                <a:ea typeface="微软雅黑" panose="020B0503020204020204" pitchFamily="34" charset="-122"/>
              </a:rPr>
              <a:t>年增加了</a:t>
            </a:r>
            <a:r>
              <a:rPr lang="en-US" altLang="zh-CN" sz="2800" b="1" dirty="0" smtClean="0">
                <a:solidFill>
                  <a:srgbClr val="C00000"/>
                </a:solidFill>
                <a:latin typeface="微软雅黑" panose="020B0503020204020204" pitchFamily="34" charset="-122"/>
                <a:ea typeface="微软雅黑" panose="020B0503020204020204" pitchFamily="34" charset="-122"/>
              </a:rPr>
              <a:t>25</a:t>
            </a:r>
            <a:r>
              <a:rPr lang="zh-CN" altLang="en-US" sz="2800" b="1" dirty="0" smtClean="0">
                <a:solidFill>
                  <a:srgbClr val="C00000"/>
                </a:solidFill>
                <a:latin typeface="微软雅黑" panose="020B0503020204020204" pitchFamily="34" charset="-122"/>
                <a:ea typeface="微软雅黑" panose="020B0503020204020204" pitchFamily="34" charset="-122"/>
              </a:rPr>
              <a:t>倍。</a:t>
            </a:r>
            <a:r>
              <a:rPr lang="zh-CN" altLang="en-US" sz="2510" b="1" dirty="0" smtClean="0">
                <a:solidFill>
                  <a:srgbClr val="002060"/>
                </a:solidFill>
                <a:latin typeface="微软雅黑" panose="020B0503020204020204" pitchFamily="34" charset="-122"/>
                <a:ea typeface="微软雅黑" panose="020B0503020204020204" pitchFamily="34" charset="-122"/>
              </a:rPr>
              <a:t> </a:t>
            </a:r>
            <a:endParaRPr lang="zh-CN" altLang="en-US" sz="2510" b="1" dirty="0" smtClean="0">
              <a:solidFill>
                <a:srgbClr val="002060"/>
              </a:solidFill>
              <a:latin typeface="微软雅黑" panose="020B0503020204020204" pitchFamily="34" charset="-122"/>
              <a:ea typeface="微软雅黑" panose="020B0503020204020204" pitchFamily="34" charset="-122"/>
            </a:endParaRPr>
          </a:p>
        </p:txBody>
      </p:sp>
      <p:pic>
        <p:nvPicPr>
          <p:cNvPr id="35846" name="Picture 4" descr="BD07153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9588" y="624782"/>
            <a:ext cx="228441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quarter" idx="10"/>
          </p:nvPr>
        </p:nvSpPr>
        <p:spPr/>
        <p:txBody>
          <a:bodyPr/>
          <a:lstStyle/>
          <a:p>
            <a:pPr>
              <a:defRPr/>
            </a:pPr>
            <a:fld id="{E3F6923E-7CDE-45D4-AB0B-081AC56757F6}" type="datetime11">
              <a:rPr lang="zh-CN" altLang="en-US"/>
            </a:fld>
            <a:endParaRPr lang="en-US" altLang="zh-CN"/>
          </a:p>
        </p:txBody>
      </p:sp>
      <p:sp>
        <p:nvSpPr>
          <p:cNvPr id="36867" name="灯片编号占位符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ADCFAD-1D8F-4183-9C26-3C23258D876D}"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29379" name="Rectangle 3"/>
          <p:cNvSpPr>
            <a:spLocks noGrp="1" noChangeArrowheads="1"/>
          </p:cNvSpPr>
          <p:nvPr>
            <p:ph type="title"/>
          </p:nvPr>
        </p:nvSpPr>
        <p:spPr>
          <a:xfrm>
            <a:off x="53340" y="225425"/>
            <a:ext cx="4145280" cy="1692275"/>
          </a:xfrm>
          <a:solidFill>
            <a:srgbClr val="FFFF00"/>
          </a:solidFill>
        </p:spPr>
        <p:txBody>
          <a:bodyPr/>
          <a:lstStyle/>
          <a:p>
            <a:pPr marL="0" indent="0" algn="ctr" eaLnBrk="1" hangingPunct="1">
              <a:lnSpc>
                <a:spcPct val="200000"/>
              </a:lnSpc>
              <a:buClr>
                <a:srgbClr val="FF0000"/>
              </a:buClr>
              <a:buFont typeface="Wingdings" panose="05000000000000000000" pitchFamily="2" charset="2"/>
              <a:buNone/>
              <a:defRPr/>
            </a:pPr>
            <a:r>
              <a:rPr lang="en-US" altLang="zh-CN"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9.4.1</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泰勒制管理</a:t>
            </a:r>
            <a:endPar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36869" name="Rectangle 2"/>
          <p:cNvSpPr>
            <a:spLocks noGrp="1" noChangeArrowheads="1"/>
          </p:cNvSpPr>
          <p:nvPr>
            <p:ph type="body" sz="half" idx="1"/>
          </p:nvPr>
        </p:nvSpPr>
        <p:spPr>
          <a:xfrm>
            <a:off x="4212241" y="260648"/>
            <a:ext cx="4724400" cy="6026150"/>
          </a:xfrm>
          <a:solidFill>
            <a:srgbClr val="CCFFCC"/>
          </a:solidFill>
        </p:spPr>
        <p:txBody>
          <a:bodyPr/>
          <a:lstStyle/>
          <a:p>
            <a:pPr eaLnBrk="1" hangingPunct="1">
              <a:lnSpc>
                <a:spcPct val="130000"/>
              </a:lnSpc>
              <a:spcBef>
                <a:spcPts val="600"/>
              </a:spcBef>
            </a:pPr>
            <a:r>
              <a:rPr lang="zh-CN" altLang="en-US" sz="2900" b="1" dirty="0" smtClean="0">
                <a:latin typeface="微软雅黑" panose="020B0503020204020204" pitchFamily="34" charset="-122"/>
                <a:ea typeface="微软雅黑" panose="020B0503020204020204" pitchFamily="34" charset="-122"/>
              </a:rPr>
              <a:t>吸取了西方各工业化国家许多经验。</a:t>
            </a:r>
            <a:endParaRPr lang="zh-CN" altLang="en-US" sz="2900" b="1" dirty="0" smtClean="0">
              <a:latin typeface="微软雅黑" panose="020B0503020204020204" pitchFamily="34" charset="-122"/>
              <a:ea typeface="微软雅黑" panose="020B0503020204020204" pitchFamily="34" charset="-122"/>
            </a:endParaRPr>
          </a:p>
          <a:p>
            <a:pPr eaLnBrk="1" hangingPunct="1">
              <a:lnSpc>
                <a:spcPct val="130000"/>
              </a:lnSpc>
              <a:spcBef>
                <a:spcPts val="600"/>
              </a:spcBef>
            </a:pPr>
            <a:r>
              <a:rPr lang="zh-CN" altLang="en-US" sz="2900" b="1" dirty="0" smtClean="0">
                <a:latin typeface="微软雅黑" panose="020B0503020204020204" pitchFamily="34" charset="-122"/>
                <a:ea typeface="微软雅黑" panose="020B0503020204020204" pitchFamily="34" charset="-122"/>
              </a:rPr>
              <a:t>其核心内容是：</a:t>
            </a:r>
            <a:r>
              <a:rPr lang="zh-CN" altLang="en-US" sz="2900" b="1" dirty="0" smtClean="0">
                <a:solidFill>
                  <a:srgbClr val="3333CC"/>
                </a:solidFill>
                <a:latin typeface="微软雅黑" panose="020B0503020204020204" pitchFamily="34" charset="-122"/>
                <a:ea typeface="微软雅黑" panose="020B0503020204020204" pitchFamily="34" charset="-122"/>
              </a:rPr>
              <a:t>规定每个动作的时间，实施计件制，用奖金刺激生产，不允许存在工人组织。</a:t>
            </a:r>
            <a:endParaRPr lang="zh-CN" altLang="en-US" sz="2900" b="1" dirty="0" smtClean="0">
              <a:solidFill>
                <a:srgbClr val="3333CC"/>
              </a:solidFill>
              <a:latin typeface="微软雅黑" panose="020B0503020204020204" pitchFamily="34" charset="-122"/>
              <a:ea typeface="微软雅黑" panose="020B0503020204020204" pitchFamily="34" charset="-122"/>
            </a:endParaRPr>
          </a:p>
          <a:p>
            <a:pPr eaLnBrk="1" hangingPunct="1">
              <a:lnSpc>
                <a:spcPct val="130000"/>
              </a:lnSpc>
              <a:spcBef>
                <a:spcPts val="600"/>
              </a:spcBef>
            </a:pPr>
            <a:r>
              <a:rPr lang="zh-CN" altLang="en-US" sz="2900" b="1" dirty="0" smtClean="0">
                <a:latin typeface="微软雅黑" panose="020B0503020204020204" pitchFamily="34" charset="-122"/>
                <a:ea typeface="微软雅黑" panose="020B0503020204020204" pitchFamily="34" charset="-122"/>
              </a:rPr>
              <a:t>其指导思想是：</a:t>
            </a:r>
            <a:r>
              <a:rPr lang="zh-CN" altLang="en-US" sz="2900" b="1" dirty="0" smtClean="0">
                <a:solidFill>
                  <a:srgbClr val="3333CC"/>
                </a:solidFill>
                <a:latin typeface="微软雅黑" panose="020B0503020204020204" pitchFamily="34" charset="-122"/>
                <a:ea typeface="微软雅黑" panose="020B0503020204020204" pitchFamily="34" charset="-122"/>
              </a:rPr>
              <a:t>通过把工人的体力劳动强度增加到极限，来为企业主获取最大的经济利益。</a:t>
            </a:r>
            <a:endParaRPr lang="zh-CN" altLang="en-US" sz="2900" b="1" dirty="0" smtClean="0">
              <a:solidFill>
                <a:srgbClr val="3333CC"/>
              </a:solidFill>
              <a:latin typeface="微软雅黑" panose="020B0503020204020204" pitchFamily="34" charset="-122"/>
              <a:ea typeface="微软雅黑" panose="020B0503020204020204" pitchFamily="34" charset="-122"/>
            </a:endParaRPr>
          </a:p>
        </p:txBody>
      </p:sp>
      <p:pic>
        <p:nvPicPr>
          <p:cNvPr id="36870" name="Picture 6" descr="BD05515_"/>
          <p:cNvPicPr>
            <a:picLocks noGrp="1" noChangeAspect="1" noChangeArrowheads="1"/>
          </p:cNvPicPr>
          <p:nvPr>
            <p:ph type="pic" sz="half" idx="2"/>
          </p:nvPr>
        </p:nvPicPr>
        <p:blipFill>
          <a:blip r:embed="rId1">
            <a:extLst>
              <a:ext uri="{28A0092B-C50C-407E-A947-70E740481C1C}">
                <a14:useLocalDpi xmlns:a14="http://schemas.microsoft.com/office/drawing/2010/main" val="0"/>
              </a:ext>
            </a:extLst>
          </a:blip>
          <a:srcRect/>
          <a:stretch>
            <a:fillRect/>
          </a:stretch>
        </p:blipFill>
        <p:spPr>
          <a:xfrm>
            <a:off x="414655" y="2573020"/>
            <a:ext cx="3081020" cy="3482975"/>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A3B10DC-D798-4C0A-A7A8-66353D3528E2}" type="datetime11">
              <a:rPr lang="zh-CN" altLang="en-US"/>
            </a:fld>
            <a:endParaRPr lang="en-US" altLang="zh-CN"/>
          </a:p>
        </p:txBody>
      </p:sp>
      <p:sp>
        <p:nvSpPr>
          <p:cNvPr id="3789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C07559-3455-4989-8E5E-7BDAC65D9AFC}"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35842" name="Rectangle 2"/>
          <p:cNvSpPr>
            <a:spLocks noGrp="1" noChangeArrowheads="1"/>
          </p:cNvSpPr>
          <p:nvPr>
            <p:ph type="title"/>
          </p:nvPr>
        </p:nvSpPr>
        <p:spPr>
          <a:xfrm>
            <a:off x="3132138" y="404813"/>
            <a:ext cx="5614987" cy="885825"/>
          </a:xfrm>
          <a:solidFill>
            <a:srgbClr val="CCFFFF"/>
          </a:solidFill>
        </p:spPr>
        <p:txBody>
          <a:bodyPr/>
          <a:lstStyle/>
          <a:p>
            <a:pPr marL="571500" indent="-571500" eaLnBrk="1" hangingPunct="1">
              <a:buClr>
                <a:srgbClr val="C00000"/>
              </a:buClr>
              <a:buFont typeface="Wingdings" panose="05000000000000000000" pitchFamily="2" charset="2"/>
              <a:buChar char="u"/>
              <a:defRPr/>
            </a:pPr>
            <a:r>
              <a:rPr lang="zh-CN" altLang="en-US" sz="44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泰勒制</a:t>
            </a:r>
            <a:r>
              <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管理</a:t>
            </a:r>
            <a:endPar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37893" name="Rectangle 3"/>
          <p:cNvSpPr>
            <a:spLocks noGrp="1" noChangeArrowheads="1"/>
          </p:cNvSpPr>
          <p:nvPr>
            <p:ph idx="1"/>
          </p:nvPr>
        </p:nvSpPr>
        <p:spPr>
          <a:xfrm>
            <a:off x="3276600" y="1341438"/>
            <a:ext cx="5472113" cy="2087562"/>
          </a:xfrm>
        </p:spPr>
        <p:txBody>
          <a:bodyPr/>
          <a:lstStyle/>
          <a:p>
            <a:pPr algn="just" eaLnBrk="1" hangingPunct="1">
              <a:lnSpc>
                <a:spcPct val="120000"/>
              </a:lnSpc>
            </a:pPr>
            <a:r>
              <a:rPr lang="zh-CN" altLang="en-US" sz="2400" b="1" smtClean="0">
                <a:solidFill>
                  <a:srgbClr val="FF3300"/>
                </a:solidFill>
                <a:latin typeface="微软雅黑" panose="020B0503020204020204" pitchFamily="34" charset="-122"/>
                <a:ea typeface="微软雅黑" panose="020B0503020204020204" pitchFamily="34" charset="-122"/>
              </a:rPr>
              <a:t>泰勒</a:t>
            </a:r>
            <a:r>
              <a:rPr lang="en-US" altLang="zh-CN" sz="2400" b="1" smtClean="0">
                <a:solidFill>
                  <a:srgbClr val="FF3300"/>
                </a:solidFill>
                <a:latin typeface="微软雅黑" panose="020B0503020204020204" pitchFamily="34" charset="-122"/>
                <a:ea typeface="微软雅黑" panose="020B0503020204020204" pitchFamily="34" charset="-122"/>
              </a:rPr>
              <a:t>(Frederick Winslow Taylor)</a:t>
            </a:r>
            <a:r>
              <a:rPr lang="zh-CN" altLang="en-US" sz="2400" b="1" smtClean="0">
                <a:latin typeface="微软雅黑" panose="020B0503020204020204" pitchFamily="34" charset="-122"/>
                <a:ea typeface="微软雅黑" panose="020B0503020204020204" pitchFamily="34" charset="-122"/>
              </a:rPr>
              <a:t>是美国著名的管理学家。他在青年时期曾在钢厂当过车工学徒，后来当过车工车间主任。</a:t>
            </a:r>
            <a:endParaRPr lang="zh-CN" altLang="en-US" sz="2400" b="1" smtClean="0">
              <a:latin typeface="微软雅黑" panose="020B0503020204020204" pitchFamily="34" charset="-122"/>
              <a:ea typeface="微软雅黑" panose="020B0503020204020204" pitchFamily="34" charset="-122"/>
            </a:endParaRPr>
          </a:p>
        </p:txBody>
      </p:sp>
      <p:pic>
        <p:nvPicPr>
          <p:cNvPr id="37894" name="Picture 7" descr="（图）泰罗"/>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452438"/>
            <a:ext cx="223202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Box 6"/>
          <p:cNvSpPr txBox="1">
            <a:spLocks noChangeArrowheads="1"/>
          </p:cNvSpPr>
          <p:nvPr/>
        </p:nvSpPr>
        <p:spPr bwMode="auto">
          <a:xfrm>
            <a:off x="323850" y="3429000"/>
            <a:ext cx="5761038" cy="289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755">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1155">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623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480"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6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8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30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102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lang="zh-CN" altLang="en-US" sz="2400" b="1">
                <a:latin typeface="微软雅黑" panose="020B0503020204020204" pitchFamily="34" charset="-122"/>
                <a:ea typeface="微软雅黑" panose="020B0503020204020204" pitchFamily="34" charset="-122"/>
              </a:rPr>
              <a:t>他在</a:t>
            </a:r>
            <a:r>
              <a:rPr lang="en-US" altLang="zh-CN" sz="2400" b="1">
                <a:latin typeface="微软雅黑" panose="020B0503020204020204" pitchFamily="34" charset="-122"/>
                <a:ea typeface="微软雅黑" panose="020B0503020204020204" pitchFamily="34" charset="-122"/>
              </a:rPr>
              <a:t>1889</a:t>
            </a:r>
            <a:r>
              <a:rPr lang="zh-CN" altLang="en-US" sz="2400" b="1">
                <a:latin typeface="微软雅黑" panose="020B0503020204020204" pitchFamily="34" charset="-122"/>
                <a:ea typeface="微软雅黑" panose="020B0503020204020204" pitchFamily="34" charset="-122"/>
              </a:rPr>
              <a:t>年的</a:t>
            </a:r>
            <a:r>
              <a:rPr lang="en-US" altLang="zh-CN" sz="2400" b="1">
                <a:latin typeface="微软雅黑" panose="020B0503020204020204" pitchFamily="34" charset="-122"/>
                <a:ea typeface="微软雅黑" panose="020B0503020204020204" pitchFamily="34" charset="-122"/>
              </a:rPr>
              <a:t>ASME</a:t>
            </a:r>
            <a:r>
              <a:rPr lang="zh-CN" altLang="en-US" sz="2400" b="1">
                <a:latin typeface="微软雅黑" panose="020B0503020204020204" pitchFamily="34" charset="-122"/>
                <a:ea typeface="微软雅黑" panose="020B0503020204020204" pitchFamily="34" charset="-122"/>
              </a:rPr>
              <a:t>的学术会议上，完全否定了早期该协会在企业管理方面提出的降低消耗与资本核算的方法，提出通过用</a:t>
            </a:r>
            <a:r>
              <a:rPr lang="zh-CN" altLang="en-US" sz="2800" b="1">
                <a:solidFill>
                  <a:srgbClr val="FF0000"/>
                </a:solidFill>
                <a:latin typeface="微软雅黑" panose="020B0503020204020204" pitchFamily="34" charset="-122"/>
                <a:ea typeface="微软雅黑" panose="020B0503020204020204" pitchFamily="34" charset="-122"/>
              </a:rPr>
              <a:t>“科学”</a:t>
            </a:r>
            <a:r>
              <a:rPr lang="zh-CN" altLang="en-US" sz="2400" b="1">
                <a:latin typeface="微软雅黑" panose="020B0503020204020204" pitchFamily="34" charset="-122"/>
                <a:ea typeface="微软雅黑" panose="020B0503020204020204" pitchFamily="34" charset="-122"/>
              </a:rPr>
              <a:t>的方法分析劳动过程，确定生产目的和工时，同时还提出了实行</a:t>
            </a:r>
            <a:r>
              <a:rPr lang="zh-CN" altLang="en-US" sz="2800" b="1">
                <a:solidFill>
                  <a:srgbClr val="FF0000"/>
                </a:solidFill>
                <a:latin typeface="微软雅黑" panose="020B0503020204020204" pitchFamily="34" charset="-122"/>
                <a:ea typeface="微软雅黑" panose="020B0503020204020204" pitchFamily="34" charset="-122"/>
              </a:rPr>
              <a:t>奖惩</a:t>
            </a:r>
            <a:r>
              <a:rPr lang="zh-CN" altLang="en-US" sz="2400" b="1">
                <a:latin typeface="微软雅黑" panose="020B0503020204020204" pitchFamily="34" charset="-122"/>
                <a:ea typeface="微软雅黑" panose="020B0503020204020204" pitchFamily="34" charset="-122"/>
              </a:rPr>
              <a:t>制度。</a:t>
            </a:r>
            <a:endParaRPr lang="zh-CN" altLang="en-US" sz="2400" b="1">
              <a:latin typeface="微软雅黑" panose="020B0503020204020204" pitchFamily="34" charset="-122"/>
              <a:ea typeface="微软雅黑" panose="020B0503020204020204" pitchFamily="34" charset="-122"/>
            </a:endParaRPr>
          </a:p>
        </p:txBody>
      </p:sp>
      <p:pic>
        <p:nvPicPr>
          <p:cNvPr id="37896" name="Picture 9" descr="（图）现代管理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2997200"/>
            <a:ext cx="22288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45FD70B7-16A2-4F19-B521-7B70C0F4E7E7}" type="datetime11">
              <a:rPr lang="zh-CN" altLang="en-US"/>
            </a:fld>
            <a:endParaRPr lang="en-US" altLang="zh-CN"/>
          </a:p>
        </p:txBody>
      </p:sp>
      <p:sp>
        <p:nvSpPr>
          <p:cNvPr id="3891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C7055A-327A-435F-B813-0AA72873D174}"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41988" name="Rectangle 3"/>
          <p:cNvSpPr>
            <a:spLocks noGrp="1" noChangeArrowheads="1"/>
          </p:cNvSpPr>
          <p:nvPr>
            <p:ph idx="1"/>
          </p:nvPr>
        </p:nvSpPr>
        <p:spPr>
          <a:xfrm>
            <a:off x="533400" y="333375"/>
            <a:ext cx="8070850" cy="5975350"/>
          </a:xfrm>
        </p:spPr>
        <p:txBody>
          <a:bodyPr/>
          <a:lstStyle/>
          <a:p>
            <a:pPr eaLnBrk="1" hangingPunct="1">
              <a:spcBef>
                <a:spcPct val="35000"/>
              </a:spcBef>
            </a:pPr>
            <a:r>
              <a:rPr lang="zh-CN" altLang="en-US" sz="2400" b="1" u="sng" smtClean="0">
                <a:solidFill>
                  <a:srgbClr val="FF3300"/>
                </a:solidFill>
                <a:latin typeface="微软雅黑" panose="020B0503020204020204" pitchFamily="34" charset="-122"/>
                <a:ea typeface="微软雅黑" panose="020B0503020204020204" pitchFamily="34" charset="-122"/>
              </a:rPr>
              <a:t>泰勒</a:t>
            </a:r>
            <a:r>
              <a:rPr lang="zh-CN" altLang="en-US" sz="2300" b="1" smtClean="0">
                <a:latin typeface="微软雅黑" panose="020B0503020204020204" pitchFamily="34" charset="-122"/>
                <a:ea typeface="微软雅黑" panose="020B0503020204020204" pitchFamily="34" charset="-122"/>
              </a:rPr>
              <a:t>认为，工厂主从来就搞不清楚工人每班到底能干多少活，因此无法控制工人。</a:t>
            </a:r>
            <a:endParaRPr lang="zh-CN" altLang="en-US" sz="2300" b="1" smtClean="0">
              <a:latin typeface="微软雅黑" panose="020B0503020204020204" pitchFamily="34" charset="-122"/>
              <a:ea typeface="微软雅黑" panose="020B0503020204020204" pitchFamily="34" charset="-122"/>
            </a:endParaRPr>
          </a:p>
          <a:p>
            <a:pPr eaLnBrk="1" hangingPunct="1">
              <a:spcBef>
                <a:spcPct val="35000"/>
              </a:spcBef>
            </a:pPr>
            <a:r>
              <a:rPr lang="zh-CN" altLang="en-US" sz="2400" b="1" u="sng" smtClean="0">
                <a:solidFill>
                  <a:srgbClr val="FF3300"/>
                </a:solidFill>
                <a:latin typeface="微软雅黑" panose="020B0503020204020204" pitchFamily="34" charset="-122"/>
                <a:ea typeface="微软雅黑" panose="020B0503020204020204" pitchFamily="34" charset="-122"/>
              </a:rPr>
              <a:t>泰勒</a:t>
            </a:r>
            <a:r>
              <a:rPr lang="zh-CN" altLang="en-US" sz="2300" b="1" smtClean="0">
                <a:latin typeface="微软雅黑" panose="020B0503020204020204" pitchFamily="34" charset="-122"/>
                <a:ea typeface="微软雅黑" panose="020B0503020204020204" pitchFamily="34" charset="-122"/>
              </a:rPr>
              <a:t>随身带着</a:t>
            </a:r>
            <a:r>
              <a:rPr lang="zh-CN" altLang="en-US" sz="2400" b="1" smtClean="0">
                <a:solidFill>
                  <a:srgbClr val="FF0000"/>
                </a:solidFill>
                <a:latin typeface="微软雅黑" panose="020B0503020204020204" pitchFamily="34" charset="-122"/>
                <a:ea typeface="微软雅黑" panose="020B0503020204020204" pitchFamily="34" charset="-122"/>
              </a:rPr>
              <a:t>跑表</a:t>
            </a:r>
            <a:r>
              <a:rPr lang="zh-CN" altLang="en-US" sz="2300" b="1" smtClean="0">
                <a:latin typeface="微软雅黑" panose="020B0503020204020204" pitchFamily="34" charset="-122"/>
                <a:ea typeface="微软雅黑" panose="020B0503020204020204" pitchFamily="34" charset="-122"/>
              </a:rPr>
              <a:t>和</a:t>
            </a:r>
            <a:r>
              <a:rPr lang="zh-CN" altLang="en-US" sz="2400" b="1" smtClean="0">
                <a:solidFill>
                  <a:srgbClr val="FF0000"/>
                </a:solidFill>
                <a:latin typeface="微软雅黑" panose="020B0503020204020204" pitchFamily="34" charset="-122"/>
                <a:ea typeface="微软雅黑" panose="020B0503020204020204" pitchFamily="34" charset="-122"/>
              </a:rPr>
              <a:t>计算尺</a:t>
            </a:r>
            <a:r>
              <a:rPr lang="zh-CN" altLang="en-US" sz="2300" b="1" smtClean="0">
                <a:latin typeface="微软雅黑" panose="020B0503020204020204" pitchFamily="34" charset="-122"/>
                <a:ea typeface="微软雅黑" panose="020B0503020204020204" pitchFamily="34" charset="-122"/>
              </a:rPr>
              <a:t>，用</a:t>
            </a:r>
            <a:r>
              <a:rPr lang="zh-CN" altLang="en-US" sz="2400" b="1" smtClean="0">
                <a:solidFill>
                  <a:srgbClr val="FF0000"/>
                </a:solidFill>
                <a:latin typeface="微软雅黑" panose="020B0503020204020204" pitchFamily="34" charset="-122"/>
                <a:ea typeface="微软雅黑" panose="020B0503020204020204" pitchFamily="34" charset="-122"/>
              </a:rPr>
              <a:t>定时</a:t>
            </a:r>
            <a:r>
              <a:rPr lang="zh-CN" altLang="en-US" sz="2300" b="1" smtClean="0">
                <a:latin typeface="微软雅黑" panose="020B0503020204020204" pitchFamily="34" charset="-122"/>
                <a:ea typeface="微软雅黑" panose="020B0503020204020204" pitchFamily="34" charset="-122"/>
              </a:rPr>
              <a:t>和</a:t>
            </a:r>
            <a:r>
              <a:rPr lang="zh-CN" altLang="en-US" sz="2400" b="1" smtClean="0">
                <a:solidFill>
                  <a:srgbClr val="FF0000"/>
                </a:solidFill>
                <a:latin typeface="微软雅黑" panose="020B0503020204020204" pitchFamily="34" charset="-122"/>
                <a:ea typeface="微软雅黑" panose="020B0503020204020204" pitchFamily="34" charset="-122"/>
              </a:rPr>
              <a:t>动作</a:t>
            </a:r>
            <a:r>
              <a:rPr lang="zh-CN" altLang="en-US" sz="2300" b="1" smtClean="0">
                <a:latin typeface="微软雅黑" panose="020B0503020204020204" pitchFamily="34" charset="-122"/>
                <a:ea typeface="微软雅黑" panose="020B0503020204020204" pitchFamily="34" charset="-122"/>
              </a:rPr>
              <a:t>研究搞清了这一问题。</a:t>
            </a:r>
            <a:endParaRPr lang="zh-CN" altLang="en-US" sz="2300" b="1" smtClean="0">
              <a:latin typeface="微软雅黑" panose="020B0503020204020204" pitchFamily="34" charset="-122"/>
              <a:ea typeface="微软雅黑" panose="020B0503020204020204" pitchFamily="34" charset="-122"/>
            </a:endParaRPr>
          </a:p>
          <a:p>
            <a:pPr eaLnBrk="1" hangingPunct="1">
              <a:spcBef>
                <a:spcPct val="35000"/>
              </a:spcBef>
            </a:pPr>
            <a:r>
              <a:rPr lang="zh-CN" altLang="en-US" sz="2300" b="1" smtClean="0">
                <a:latin typeface="微软雅黑" panose="020B0503020204020204" pitchFamily="34" charset="-122"/>
                <a:ea typeface="微软雅黑" panose="020B0503020204020204" pitchFamily="34" charset="-122"/>
              </a:rPr>
              <a:t>他认为上班时工人出力只有三分之一到一半。他认为人的本质是爱好懒惰，总想多赚钱少干活，因此工人劳动时总找借口开溜或磨洋工，并认为勤快劳动会降低计件工资并造成工人解雇。</a:t>
            </a:r>
            <a:endParaRPr lang="zh-CN" altLang="en-US" sz="2300" b="1" smtClean="0">
              <a:latin typeface="微软雅黑" panose="020B0503020204020204" pitchFamily="34" charset="-122"/>
              <a:ea typeface="微软雅黑" panose="020B0503020204020204" pitchFamily="34" charset="-122"/>
            </a:endParaRPr>
          </a:p>
          <a:p>
            <a:pPr eaLnBrk="1" hangingPunct="1">
              <a:spcBef>
                <a:spcPct val="35000"/>
              </a:spcBef>
            </a:pPr>
            <a:r>
              <a:rPr lang="zh-CN" altLang="en-US" sz="2300" b="1" smtClean="0">
                <a:latin typeface="微软雅黑" panose="020B0503020204020204" pitchFamily="34" charset="-122"/>
                <a:ea typeface="微软雅黑" panose="020B0503020204020204" pitchFamily="34" charset="-122"/>
              </a:rPr>
              <a:t>只要管理能够把劳动</a:t>
            </a:r>
            <a:r>
              <a:rPr lang="zh-CN" altLang="en-US" sz="2400" b="1" smtClean="0">
                <a:solidFill>
                  <a:srgbClr val="FF0000"/>
                </a:solidFill>
                <a:latin typeface="微软雅黑" panose="020B0503020204020204" pitchFamily="34" charset="-122"/>
                <a:ea typeface="微软雅黑" panose="020B0503020204020204" pitchFamily="34" charset="-122"/>
              </a:rPr>
              <a:t>分成</a:t>
            </a:r>
            <a:r>
              <a:rPr lang="zh-CN" altLang="en-US" sz="2300" b="1" smtClean="0">
                <a:latin typeface="微软雅黑" panose="020B0503020204020204" pitchFamily="34" charset="-122"/>
                <a:ea typeface="微软雅黑" panose="020B0503020204020204" pitchFamily="34" charset="-122"/>
              </a:rPr>
              <a:t>若干简单</a:t>
            </a:r>
            <a:r>
              <a:rPr lang="zh-CN" altLang="en-US" sz="2400" b="1" smtClean="0">
                <a:solidFill>
                  <a:srgbClr val="FF0000"/>
                </a:solidFill>
                <a:latin typeface="微软雅黑" panose="020B0503020204020204" pitchFamily="34" charset="-122"/>
                <a:ea typeface="微软雅黑" panose="020B0503020204020204" pitchFamily="34" charset="-122"/>
              </a:rPr>
              <a:t>环节</a:t>
            </a:r>
            <a:r>
              <a:rPr lang="zh-CN" altLang="en-US" sz="2300" b="1" smtClean="0">
                <a:latin typeface="微软雅黑" panose="020B0503020204020204" pitchFamily="34" charset="-122"/>
                <a:ea typeface="微软雅黑" panose="020B0503020204020204" pitchFamily="34" charset="-122"/>
              </a:rPr>
              <a:t>，那么工人就会像牛马般地被驱使去富有</a:t>
            </a:r>
            <a:r>
              <a:rPr lang="zh-CN" altLang="en-US" sz="2400" b="1" smtClean="0">
                <a:solidFill>
                  <a:srgbClr val="FF0000"/>
                </a:solidFill>
                <a:latin typeface="微软雅黑" panose="020B0503020204020204" pitchFamily="34" charset="-122"/>
                <a:ea typeface="微软雅黑" panose="020B0503020204020204" pitchFamily="34" charset="-122"/>
              </a:rPr>
              <a:t>成效</a:t>
            </a:r>
            <a:r>
              <a:rPr lang="zh-CN" altLang="en-US" sz="2300" b="1" smtClean="0">
                <a:latin typeface="微软雅黑" panose="020B0503020204020204" pitchFamily="34" charset="-122"/>
                <a:ea typeface="微软雅黑" panose="020B0503020204020204" pitchFamily="34" charset="-122"/>
              </a:rPr>
              <a:t>的工作。</a:t>
            </a:r>
            <a:endParaRPr lang="zh-CN" altLang="en-US" sz="2300" b="1" smtClean="0">
              <a:latin typeface="微软雅黑" panose="020B0503020204020204" pitchFamily="34" charset="-122"/>
              <a:ea typeface="微软雅黑" panose="020B0503020204020204" pitchFamily="34" charset="-122"/>
            </a:endParaRPr>
          </a:p>
          <a:p>
            <a:pPr eaLnBrk="1" hangingPunct="1">
              <a:spcBef>
                <a:spcPct val="35000"/>
              </a:spcBef>
            </a:pPr>
            <a:r>
              <a:rPr lang="zh-CN" altLang="en-US" sz="2300" b="1" smtClean="0">
                <a:latin typeface="微软雅黑" panose="020B0503020204020204" pitchFamily="34" charset="-122"/>
                <a:ea typeface="微软雅黑" panose="020B0503020204020204" pitchFamily="34" charset="-122"/>
              </a:rPr>
              <a:t>装配线的管理者们从来没有想到过需要把装配工人的积极性调动起来才能做好工作，他们想的只要付给工人适当的工资，就可以使他们接受装配线上的纪律约束，而经济的不安全感会使他们规规矩矩</a:t>
            </a:r>
            <a:r>
              <a:rPr lang="zh-CN" altLang="en-US" sz="2300" b="1" smtClean="0">
                <a:solidFill>
                  <a:srgbClr val="0000FF"/>
                </a:solidFill>
                <a:latin typeface="微软雅黑" panose="020B0503020204020204" pitchFamily="34" charset="-122"/>
                <a:ea typeface="微软雅黑" panose="020B0503020204020204" pitchFamily="34" charset="-122"/>
              </a:rPr>
              <a:t>（经济人模型）</a:t>
            </a:r>
            <a:endParaRPr lang="zh-CN" altLang="en-US" sz="2300" b="1" smtClean="0">
              <a:solidFill>
                <a:srgbClr val="0000FF"/>
              </a:solidFill>
              <a:latin typeface="微软雅黑" panose="020B0503020204020204" pitchFamily="34" charset="-122"/>
              <a:ea typeface="微软雅黑" panose="020B0503020204020204" pitchFamily="34" charset="-122"/>
            </a:endParaRPr>
          </a:p>
          <a:p>
            <a:pPr eaLnBrk="1" hangingPunct="1">
              <a:spcBef>
                <a:spcPct val="35000"/>
              </a:spcBef>
            </a:pPr>
            <a:r>
              <a:rPr lang="zh-CN" altLang="en-US" sz="2800" b="1" smtClean="0">
                <a:solidFill>
                  <a:srgbClr val="C00000"/>
                </a:solidFill>
                <a:latin typeface="微软雅黑" panose="020B0503020204020204" pitchFamily="34" charset="-122"/>
                <a:ea typeface="微软雅黑" panose="020B0503020204020204" pitchFamily="34" charset="-122"/>
              </a:rPr>
              <a:t>美国大约</a:t>
            </a:r>
            <a:r>
              <a:rPr lang="en-US" altLang="zh-CN" sz="2800" b="1" smtClean="0">
                <a:solidFill>
                  <a:srgbClr val="C00000"/>
                </a:solidFill>
                <a:latin typeface="微软雅黑" panose="020B0503020204020204" pitchFamily="34" charset="-122"/>
                <a:ea typeface="微软雅黑" panose="020B0503020204020204" pitchFamily="34" charset="-122"/>
              </a:rPr>
              <a:t>10%</a:t>
            </a:r>
            <a:r>
              <a:rPr lang="zh-CN" altLang="en-US" sz="2800" b="1" smtClean="0">
                <a:solidFill>
                  <a:srgbClr val="C00000"/>
                </a:solidFill>
                <a:latin typeface="微软雅黑" panose="020B0503020204020204" pitchFamily="34" charset="-122"/>
                <a:ea typeface="微软雅黑" panose="020B0503020204020204" pitchFamily="34" charset="-122"/>
              </a:rPr>
              <a:t>的企业曾经采用过</a:t>
            </a:r>
            <a:r>
              <a:rPr lang="zh-CN" altLang="en-US" sz="2800" b="1" u="sng" smtClean="0">
                <a:solidFill>
                  <a:srgbClr val="C00000"/>
                </a:solidFill>
                <a:latin typeface="微软雅黑" panose="020B0503020204020204" pitchFamily="34" charset="-122"/>
                <a:ea typeface="微软雅黑" panose="020B0503020204020204" pitchFamily="34" charset="-122"/>
              </a:rPr>
              <a:t>泰勒管理法 </a:t>
            </a:r>
            <a:endParaRPr lang="zh-CN" altLang="en-US" sz="2800" b="1" u="sng"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988">
                                            <p:txEl>
                                              <p:pRg st="1" end="1"/>
                                            </p:txEl>
                                          </p:spTgt>
                                        </p:tgtEl>
                                        <p:attrNameLst>
                                          <p:attrName>style.visibility</p:attrName>
                                        </p:attrNameLst>
                                      </p:cBhvr>
                                      <p:to>
                                        <p:strVal val="visible"/>
                                      </p:to>
                                    </p:set>
                                    <p:animEffect transition="in" filter="fade">
                                      <p:cBhvr>
                                        <p:cTn id="7" dur="2000"/>
                                        <p:tgtEl>
                                          <p:spTgt spid="41988">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1988">
                                            <p:txEl>
                                              <p:pRg st="2" end="2"/>
                                            </p:txEl>
                                          </p:spTgt>
                                        </p:tgtEl>
                                        <p:attrNameLst>
                                          <p:attrName>style.visibility</p:attrName>
                                        </p:attrNameLst>
                                      </p:cBhvr>
                                      <p:to>
                                        <p:strVal val="visible"/>
                                      </p:to>
                                    </p:set>
                                    <p:animEffect transition="in" filter="fade">
                                      <p:cBhvr>
                                        <p:cTn id="11" dur="2000"/>
                                        <p:tgtEl>
                                          <p:spTgt spid="41988">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41988">
                                            <p:txEl>
                                              <p:pRg st="3" end="3"/>
                                            </p:txEl>
                                          </p:spTgt>
                                        </p:tgtEl>
                                        <p:attrNameLst>
                                          <p:attrName>style.visibility</p:attrName>
                                        </p:attrNameLst>
                                      </p:cBhvr>
                                      <p:to>
                                        <p:strVal val="visible"/>
                                      </p:to>
                                    </p:set>
                                    <p:animEffect transition="in" filter="fade">
                                      <p:cBhvr>
                                        <p:cTn id="15" dur="2000"/>
                                        <p:tgtEl>
                                          <p:spTgt spid="41988">
                                            <p:txEl>
                                              <p:pRg st="3" end="3"/>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animEffect transition="in" filter="fade">
                                      <p:cBhvr>
                                        <p:cTn id="19" dur="2000"/>
                                        <p:tgtEl>
                                          <p:spTgt spid="4198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41988">
                                            <p:txEl>
                                              <p:pRg st="5" end="5"/>
                                            </p:txEl>
                                          </p:spTgt>
                                        </p:tgtEl>
                                        <p:attrNameLst>
                                          <p:attrName>style.visibility</p:attrName>
                                        </p:attrNameLst>
                                      </p:cBhvr>
                                      <p:to>
                                        <p:strVal val="visible"/>
                                      </p:to>
                                    </p:set>
                                    <p:anim calcmode="lin" valueType="num">
                                      <p:cBhvr>
                                        <p:cTn id="24" dur="1000" fill="hold"/>
                                        <p:tgtEl>
                                          <p:spTgt spid="41988">
                                            <p:txEl>
                                              <p:pRg st="5" end="5"/>
                                            </p:txEl>
                                          </p:spTgt>
                                        </p:tgtEl>
                                        <p:attrNameLst>
                                          <p:attrName>ppt_w</p:attrName>
                                        </p:attrNameLst>
                                      </p:cBhvr>
                                      <p:tavLst>
                                        <p:tav tm="0">
                                          <p:val>
                                            <p:fltVal val="0"/>
                                          </p:val>
                                        </p:tav>
                                        <p:tav tm="100000">
                                          <p:val>
                                            <p:strVal val="#ppt_w"/>
                                          </p:val>
                                        </p:tav>
                                      </p:tavLst>
                                    </p:anim>
                                    <p:anim calcmode="lin" valueType="num">
                                      <p:cBhvr>
                                        <p:cTn id="25" dur="1000" fill="hold"/>
                                        <p:tgtEl>
                                          <p:spTgt spid="41988">
                                            <p:txEl>
                                              <p:pRg st="5" end="5"/>
                                            </p:txEl>
                                          </p:spTgt>
                                        </p:tgtEl>
                                        <p:attrNameLst>
                                          <p:attrName>ppt_h</p:attrName>
                                        </p:attrNameLst>
                                      </p:cBhvr>
                                      <p:tavLst>
                                        <p:tav tm="0">
                                          <p:val>
                                            <p:fltVal val="0"/>
                                          </p:val>
                                        </p:tav>
                                        <p:tav tm="100000">
                                          <p:val>
                                            <p:strVal val="#ppt_h"/>
                                          </p:val>
                                        </p:tav>
                                      </p:tavLst>
                                    </p:anim>
                                    <p:anim calcmode="lin" valueType="num">
                                      <p:cBhvr>
                                        <p:cTn id="26" dur="1000" fill="hold"/>
                                        <p:tgtEl>
                                          <p:spTgt spid="41988">
                                            <p:txEl>
                                              <p:pRg st="5" end="5"/>
                                            </p:txEl>
                                          </p:spTgt>
                                        </p:tgtEl>
                                        <p:attrNameLst>
                                          <p:attrName>style.rotation</p:attrName>
                                        </p:attrNameLst>
                                      </p:cBhvr>
                                      <p:tavLst>
                                        <p:tav tm="0">
                                          <p:val>
                                            <p:fltVal val="90"/>
                                          </p:val>
                                        </p:tav>
                                        <p:tav tm="100000">
                                          <p:val>
                                            <p:fltVal val="0"/>
                                          </p:val>
                                        </p:tav>
                                      </p:tavLst>
                                    </p:anim>
                                    <p:animEffect transition="in" filter="fade">
                                      <p:cBhvr>
                                        <p:cTn id="27" dur="1000"/>
                                        <p:tgtEl>
                                          <p:spTgt spid="419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DC3DDC4C-E6F3-440B-8654-68D575CBFE04}" type="datetime11">
              <a:rPr lang="zh-CN" altLang="en-US"/>
            </a:fld>
            <a:endParaRPr lang="en-US" altLang="zh-CN"/>
          </a:p>
        </p:txBody>
      </p:sp>
      <p:sp>
        <p:nvSpPr>
          <p:cNvPr id="614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59DC74-56A9-4163-BBDB-ECE84EAF3099}"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7172" name="Rectangle 3"/>
          <p:cNvSpPr>
            <a:spLocks noGrp="1" noChangeArrowheads="1"/>
          </p:cNvSpPr>
          <p:nvPr>
            <p:ph idx="1"/>
          </p:nvPr>
        </p:nvSpPr>
        <p:spPr>
          <a:xfrm>
            <a:off x="755650" y="893763"/>
            <a:ext cx="7854950" cy="5703887"/>
          </a:xfrm>
          <a:solidFill>
            <a:schemeClr val="bg1"/>
          </a:solidFill>
        </p:spPr>
        <p:txBody>
          <a:bodyPr/>
          <a:lstStyle/>
          <a:p>
            <a:pPr eaLnBrk="1" hangingPunct="1">
              <a:lnSpc>
                <a:spcPct val="110000"/>
              </a:lnSpc>
              <a:spcBef>
                <a:spcPct val="0"/>
              </a:spcBef>
            </a:pPr>
            <a:r>
              <a:rPr lang="zh-CN" altLang="en-US" sz="2400" b="1" smtClean="0">
                <a:solidFill>
                  <a:srgbClr val="3333CC"/>
                </a:solidFill>
                <a:latin typeface="微软雅黑" panose="020B0503020204020204" pitchFamily="34" charset="-122"/>
                <a:ea typeface="微软雅黑" panose="020B0503020204020204" pitchFamily="34" charset="-122"/>
              </a:rPr>
              <a:t>企业文化是企业群体的行动方式：</a:t>
            </a:r>
            <a:endParaRPr lang="zh-CN" altLang="en-US" sz="2400" b="1" smtClean="0">
              <a:solidFill>
                <a:srgbClr val="3333CC"/>
              </a:solidFill>
              <a:latin typeface="微软雅黑" panose="020B0503020204020204" pitchFamily="34" charset="-122"/>
              <a:ea typeface="微软雅黑" panose="020B0503020204020204" pitchFamily="34" charset="-122"/>
            </a:endParaRPr>
          </a:p>
          <a:p>
            <a:pPr lvl="1" eaLnBrk="1" hangingPunct="1">
              <a:lnSpc>
                <a:spcPct val="110000"/>
              </a:lnSpc>
              <a:spcBef>
                <a:spcPct val="0"/>
              </a:spcBef>
            </a:pPr>
            <a:r>
              <a:rPr lang="zh-CN" altLang="en-US" sz="2200" b="1" smtClean="0">
                <a:latin typeface="微软雅黑" panose="020B0503020204020204" pitchFamily="34" charset="-122"/>
                <a:ea typeface="微软雅黑" panose="020B0503020204020204" pitchFamily="34" charset="-122"/>
              </a:rPr>
              <a:t>建立什么样的目标</a:t>
            </a:r>
            <a:r>
              <a:rPr lang="en-US" altLang="zh-CN" sz="2200" b="1" smtClean="0">
                <a:latin typeface="微软雅黑" panose="020B0503020204020204" pitchFamily="34" charset="-122"/>
                <a:ea typeface="微软雅黑" panose="020B0503020204020204" pitchFamily="34" charset="-122"/>
              </a:rPr>
              <a:t>?</a:t>
            </a:r>
            <a:endParaRPr lang="en-US" altLang="zh-CN" sz="2200" b="1" smtClean="0">
              <a:latin typeface="微软雅黑" panose="020B0503020204020204" pitchFamily="34" charset="-122"/>
              <a:ea typeface="微软雅黑" panose="020B0503020204020204" pitchFamily="34" charset="-122"/>
            </a:endParaRPr>
          </a:p>
          <a:p>
            <a:pPr lvl="1" eaLnBrk="1" hangingPunct="1">
              <a:lnSpc>
                <a:spcPct val="110000"/>
              </a:lnSpc>
              <a:spcBef>
                <a:spcPct val="0"/>
              </a:spcBef>
            </a:pPr>
            <a:r>
              <a:rPr lang="zh-CN" altLang="en-US" sz="2200" b="1" smtClean="0">
                <a:latin typeface="微软雅黑" panose="020B0503020204020204" pitchFamily="34" charset="-122"/>
                <a:ea typeface="微软雅黑" panose="020B0503020204020204" pitchFamily="34" charset="-122"/>
              </a:rPr>
              <a:t>作何计划</a:t>
            </a:r>
            <a:r>
              <a:rPr lang="en-US" altLang="zh-CN" sz="2200" b="1" smtClean="0">
                <a:latin typeface="微软雅黑" panose="020B0503020204020204" pitchFamily="34" charset="-122"/>
                <a:ea typeface="微软雅黑" panose="020B0503020204020204" pitchFamily="34" charset="-122"/>
              </a:rPr>
              <a:t>?</a:t>
            </a:r>
            <a:endParaRPr lang="en-US" altLang="zh-CN" sz="2200" b="1" smtClean="0">
              <a:latin typeface="微软雅黑" panose="020B0503020204020204" pitchFamily="34" charset="-122"/>
              <a:ea typeface="微软雅黑" panose="020B0503020204020204" pitchFamily="34" charset="-122"/>
            </a:endParaRPr>
          </a:p>
          <a:p>
            <a:pPr lvl="1" eaLnBrk="1" hangingPunct="1">
              <a:lnSpc>
                <a:spcPct val="110000"/>
              </a:lnSpc>
              <a:spcBef>
                <a:spcPct val="0"/>
              </a:spcBef>
            </a:pPr>
            <a:r>
              <a:rPr lang="zh-CN" altLang="en-US" sz="2200" b="1" smtClean="0">
                <a:latin typeface="微软雅黑" panose="020B0503020204020204" pitchFamily="34" charset="-122"/>
                <a:ea typeface="微软雅黑" panose="020B0503020204020204" pitchFamily="34" charset="-122"/>
              </a:rPr>
              <a:t>如何实施</a:t>
            </a:r>
            <a:r>
              <a:rPr lang="en-US" altLang="zh-CN" sz="2200" b="1" smtClean="0">
                <a:latin typeface="微软雅黑" panose="020B0503020204020204" pitchFamily="34" charset="-122"/>
                <a:ea typeface="微软雅黑" panose="020B0503020204020204" pitchFamily="34" charset="-122"/>
              </a:rPr>
              <a:t>?</a:t>
            </a:r>
            <a:endParaRPr lang="en-US" altLang="zh-CN" sz="2200" b="1" smtClean="0">
              <a:latin typeface="微软雅黑" panose="020B0503020204020204" pitchFamily="34" charset="-122"/>
              <a:ea typeface="微软雅黑" panose="020B0503020204020204" pitchFamily="34" charset="-122"/>
            </a:endParaRPr>
          </a:p>
          <a:p>
            <a:pPr lvl="1" eaLnBrk="1" hangingPunct="1">
              <a:lnSpc>
                <a:spcPct val="110000"/>
              </a:lnSpc>
              <a:spcBef>
                <a:spcPct val="0"/>
              </a:spcBef>
            </a:pPr>
            <a:r>
              <a:rPr lang="zh-CN" altLang="en-US" sz="2200" b="1" smtClean="0">
                <a:latin typeface="微软雅黑" panose="020B0503020204020204" pitchFamily="34" charset="-122"/>
                <a:ea typeface="微软雅黑" panose="020B0503020204020204" pitchFamily="34" charset="-122"/>
              </a:rPr>
              <a:t>如何评价</a:t>
            </a:r>
            <a:r>
              <a:rPr lang="en-US" altLang="zh-CN" sz="2200" b="1" smtClean="0">
                <a:latin typeface="微软雅黑" panose="020B0503020204020204" pitchFamily="34" charset="-122"/>
                <a:ea typeface="微软雅黑" panose="020B0503020204020204" pitchFamily="34" charset="-122"/>
              </a:rPr>
              <a:t>?</a:t>
            </a:r>
            <a:endParaRPr lang="en-US" altLang="zh-CN" sz="2200" b="1" smtClean="0">
              <a:latin typeface="微软雅黑" panose="020B0503020204020204" pitchFamily="34" charset="-122"/>
              <a:ea typeface="微软雅黑" panose="020B0503020204020204" pitchFamily="34" charset="-122"/>
            </a:endParaRPr>
          </a:p>
          <a:p>
            <a:pPr eaLnBrk="1" hangingPunct="1">
              <a:lnSpc>
                <a:spcPct val="110000"/>
              </a:lnSpc>
              <a:spcBef>
                <a:spcPct val="0"/>
              </a:spcBef>
            </a:pPr>
            <a:r>
              <a:rPr lang="zh-CN" altLang="en-US" sz="2400" b="1" smtClean="0">
                <a:solidFill>
                  <a:srgbClr val="3333CC"/>
                </a:solidFill>
                <a:latin typeface="微软雅黑" panose="020B0503020204020204" pitchFamily="34" charset="-122"/>
                <a:ea typeface="微软雅黑" panose="020B0503020204020204" pitchFamily="34" charset="-122"/>
              </a:rPr>
              <a:t>企业文化集中体现在：</a:t>
            </a:r>
            <a:endParaRPr lang="zh-CN" altLang="en-US" sz="2400" b="1" smtClean="0">
              <a:solidFill>
                <a:srgbClr val="3333CC"/>
              </a:solidFill>
              <a:latin typeface="微软雅黑" panose="020B0503020204020204" pitchFamily="34" charset="-122"/>
              <a:ea typeface="微软雅黑" panose="020B0503020204020204" pitchFamily="34" charset="-122"/>
            </a:endParaRPr>
          </a:p>
          <a:p>
            <a:pPr lvl="1" eaLnBrk="1" hangingPunct="1">
              <a:lnSpc>
                <a:spcPct val="110000"/>
              </a:lnSpc>
              <a:spcBef>
                <a:spcPct val="0"/>
              </a:spcBef>
            </a:pPr>
            <a:r>
              <a:rPr lang="zh-CN" altLang="en-US" sz="2200" b="1" smtClean="0">
                <a:latin typeface="微软雅黑" panose="020B0503020204020204" pitchFamily="34" charset="-122"/>
                <a:ea typeface="微软雅黑" panose="020B0503020204020204" pitchFamily="34" charset="-122"/>
              </a:rPr>
              <a:t>价值观念（企业理念）</a:t>
            </a:r>
            <a:r>
              <a:rPr lang="en-US" altLang="zh-CN" sz="2200" b="1" smtClean="0">
                <a:latin typeface="微软雅黑" panose="020B0503020204020204" pitchFamily="34" charset="-122"/>
                <a:ea typeface="微软雅黑" panose="020B0503020204020204" pitchFamily="34" charset="-122"/>
              </a:rPr>
              <a:t>?</a:t>
            </a:r>
            <a:endParaRPr lang="en-US" altLang="zh-CN" sz="2200" b="1" smtClean="0">
              <a:latin typeface="微软雅黑" panose="020B0503020204020204" pitchFamily="34" charset="-122"/>
              <a:ea typeface="微软雅黑" panose="020B0503020204020204" pitchFamily="34" charset="-122"/>
            </a:endParaRPr>
          </a:p>
          <a:p>
            <a:pPr lvl="1" eaLnBrk="1" hangingPunct="1">
              <a:lnSpc>
                <a:spcPct val="110000"/>
              </a:lnSpc>
              <a:spcBef>
                <a:spcPct val="0"/>
              </a:spcBef>
            </a:pPr>
            <a:r>
              <a:rPr lang="zh-CN" altLang="en-US" sz="2200" b="1" smtClean="0">
                <a:latin typeface="微软雅黑" panose="020B0503020204020204" pitchFamily="34" charset="-122"/>
                <a:ea typeface="微软雅黑" panose="020B0503020204020204" pitchFamily="34" charset="-122"/>
              </a:rPr>
              <a:t>目的：干什么项目，为什么要干</a:t>
            </a:r>
            <a:r>
              <a:rPr lang="en-US" altLang="zh-CN" sz="2200" b="1" smtClean="0">
                <a:latin typeface="微软雅黑" panose="020B0503020204020204" pitchFamily="34" charset="-122"/>
                <a:ea typeface="微软雅黑" panose="020B0503020204020204" pitchFamily="34" charset="-122"/>
              </a:rPr>
              <a:t>?</a:t>
            </a:r>
            <a:endParaRPr lang="en-US" altLang="zh-CN" sz="2200" b="1" smtClean="0">
              <a:latin typeface="微软雅黑" panose="020B0503020204020204" pitchFamily="34" charset="-122"/>
              <a:ea typeface="微软雅黑" panose="020B0503020204020204" pitchFamily="34" charset="-122"/>
            </a:endParaRPr>
          </a:p>
          <a:p>
            <a:pPr lvl="1" eaLnBrk="1" hangingPunct="1">
              <a:lnSpc>
                <a:spcPct val="110000"/>
              </a:lnSpc>
              <a:spcBef>
                <a:spcPct val="0"/>
              </a:spcBef>
            </a:pPr>
            <a:r>
              <a:rPr lang="zh-CN" altLang="en-US" sz="2200" b="1" smtClean="0">
                <a:latin typeface="微软雅黑" panose="020B0503020204020204" pitchFamily="34" charset="-122"/>
                <a:ea typeface="微软雅黑" panose="020B0503020204020204" pitchFamily="34" charset="-122"/>
              </a:rPr>
              <a:t>道德：是否有责任感，对谁负责，负什么责任</a:t>
            </a:r>
            <a:r>
              <a:rPr lang="en-US" altLang="zh-CN" sz="2200" b="1" smtClean="0">
                <a:latin typeface="微软雅黑" panose="020B0503020204020204" pitchFamily="34" charset="-122"/>
                <a:ea typeface="微软雅黑" panose="020B0503020204020204" pitchFamily="34" charset="-122"/>
              </a:rPr>
              <a:t>?</a:t>
            </a:r>
            <a:endParaRPr lang="en-US" altLang="zh-CN" sz="2200" b="1" smtClean="0">
              <a:latin typeface="微软雅黑" panose="020B0503020204020204" pitchFamily="34" charset="-122"/>
              <a:ea typeface="微软雅黑" panose="020B0503020204020204" pitchFamily="34" charset="-122"/>
            </a:endParaRPr>
          </a:p>
          <a:p>
            <a:pPr lvl="1" eaLnBrk="1" hangingPunct="1">
              <a:lnSpc>
                <a:spcPct val="110000"/>
              </a:lnSpc>
              <a:spcBef>
                <a:spcPct val="0"/>
              </a:spcBef>
            </a:pPr>
            <a:r>
              <a:rPr lang="zh-CN" altLang="en-US" sz="2200" b="1" smtClean="0">
                <a:latin typeface="微软雅黑" panose="020B0503020204020204" pitchFamily="34" charset="-122"/>
                <a:ea typeface="微软雅黑" panose="020B0503020204020204" pitchFamily="34" charset="-122"/>
              </a:rPr>
              <a:t>行为：如何用人、管理、经营、销售、生产、设计等</a:t>
            </a:r>
            <a:r>
              <a:rPr lang="en-US" altLang="zh-CN" sz="2200" b="1" smtClean="0">
                <a:latin typeface="微软雅黑" panose="020B0503020204020204" pitchFamily="34" charset="-122"/>
                <a:ea typeface="微软雅黑" panose="020B0503020204020204" pitchFamily="34" charset="-122"/>
              </a:rPr>
              <a:t>?</a:t>
            </a:r>
            <a:endParaRPr lang="en-US" altLang="zh-CN" sz="2200" b="1" smtClean="0">
              <a:latin typeface="微软雅黑" panose="020B0503020204020204" pitchFamily="34" charset="-122"/>
              <a:ea typeface="微软雅黑" panose="020B0503020204020204" pitchFamily="34" charset="-122"/>
            </a:endParaRPr>
          </a:p>
          <a:p>
            <a:pPr eaLnBrk="1" hangingPunct="1">
              <a:lnSpc>
                <a:spcPct val="110000"/>
              </a:lnSpc>
              <a:spcBef>
                <a:spcPct val="0"/>
              </a:spcBef>
            </a:pPr>
            <a:r>
              <a:rPr lang="zh-CN" altLang="en-US" sz="2400" b="1" smtClean="0">
                <a:solidFill>
                  <a:srgbClr val="3333CC"/>
                </a:solidFill>
                <a:latin typeface="微软雅黑" panose="020B0503020204020204" pitchFamily="34" charset="-122"/>
                <a:ea typeface="微软雅黑" panose="020B0503020204020204" pitchFamily="34" charset="-122"/>
              </a:rPr>
              <a:t>企业文化的目的是探索企业</a:t>
            </a:r>
            <a:r>
              <a:rPr lang="zh-CN" altLang="en-US" sz="2400" b="1" smtClean="0">
                <a:solidFill>
                  <a:srgbClr val="3333CC"/>
                </a:solidFill>
                <a:latin typeface="微软雅黑" panose="020B0503020204020204" pitchFamily="34" charset="-122"/>
                <a:ea typeface="微软雅黑" panose="020B0503020204020204" pitchFamily="34" charset="-122"/>
              </a:rPr>
              <a:t>生存方式：</a:t>
            </a:r>
            <a:endParaRPr lang="zh-CN" altLang="en-US" sz="2400" b="1" smtClean="0">
              <a:solidFill>
                <a:srgbClr val="3333CC"/>
              </a:solidFill>
              <a:latin typeface="微软雅黑" panose="020B0503020204020204" pitchFamily="34" charset="-122"/>
              <a:ea typeface="微软雅黑" panose="020B0503020204020204" pitchFamily="34" charset="-122"/>
            </a:endParaRPr>
          </a:p>
          <a:p>
            <a:pPr lvl="1" eaLnBrk="1" hangingPunct="1">
              <a:lnSpc>
                <a:spcPct val="110000"/>
              </a:lnSpc>
              <a:spcBef>
                <a:spcPct val="0"/>
              </a:spcBef>
            </a:pPr>
            <a:r>
              <a:rPr lang="zh-CN" altLang="en-US" sz="2200" b="1" smtClean="0">
                <a:latin typeface="微软雅黑" panose="020B0503020204020204" pitchFamily="34" charset="-122"/>
                <a:ea typeface="微软雅黑" panose="020B0503020204020204" pitchFamily="34" charset="-122"/>
              </a:rPr>
              <a:t>自主开发？投机？仿制？家族？宗派？融资洗钱？二手倒卖等。</a:t>
            </a:r>
            <a:endParaRPr lang="zh-CN" altLang="en-US" sz="2200" b="1" smtClean="0">
              <a:latin typeface="微软雅黑" panose="020B0503020204020204" pitchFamily="34" charset="-122"/>
              <a:ea typeface="微软雅黑" panose="020B0503020204020204" pitchFamily="34" charset="-122"/>
            </a:endParaRPr>
          </a:p>
          <a:p>
            <a:pPr eaLnBrk="1" hangingPunct="1">
              <a:lnSpc>
                <a:spcPct val="110000"/>
              </a:lnSpc>
              <a:spcBef>
                <a:spcPct val="0"/>
              </a:spcBef>
            </a:pPr>
            <a:r>
              <a:rPr lang="zh-CN" altLang="en-US" sz="2400" b="1" smtClean="0">
                <a:solidFill>
                  <a:srgbClr val="3333CC"/>
                </a:solidFill>
                <a:latin typeface="微软雅黑" panose="020B0503020204020204" pitchFamily="34" charset="-122"/>
                <a:ea typeface="微软雅黑" panose="020B0503020204020204" pitchFamily="34" charset="-122"/>
              </a:rPr>
              <a:t>企业核心领导是企业文化的决定因素。</a:t>
            </a:r>
            <a:endParaRPr lang="zh-CN" altLang="en-US" sz="2400" b="1" smtClean="0">
              <a:solidFill>
                <a:srgbClr val="3333CC"/>
              </a:solidFill>
              <a:latin typeface="微软雅黑" panose="020B0503020204020204" pitchFamily="34" charset="-122"/>
              <a:ea typeface="微软雅黑" panose="020B0503020204020204" pitchFamily="34" charset="-122"/>
            </a:endParaRPr>
          </a:p>
          <a:p>
            <a:pPr eaLnBrk="1" hangingPunct="1">
              <a:lnSpc>
                <a:spcPct val="110000"/>
              </a:lnSpc>
              <a:spcBef>
                <a:spcPct val="0"/>
              </a:spcBef>
            </a:pPr>
            <a:r>
              <a:rPr lang="zh-CN" altLang="en-US" sz="2400" b="1" smtClean="0">
                <a:solidFill>
                  <a:srgbClr val="3333CC"/>
                </a:solidFill>
                <a:latin typeface="微软雅黑" panose="020B0503020204020204" pitchFamily="34" charset="-122"/>
                <a:ea typeface="微软雅黑" panose="020B0503020204020204" pitchFamily="34" charset="-122"/>
              </a:rPr>
              <a:t>这些都</a:t>
            </a:r>
            <a:r>
              <a:rPr lang="zh-CN" altLang="en-US" sz="2400" b="1" smtClean="0">
                <a:solidFill>
                  <a:srgbClr val="3333CC"/>
                </a:solidFill>
                <a:latin typeface="微软雅黑" panose="020B0503020204020204" pitchFamily="34" charset="-122"/>
                <a:ea typeface="微软雅黑" panose="020B0503020204020204" pitchFamily="34" charset="-122"/>
              </a:rPr>
              <a:t>是企业文化建设的核心问题。</a:t>
            </a:r>
            <a:endParaRPr lang="zh-CN" altLang="en-US" sz="2400" b="1" smtClean="0">
              <a:solidFill>
                <a:srgbClr val="3333CC"/>
              </a:solidFill>
              <a:latin typeface="微软雅黑" panose="020B0503020204020204" pitchFamily="34" charset="-122"/>
              <a:ea typeface="微软雅黑" panose="020B0503020204020204" pitchFamily="34" charset="-122"/>
            </a:endParaRPr>
          </a:p>
        </p:txBody>
      </p:sp>
      <p:pic>
        <p:nvPicPr>
          <p:cNvPr id="6149" name="Picture 4" descr="BD06518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3600" y="381000"/>
            <a:ext cx="2576513"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323850" y="115888"/>
            <a:ext cx="8229600" cy="703262"/>
          </a:xfrm>
          <a:gradFill rotWithShape="1">
            <a:gsLst>
              <a:gs pos="0">
                <a:srgbClr val="0099FF"/>
              </a:gs>
              <a:gs pos="100000">
                <a:srgbClr val="0000CC"/>
              </a:gs>
            </a:gsLst>
            <a:lin ang="0" scaled="1"/>
          </a:gradFill>
        </p:spPr>
        <p:txBody>
          <a:bodyPr/>
          <a:lstStyle/>
          <a:p>
            <a:pPr eaLnBrk="1" hangingPunct="1">
              <a:defRPr/>
            </a:pPr>
            <a:r>
              <a:rPr lang="en-US" altLang="zh-CN" sz="3800" b="1" dirty="0" smtClean="0">
                <a:solidFill>
                  <a:srgbClr val="FFFF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9.1.1 </a:t>
            </a:r>
            <a:r>
              <a:rPr lang="zh-CN" altLang="en-US" sz="3800" b="1" dirty="0" smtClean="0">
                <a:solidFill>
                  <a:srgbClr val="FFFF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什么是</a:t>
            </a:r>
            <a:r>
              <a:rPr lang="zh-CN" altLang="en-US" sz="3800" b="1" dirty="0" smtClean="0">
                <a:solidFill>
                  <a:schemeClr val="accent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企业文化？</a:t>
            </a:r>
            <a:endParaRPr lang="zh-CN" altLang="en-US" b="1" dirty="0" smtClean="0">
              <a:solidFill>
                <a:schemeClr val="accent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xEl>
                                              <p:pRg st="5" end="5"/>
                                            </p:txEl>
                                          </p:spTgt>
                                        </p:tgtEl>
                                        <p:attrNameLst>
                                          <p:attrName>style.visibility</p:attrName>
                                        </p:attrNameLst>
                                      </p:cBhvr>
                                      <p:to>
                                        <p:strVal val="visible"/>
                                      </p:to>
                                    </p:set>
                                    <p:animEffect transition="in" filter="blinds(horizontal)">
                                      <p:cBhvr>
                                        <p:cTn id="7" dur="500"/>
                                        <p:tgtEl>
                                          <p:spTgt spid="7172">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2">
                                            <p:txEl>
                                              <p:pRg st="6" end="6"/>
                                            </p:txEl>
                                          </p:spTgt>
                                        </p:tgtEl>
                                        <p:attrNameLst>
                                          <p:attrName>style.visibility</p:attrName>
                                        </p:attrNameLst>
                                      </p:cBhvr>
                                      <p:to>
                                        <p:strVal val="visible"/>
                                      </p:to>
                                    </p:set>
                                    <p:animEffect transition="in" filter="fade">
                                      <p:cBhvr>
                                        <p:cTn id="10" dur="2000"/>
                                        <p:tgtEl>
                                          <p:spTgt spid="7172">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2">
                                            <p:txEl>
                                              <p:pRg st="7" end="7"/>
                                            </p:txEl>
                                          </p:spTgt>
                                        </p:tgtEl>
                                        <p:attrNameLst>
                                          <p:attrName>style.visibility</p:attrName>
                                        </p:attrNameLst>
                                      </p:cBhvr>
                                      <p:to>
                                        <p:strVal val="visible"/>
                                      </p:to>
                                    </p:set>
                                    <p:animEffect transition="in" filter="fade">
                                      <p:cBhvr>
                                        <p:cTn id="13" dur="2000"/>
                                        <p:tgtEl>
                                          <p:spTgt spid="7172">
                                            <p:txEl>
                                              <p:pRg st="7" end="7"/>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2">
                                            <p:txEl>
                                              <p:pRg st="8" end="8"/>
                                            </p:txEl>
                                          </p:spTgt>
                                        </p:tgtEl>
                                        <p:attrNameLst>
                                          <p:attrName>style.visibility</p:attrName>
                                        </p:attrNameLst>
                                      </p:cBhvr>
                                      <p:to>
                                        <p:strVal val="visible"/>
                                      </p:to>
                                    </p:set>
                                    <p:animEffect transition="in" filter="fade">
                                      <p:cBhvr>
                                        <p:cTn id="16" dur="2000"/>
                                        <p:tgtEl>
                                          <p:spTgt spid="7172">
                                            <p:txEl>
                                              <p:pRg st="8" end="8"/>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2">
                                            <p:txEl>
                                              <p:pRg st="9" end="9"/>
                                            </p:txEl>
                                          </p:spTgt>
                                        </p:tgtEl>
                                        <p:attrNameLst>
                                          <p:attrName>style.visibility</p:attrName>
                                        </p:attrNameLst>
                                      </p:cBhvr>
                                      <p:to>
                                        <p:strVal val="visible"/>
                                      </p:to>
                                    </p:set>
                                    <p:animEffect transition="in" filter="fade">
                                      <p:cBhvr>
                                        <p:cTn id="19" dur="2000"/>
                                        <p:tgtEl>
                                          <p:spTgt spid="7172">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172">
                                            <p:txEl>
                                              <p:pRg st="10" end="10"/>
                                            </p:txEl>
                                          </p:spTgt>
                                        </p:tgtEl>
                                        <p:attrNameLst>
                                          <p:attrName>style.visibility</p:attrName>
                                        </p:attrNameLst>
                                      </p:cBhvr>
                                      <p:to>
                                        <p:strVal val="visible"/>
                                      </p:to>
                                    </p:set>
                                    <p:animEffect transition="in" filter="blinds(horizontal)">
                                      <p:cBhvr>
                                        <p:cTn id="24" dur="500"/>
                                        <p:tgtEl>
                                          <p:spTgt spid="7172">
                                            <p:txEl>
                                              <p:pRg st="10" end="1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2">
                                            <p:txEl>
                                              <p:pRg st="11" end="11"/>
                                            </p:txEl>
                                          </p:spTgt>
                                        </p:tgtEl>
                                        <p:attrNameLst>
                                          <p:attrName>style.visibility</p:attrName>
                                        </p:attrNameLst>
                                      </p:cBhvr>
                                      <p:to>
                                        <p:strVal val="visible"/>
                                      </p:to>
                                    </p:set>
                                    <p:animEffect transition="in" filter="fade">
                                      <p:cBhvr>
                                        <p:cTn id="27" dur="2000"/>
                                        <p:tgtEl>
                                          <p:spTgt spid="7172">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72">
                                            <p:txEl>
                                              <p:pRg st="12" end="12"/>
                                            </p:txEl>
                                          </p:spTgt>
                                        </p:tgtEl>
                                        <p:attrNameLst>
                                          <p:attrName>style.visibility</p:attrName>
                                        </p:attrNameLst>
                                      </p:cBhvr>
                                      <p:to>
                                        <p:strVal val="visible"/>
                                      </p:to>
                                    </p:set>
                                    <p:animEffect transition="in" filter="blinds(horizontal)">
                                      <p:cBhvr>
                                        <p:cTn id="32" dur="500"/>
                                        <p:tgtEl>
                                          <p:spTgt spid="7172">
                                            <p:txEl>
                                              <p:pRg st="12" end="12"/>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7172">
                                            <p:txEl>
                                              <p:pRg st="13" end="13"/>
                                            </p:txEl>
                                          </p:spTgt>
                                        </p:tgtEl>
                                        <p:attrNameLst>
                                          <p:attrName>style.visibility</p:attrName>
                                        </p:attrNameLst>
                                      </p:cBhvr>
                                      <p:to>
                                        <p:strVal val="visible"/>
                                      </p:to>
                                    </p:set>
                                    <p:animEffect transition="in" filter="fade">
                                      <p:cBhvr>
                                        <p:cTn id="36" dur="2000"/>
                                        <p:tgtEl>
                                          <p:spTgt spid="717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2CEDF1F-41F0-4D6E-B092-7A8C7177E695}" type="datetime11">
              <a:rPr lang="zh-CN" altLang="en-US"/>
            </a:fld>
            <a:endParaRPr lang="en-US" altLang="zh-CN"/>
          </a:p>
        </p:txBody>
      </p:sp>
      <p:sp>
        <p:nvSpPr>
          <p:cNvPr id="3993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C0919F-DA26-466A-A2A7-333C9FC71C4F}"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39940" name="Rectangle 3"/>
          <p:cNvSpPr>
            <a:spLocks noGrp="1" noChangeArrowheads="1"/>
          </p:cNvSpPr>
          <p:nvPr>
            <p:ph idx="1"/>
          </p:nvPr>
        </p:nvSpPr>
        <p:spPr>
          <a:xfrm>
            <a:off x="762000" y="1333500"/>
            <a:ext cx="7924800" cy="4975225"/>
          </a:xfrm>
        </p:spPr>
        <p:txBody>
          <a:bodyPr/>
          <a:lstStyle/>
          <a:p>
            <a:pPr eaLnBrk="1" hangingPunct="1">
              <a:spcBef>
                <a:spcPts val="1200"/>
              </a:spcBef>
            </a:pPr>
            <a:r>
              <a:rPr lang="en-US" altLang="zh-CN" sz="2500" b="1" smtClean="0">
                <a:latin typeface="微软雅黑" panose="020B0503020204020204" pitchFamily="34" charset="-122"/>
                <a:ea typeface="微软雅黑" panose="020B0503020204020204" pitchFamily="34" charset="-122"/>
              </a:rPr>
              <a:t>1903</a:t>
            </a:r>
            <a:r>
              <a:rPr lang="zh-CN" altLang="en-US" sz="2500" b="1" smtClean="0">
                <a:latin typeface="微软雅黑" panose="020B0503020204020204" pitchFamily="34" charset="-122"/>
                <a:ea typeface="微软雅黑" panose="020B0503020204020204" pitchFamily="34" charset="-122"/>
              </a:rPr>
              <a:t>年，</a:t>
            </a:r>
            <a:r>
              <a:rPr lang="zh-CN" altLang="en-US" sz="2500" b="1" u="sng" smtClean="0">
                <a:solidFill>
                  <a:srgbClr val="FF3300"/>
                </a:solidFill>
                <a:latin typeface="微软雅黑" panose="020B0503020204020204" pitchFamily="34" charset="-122"/>
                <a:ea typeface="微软雅黑" panose="020B0503020204020204" pitchFamily="34" charset="-122"/>
              </a:rPr>
              <a:t>泰勒</a:t>
            </a:r>
            <a:r>
              <a:rPr lang="zh-CN" altLang="en-US" sz="2500" b="1" smtClean="0">
                <a:latin typeface="微软雅黑" panose="020B0503020204020204" pitchFamily="34" charset="-122"/>
                <a:ea typeface="微软雅黑" panose="020B0503020204020204" pitchFamily="34" charset="-122"/>
              </a:rPr>
              <a:t>发表了</a:t>
            </a:r>
            <a:r>
              <a:rPr lang="en-US" altLang="zh-CN" sz="2500" b="1" smtClean="0">
                <a:solidFill>
                  <a:srgbClr val="FF3300"/>
                </a:solidFill>
                <a:latin typeface="微软雅黑" panose="020B0503020204020204" pitchFamily="34" charset="-122"/>
                <a:ea typeface="微软雅黑" panose="020B0503020204020204" pitchFamily="34" charset="-122"/>
              </a:rPr>
              <a:t>《</a:t>
            </a:r>
            <a:r>
              <a:rPr lang="zh-CN" altLang="en-US" sz="2500" b="1" smtClean="0">
                <a:solidFill>
                  <a:srgbClr val="FF3300"/>
                </a:solidFill>
                <a:latin typeface="微软雅黑" panose="020B0503020204020204" pitchFamily="34" charset="-122"/>
                <a:ea typeface="微软雅黑" panose="020B0503020204020204" pitchFamily="34" charset="-122"/>
              </a:rPr>
              <a:t>车间管理</a:t>
            </a:r>
            <a:r>
              <a:rPr lang="en-US" altLang="zh-CN" sz="2500" b="1" smtClean="0">
                <a:solidFill>
                  <a:srgbClr val="FF3300"/>
                </a:solidFill>
                <a:latin typeface="微软雅黑" panose="020B0503020204020204" pitchFamily="34" charset="-122"/>
                <a:ea typeface="微软雅黑" panose="020B0503020204020204" pitchFamily="34" charset="-122"/>
              </a:rPr>
              <a:t>》</a:t>
            </a:r>
            <a:r>
              <a:rPr lang="zh-CN" altLang="en-US" sz="2500" b="1" smtClean="0">
                <a:latin typeface="微软雅黑" panose="020B0503020204020204" pitchFamily="34" charset="-122"/>
                <a:ea typeface="微软雅黑" panose="020B0503020204020204" pitchFamily="34" charset="-122"/>
              </a:rPr>
              <a:t>，</a:t>
            </a:r>
            <a:r>
              <a:rPr lang="en-US" altLang="zh-CN" sz="2500" b="1" smtClean="0">
                <a:latin typeface="微软雅黑" panose="020B0503020204020204" pitchFamily="34" charset="-122"/>
                <a:ea typeface="微软雅黑" panose="020B0503020204020204" pitchFamily="34" charset="-122"/>
              </a:rPr>
              <a:t>1907</a:t>
            </a:r>
            <a:r>
              <a:rPr lang="zh-CN" altLang="en-US" sz="2500" b="1" smtClean="0">
                <a:latin typeface="微软雅黑" panose="020B0503020204020204" pitchFamily="34" charset="-122"/>
                <a:ea typeface="微软雅黑" panose="020B0503020204020204" pitchFamily="34" charset="-122"/>
              </a:rPr>
              <a:t>年又发表了他的经典著作</a:t>
            </a:r>
            <a:r>
              <a:rPr lang="en-US" altLang="zh-CN" sz="2500" b="1" smtClean="0">
                <a:solidFill>
                  <a:srgbClr val="FF3300"/>
                </a:solidFill>
                <a:latin typeface="微软雅黑" panose="020B0503020204020204" pitchFamily="34" charset="-122"/>
                <a:ea typeface="微软雅黑" panose="020B0503020204020204" pitchFamily="34" charset="-122"/>
              </a:rPr>
              <a:t>《</a:t>
            </a:r>
            <a:r>
              <a:rPr lang="zh-CN" altLang="en-US" sz="2500" b="1" smtClean="0">
                <a:solidFill>
                  <a:srgbClr val="FF3300"/>
                </a:solidFill>
                <a:latin typeface="微软雅黑" panose="020B0503020204020204" pitchFamily="34" charset="-122"/>
                <a:ea typeface="微软雅黑" panose="020B0503020204020204" pitchFamily="34" charset="-122"/>
              </a:rPr>
              <a:t>切削金属的艺术</a:t>
            </a:r>
            <a:r>
              <a:rPr lang="en-US" altLang="zh-CN" sz="2500" b="1" smtClean="0">
                <a:solidFill>
                  <a:srgbClr val="FF3300"/>
                </a:solidFill>
                <a:latin typeface="微软雅黑" panose="020B0503020204020204" pitchFamily="34" charset="-122"/>
                <a:ea typeface="微软雅黑" panose="020B0503020204020204" pitchFamily="34" charset="-122"/>
              </a:rPr>
              <a:t>》</a:t>
            </a:r>
            <a:r>
              <a:rPr lang="zh-CN" altLang="en-US" sz="2500" b="1" smtClean="0">
                <a:solidFill>
                  <a:srgbClr val="CCFF33"/>
                </a:solidFill>
                <a:latin typeface="微软雅黑" panose="020B0503020204020204" pitchFamily="34" charset="-122"/>
                <a:ea typeface="微软雅黑" panose="020B0503020204020204" pitchFamily="34" charset="-122"/>
              </a:rPr>
              <a:t>，</a:t>
            </a:r>
            <a:r>
              <a:rPr lang="zh-CN" altLang="en-US" sz="2500" b="1" smtClean="0">
                <a:latin typeface="微软雅黑" panose="020B0503020204020204" pitchFamily="34" charset="-122"/>
                <a:ea typeface="微软雅黑" panose="020B0503020204020204" pitchFamily="34" charset="-122"/>
              </a:rPr>
              <a:t>奠定了泰勒管理法的理论基础。</a:t>
            </a:r>
            <a:r>
              <a:rPr lang="en-US" altLang="zh-CN" sz="2500" b="1" smtClean="0">
                <a:latin typeface="微软雅黑" panose="020B0503020204020204" pitchFamily="34" charset="-122"/>
                <a:ea typeface="微软雅黑" panose="020B0503020204020204" pitchFamily="34" charset="-122"/>
              </a:rPr>
              <a:t>1911</a:t>
            </a:r>
            <a:r>
              <a:rPr lang="zh-CN" altLang="en-US" sz="2500" b="1" smtClean="0">
                <a:latin typeface="微软雅黑" panose="020B0503020204020204" pitchFamily="34" charset="-122"/>
                <a:ea typeface="微软雅黑" panose="020B0503020204020204" pitchFamily="34" charset="-122"/>
              </a:rPr>
              <a:t>年在纽约成立了</a:t>
            </a:r>
            <a:r>
              <a:rPr lang="zh-CN" altLang="en-US" sz="2500" b="1" smtClean="0">
                <a:solidFill>
                  <a:srgbClr val="C00000"/>
                </a:solidFill>
                <a:latin typeface="微软雅黑" panose="020B0503020204020204" pitchFamily="34" charset="-122"/>
                <a:ea typeface="微软雅黑" panose="020B0503020204020204" pitchFamily="34" charset="-122"/>
              </a:rPr>
              <a:t>效率学会，</a:t>
            </a:r>
            <a:r>
              <a:rPr lang="en-US" altLang="zh-CN" sz="2500" b="1" smtClean="0">
                <a:latin typeface="微软雅黑" panose="020B0503020204020204" pitchFamily="34" charset="-122"/>
                <a:ea typeface="微软雅黑" panose="020B0503020204020204" pitchFamily="34" charset="-122"/>
              </a:rPr>
              <a:t>1915</a:t>
            </a:r>
            <a:r>
              <a:rPr lang="zh-CN" altLang="en-US" sz="2500" b="1" smtClean="0">
                <a:latin typeface="微软雅黑" panose="020B0503020204020204" pitchFamily="34" charset="-122"/>
                <a:ea typeface="微软雅黑" panose="020B0503020204020204" pitchFamily="34" charset="-122"/>
              </a:rPr>
              <a:t>年成立了</a:t>
            </a:r>
            <a:r>
              <a:rPr lang="zh-CN" altLang="en-US" sz="2500" b="1" smtClean="0">
                <a:solidFill>
                  <a:srgbClr val="C00000"/>
                </a:solidFill>
                <a:latin typeface="微软雅黑" panose="020B0503020204020204" pitchFamily="34" charset="-122"/>
                <a:ea typeface="微软雅黑" panose="020B0503020204020204" pitchFamily="34" charset="-122"/>
              </a:rPr>
              <a:t>泰勒学会，</a:t>
            </a:r>
            <a:r>
              <a:rPr lang="en-US" altLang="zh-CN" sz="2500" b="1" smtClean="0">
                <a:latin typeface="微软雅黑" panose="020B0503020204020204" pitchFamily="34" charset="-122"/>
                <a:ea typeface="微软雅黑" panose="020B0503020204020204" pitchFamily="34" charset="-122"/>
              </a:rPr>
              <a:t>1935</a:t>
            </a:r>
            <a:r>
              <a:rPr lang="zh-CN" altLang="en-US" sz="2500" b="1" smtClean="0">
                <a:latin typeface="微软雅黑" panose="020B0503020204020204" pitchFamily="34" charset="-122"/>
                <a:ea typeface="微软雅黑" panose="020B0503020204020204" pitchFamily="34" charset="-122"/>
              </a:rPr>
              <a:t>年该学会与工业工程学会合并建立了</a:t>
            </a:r>
            <a:r>
              <a:rPr lang="zh-CN" altLang="en-US" sz="2500" b="1" smtClean="0">
                <a:solidFill>
                  <a:srgbClr val="C00000"/>
                </a:solidFill>
                <a:latin typeface="微软雅黑" panose="020B0503020204020204" pitchFamily="34" charset="-122"/>
                <a:ea typeface="微软雅黑" panose="020B0503020204020204" pitchFamily="34" charset="-122"/>
              </a:rPr>
              <a:t>促进管理学会，</a:t>
            </a:r>
            <a:r>
              <a:rPr lang="zh-CN" altLang="en-US" sz="2500" b="1" smtClean="0">
                <a:latin typeface="微软雅黑" panose="020B0503020204020204" pitchFamily="34" charset="-122"/>
                <a:ea typeface="微软雅黑" panose="020B0503020204020204" pitchFamily="34" charset="-122"/>
              </a:rPr>
              <a:t>后来劳动管理设计在美国被合并到工业工程中，</a:t>
            </a:r>
            <a:r>
              <a:rPr lang="en-US" altLang="zh-CN" sz="2500" b="1" smtClean="0">
                <a:latin typeface="微软雅黑" panose="020B0503020204020204" pitchFamily="34" charset="-122"/>
                <a:ea typeface="微软雅黑" panose="020B0503020204020204" pitchFamily="34" charset="-122"/>
              </a:rPr>
              <a:t>1948</a:t>
            </a:r>
            <a:r>
              <a:rPr lang="zh-CN" altLang="en-US" sz="2500" b="1" smtClean="0">
                <a:latin typeface="微软雅黑" panose="020B0503020204020204" pitchFamily="34" charset="-122"/>
                <a:ea typeface="微软雅黑" panose="020B0503020204020204" pitchFamily="34" charset="-122"/>
              </a:rPr>
              <a:t>年成立了</a:t>
            </a:r>
            <a:r>
              <a:rPr lang="zh-CN" altLang="en-US" sz="2500" b="1" smtClean="0">
                <a:solidFill>
                  <a:srgbClr val="C00000"/>
                </a:solidFill>
                <a:latin typeface="微软雅黑" panose="020B0503020204020204" pitchFamily="34" charset="-122"/>
                <a:ea typeface="微软雅黑" panose="020B0503020204020204" pitchFamily="34" charset="-122"/>
              </a:rPr>
              <a:t>美国工业工程研究所。</a:t>
            </a:r>
            <a:endParaRPr lang="zh-CN" altLang="en-US" sz="2500" b="1" smtClean="0">
              <a:solidFill>
                <a:srgbClr val="C00000"/>
              </a:solidFill>
              <a:latin typeface="微软雅黑" panose="020B0503020204020204" pitchFamily="34" charset="-122"/>
              <a:ea typeface="微软雅黑" panose="020B0503020204020204" pitchFamily="34" charset="-122"/>
            </a:endParaRPr>
          </a:p>
          <a:p>
            <a:pPr eaLnBrk="1" hangingPunct="1">
              <a:spcBef>
                <a:spcPts val="1200"/>
              </a:spcBef>
            </a:pPr>
            <a:r>
              <a:rPr lang="zh-CN" altLang="en-US" sz="2500" b="1" smtClean="0">
                <a:latin typeface="微软雅黑" panose="020B0503020204020204" pitchFamily="34" charset="-122"/>
                <a:ea typeface="微软雅黑" panose="020B0503020204020204" pitchFamily="34" charset="-122"/>
              </a:rPr>
              <a:t>该研究所把工业工程定义为</a:t>
            </a:r>
            <a:r>
              <a:rPr lang="zh-CN" altLang="en-US" sz="2500" b="1" smtClean="0">
                <a:solidFill>
                  <a:srgbClr val="993300"/>
                </a:solidFill>
                <a:latin typeface="微软雅黑" panose="020B0503020204020204" pitchFamily="34" charset="-122"/>
                <a:ea typeface="微软雅黑" panose="020B0503020204020204" pitchFamily="34" charset="-122"/>
              </a:rPr>
              <a:t>：“工业工程是关于设计、改善和安装由人、材料和设备构成的一体化系统；拟定数学、物理和社会学的专业知识和技能，并且与工程分析和设计原理方法一起，来规定、预测、和评估这些系统的效果。”</a:t>
            </a:r>
            <a:r>
              <a:rPr lang="zh-CN" altLang="en-US" sz="2500" b="1" smtClean="0">
                <a:latin typeface="微软雅黑" panose="020B0503020204020204" pitchFamily="34" charset="-122"/>
                <a:ea typeface="微软雅黑" panose="020B0503020204020204" pitchFamily="34" charset="-122"/>
              </a:rPr>
              <a:t> </a:t>
            </a:r>
            <a:endParaRPr lang="zh-CN" altLang="en-US" sz="2500" b="1" smtClean="0">
              <a:latin typeface="微软雅黑" panose="020B0503020204020204" pitchFamily="34" charset="-122"/>
              <a:ea typeface="微软雅黑" panose="020B0503020204020204" pitchFamily="34" charset="-122"/>
            </a:endParaRPr>
          </a:p>
        </p:txBody>
      </p:sp>
      <p:sp>
        <p:nvSpPr>
          <p:cNvPr id="189449" name="Rectangle 9"/>
          <p:cNvSpPr>
            <a:spLocks noGrp="1" noChangeArrowheads="1"/>
          </p:cNvSpPr>
          <p:nvPr>
            <p:ph type="title"/>
          </p:nvPr>
        </p:nvSpPr>
        <p:spPr>
          <a:xfrm>
            <a:off x="457200" y="277813"/>
            <a:ext cx="6131024" cy="847725"/>
          </a:xfrm>
          <a:solidFill>
            <a:srgbClr val="CCFFFF"/>
          </a:solidFill>
        </p:spPr>
        <p:txBody>
          <a:bodyPr/>
          <a:lstStyle/>
          <a:p>
            <a:pPr marL="571500" indent="-571500" eaLnBrk="1" hangingPunct="1">
              <a:buClr>
                <a:srgbClr val="C00000"/>
              </a:buClr>
              <a:buFont typeface="Wingdings" panose="05000000000000000000" pitchFamily="2" charset="2"/>
              <a:buChar char="u"/>
              <a:defRPr/>
            </a:pPr>
            <a:r>
              <a:rPr lang="zh-CN" altLang="en-US" sz="44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泰勒制与工业工程</a:t>
            </a:r>
            <a:endPar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C5C8FE75-111D-49C9-9959-9AE3B2D7693D}" type="datetime11">
              <a:rPr lang="zh-CN" altLang="en-US"/>
            </a:fld>
            <a:endParaRPr lang="en-US" altLang="zh-CN"/>
          </a:p>
        </p:txBody>
      </p:sp>
      <p:sp>
        <p:nvSpPr>
          <p:cNvPr id="4096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81C568-88D2-4108-B4F5-B7E37B32978A}"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36866" name="Rectangle 2"/>
          <p:cNvSpPr>
            <a:spLocks noGrp="1" noChangeArrowheads="1"/>
          </p:cNvSpPr>
          <p:nvPr>
            <p:ph type="title"/>
          </p:nvPr>
        </p:nvSpPr>
        <p:spPr>
          <a:xfrm>
            <a:off x="323850" y="134938"/>
            <a:ext cx="8439150" cy="855662"/>
          </a:xfrm>
          <a:solidFill>
            <a:srgbClr val="FFFF99"/>
          </a:solidFill>
        </p:spPr>
        <p:txBody>
          <a:bodyPr/>
          <a:lstStyle/>
          <a:p>
            <a:pPr marL="571500" indent="-571500" eaLnBrk="1" hangingPunct="1">
              <a:lnSpc>
                <a:spcPct val="115000"/>
              </a:lnSpc>
              <a:spcBef>
                <a:spcPts val="0"/>
              </a:spcBef>
              <a:spcAft>
                <a:spcPts val="0"/>
              </a:spcAft>
              <a:buClr>
                <a:srgbClr val="C00000"/>
              </a:buClr>
              <a:buFont typeface="Wingdings" panose="05000000000000000000" pitchFamily="2" charset="2"/>
              <a:buChar char="u"/>
              <a:defRPr/>
            </a:pPr>
            <a:r>
              <a:rPr lang="zh-CN" altLang="en-US" sz="44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泰勒制的基本内容</a:t>
            </a:r>
            <a:endPar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40965" name="Rectangle 3"/>
          <p:cNvSpPr>
            <a:spLocks noGrp="1" noChangeArrowheads="1"/>
          </p:cNvSpPr>
          <p:nvPr>
            <p:ph idx="1"/>
          </p:nvPr>
        </p:nvSpPr>
        <p:spPr>
          <a:xfrm>
            <a:off x="611188" y="990600"/>
            <a:ext cx="8151812" cy="5486400"/>
          </a:xfrm>
        </p:spPr>
        <p:txBody>
          <a:bodyPr/>
          <a:lstStyle/>
          <a:p>
            <a:pPr eaLnBrk="1" hangingPunct="1">
              <a:buFont typeface="Wingdings" panose="05000000000000000000" pitchFamily="2" charset="2"/>
              <a:buNone/>
            </a:pPr>
            <a:r>
              <a:rPr lang="zh-CN" altLang="en-US" sz="2100" b="1" smtClean="0">
                <a:solidFill>
                  <a:srgbClr val="3333CC"/>
                </a:solidFill>
                <a:latin typeface="微软雅黑" panose="020B0503020204020204" pitchFamily="34" charset="-122"/>
                <a:ea typeface="微软雅黑" panose="020B0503020204020204" pitchFamily="34" charset="-122"/>
              </a:rPr>
              <a:t>泰勒的</a:t>
            </a:r>
            <a:r>
              <a:rPr lang="zh-CN" altLang="en-US" sz="2400" b="1" smtClean="0">
                <a:solidFill>
                  <a:srgbClr val="0000FF"/>
                </a:solidFill>
                <a:latin typeface="微软雅黑" panose="020B0503020204020204" pitchFamily="34" charset="-122"/>
                <a:ea typeface="微软雅黑" panose="020B0503020204020204" pitchFamily="34" charset="-122"/>
              </a:rPr>
              <a:t>“科学管理理论”</a:t>
            </a:r>
            <a:r>
              <a:rPr lang="zh-CN" altLang="en-US" sz="2100" b="1" smtClean="0">
                <a:latin typeface="微软雅黑" panose="020B0503020204020204" pitchFamily="34" charset="-122"/>
                <a:ea typeface="微软雅黑" panose="020B0503020204020204" pitchFamily="34" charset="-122"/>
              </a:rPr>
              <a:t>主要包括以下内容：</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1</a:t>
            </a:r>
            <a:r>
              <a:rPr lang="zh-CN" altLang="en-US" sz="2100" b="1" smtClean="0">
                <a:latin typeface="微软雅黑" panose="020B0503020204020204" pitchFamily="34" charset="-122"/>
                <a:ea typeface="微软雅黑" panose="020B0503020204020204" pitchFamily="34" charset="-122"/>
              </a:rPr>
              <a:t>．</a:t>
            </a:r>
            <a:r>
              <a:rPr lang="zh-CN" altLang="en-US" sz="2400" b="1" smtClean="0">
                <a:solidFill>
                  <a:srgbClr val="FF0000"/>
                </a:solidFill>
                <a:latin typeface="微软雅黑" panose="020B0503020204020204" pitchFamily="34" charset="-122"/>
                <a:ea typeface="微软雅黑" panose="020B0503020204020204" pitchFamily="34" charset="-122"/>
              </a:rPr>
              <a:t>定时研究</a:t>
            </a:r>
            <a:r>
              <a:rPr lang="zh-CN" altLang="en-US" sz="2100" b="1" smtClean="0">
                <a:latin typeface="微软雅黑" panose="020B0503020204020204" pitchFamily="34" charset="-122"/>
                <a:ea typeface="微软雅黑" panose="020B0503020204020204" pitchFamily="34" charset="-122"/>
              </a:rPr>
              <a:t>；</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2</a:t>
            </a:r>
            <a:r>
              <a:rPr lang="zh-CN" altLang="en-US" sz="2100" b="1" smtClean="0">
                <a:latin typeface="微软雅黑" panose="020B0503020204020204" pitchFamily="34" charset="-122"/>
                <a:ea typeface="微软雅黑" panose="020B0503020204020204" pitchFamily="34" charset="-122"/>
              </a:rPr>
              <a:t>．功能管理（专业化管理）；</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3</a:t>
            </a:r>
            <a:r>
              <a:rPr lang="zh-CN" altLang="en-US" sz="2100" b="1" smtClean="0">
                <a:latin typeface="微软雅黑" panose="020B0503020204020204" pitchFamily="34" charset="-122"/>
                <a:ea typeface="微软雅黑" panose="020B0503020204020204" pitchFamily="34" charset="-122"/>
              </a:rPr>
              <a:t>．工具和贯彻实施的标准化；</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4</a:t>
            </a:r>
            <a:r>
              <a:rPr lang="zh-CN" altLang="en-US" sz="2100" b="1" smtClean="0">
                <a:latin typeface="微软雅黑" panose="020B0503020204020204" pitchFamily="34" charset="-122"/>
                <a:ea typeface="微软雅黑" panose="020B0503020204020204" pitchFamily="34" charset="-122"/>
              </a:rPr>
              <a:t>．</a:t>
            </a:r>
            <a:r>
              <a:rPr lang="zh-CN" altLang="en-US" sz="2400" b="1" smtClean="0">
                <a:solidFill>
                  <a:srgbClr val="FF0000"/>
                </a:solidFill>
                <a:latin typeface="微软雅黑" panose="020B0503020204020204" pitchFamily="34" charset="-122"/>
                <a:ea typeface="微软雅黑" panose="020B0503020204020204" pitchFamily="34" charset="-122"/>
              </a:rPr>
              <a:t>工作方法标准化</a:t>
            </a:r>
            <a:r>
              <a:rPr lang="zh-CN" altLang="en-US" sz="2100" b="1" smtClean="0">
                <a:latin typeface="微软雅黑" panose="020B0503020204020204" pitchFamily="34" charset="-122"/>
                <a:ea typeface="微软雅黑" panose="020B0503020204020204" pitchFamily="34" charset="-122"/>
              </a:rPr>
              <a:t>；</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5</a:t>
            </a:r>
            <a:r>
              <a:rPr lang="zh-CN" altLang="en-US" sz="2100" b="1" smtClean="0">
                <a:latin typeface="微软雅黑" panose="020B0503020204020204" pitchFamily="34" charset="-122"/>
                <a:ea typeface="微软雅黑" panose="020B0503020204020204" pitchFamily="34" charset="-122"/>
              </a:rPr>
              <a:t>．计划功能独立；</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6</a:t>
            </a:r>
            <a:r>
              <a:rPr lang="zh-CN" altLang="en-US" sz="2100" b="1" smtClean="0">
                <a:latin typeface="微软雅黑" panose="020B0503020204020204" pitchFamily="34" charset="-122"/>
                <a:ea typeface="微软雅黑" panose="020B0503020204020204" pitchFamily="34" charset="-122"/>
              </a:rPr>
              <a:t>．使用滑轨方法和其它省时间方法传运工件；</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7</a:t>
            </a:r>
            <a:r>
              <a:rPr lang="zh-CN" altLang="en-US" sz="2100" b="1" smtClean="0">
                <a:latin typeface="微软雅黑" panose="020B0503020204020204" pitchFamily="34" charset="-122"/>
                <a:ea typeface="微软雅黑" panose="020B0503020204020204" pitchFamily="34" charset="-122"/>
              </a:rPr>
              <a:t>．给工头规定操作卡；</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8</a:t>
            </a:r>
            <a:r>
              <a:rPr lang="zh-CN" altLang="en-US" sz="2100" b="1" smtClean="0">
                <a:latin typeface="微软雅黑" panose="020B0503020204020204" pitchFamily="34" charset="-122"/>
                <a:ea typeface="微软雅黑" panose="020B0503020204020204" pitchFamily="34" charset="-122"/>
              </a:rPr>
              <a:t>．把任务定位，并给完成任务者高奖金；</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9</a:t>
            </a:r>
            <a:r>
              <a:rPr lang="zh-CN" altLang="en-US" sz="2100" b="1" smtClean="0">
                <a:latin typeface="微软雅黑" panose="020B0503020204020204" pitchFamily="34" charset="-122"/>
                <a:ea typeface="微软雅黑" panose="020B0503020204020204" pitchFamily="34" charset="-122"/>
              </a:rPr>
              <a:t>．采用</a:t>
            </a:r>
            <a:r>
              <a:rPr lang="zh-CN" altLang="en-US" sz="2400" b="1" smtClean="0">
                <a:solidFill>
                  <a:srgbClr val="FF0000"/>
                </a:solidFill>
                <a:latin typeface="微软雅黑" panose="020B0503020204020204" pitchFamily="34" charset="-122"/>
                <a:ea typeface="微软雅黑" panose="020B0503020204020204" pitchFamily="34" charset="-122"/>
              </a:rPr>
              <a:t>计件工资</a:t>
            </a:r>
            <a:r>
              <a:rPr lang="zh-CN" altLang="en-US" sz="2100" b="1" smtClean="0">
                <a:latin typeface="微软雅黑" panose="020B0503020204020204" pitchFamily="34" charset="-122"/>
                <a:ea typeface="微软雅黑" panose="020B0503020204020204" pitchFamily="34" charset="-122"/>
              </a:rPr>
              <a:t>制；</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10</a:t>
            </a:r>
            <a:r>
              <a:rPr lang="zh-CN" altLang="en-US" sz="2100" b="1" smtClean="0">
                <a:latin typeface="微软雅黑" panose="020B0503020204020204" pitchFamily="34" charset="-122"/>
                <a:ea typeface="微软雅黑" panose="020B0503020204020204" pitchFamily="34" charset="-122"/>
              </a:rPr>
              <a:t>．对等级产品和实施使用代号系统；</a:t>
            </a:r>
            <a:endParaRPr lang="zh-CN" altLang="en-US" sz="2100" b="1" smtClean="0">
              <a:latin typeface="微软雅黑" panose="020B0503020204020204" pitchFamily="34" charset="-122"/>
              <a:ea typeface="微软雅黑" panose="020B0503020204020204" pitchFamily="34" charset="-122"/>
            </a:endParaRPr>
          </a:p>
          <a:p>
            <a:pPr eaLnBrk="1" hangingPunct="1"/>
            <a:r>
              <a:rPr lang="en-US" altLang="zh-CN" sz="2100" b="1" smtClean="0">
                <a:latin typeface="微软雅黑" panose="020B0503020204020204" pitchFamily="34" charset="-122"/>
                <a:ea typeface="微软雅黑" panose="020B0503020204020204" pitchFamily="34" charset="-122"/>
              </a:rPr>
              <a:t>11</a:t>
            </a:r>
            <a:r>
              <a:rPr lang="zh-CN" altLang="en-US" sz="2100" b="1" smtClean="0">
                <a:latin typeface="微软雅黑" panose="020B0503020204020204" pitchFamily="34" charset="-122"/>
                <a:ea typeface="微软雅黑" panose="020B0503020204020204" pitchFamily="34" charset="-122"/>
              </a:rPr>
              <a:t>．规定行走路线，等等。</a:t>
            </a:r>
            <a:endParaRPr lang="zh-CN" altLang="en-US" sz="2100" b="1" smtClean="0">
              <a:latin typeface="微软雅黑" panose="020B0503020204020204" pitchFamily="34" charset="-122"/>
              <a:ea typeface="微软雅黑" panose="020B0503020204020204" pitchFamily="34" charset="-122"/>
            </a:endParaRPr>
          </a:p>
          <a:p>
            <a:pPr eaLnBrk="1" hangingPunct="1"/>
            <a:r>
              <a:rPr lang="zh-CN" altLang="en-US" sz="2100" b="1" smtClean="0">
                <a:solidFill>
                  <a:srgbClr val="C00000"/>
                </a:solidFill>
                <a:latin typeface="微软雅黑" panose="020B0503020204020204" pitchFamily="34" charset="-122"/>
                <a:ea typeface="微软雅黑" panose="020B0503020204020204" pitchFamily="34" charset="-122"/>
              </a:rPr>
              <a:t>定时研究</a:t>
            </a:r>
            <a:r>
              <a:rPr lang="zh-CN" altLang="en-US" sz="2100" b="1" smtClean="0">
                <a:solidFill>
                  <a:srgbClr val="3333CC"/>
                </a:solidFill>
                <a:latin typeface="微软雅黑" panose="020B0503020204020204" pitchFamily="34" charset="-122"/>
                <a:ea typeface="微软雅黑" panose="020B0503020204020204" pitchFamily="34" charset="-122"/>
              </a:rPr>
              <a:t>是泰勒制的核心，但早在</a:t>
            </a:r>
            <a:r>
              <a:rPr lang="en-US" altLang="zh-CN" sz="2100" b="1" smtClean="0">
                <a:solidFill>
                  <a:srgbClr val="3333CC"/>
                </a:solidFill>
                <a:latin typeface="微软雅黑" panose="020B0503020204020204" pitchFamily="34" charset="-122"/>
                <a:ea typeface="微软雅黑" panose="020B0503020204020204" pitchFamily="34" charset="-122"/>
              </a:rPr>
              <a:t>18</a:t>
            </a:r>
            <a:r>
              <a:rPr lang="zh-CN" altLang="en-US" sz="2100" b="1" smtClean="0">
                <a:solidFill>
                  <a:srgbClr val="3333CC"/>
                </a:solidFill>
                <a:latin typeface="微软雅黑" panose="020B0503020204020204" pitchFamily="34" charset="-122"/>
                <a:ea typeface="微软雅黑" panose="020B0503020204020204" pitchFamily="34" charset="-122"/>
              </a:rPr>
              <a:t>世纪就在普鲁士军队里实行了，其它许多内容在西方各国早都不同程度被实施了。 </a:t>
            </a:r>
            <a:endParaRPr lang="zh-CN" altLang="en-US" sz="2100" b="1" smtClean="0">
              <a:solidFill>
                <a:srgbClr val="3333CC"/>
              </a:solidFill>
              <a:latin typeface="微软雅黑" panose="020B0503020204020204" pitchFamily="34" charset="-122"/>
              <a:ea typeface="微软雅黑" panose="020B0503020204020204" pitchFamily="34" charset="-122"/>
            </a:endParaRPr>
          </a:p>
        </p:txBody>
      </p:sp>
      <p:pic>
        <p:nvPicPr>
          <p:cNvPr id="40966" name="Picture 4" descr="BD07832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9925" y="128588"/>
            <a:ext cx="18605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C5410453-2E3E-4136-A091-535ECAF38394}" type="datetime11">
              <a:rPr lang="zh-CN" altLang="en-US"/>
            </a:fld>
            <a:endParaRPr lang="en-US" altLang="zh-CN"/>
          </a:p>
        </p:txBody>
      </p:sp>
      <p:sp>
        <p:nvSpPr>
          <p:cNvPr id="4710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5C40E1-C75F-4FD3-93CA-3BAD32AAA279}"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32450" name="Rectangle 2"/>
          <p:cNvSpPr>
            <a:spLocks noGrp="1" noChangeArrowheads="1"/>
          </p:cNvSpPr>
          <p:nvPr>
            <p:ph type="title"/>
          </p:nvPr>
        </p:nvSpPr>
        <p:spPr>
          <a:xfrm>
            <a:off x="466725" y="260350"/>
            <a:ext cx="5435600" cy="720725"/>
          </a:xfrm>
          <a:solidFill>
            <a:srgbClr val="FFFF00"/>
          </a:solidFill>
        </p:spPr>
        <p:txBody>
          <a:bodyPr/>
          <a:lstStyle/>
          <a:p>
            <a:pPr marL="0" indent="0" eaLnBrk="1" hangingPunct="1">
              <a:buClr>
                <a:srgbClr val="FF0000"/>
              </a:buClr>
              <a:buFont typeface="Wingdings" panose="05000000000000000000" pitchFamily="2" charset="2"/>
              <a:buNone/>
              <a:defRPr/>
            </a:pPr>
            <a:r>
              <a:rPr lang="en-US" altLang="zh-CN"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9.4.2 </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动作</a:t>
            </a:r>
            <a:r>
              <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rPr>
              <a:t>定时研究 </a:t>
            </a:r>
            <a:endPar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47109" name="Rectangle 3"/>
          <p:cNvSpPr>
            <a:spLocks noGrp="1" noChangeArrowheads="1"/>
          </p:cNvSpPr>
          <p:nvPr>
            <p:ph idx="1"/>
          </p:nvPr>
        </p:nvSpPr>
        <p:spPr>
          <a:xfrm>
            <a:off x="533400" y="1196975"/>
            <a:ext cx="8070850" cy="5051425"/>
          </a:xfrm>
        </p:spPr>
        <p:txBody>
          <a:bodyPr/>
          <a:lstStyle/>
          <a:p>
            <a:pPr eaLnBrk="1" hangingPunct="1">
              <a:lnSpc>
                <a:spcPct val="90000"/>
              </a:lnSpc>
            </a:pPr>
            <a:r>
              <a:rPr lang="zh-CN" altLang="en-US" sz="2200" b="1" smtClean="0">
                <a:latin typeface="微软雅黑" panose="020B0503020204020204" pitchFamily="34" charset="-122"/>
                <a:ea typeface="微软雅黑" panose="020B0503020204020204" pitchFamily="34" charset="-122"/>
              </a:rPr>
              <a:t>泰勒理论的继承人</a:t>
            </a:r>
            <a:r>
              <a:rPr lang="en-US" altLang="zh-CN" sz="2200" b="1" smtClean="0">
                <a:latin typeface="微软雅黑" panose="020B0503020204020204" pitchFamily="34" charset="-122"/>
                <a:ea typeface="微软雅黑" panose="020B0503020204020204" pitchFamily="34" charset="-122"/>
              </a:rPr>
              <a:t>——</a:t>
            </a:r>
            <a:r>
              <a:rPr lang="zh-CN" altLang="en-US" sz="2200" b="1" smtClean="0">
                <a:solidFill>
                  <a:schemeClr val="accent2"/>
                </a:solidFill>
                <a:latin typeface="微软雅黑" panose="020B0503020204020204" pitchFamily="34" charset="-122"/>
                <a:ea typeface="微软雅黑" panose="020B0503020204020204" pitchFamily="34" charset="-122"/>
              </a:rPr>
              <a:t>基布瑞斯</a:t>
            </a:r>
            <a:r>
              <a:rPr lang="zh-CN" altLang="en-US" sz="2200" b="1" smtClean="0">
                <a:latin typeface="微软雅黑" panose="020B0503020204020204" pitchFamily="34" charset="-122"/>
                <a:ea typeface="微软雅黑" panose="020B0503020204020204" pitchFamily="34" charset="-122"/>
              </a:rPr>
              <a:t>夫妇进一步研究了</a:t>
            </a:r>
            <a:r>
              <a:rPr lang="zh-CN" altLang="en-US" sz="2200" b="1" i="1" smtClean="0">
                <a:solidFill>
                  <a:srgbClr val="3333CC"/>
                </a:solidFill>
                <a:latin typeface="微软雅黑" panose="020B0503020204020204" pitchFamily="34" charset="-122"/>
                <a:ea typeface="微软雅黑" panose="020B0503020204020204" pitchFamily="34" charset="-122"/>
              </a:rPr>
              <a:t>人体动作分类、动作定时、以及动作要素。</a:t>
            </a:r>
            <a:endParaRPr lang="zh-CN" altLang="en-US" sz="2200" b="1" i="1" smtClean="0">
              <a:solidFill>
                <a:srgbClr val="3333CC"/>
              </a:solidFill>
              <a:latin typeface="微软雅黑" panose="020B0503020204020204" pitchFamily="34" charset="-122"/>
              <a:ea typeface="微软雅黑" panose="020B0503020204020204" pitchFamily="34" charset="-122"/>
            </a:endParaRPr>
          </a:p>
          <a:p>
            <a:pPr eaLnBrk="1" hangingPunct="1">
              <a:lnSpc>
                <a:spcPct val="90000"/>
              </a:lnSpc>
            </a:pPr>
            <a:endParaRPr lang="zh-CN" altLang="en-US" sz="1100" b="1" smtClean="0">
              <a:solidFill>
                <a:schemeClr val="hlink"/>
              </a:solidFill>
              <a:latin typeface="黑体" panose="02010609060101010101" pitchFamily="49" charset="-122"/>
              <a:ea typeface="黑体" panose="02010609060101010101" pitchFamily="49" charset="-122"/>
            </a:endParaRPr>
          </a:p>
          <a:p>
            <a:pPr eaLnBrk="1" hangingPunct="1">
              <a:lnSpc>
                <a:spcPct val="90000"/>
              </a:lnSpc>
            </a:pPr>
            <a:r>
              <a:rPr lang="zh-CN" altLang="en-US" sz="2500" b="1" smtClean="0">
                <a:solidFill>
                  <a:schemeClr val="hlink"/>
                </a:solidFill>
                <a:latin typeface="微软雅黑" panose="020B0503020204020204" pitchFamily="34" charset="-122"/>
                <a:ea typeface="微软雅黑" panose="020B0503020204020204" pitchFamily="34" charset="-122"/>
              </a:rPr>
              <a:t>确定动作时间的四个基本因素：</a:t>
            </a:r>
            <a:endParaRPr lang="zh-CN" altLang="en-US" sz="2500" b="1" smtClean="0">
              <a:solidFill>
                <a:schemeClr val="hlink"/>
              </a:solidFill>
              <a:latin typeface="微软雅黑" panose="020B0503020204020204" pitchFamily="34" charset="-122"/>
              <a:ea typeface="微软雅黑" panose="020B0503020204020204" pitchFamily="34" charset="-122"/>
            </a:endParaRPr>
          </a:p>
          <a:p>
            <a:pPr lvl="1" eaLnBrk="1" hangingPunct="1">
              <a:lnSpc>
                <a:spcPct val="90000"/>
              </a:lnSpc>
            </a:pPr>
            <a:r>
              <a:rPr lang="zh-CN" altLang="en-US" sz="1700" b="1" smtClean="0">
                <a:latin typeface="微软雅黑" panose="020B0503020204020204" pitchFamily="34" charset="-122"/>
                <a:ea typeface="微软雅黑" panose="020B0503020204020204" pitchFamily="34" charset="-122"/>
              </a:rPr>
              <a:t>工作所用的</a:t>
            </a:r>
            <a:r>
              <a:rPr lang="zh-CN" altLang="en-US" sz="1700" b="1" smtClean="0">
                <a:solidFill>
                  <a:srgbClr val="3333CC"/>
                </a:solidFill>
                <a:latin typeface="微软雅黑" panose="020B0503020204020204" pitchFamily="34" charset="-122"/>
                <a:ea typeface="微软雅黑" panose="020B0503020204020204" pitchFamily="34" charset="-122"/>
              </a:rPr>
              <a:t>每天（年）平均人小时；</a:t>
            </a:r>
            <a:endParaRPr lang="zh-CN" altLang="en-US" sz="1700" b="1" smtClean="0">
              <a:solidFill>
                <a:srgbClr val="3333CC"/>
              </a:solidFill>
              <a:latin typeface="微软雅黑" panose="020B0503020204020204" pitchFamily="34" charset="-122"/>
              <a:ea typeface="微软雅黑" panose="020B0503020204020204" pitchFamily="34" charset="-122"/>
            </a:endParaRPr>
          </a:p>
          <a:p>
            <a:pPr lvl="1" eaLnBrk="1" hangingPunct="1">
              <a:lnSpc>
                <a:spcPct val="90000"/>
              </a:lnSpc>
            </a:pPr>
            <a:r>
              <a:rPr lang="zh-CN" altLang="en-US" sz="1700" b="1" smtClean="0">
                <a:solidFill>
                  <a:srgbClr val="3333CC"/>
                </a:solidFill>
                <a:latin typeface="微软雅黑" panose="020B0503020204020204" pitchFamily="34" charset="-122"/>
                <a:ea typeface="微软雅黑" panose="020B0503020204020204" pitchFamily="34" charset="-122"/>
              </a:rPr>
              <a:t>预计的职业寿命；</a:t>
            </a:r>
            <a:endParaRPr lang="zh-CN" altLang="en-US" sz="1700" b="1" smtClean="0">
              <a:solidFill>
                <a:srgbClr val="3333CC"/>
              </a:solidFill>
              <a:latin typeface="微软雅黑" panose="020B0503020204020204" pitchFamily="34" charset="-122"/>
              <a:ea typeface="微软雅黑" panose="020B0503020204020204" pitchFamily="34" charset="-122"/>
            </a:endParaRPr>
          </a:p>
          <a:p>
            <a:pPr lvl="1" eaLnBrk="1" hangingPunct="1">
              <a:lnSpc>
                <a:spcPct val="90000"/>
              </a:lnSpc>
            </a:pPr>
            <a:r>
              <a:rPr lang="zh-CN" altLang="en-US" sz="1700" b="1" smtClean="0">
                <a:solidFill>
                  <a:srgbClr val="3333CC"/>
                </a:solidFill>
                <a:latin typeface="微软雅黑" panose="020B0503020204020204" pitchFamily="34" charset="-122"/>
                <a:ea typeface="微软雅黑" panose="020B0503020204020204" pitchFamily="34" charset="-122"/>
              </a:rPr>
              <a:t>劳动力考虑</a:t>
            </a:r>
            <a:r>
              <a:rPr lang="zh-CN" altLang="en-US" sz="1700" b="1" smtClean="0">
                <a:latin typeface="微软雅黑" panose="020B0503020204020204" pitchFamily="34" charset="-122"/>
                <a:ea typeface="微软雅黑" panose="020B0503020204020204" pitchFamily="34" charset="-122"/>
              </a:rPr>
              <a:t>（小时工资、操作时间预计其时间之比，特殊能力要求、反常工作条件、工会要求等）；</a:t>
            </a:r>
            <a:endParaRPr lang="zh-CN" altLang="en-US" sz="1700" b="1" smtClean="0">
              <a:latin typeface="微软雅黑" panose="020B0503020204020204" pitchFamily="34" charset="-122"/>
              <a:ea typeface="微软雅黑" panose="020B0503020204020204" pitchFamily="34" charset="-122"/>
            </a:endParaRPr>
          </a:p>
          <a:p>
            <a:pPr lvl="1" eaLnBrk="1" hangingPunct="1">
              <a:lnSpc>
                <a:spcPct val="90000"/>
              </a:lnSpc>
            </a:pPr>
            <a:r>
              <a:rPr lang="zh-CN" altLang="en-US" sz="1700" b="1" smtClean="0">
                <a:latin typeface="微软雅黑" panose="020B0503020204020204" pitchFamily="34" charset="-122"/>
                <a:ea typeface="微软雅黑" panose="020B0503020204020204" pitchFamily="34" charset="-122"/>
              </a:rPr>
              <a:t>机器、设备、工具的</a:t>
            </a:r>
            <a:r>
              <a:rPr lang="zh-CN" altLang="en-US" sz="1700" b="1" smtClean="0">
                <a:solidFill>
                  <a:srgbClr val="3333CC"/>
                </a:solidFill>
                <a:latin typeface="微软雅黑" panose="020B0503020204020204" pitchFamily="34" charset="-122"/>
                <a:ea typeface="微软雅黑" panose="020B0503020204020204" pitchFamily="34" charset="-122"/>
              </a:rPr>
              <a:t>资本投入</a:t>
            </a:r>
            <a:r>
              <a:rPr lang="zh-CN" altLang="en-US" sz="1700" b="1" smtClean="0">
                <a:latin typeface="微软雅黑" panose="020B0503020204020204" pitchFamily="34" charset="-122"/>
                <a:ea typeface="微软雅黑" panose="020B0503020204020204" pitchFamily="34" charset="-122"/>
              </a:rPr>
              <a:t>。</a:t>
            </a:r>
            <a:endParaRPr lang="zh-CN" altLang="en-US" sz="1700" b="1" smtClean="0">
              <a:latin typeface="微软雅黑" panose="020B0503020204020204" pitchFamily="34" charset="-122"/>
              <a:ea typeface="微软雅黑" panose="020B0503020204020204" pitchFamily="34" charset="-122"/>
            </a:endParaRPr>
          </a:p>
          <a:p>
            <a:pPr eaLnBrk="1" hangingPunct="1">
              <a:lnSpc>
                <a:spcPct val="90000"/>
              </a:lnSpc>
            </a:pPr>
            <a:r>
              <a:rPr lang="zh-CN" altLang="en-US" sz="2500" b="1" smtClean="0">
                <a:solidFill>
                  <a:schemeClr val="hlink"/>
                </a:solidFill>
                <a:latin typeface="微软雅黑" panose="020B0503020204020204" pitchFamily="34" charset="-122"/>
                <a:ea typeface="微软雅黑" panose="020B0503020204020204" pitchFamily="34" charset="-122"/>
              </a:rPr>
              <a:t>动作定时研究的内容：</a:t>
            </a:r>
            <a:endParaRPr lang="zh-CN" altLang="en-US" sz="2500" b="1" smtClean="0">
              <a:solidFill>
                <a:schemeClr val="hlink"/>
              </a:solidFill>
              <a:latin typeface="微软雅黑" panose="020B0503020204020204" pitchFamily="34" charset="-122"/>
              <a:ea typeface="微软雅黑" panose="020B0503020204020204" pitchFamily="34" charset="-122"/>
            </a:endParaRPr>
          </a:p>
          <a:p>
            <a:pPr lvl="1" eaLnBrk="1" hangingPunct="1">
              <a:lnSpc>
                <a:spcPct val="90000"/>
              </a:lnSpc>
            </a:pPr>
            <a:r>
              <a:rPr lang="zh-CN" altLang="en-US" sz="1700" b="1" smtClean="0">
                <a:solidFill>
                  <a:srgbClr val="3333CC"/>
                </a:solidFill>
                <a:latin typeface="微软雅黑" panose="020B0503020204020204" pitchFamily="34" charset="-122"/>
                <a:ea typeface="微软雅黑" panose="020B0503020204020204" pitchFamily="34" charset="-122"/>
              </a:rPr>
              <a:t>工作方法设计；</a:t>
            </a:r>
            <a:endParaRPr lang="zh-CN" altLang="en-US" sz="1700" b="1" smtClean="0">
              <a:solidFill>
                <a:srgbClr val="3333CC"/>
              </a:solidFill>
              <a:latin typeface="微软雅黑" panose="020B0503020204020204" pitchFamily="34" charset="-122"/>
              <a:ea typeface="微软雅黑" panose="020B0503020204020204" pitchFamily="34" charset="-122"/>
            </a:endParaRPr>
          </a:p>
          <a:p>
            <a:pPr lvl="1" eaLnBrk="1" hangingPunct="1">
              <a:lnSpc>
                <a:spcPct val="90000"/>
              </a:lnSpc>
            </a:pPr>
            <a:r>
              <a:rPr lang="zh-CN" altLang="en-US" sz="1700" b="1" smtClean="0">
                <a:solidFill>
                  <a:srgbClr val="3333CC"/>
                </a:solidFill>
                <a:latin typeface="微软雅黑" panose="020B0503020204020204" pitchFamily="34" charset="-122"/>
                <a:ea typeface="微软雅黑" panose="020B0503020204020204" pitchFamily="34" charset="-122"/>
              </a:rPr>
              <a:t>生产过程工序动作分析；</a:t>
            </a:r>
            <a:endParaRPr lang="zh-CN" altLang="en-US" sz="1700" b="1" smtClean="0">
              <a:solidFill>
                <a:srgbClr val="3333CC"/>
              </a:solidFill>
              <a:latin typeface="微软雅黑" panose="020B0503020204020204" pitchFamily="34" charset="-122"/>
              <a:ea typeface="微软雅黑" panose="020B0503020204020204" pitchFamily="34" charset="-122"/>
            </a:endParaRPr>
          </a:p>
          <a:p>
            <a:pPr lvl="1" eaLnBrk="1" hangingPunct="1">
              <a:lnSpc>
                <a:spcPct val="90000"/>
              </a:lnSpc>
            </a:pPr>
            <a:r>
              <a:rPr lang="zh-CN" altLang="en-US" sz="1700" b="1" smtClean="0">
                <a:solidFill>
                  <a:srgbClr val="3333CC"/>
                </a:solidFill>
                <a:latin typeface="微软雅黑" panose="020B0503020204020204" pitchFamily="34" charset="-122"/>
                <a:ea typeface="微软雅黑" panose="020B0503020204020204" pitchFamily="34" charset="-122"/>
              </a:rPr>
              <a:t>动作操作过程分析。</a:t>
            </a:r>
            <a:endParaRPr lang="zh-CN" altLang="en-US" sz="1700" b="1" smtClean="0">
              <a:solidFill>
                <a:srgbClr val="3333CC"/>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sz="2500" b="1" smtClean="0">
                <a:solidFill>
                  <a:schemeClr val="hlink"/>
                </a:solidFill>
                <a:latin typeface="微软雅黑" panose="020B0503020204020204" pitchFamily="34" charset="-122"/>
                <a:ea typeface="微软雅黑" panose="020B0503020204020204" pitchFamily="34" charset="-122"/>
              </a:rPr>
              <a:t>核心是动作经济原则：</a:t>
            </a:r>
            <a:endParaRPr lang="zh-CN" altLang="en-US" sz="2500" b="1" smtClean="0">
              <a:solidFill>
                <a:schemeClr val="hlink"/>
              </a:solidFill>
              <a:latin typeface="微软雅黑" panose="020B0503020204020204" pitchFamily="34" charset="-122"/>
              <a:ea typeface="微软雅黑" panose="020B0503020204020204" pitchFamily="34" charset="-122"/>
            </a:endParaRPr>
          </a:p>
          <a:p>
            <a:pPr lvl="1" eaLnBrk="1" hangingPunct="1">
              <a:lnSpc>
                <a:spcPct val="90000"/>
              </a:lnSpc>
            </a:pPr>
            <a:r>
              <a:rPr lang="zh-CN" altLang="en-US" sz="1700" b="1" smtClean="0">
                <a:latin typeface="微软雅黑" panose="020B0503020204020204" pitchFamily="34" charset="-122"/>
                <a:ea typeface="微软雅黑" panose="020B0503020204020204" pitchFamily="34" charset="-122"/>
              </a:rPr>
              <a:t>把人机工程看成是动作定时方法的一个部分；</a:t>
            </a:r>
            <a:endParaRPr lang="zh-CN" altLang="en-US" sz="1700" b="1" smtClean="0">
              <a:latin typeface="微软雅黑" panose="020B0503020204020204" pitchFamily="34" charset="-122"/>
              <a:ea typeface="微软雅黑" panose="020B0503020204020204" pitchFamily="34" charset="-122"/>
            </a:endParaRPr>
          </a:p>
          <a:p>
            <a:pPr lvl="1" eaLnBrk="1" hangingPunct="1">
              <a:lnSpc>
                <a:spcPct val="90000"/>
              </a:lnSpc>
            </a:pPr>
            <a:r>
              <a:rPr lang="zh-CN" altLang="en-US" sz="1700" b="1" smtClean="0">
                <a:latin typeface="微软雅黑" panose="020B0503020204020204" pitchFamily="34" charset="-122"/>
                <a:ea typeface="微软雅黑" panose="020B0503020204020204" pitchFamily="34" charset="-122"/>
              </a:rPr>
              <a:t>通过动作设计使人去适应机器</a:t>
            </a:r>
            <a:r>
              <a:rPr lang="en-US" altLang="zh-CN" sz="1700" b="1" smtClean="0">
                <a:latin typeface="微软雅黑" panose="020B0503020204020204" pitchFamily="34" charset="-122"/>
                <a:ea typeface="微软雅黑" panose="020B0503020204020204" pitchFamily="34" charset="-122"/>
              </a:rPr>
              <a:t>——</a:t>
            </a:r>
            <a:r>
              <a:rPr lang="zh-CN" altLang="en-US" sz="1700" b="1" smtClean="0">
                <a:latin typeface="微软雅黑" panose="020B0503020204020204" pitchFamily="34" charset="-122"/>
                <a:ea typeface="微软雅黑" panose="020B0503020204020204" pitchFamily="34" charset="-122"/>
              </a:rPr>
              <a:t>双手不能同时完成动作。</a:t>
            </a:r>
            <a:endParaRPr lang="zh-CN" altLang="en-US" sz="1700" b="1" smtClean="0">
              <a:latin typeface="微软雅黑" panose="020B0503020204020204" pitchFamily="34" charset="-122"/>
              <a:ea typeface="微软雅黑" panose="020B0503020204020204" pitchFamily="34" charset="-122"/>
            </a:endParaRPr>
          </a:p>
        </p:txBody>
      </p:sp>
      <p:sp>
        <p:nvSpPr>
          <p:cNvPr id="47110" name="AutoShape 4"/>
          <p:cNvSpPr>
            <a:spLocks noChangeArrowheads="1"/>
          </p:cNvSpPr>
          <p:nvPr/>
        </p:nvSpPr>
        <p:spPr bwMode="auto">
          <a:xfrm>
            <a:off x="468313" y="981075"/>
            <a:ext cx="8064500" cy="935038"/>
          </a:xfrm>
          <a:prstGeom prst="roundRect">
            <a:avLst>
              <a:gd name="adj" fmla="val 16667"/>
            </a:avLst>
          </a:prstGeom>
          <a:solidFill>
            <a:srgbClr val="00FF00">
              <a:alpha val="43921"/>
            </a:srgbClr>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7111" name="Group 214"/>
          <p:cNvGrpSpPr/>
          <p:nvPr/>
        </p:nvGrpSpPr>
        <p:grpSpPr bwMode="auto">
          <a:xfrm>
            <a:off x="6986588" y="4365625"/>
            <a:ext cx="1833562" cy="1719263"/>
            <a:chOff x="2784" y="2376"/>
            <a:chExt cx="1153" cy="1081"/>
          </a:xfrm>
        </p:grpSpPr>
        <p:sp>
          <p:nvSpPr>
            <p:cNvPr id="47112" name="Freeform 215"/>
            <p:cNvSpPr>
              <a:spLocks noChangeArrowheads="1"/>
            </p:cNvSpPr>
            <p:nvPr/>
          </p:nvSpPr>
          <p:spPr bwMode="auto">
            <a:xfrm>
              <a:off x="2940" y="2956"/>
              <a:ext cx="167" cy="155"/>
            </a:xfrm>
            <a:custGeom>
              <a:avLst/>
              <a:gdLst>
                <a:gd name="T0" fmla="*/ 137 w 167"/>
                <a:gd name="T1" fmla="*/ 0 h 155"/>
                <a:gd name="T2" fmla="*/ 137 w 167"/>
                <a:gd name="T3" fmla="*/ 4 h 155"/>
                <a:gd name="T4" fmla="*/ 137 w 167"/>
                <a:gd name="T5" fmla="*/ 16 h 155"/>
                <a:gd name="T6" fmla="*/ 137 w 167"/>
                <a:gd name="T7" fmla="*/ 28 h 155"/>
                <a:gd name="T8" fmla="*/ 137 w 167"/>
                <a:gd name="T9" fmla="*/ 56 h 155"/>
                <a:gd name="T10" fmla="*/ 145 w 167"/>
                <a:gd name="T11" fmla="*/ 77 h 155"/>
                <a:gd name="T12" fmla="*/ 149 w 167"/>
                <a:gd name="T13" fmla="*/ 101 h 155"/>
                <a:gd name="T14" fmla="*/ 153 w 167"/>
                <a:gd name="T15" fmla="*/ 117 h 155"/>
                <a:gd name="T16" fmla="*/ 157 w 167"/>
                <a:gd name="T17" fmla="*/ 133 h 155"/>
                <a:gd name="T18" fmla="*/ 166 w 167"/>
                <a:gd name="T19" fmla="*/ 154 h 155"/>
                <a:gd name="T20" fmla="*/ 104 w 167"/>
                <a:gd name="T21" fmla="*/ 117 h 155"/>
                <a:gd name="T22" fmla="*/ 29 w 167"/>
                <a:gd name="T23" fmla="*/ 121 h 155"/>
                <a:gd name="T24" fmla="*/ 13 w 167"/>
                <a:gd name="T25" fmla="*/ 121 h 155"/>
                <a:gd name="T26" fmla="*/ 5 w 167"/>
                <a:gd name="T27" fmla="*/ 105 h 155"/>
                <a:gd name="T28" fmla="*/ 0 w 167"/>
                <a:gd name="T29" fmla="*/ 85 h 155"/>
                <a:gd name="T30" fmla="*/ 0 w 167"/>
                <a:gd name="T31" fmla="*/ 77 h 155"/>
                <a:gd name="T32" fmla="*/ 0 w 167"/>
                <a:gd name="T33" fmla="*/ 72 h 155"/>
                <a:gd name="T34" fmla="*/ 5 w 167"/>
                <a:gd name="T35" fmla="*/ 60 h 155"/>
                <a:gd name="T36" fmla="*/ 13 w 167"/>
                <a:gd name="T37" fmla="*/ 52 h 155"/>
                <a:gd name="T38" fmla="*/ 137 w 167"/>
                <a:gd name="T39" fmla="*/ 0 h 1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7" h="155">
                  <a:moveTo>
                    <a:pt x="137" y="0"/>
                  </a:moveTo>
                  <a:lnTo>
                    <a:pt x="137" y="4"/>
                  </a:lnTo>
                  <a:lnTo>
                    <a:pt x="137" y="16"/>
                  </a:lnTo>
                  <a:lnTo>
                    <a:pt x="137" y="28"/>
                  </a:lnTo>
                  <a:lnTo>
                    <a:pt x="137" y="56"/>
                  </a:lnTo>
                  <a:lnTo>
                    <a:pt x="145" y="77"/>
                  </a:lnTo>
                  <a:lnTo>
                    <a:pt x="149" y="101"/>
                  </a:lnTo>
                  <a:lnTo>
                    <a:pt x="153" y="117"/>
                  </a:lnTo>
                  <a:lnTo>
                    <a:pt x="157" y="133"/>
                  </a:lnTo>
                  <a:lnTo>
                    <a:pt x="166" y="154"/>
                  </a:lnTo>
                  <a:lnTo>
                    <a:pt x="104" y="117"/>
                  </a:lnTo>
                  <a:lnTo>
                    <a:pt x="29" y="121"/>
                  </a:lnTo>
                  <a:lnTo>
                    <a:pt x="13" y="121"/>
                  </a:lnTo>
                  <a:lnTo>
                    <a:pt x="5" y="105"/>
                  </a:lnTo>
                  <a:lnTo>
                    <a:pt x="0" y="85"/>
                  </a:lnTo>
                  <a:lnTo>
                    <a:pt x="0" y="77"/>
                  </a:lnTo>
                  <a:lnTo>
                    <a:pt x="0" y="72"/>
                  </a:lnTo>
                  <a:lnTo>
                    <a:pt x="5" y="60"/>
                  </a:lnTo>
                  <a:lnTo>
                    <a:pt x="13" y="52"/>
                  </a:lnTo>
                  <a:lnTo>
                    <a:pt x="137" y="0"/>
                  </a:lnTo>
                  <a:close/>
                </a:path>
              </a:pathLst>
            </a:custGeom>
            <a:solidFill>
              <a:srgbClr val="888888"/>
            </a:solidFill>
            <a:ln w="3175">
              <a:solidFill>
                <a:srgbClr val="000000"/>
              </a:solidFill>
              <a:round/>
            </a:ln>
          </p:spPr>
          <p:txBody>
            <a:bodyPr/>
            <a:lstStyle/>
            <a:p>
              <a:endParaRPr lang="zh-CN" altLang="en-US"/>
            </a:p>
          </p:txBody>
        </p:sp>
        <p:sp>
          <p:nvSpPr>
            <p:cNvPr id="47113" name="Freeform 216"/>
            <p:cNvSpPr>
              <a:spLocks noChangeArrowheads="1"/>
            </p:cNvSpPr>
            <p:nvPr/>
          </p:nvSpPr>
          <p:spPr bwMode="auto">
            <a:xfrm>
              <a:off x="2841" y="2923"/>
              <a:ext cx="385" cy="500"/>
            </a:xfrm>
            <a:custGeom>
              <a:avLst/>
              <a:gdLst>
                <a:gd name="T0" fmla="*/ 54 w 385"/>
                <a:gd name="T1" fmla="*/ 0 h 500"/>
                <a:gd name="T2" fmla="*/ 21 w 385"/>
                <a:gd name="T3" fmla="*/ 28 h 500"/>
                <a:gd name="T4" fmla="*/ 0 w 385"/>
                <a:gd name="T5" fmla="*/ 61 h 500"/>
                <a:gd name="T6" fmla="*/ 0 w 385"/>
                <a:gd name="T7" fmla="*/ 126 h 500"/>
                <a:gd name="T8" fmla="*/ 9 w 385"/>
                <a:gd name="T9" fmla="*/ 187 h 500"/>
                <a:gd name="T10" fmla="*/ 54 w 385"/>
                <a:gd name="T11" fmla="*/ 304 h 500"/>
                <a:gd name="T12" fmla="*/ 128 w 385"/>
                <a:gd name="T13" fmla="*/ 393 h 500"/>
                <a:gd name="T14" fmla="*/ 174 w 385"/>
                <a:gd name="T15" fmla="*/ 430 h 500"/>
                <a:gd name="T16" fmla="*/ 207 w 385"/>
                <a:gd name="T17" fmla="*/ 462 h 500"/>
                <a:gd name="T18" fmla="*/ 228 w 385"/>
                <a:gd name="T19" fmla="*/ 482 h 500"/>
                <a:gd name="T20" fmla="*/ 252 w 385"/>
                <a:gd name="T21" fmla="*/ 499 h 500"/>
                <a:gd name="T22" fmla="*/ 335 w 385"/>
                <a:gd name="T23" fmla="*/ 495 h 500"/>
                <a:gd name="T24" fmla="*/ 384 w 385"/>
                <a:gd name="T25" fmla="*/ 430 h 500"/>
                <a:gd name="T26" fmla="*/ 384 w 385"/>
                <a:gd name="T27" fmla="*/ 393 h 500"/>
                <a:gd name="T28" fmla="*/ 372 w 385"/>
                <a:gd name="T29" fmla="*/ 361 h 500"/>
                <a:gd name="T30" fmla="*/ 356 w 385"/>
                <a:gd name="T31" fmla="*/ 332 h 500"/>
                <a:gd name="T32" fmla="*/ 335 w 385"/>
                <a:gd name="T33" fmla="*/ 304 h 500"/>
                <a:gd name="T34" fmla="*/ 335 w 385"/>
                <a:gd name="T35" fmla="*/ 300 h 500"/>
                <a:gd name="T36" fmla="*/ 306 w 385"/>
                <a:gd name="T37" fmla="*/ 259 h 500"/>
                <a:gd name="T38" fmla="*/ 281 w 385"/>
                <a:gd name="T39" fmla="*/ 219 h 500"/>
                <a:gd name="T40" fmla="*/ 269 w 385"/>
                <a:gd name="T41" fmla="*/ 203 h 500"/>
                <a:gd name="T42" fmla="*/ 265 w 385"/>
                <a:gd name="T43" fmla="*/ 187 h 500"/>
                <a:gd name="T44" fmla="*/ 203 w 385"/>
                <a:gd name="T45" fmla="*/ 150 h 500"/>
                <a:gd name="T46" fmla="*/ 128 w 385"/>
                <a:gd name="T47" fmla="*/ 154 h 500"/>
                <a:gd name="T48" fmla="*/ 112 w 385"/>
                <a:gd name="T49" fmla="*/ 154 h 500"/>
                <a:gd name="T50" fmla="*/ 104 w 385"/>
                <a:gd name="T51" fmla="*/ 138 h 500"/>
                <a:gd name="T52" fmla="*/ 99 w 385"/>
                <a:gd name="T53" fmla="*/ 118 h 500"/>
                <a:gd name="T54" fmla="*/ 99 w 385"/>
                <a:gd name="T55" fmla="*/ 110 h 500"/>
                <a:gd name="T56" fmla="*/ 99 w 385"/>
                <a:gd name="T57" fmla="*/ 105 h 500"/>
                <a:gd name="T58" fmla="*/ 104 w 385"/>
                <a:gd name="T59" fmla="*/ 93 h 500"/>
                <a:gd name="T60" fmla="*/ 112 w 385"/>
                <a:gd name="T61" fmla="*/ 85 h 500"/>
                <a:gd name="T62" fmla="*/ 104 w 385"/>
                <a:gd name="T63" fmla="*/ 81 h 500"/>
                <a:gd name="T64" fmla="*/ 66 w 385"/>
                <a:gd name="T65" fmla="*/ 45 h 500"/>
                <a:gd name="T66" fmla="*/ 54 w 385"/>
                <a:gd name="T67" fmla="*/ 0 h 5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5" h="500">
                  <a:moveTo>
                    <a:pt x="54" y="0"/>
                  </a:moveTo>
                  <a:lnTo>
                    <a:pt x="21" y="28"/>
                  </a:lnTo>
                  <a:lnTo>
                    <a:pt x="0" y="61"/>
                  </a:lnTo>
                  <a:lnTo>
                    <a:pt x="0" y="126"/>
                  </a:lnTo>
                  <a:lnTo>
                    <a:pt x="9" y="187"/>
                  </a:lnTo>
                  <a:lnTo>
                    <a:pt x="54" y="304"/>
                  </a:lnTo>
                  <a:lnTo>
                    <a:pt x="128" y="393"/>
                  </a:lnTo>
                  <a:lnTo>
                    <a:pt x="174" y="430"/>
                  </a:lnTo>
                  <a:lnTo>
                    <a:pt x="207" y="462"/>
                  </a:lnTo>
                  <a:lnTo>
                    <a:pt x="228" y="482"/>
                  </a:lnTo>
                  <a:lnTo>
                    <a:pt x="252" y="499"/>
                  </a:lnTo>
                  <a:lnTo>
                    <a:pt x="335" y="495"/>
                  </a:lnTo>
                  <a:lnTo>
                    <a:pt x="384" y="430"/>
                  </a:lnTo>
                  <a:lnTo>
                    <a:pt x="384" y="393"/>
                  </a:lnTo>
                  <a:lnTo>
                    <a:pt x="372" y="361"/>
                  </a:lnTo>
                  <a:lnTo>
                    <a:pt x="356" y="332"/>
                  </a:lnTo>
                  <a:lnTo>
                    <a:pt x="335" y="304"/>
                  </a:lnTo>
                  <a:lnTo>
                    <a:pt x="335" y="300"/>
                  </a:lnTo>
                  <a:lnTo>
                    <a:pt x="306" y="259"/>
                  </a:lnTo>
                  <a:lnTo>
                    <a:pt x="281" y="219"/>
                  </a:lnTo>
                  <a:lnTo>
                    <a:pt x="269" y="203"/>
                  </a:lnTo>
                  <a:lnTo>
                    <a:pt x="265" y="187"/>
                  </a:lnTo>
                  <a:lnTo>
                    <a:pt x="203" y="150"/>
                  </a:lnTo>
                  <a:lnTo>
                    <a:pt x="128" y="154"/>
                  </a:lnTo>
                  <a:lnTo>
                    <a:pt x="112" y="154"/>
                  </a:lnTo>
                  <a:lnTo>
                    <a:pt x="104" y="138"/>
                  </a:lnTo>
                  <a:lnTo>
                    <a:pt x="99" y="118"/>
                  </a:lnTo>
                  <a:lnTo>
                    <a:pt x="99" y="110"/>
                  </a:lnTo>
                  <a:lnTo>
                    <a:pt x="99" y="105"/>
                  </a:lnTo>
                  <a:lnTo>
                    <a:pt x="104" y="93"/>
                  </a:lnTo>
                  <a:lnTo>
                    <a:pt x="112" y="85"/>
                  </a:lnTo>
                  <a:lnTo>
                    <a:pt x="104" y="81"/>
                  </a:lnTo>
                  <a:lnTo>
                    <a:pt x="66" y="45"/>
                  </a:lnTo>
                  <a:lnTo>
                    <a:pt x="54" y="0"/>
                  </a:lnTo>
                  <a:close/>
                </a:path>
              </a:pathLst>
            </a:custGeom>
            <a:solidFill>
              <a:srgbClr val="BBBBBB"/>
            </a:solidFill>
            <a:ln w="3175">
              <a:solidFill>
                <a:srgbClr val="000000"/>
              </a:solidFill>
              <a:round/>
            </a:ln>
          </p:spPr>
          <p:txBody>
            <a:bodyPr/>
            <a:lstStyle/>
            <a:p>
              <a:endParaRPr lang="zh-CN" altLang="en-US"/>
            </a:p>
          </p:txBody>
        </p:sp>
        <p:sp>
          <p:nvSpPr>
            <p:cNvPr id="47114" name="Freeform 217"/>
            <p:cNvSpPr>
              <a:spLocks noChangeArrowheads="1"/>
            </p:cNvSpPr>
            <p:nvPr/>
          </p:nvSpPr>
          <p:spPr bwMode="auto">
            <a:xfrm>
              <a:off x="3316" y="2583"/>
              <a:ext cx="59" cy="33"/>
            </a:xfrm>
            <a:custGeom>
              <a:avLst/>
              <a:gdLst>
                <a:gd name="T0" fmla="*/ 42 w 59"/>
                <a:gd name="T1" fmla="*/ 8 h 33"/>
                <a:gd name="T2" fmla="*/ 42 w 59"/>
                <a:gd name="T3" fmla="*/ 8 h 33"/>
                <a:gd name="T4" fmla="*/ 42 w 59"/>
                <a:gd name="T5" fmla="*/ 0 h 33"/>
                <a:gd name="T6" fmla="*/ 17 w 59"/>
                <a:gd name="T7" fmla="*/ 8 h 33"/>
                <a:gd name="T8" fmla="*/ 0 w 59"/>
                <a:gd name="T9" fmla="*/ 12 h 33"/>
                <a:gd name="T10" fmla="*/ 0 w 59"/>
                <a:gd name="T11" fmla="*/ 24 h 33"/>
                <a:gd name="T12" fmla="*/ 9 w 59"/>
                <a:gd name="T13" fmla="*/ 32 h 33"/>
                <a:gd name="T14" fmla="*/ 29 w 59"/>
                <a:gd name="T15" fmla="*/ 24 h 33"/>
                <a:gd name="T16" fmla="*/ 58 w 59"/>
                <a:gd name="T17" fmla="*/ 16 h 33"/>
                <a:gd name="T18" fmla="*/ 42 w 59"/>
                <a:gd name="T19" fmla="*/ 8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9" h="33">
                  <a:moveTo>
                    <a:pt x="42" y="8"/>
                  </a:moveTo>
                  <a:lnTo>
                    <a:pt x="42" y="8"/>
                  </a:lnTo>
                  <a:lnTo>
                    <a:pt x="42" y="0"/>
                  </a:lnTo>
                  <a:lnTo>
                    <a:pt x="17" y="8"/>
                  </a:lnTo>
                  <a:lnTo>
                    <a:pt x="0" y="12"/>
                  </a:lnTo>
                  <a:lnTo>
                    <a:pt x="0" y="24"/>
                  </a:lnTo>
                  <a:lnTo>
                    <a:pt x="9" y="32"/>
                  </a:lnTo>
                  <a:lnTo>
                    <a:pt x="29" y="24"/>
                  </a:lnTo>
                  <a:lnTo>
                    <a:pt x="58" y="16"/>
                  </a:lnTo>
                  <a:lnTo>
                    <a:pt x="42" y="8"/>
                  </a:lnTo>
                  <a:close/>
                </a:path>
              </a:pathLst>
            </a:custGeom>
            <a:solidFill>
              <a:srgbClr val="000000"/>
            </a:solidFill>
            <a:ln w="3175">
              <a:solidFill>
                <a:srgbClr val="000000"/>
              </a:solidFill>
              <a:round/>
            </a:ln>
          </p:spPr>
          <p:txBody>
            <a:bodyPr/>
            <a:lstStyle/>
            <a:p>
              <a:endParaRPr lang="zh-CN" altLang="en-US"/>
            </a:p>
          </p:txBody>
        </p:sp>
        <p:sp>
          <p:nvSpPr>
            <p:cNvPr id="47115" name="Freeform 218"/>
            <p:cNvSpPr>
              <a:spLocks noChangeArrowheads="1"/>
            </p:cNvSpPr>
            <p:nvPr/>
          </p:nvSpPr>
          <p:spPr bwMode="auto">
            <a:xfrm>
              <a:off x="3374" y="2599"/>
              <a:ext cx="84" cy="62"/>
            </a:xfrm>
            <a:custGeom>
              <a:avLst/>
              <a:gdLst>
                <a:gd name="T0" fmla="*/ 70 w 84"/>
                <a:gd name="T1" fmla="*/ 57 h 62"/>
                <a:gd name="T2" fmla="*/ 58 w 84"/>
                <a:gd name="T3" fmla="*/ 57 h 62"/>
                <a:gd name="T4" fmla="*/ 46 w 84"/>
                <a:gd name="T5" fmla="*/ 57 h 62"/>
                <a:gd name="T6" fmla="*/ 29 w 84"/>
                <a:gd name="T7" fmla="*/ 57 h 62"/>
                <a:gd name="T8" fmla="*/ 13 w 84"/>
                <a:gd name="T9" fmla="*/ 57 h 62"/>
                <a:gd name="T10" fmla="*/ 0 w 84"/>
                <a:gd name="T11" fmla="*/ 57 h 62"/>
                <a:gd name="T12" fmla="*/ 0 w 84"/>
                <a:gd name="T13" fmla="*/ 4 h 62"/>
                <a:gd name="T14" fmla="*/ 17 w 84"/>
                <a:gd name="T15" fmla="*/ 4 h 62"/>
                <a:gd name="T16" fmla="*/ 33 w 84"/>
                <a:gd name="T17" fmla="*/ 8 h 62"/>
                <a:gd name="T18" fmla="*/ 58 w 84"/>
                <a:gd name="T19" fmla="*/ 4 h 62"/>
                <a:gd name="T20" fmla="*/ 83 w 84"/>
                <a:gd name="T21" fmla="*/ 0 h 62"/>
                <a:gd name="T22" fmla="*/ 83 w 84"/>
                <a:gd name="T23" fmla="*/ 61 h 62"/>
                <a:gd name="T24" fmla="*/ 70 w 84"/>
                <a:gd name="T25" fmla="*/ 57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62">
                  <a:moveTo>
                    <a:pt x="70" y="57"/>
                  </a:moveTo>
                  <a:lnTo>
                    <a:pt x="58" y="57"/>
                  </a:lnTo>
                  <a:lnTo>
                    <a:pt x="46" y="57"/>
                  </a:lnTo>
                  <a:lnTo>
                    <a:pt x="29" y="57"/>
                  </a:lnTo>
                  <a:lnTo>
                    <a:pt x="13" y="57"/>
                  </a:lnTo>
                  <a:lnTo>
                    <a:pt x="0" y="57"/>
                  </a:lnTo>
                  <a:lnTo>
                    <a:pt x="0" y="4"/>
                  </a:lnTo>
                  <a:lnTo>
                    <a:pt x="17" y="4"/>
                  </a:lnTo>
                  <a:lnTo>
                    <a:pt x="33" y="8"/>
                  </a:lnTo>
                  <a:lnTo>
                    <a:pt x="58" y="4"/>
                  </a:lnTo>
                  <a:lnTo>
                    <a:pt x="83" y="0"/>
                  </a:lnTo>
                  <a:lnTo>
                    <a:pt x="83" y="61"/>
                  </a:lnTo>
                  <a:lnTo>
                    <a:pt x="70" y="57"/>
                  </a:lnTo>
                  <a:close/>
                </a:path>
              </a:pathLst>
            </a:custGeom>
            <a:solidFill>
              <a:srgbClr val="FFFFFF"/>
            </a:solidFill>
            <a:ln w="3175">
              <a:solidFill>
                <a:srgbClr val="000000"/>
              </a:solidFill>
              <a:round/>
            </a:ln>
          </p:spPr>
          <p:txBody>
            <a:bodyPr/>
            <a:lstStyle/>
            <a:p>
              <a:endParaRPr lang="zh-CN" altLang="en-US"/>
            </a:p>
          </p:txBody>
        </p:sp>
        <p:sp>
          <p:nvSpPr>
            <p:cNvPr id="47116" name="Freeform 219"/>
            <p:cNvSpPr>
              <a:spLocks noChangeArrowheads="1"/>
            </p:cNvSpPr>
            <p:nvPr/>
          </p:nvSpPr>
          <p:spPr bwMode="auto">
            <a:xfrm>
              <a:off x="3374" y="2599"/>
              <a:ext cx="84" cy="62"/>
            </a:xfrm>
            <a:custGeom>
              <a:avLst/>
              <a:gdLst>
                <a:gd name="T0" fmla="*/ 70 w 84"/>
                <a:gd name="T1" fmla="*/ 57 h 62"/>
                <a:gd name="T2" fmla="*/ 58 w 84"/>
                <a:gd name="T3" fmla="*/ 57 h 62"/>
                <a:gd name="T4" fmla="*/ 46 w 84"/>
                <a:gd name="T5" fmla="*/ 57 h 62"/>
                <a:gd name="T6" fmla="*/ 29 w 84"/>
                <a:gd name="T7" fmla="*/ 57 h 62"/>
                <a:gd name="T8" fmla="*/ 13 w 84"/>
                <a:gd name="T9" fmla="*/ 57 h 62"/>
                <a:gd name="T10" fmla="*/ 0 w 84"/>
                <a:gd name="T11" fmla="*/ 57 h 62"/>
                <a:gd name="T12" fmla="*/ 0 w 84"/>
                <a:gd name="T13" fmla="*/ 4 h 62"/>
                <a:gd name="T14" fmla="*/ 17 w 84"/>
                <a:gd name="T15" fmla="*/ 4 h 62"/>
                <a:gd name="T16" fmla="*/ 33 w 84"/>
                <a:gd name="T17" fmla="*/ 8 h 62"/>
                <a:gd name="T18" fmla="*/ 58 w 84"/>
                <a:gd name="T19" fmla="*/ 4 h 62"/>
                <a:gd name="T20" fmla="*/ 83 w 84"/>
                <a:gd name="T21" fmla="*/ 0 h 62"/>
                <a:gd name="T22" fmla="*/ 83 w 84"/>
                <a:gd name="T23" fmla="*/ 61 h 62"/>
                <a:gd name="T24" fmla="*/ 70 w 84"/>
                <a:gd name="T25" fmla="*/ 57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62">
                  <a:moveTo>
                    <a:pt x="70" y="57"/>
                  </a:moveTo>
                  <a:lnTo>
                    <a:pt x="58" y="57"/>
                  </a:lnTo>
                  <a:lnTo>
                    <a:pt x="46" y="57"/>
                  </a:lnTo>
                  <a:lnTo>
                    <a:pt x="29" y="57"/>
                  </a:lnTo>
                  <a:lnTo>
                    <a:pt x="13" y="57"/>
                  </a:lnTo>
                  <a:lnTo>
                    <a:pt x="0" y="57"/>
                  </a:lnTo>
                  <a:lnTo>
                    <a:pt x="0" y="4"/>
                  </a:lnTo>
                  <a:lnTo>
                    <a:pt x="17" y="4"/>
                  </a:lnTo>
                  <a:lnTo>
                    <a:pt x="33" y="8"/>
                  </a:lnTo>
                  <a:lnTo>
                    <a:pt x="58" y="4"/>
                  </a:lnTo>
                  <a:lnTo>
                    <a:pt x="83" y="0"/>
                  </a:lnTo>
                  <a:lnTo>
                    <a:pt x="83" y="61"/>
                  </a:lnTo>
                  <a:lnTo>
                    <a:pt x="70" y="57"/>
                  </a:lnTo>
                  <a:close/>
                </a:path>
              </a:pathLst>
            </a:custGeom>
            <a:solidFill>
              <a:srgbClr val="444444"/>
            </a:solidFill>
            <a:ln w="3175">
              <a:solidFill>
                <a:srgbClr val="000000"/>
              </a:solidFill>
              <a:round/>
            </a:ln>
          </p:spPr>
          <p:txBody>
            <a:bodyPr/>
            <a:lstStyle/>
            <a:p>
              <a:endParaRPr lang="zh-CN" altLang="en-US"/>
            </a:p>
          </p:txBody>
        </p:sp>
        <p:sp>
          <p:nvSpPr>
            <p:cNvPr id="47117" name="Freeform 220"/>
            <p:cNvSpPr>
              <a:spLocks noChangeArrowheads="1"/>
            </p:cNvSpPr>
            <p:nvPr/>
          </p:nvSpPr>
          <p:spPr bwMode="auto">
            <a:xfrm>
              <a:off x="3069" y="2656"/>
              <a:ext cx="666" cy="645"/>
            </a:xfrm>
            <a:custGeom>
              <a:avLst/>
              <a:gdLst>
                <a:gd name="T0" fmla="*/ 90 w 666"/>
                <a:gd name="T1" fmla="*/ 105 h 645"/>
                <a:gd name="T2" fmla="*/ 95 w 666"/>
                <a:gd name="T3" fmla="*/ 105 h 645"/>
                <a:gd name="T4" fmla="*/ 206 w 666"/>
                <a:gd name="T5" fmla="*/ 24 h 645"/>
                <a:gd name="T6" fmla="*/ 338 w 666"/>
                <a:gd name="T7" fmla="*/ 0 h 645"/>
                <a:gd name="T8" fmla="*/ 470 w 666"/>
                <a:gd name="T9" fmla="*/ 32 h 645"/>
                <a:gd name="T10" fmla="*/ 582 w 666"/>
                <a:gd name="T11" fmla="*/ 109 h 645"/>
                <a:gd name="T12" fmla="*/ 644 w 666"/>
                <a:gd name="T13" fmla="*/ 210 h 645"/>
                <a:gd name="T14" fmla="*/ 665 w 666"/>
                <a:gd name="T15" fmla="*/ 324 h 645"/>
                <a:gd name="T16" fmla="*/ 665 w 666"/>
                <a:gd name="T17" fmla="*/ 328 h 645"/>
                <a:gd name="T18" fmla="*/ 660 w 666"/>
                <a:gd name="T19" fmla="*/ 372 h 645"/>
                <a:gd name="T20" fmla="*/ 652 w 666"/>
                <a:gd name="T21" fmla="*/ 409 h 645"/>
                <a:gd name="T22" fmla="*/ 644 w 666"/>
                <a:gd name="T23" fmla="*/ 437 h 645"/>
                <a:gd name="T24" fmla="*/ 627 w 666"/>
                <a:gd name="T25" fmla="*/ 470 h 645"/>
                <a:gd name="T26" fmla="*/ 611 w 666"/>
                <a:gd name="T27" fmla="*/ 474 h 645"/>
                <a:gd name="T28" fmla="*/ 598 w 666"/>
                <a:gd name="T29" fmla="*/ 482 h 645"/>
                <a:gd name="T30" fmla="*/ 565 w 666"/>
                <a:gd name="T31" fmla="*/ 506 h 645"/>
                <a:gd name="T32" fmla="*/ 537 w 666"/>
                <a:gd name="T33" fmla="*/ 531 h 645"/>
                <a:gd name="T34" fmla="*/ 532 w 666"/>
                <a:gd name="T35" fmla="*/ 539 h 645"/>
                <a:gd name="T36" fmla="*/ 503 w 666"/>
                <a:gd name="T37" fmla="*/ 571 h 645"/>
                <a:gd name="T38" fmla="*/ 475 w 666"/>
                <a:gd name="T39" fmla="*/ 616 h 645"/>
                <a:gd name="T40" fmla="*/ 384 w 666"/>
                <a:gd name="T41" fmla="*/ 644 h 645"/>
                <a:gd name="T42" fmla="*/ 289 w 666"/>
                <a:gd name="T43" fmla="*/ 640 h 645"/>
                <a:gd name="T44" fmla="*/ 194 w 666"/>
                <a:gd name="T45" fmla="*/ 616 h 645"/>
                <a:gd name="T46" fmla="*/ 115 w 666"/>
                <a:gd name="T47" fmla="*/ 563 h 645"/>
                <a:gd name="T48" fmla="*/ 61 w 666"/>
                <a:gd name="T49" fmla="*/ 502 h 645"/>
                <a:gd name="T50" fmla="*/ 28 w 666"/>
                <a:gd name="T51" fmla="*/ 433 h 645"/>
                <a:gd name="T52" fmla="*/ 16 w 666"/>
                <a:gd name="T53" fmla="*/ 377 h 645"/>
                <a:gd name="T54" fmla="*/ 8 w 666"/>
                <a:gd name="T55" fmla="*/ 320 h 645"/>
                <a:gd name="T56" fmla="*/ 8 w 666"/>
                <a:gd name="T57" fmla="*/ 312 h 645"/>
                <a:gd name="T58" fmla="*/ 8 w 666"/>
                <a:gd name="T59" fmla="*/ 304 h 645"/>
                <a:gd name="T60" fmla="*/ 20 w 666"/>
                <a:gd name="T61" fmla="*/ 291 h 645"/>
                <a:gd name="T62" fmla="*/ 24 w 666"/>
                <a:gd name="T63" fmla="*/ 279 h 645"/>
                <a:gd name="T64" fmla="*/ 37 w 666"/>
                <a:gd name="T65" fmla="*/ 247 h 645"/>
                <a:gd name="T66" fmla="*/ 41 w 666"/>
                <a:gd name="T67" fmla="*/ 210 h 645"/>
                <a:gd name="T68" fmla="*/ 37 w 666"/>
                <a:gd name="T69" fmla="*/ 194 h 645"/>
                <a:gd name="T70" fmla="*/ 49 w 666"/>
                <a:gd name="T71" fmla="*/ 166 h 645"/>
                <a:gd name="T72" fmla="*/ 66 w 666"/>
                <a:gd name="T73" fmla="*/ 141 h 645"/>
                <a:gd name="T74" fmla="*/ 49 w 666"/>
                <a:gd name="T75" fmla="*/ 129 h 645"/>
                <a:gd name="T76" fmla="*/ 33 w 666"/>
                <a:gd name="T77" fmla="*/ 129 h 645"/>
                <a:gd name="T78" fmla="*/ 4 w 666"/>
                <a:gd name="T79" fmla="*/ 101 h 645"/>
                <a:gd name="T80" fmla="*/ 0 w 666"/>
                <a:gd name="T81" fmla="*/ 93 h 645"/>
                <a:gd name="T82" fmla="*/ 0 w 666"/>
                <a:gd name="T83" fmla="*/ 85 h 645"/>
                <a:gd name="T84" fmla="*/ 12 w 666"/>
                <a:gd name="T85" fmla="*/ 64 h 645"/>
                <a:gd name="T86" fmla="*/ 28 w 666"/>
                <a:gd name="T87" fmla="*/ 48 h 645"/>
                <a:gd name="T88" fmla="*/ 37 w 666"/>
                <a:gd name="T89" fmla="*/ 40 h 645"/>
                <a:gd name="T90" fmla="*/ 45 w 666"/>
                <a:gd name="T91" fmla="*/ 44 h 645"/>
                <a:gd name="T92" fmla="*/ 86 w 666"/>
                <a:gd name="T93" fmla="*/ 73 h 645"/>
                <a:gd name="T94" fmla="*/ 82 w 666"/>
                <a:gd name="T95" fmla="*/ 81 h 645"/>
                <a:gd name="T96" fmla="*/ 82 w 666"/>
                <a:gd name="T97" fmla="*/ 93 h 645"/>
                <a:gd name="T98" fmla="*/ 95 w 666"/>
                <a:gd name="T99" fmla="*/ 105 h 645"/>
                <a:gd name="T100" fmla="*/ 90 w 666"/>
                <a:gd name="T101" fmla="*/ 105 h 6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66" h="645">
                  <a:moveTo>
                    <a:pt x="90" y="105"/>
                  </a:moveTo>
                  <a:lnTo>
                    <a:pt x="95" y="105"/>
                  </a:lnTo>
                  <a:lnTo>
                    <a:pt x="206" y="24"/>
                  </a:lnTo>
                  <a:lnTo>
                    <a:pt x="338" y="0"/>
                  </a:lnTo>
                  <a:lnTo>
                    <a:pt x="470" y="32"/>
                  </a:lnTo>
                  <a:lnTo>
                    <a:pt x="582" y="109"/>
                  </a:lnTo>
                  <a:lnTo>
                    <a:pt x="644" y="210"/>
                  </a:lnTo>
                  <a:lnTo>
                    <a:pt x="665" y="324"/>
                  </a:lnTo>
                  <a:lnTo>
                    <a:pt x="665" y="328"/>
                  </a:lnTo>
                  <a:lnTo>
                    <a:pt x="660" y="372"/>
                  </a:lnTo>
                  <a:lnTo>
                    <a:pt x="652" y="409"/>
                  </a:lnTo>
                  <a:lnTo>
                    <a:pt x="644" y="437"/>
                  </a:lnTo>
                  <a:lnTo>
                    <a:pt x="627" y="470"/>
                  </a:lnTo>
                  <a:lnTo>
                    <a:pt x="611" y="474"/>
                  </a:lnTo>
                  <a:lnTo>
                    <a:pt x="598" y="482"/>
                  </a:lnTo>
                  <a:lnTo>
                    <a:pt x="565" y="506"/>
                  </a:lnTo>
                  <a:lnTo>
                    <a:pt x="537" y="531"/>
                  </a:lnTo>
                  <a:lnTo>
                    <a:pt x="532" y="539"/>
                  </a:lnTo>
                  <a:lnTo>
                    <a:pt x="503" y="571"/>
                  </a:lnTo>
                  <a:lnTo>
                    <a:pt x="475" y="616"/>
                  </a:lnTo>
                  <a:lnTo>
                    <a:pt x="384" y="644"/>
                  </a:lnTo>
                  <a:lnTo>
                    <a:pt x="289" y="640"/>
                  </a:lnTo>
                  <a:lnTo>
                    <a:pt x="194" y="616"/>
                  </a:lnTo>
                  <a:lnTo>
                    <a:pt x="115" y="563"/>
                  </a:lnTo>
                  <a:lnTo>
                    <a:pt x="61" y="502"/>
                  </a:lnTo>
                  <a:lnTo>
                    <a:pt x="28" y="433"/>
                  </a:lnTo>
                  <a:lnTo>
                    <a:pt x="16" y="377"/>
                  </a:lnTo>
                  <a:lnTo>
                    <a:pt x="8" y="320"/>
                  </a:lnTo>
                  <a:lnTo>
                    <a:pt x="8" y="312"/>
                  </a:lnTo>
                  <a:lnTo>
                    <a:pt x="8" y="304"/>
                  </a:lnTo>
                  <a:lnTo>
                    <a:pt x="20" y="291"/>
                  </a:lnTo>
                  <a:lnTo>
                    <a:pt x="24" y="279"/>
                  </a:lnTo>
                  <a:lnTo>
                    <a:pt x="37" y="247"/>
                  </a:lnTo>
                  <a:lnTo>
                    <a:pt x="41" y="210"/>
                  </a:lnTo>
                  <a:lnTo>
                    <a:pt x="37" y="194"/>
                  </a:lnTo>
                  <a:lnTo>
                    <a:pt x="49" y="166"/>
                  </a:lnTo>
                  <a:lnTo>
                    <a:pt x="66" y="141"/>
                  </a:lnTo>
                  <a:lnTo>
                    <a:pt x="49" y="129"/>
                  </a:lnTo>
                  <a:lnTo>
                    <a:pt x="33" y="129"/>
                  </a:lnTo>
                  <a:lnTo>
                    <a:pt x="4" y="101"/>
                  </a:lnTo>
                  <a:lnTo>
                    <a:pt x="0" y="93"/>
                  </a:lnTo>
                  <a:lnTo>
                    <a:pt x="0" y="85"/>
                  </a:lnTo>
                  <a:lnTo>
                    <a:pt x="12" y="64"/>
                  </a:lnTo>
                  <a:lnTo>
                    <a:pt x="28" y="48"/>
                  </a:lnTo>
                  <a:lnTo>
                    <a:pt x="37" y="40"/>
                  </a:lnTo>
                  <a:lnTo>
                    <a:pt x="45" y="44"/>
                  </a:lnTo>
                  <a:lnTo>
                    <a:pt x="86" y="73"/>
                  </a:lnTo>
                  <a:lnTo>
                    <a:pt x="82" y="81"/>
                  </a:lnTo>
                  <a:lnTo>
                    <a:pt x="82" y="93"/>
                  </a:lnTo>
                  <a:lnTo>
                    <a:pt x="95" y="105"/>
                  </a:lnTo>
                  <a:lnTo>
                    <a:pt x="90" y="105"/>
                  </a:lnTo>
                  <a:close/>
                </a:path>
              </a:pathLst>
            </a:custGeom>
            <a:solidFill>
              <a:srgbClr val="444444"/>
            </a:solidFill>
            <a:ln w="3175">
              <a:solidFill>
                <a:srgbClr val="000000"/>
              </a:solidFill>
              <a:round/>
            </a:ln>
          </p:spPr>
          <p:txBody>
            <a:bodyPr/>
            <a:lstStyle/>
            <a:p>
              <a:endParaRPr lang="zh-CN" altLang="en-US"/>
            </a:p>
          </p:txBody>
        </p:sp>
        <p:sp>
          <p:nvSpPr>
            <p:cNvPr id="47118" name="Freeform 221"/>
            <p:cNvSpPr>
              <a:spLocks noChangeArrowheads="1"/>
            </p:cNvSpPr>
            <p:nvPr/>
          </p:nvSpPr>
          <p:spPr bwMode="auto">
            <a:xfrm>
              <a:off x="3287" y="2562"/>
              <a:ext cx="88" cy="95"/>
            </a:xfrm>
            <a:custGeom>
              <a:avLst/>
              <a:gdLst>
                <a:gd name="T0" fmla="*/ 87 w 88"/>
                <a:gd name="T1" fmla="*/ 94 h 95"/>
                <a:gd name="T2" fmla="*/ 33 w 88"/>
                <a:gd name="T3" fmla="*/ 77 h 95"/>
                <a:gd name="T4" fmla="*/ 5 w 88"/>
                <a:gd name="T5" fmla="*/ 57 h 95"/>
                <a:gd name="T6" fmla="*/ 0 w 88"/>
                <a:gd name="T7" fmla="*/ 37 h 95"/>
                <a:gd name="T8" fmla="*/ 21 w 88"/>
                <a:gd name="T9" fmla="*/ 21 h 95"/>
                <a:gd name="T10" fmla="*/ 42 w 88"/>
                <a:gd name="T11" fmla="*/ 9 h 95"/>
                <a:gd name="T12" fmla="*/ 54 w 88"/>
                <a:gd name="T13" fmla="*/ 4 h 95"/>
                <a:gd name="T14" fmla="*/ 71 w 88"/>
                <a:gd name="T15" fmla="*/ 0 h 95"/>
                <a:gd name="T16" fmla="*/ 71 w 88"/>
                <a:gd name="T17" fmla="*/ 21 h 95"/>
                <a:gd name="T18" fmla="*/ 46 w 88"/>
                <a:gd name="T19" fmla="*/ 29 h 95"/>
                <a:gd name="T20" fmla="*/ 33 w 88"/>
                <a:gd name="T21" fmla="*/ 37 h 95"/>
                <a:gd name="T22" fmla="*/ 33 w 88"/>
                <a:gd name="T23" fmla="*/ 49 h 95"/>
                <a:gd name="T24" fmla="*/ 62 w 88"/>
                <a:gd name="T25" fmla="*/ 65 h 95"/>
                <a:gd name="T26" fmla="*/ 87 w 88"/>
                <a:gd name="T27" fmla="*/ 73 h 95"/>
                <a:gd name="T28" fmla="*/ 87 w 88"/>
                <a:gd name="T29" fmla="*/ 94 h 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8" h="95">
                  <a:moveTo>
                    <a:pt x="87" y="94"/>
                  </a:moveTo>
                  <a:lnTo>
                    <a:pt x="33" y="77"/>
                  </a:lnTo>
                  <a:lnTo>
                    <a:pt x="5" y="57"/>
                  </a:lnTo>
                  <a:lnTo>
                    <a:pt x="0" y="37"/>
                  </a:lnTo>
                  <a:lnTo>
                    <a:pt x="21" y="21"/>
                  </a:lnTo>
                  <a:lnTo>
                    <a:pt x="42" y="9"/>
                  </a:lnTo>
                  <a:lnTo>
                    <a:pt x="54" y="4"/>
                  </a:lnTo>
                  <a:lnTo>
                    <a:pt x="71" y="0"/>
                  </a:lnTo>
                  <a:lnTo>
                    <a:pt x="71" y="21"/>
                  </a:lnTo>
                  <a:lnTo>
                    <a:pt x="46" y="29"/>
                  </a:lnTo>
                  <a:lnTo>
                    <a:pt x="33" y="37"/>
                  </a:lnTo>
                  <a:lnTo>
                    <a:pt x="33" y="49"/>
                  </a:lnTo>
                  <a:lnTo>
                    <a:pt x="62" y="65"/>
                  </a:lnTo>
                  <a:lnTo>
                    <a:pt x="87" y="73"/>
                  </a:lnTo>
                  <a:lnTo>
                    <a:pt x="87" y="94"/>
                  </a:lnTo>
                  <a:close/>
                </a:path>
              </a:pathLst>
            </a:custGeom>
            <a:solidFill>
              <a:srgbClr val="444444"/>
            </a:solidFill>
            <a:ln w="3175">
              <a:solidFill>
                <a:srgbClr val="000000"/>
              </a:solidFill>
              <a:round/>
            </a:ln>
          </p:spPr>
          <p:txBody>
            <a:bodyPr/>
            <a:lstStyle/>
            <a:p>
              <a:endParaRPr lang="zh-CN" altLang="en-US"/>
            </a:p>
          </p:txBody>
        </p:sp>
        <p:sp>
          <p:nvSpPr>
            <p:cNvPr id="47119" name="Freeform 222"/>
            <p:cNvSpPr>
              <a:spLocks noChangeArrowheads="1"/>
            </p:cNvSpPr>
            <p:nvPr/>
          </p:nvSpPr>
          <p:spPr bwMode="auto">
            <a:xfrm>
              <a:off x="3457" y="2562"/>
              <a:ext cx="92" cy="95"/>
            </a:xfrm>
            <a:custGeom>
              <a:avLst/>
              <a:gdLst>
                <a:gd name="T0" fmla="*/ 0 w 92"/>
                <a:gd name="T1" fmla="*/ 94 h 95"/>
                <a:gd name="T2" fmla="*/ 41 w 92"/>
                <a:gd name="T3" fmla="*/ 86 h 95"/>
                <a:gd name="T4" fmla="*/ 70 w 92"/>
                <a:gd name="T5" fmla="*/ 73 h 95"/>
                <a:gd name="T6" fmla="*/ 91 w 92"/>
                <a:gd name="T7" fmla="*/ 41 h 95"/>
                <a:gd name="T8" fmla="*/ 66 w 92"/>
                <a:gd name="T9" fmla="*/ 17 h 95"/>
                <a:gd name="T10" fmla="*/ 16 w 92"/>
                <a:gd name="T11" fmla="*/ 0 h 95"/>
                <a:gd name="T12" fmla="*/ 16 w 92"/>
                <a:gd name="T13" fmla="*/ 21 h 95"/>
                <a:gd name="T14" fmla="*/ 37 w 92"/>
                <a:gd name="T15" fmla="*/ 29 h 95"/>
                <a:gd name="T16" fmla="*/ 54 w 92"/>
                <a:gd name="T17" fmla="*/ 41 h 95"/>
                <a:gd name="T18" fmla="*/ 58 w 92"/>
                <a:gd name="T19" fmla="*/ 45 h 95"/>
                <a:gd name="T20" fmla="*/ 49 w 92"/>
                <a:gd name="T21" fmla="*/ 57 h 95"/>
                <a:gd name="T22" fmla="*/ 33 w 92"/>
                <a:gd name="T23" fmla="*/ 65 h 95"/>
                <a:gd name="T24" fmla="*/ 0 w 92"/>
                <a:gd name="T25" fmla="*/ 73 h 95"/>
                <a:gd name="T26" fmla="*/ 0 w 92"/>
                <a:gd name="T27" fmla="*/ 94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2" h="95">
                  <a:moveTo>
                    <a:pt x="0" y="94"/>
                  </a:moveTo>
                  <a:lnTo>
                    <a:pt x="41" y="86"/>
                  </a:lnTo>
                  <a:lnTo>
                    <a:pt x="70" y="73"/>
                  </a:lnTo>
                  <a:lnTo>
                    <a:pt x="91" y="41"/>
                  </a:lnTo>
                  <a:lnTo>
                    <a:pt x="66" y="17"/>
                  </a:lnTo>
                  <a:lnTo>
                    <a:pt x="16" y="0"/>
                  </a:lnTo>
                  <a:lnTo>
                    <a:pt x="16" y="21"/>
                  </a:lnTo>
                  <a:lnTo>
                    <a:pt x="37" y="29"/>
                  </a:lnTo>
                  <a:lnTo>
                    <a:pt x="54" y="41"/>
                  </a:lnTo>
                  <a:lnTo>
                    <a:pt x="58" y="45"/>
                  </a:lnTo>
                  <a:lnTo>
                    <a:pt x="49" y="57"/>
                  </a:lnTo>
                  <a:lnTo>
                    <a:pt x="33" y="65"/>
                  </a:lnTo>
                  <a:lnTo>
                    <a:pt x="0" y="73"/>
                  </a:lnTo>
                  <a:lnTo>
                    <a:pt x="0" y="94"/>
                  </a:lnTo>
                  <a:close/>
                </a:path>
              </a:pathLst>
            </a:custGeom>
            <a:solidFill>
              <a:srgbClr val="444444"/>
            </a:solidFill>
            <a:ln w="3175">
              <a:solidFill>
                <a:srgbClr val="000000"/>
              </a:solidFill>
              <a:round/>
            </a:ln>
          </p:spPr>
          <p:txBody>
            <a:bodyPr/>
            <a:lstStyle/>
            <a:p>
              <a:endParaRPr lang="zh-CN" altLang="en-US"/>
            </a:p>
          </p:txBody>
        </p:sp>
        <p:sp>
          <p:nvSpPr>
            <p:cNvPr id="47120" name="Freeform 223"/>
            <p:cNvSpPr>
              <a:spLocks noChangeArrowheads="1"/>
            </p:cNvSpPr>
            <p:nvPr/>
          </p:nvSpPr>
          <p:spPr bwMode="auto">
            <a:xfrm>
              <a:off x="3143" y="2376"/>
              <a:ext cx="707" cy="313"/>
            </a:xfrm>
            <a:custGeom>
              <a:avLst/>
              <a:gdLst>
                <a:gd name="T0" fmla="*/ 628 w 707"/>
                <a:gd name="T1" fmla="*/ 284 h 313"/>
                <a:gd name="T2" fmla="*/ 657 w 707"/>
                <a:gd name="T3" fmla="*/ 300 h 313"/>
                <a:gd name="T4" fmla="*/ 686 w 707"/>
                <a:gd name="T5" fmla="*/ 312 h 313"/>
                <a:gd name="T6" fmla="*/ 706 w 707"/>
                <a:gd name="T7" fmla="*/ 312 h 313"/>
                <a:gd name="T8" fmla="*/ 661 w 707"/>
                <a:gd name="T9" fmla="*/ 227 h 313"/>
                <a:gd name="T10" fmla="*/ 619 w 707"/>
                <a:gd name="T11" fmla="*/ 134 h 313"/>
                <a:gd name="T12" fmla="*/ 603 w 707"/>
                <a:gd name="T13" fmla="*/ 105 h 313"/>
                <a:gd name="T14" fmla="*/ 595 w 707"/>
                <a:gd name="T15" fmla="*/ 101 h 313"/>
                <a:gd name="T16" fmla="*/ 314 w 707"/>
                <a:gd name="T17" fmla="*/ 0 h 313"/>
                <a:gd name="T18" fmla="*/ 248 w 707"/>
                <a:gd name="T19" fmla="*/ 4 h 313"/>
                <a:gd name="T20" fmla="*/ 190 w 707"/>
                <a:gd name="T21" fmla="*/ 24 h 313"/>
                <a:gd name="T22" fmla="*/ 161 w 707"/>
                <a:gd name="T23" fmla="*/ 36 h 313"/>
                <a:gd name="T24" fmla="*/ 136 w 707"/>
                <a:gd name="T25" fmla="*/ 41 h 313"/>
                <a:gd name="T26" fmla="*/ 116 w 707"/>
                <a:gd name="T27" fmla="*/ 53 h 313"/>
                <a:gd name="T28" fmla="*/ 25 w 707"/>
                <a:gd name="T29" fmla="*/ 85 h 313"/>
                <a:gd name="T30" fmla="*/ 8 w 707"/>
                <a:gd name="T31" fmla="*/ 105 h 313"/>
                <a:gd name="T32" fmla="*/ 0 w 707"/>
                <a:gd name="T33" fmla="*/ 126 h 313"/>
                <a:gd name="T34" fmla="*/ 16 w 707"/>
                <a:gd name="T35" fmla="*/ 154 h 313"/>
                <a:gd name="T36" fmla="*/ 41 w 707"/>
                <a:gd name="T37" fmla="*/ 178 h 313"/>
                <a:gd name="T38" fmla="*/ 87 w 707"/>
                <a:gd name="T39" fmla="*/ 186 h 313"/>
                <a:gd name="T40" fmla="*/ 138 w 707"/>
                <a:gd name="T41" fmla="*/ 184 h 313"/>
                <a:gd name="T42" fmla="*/ 215 w 707"/>
                <a:gd name="T43" fmla="*/ 166 h 313"/>
                <a:gd name="T44" fmla="*/ 215 w 707"/>
                <a:gd name="T45" fmla="*/ 126 h 313"/>
                <a:gd name="T46" fmla="*/ 227 w 707"/>
                <a:gd name="T47" fmla="*/ 118 h 313"/>
                <a:gd name="T48" fmla="*/ 256 w 707"/>
                <a:gd name="T49" fmla="*/ 109 h 313"/>
                <a:gd name="T50" fmla="*/ 301 w 707"/>
                <a:gd name="T51" fmla="*/ 109 h 313"/>
                <a:gd name="T52" fmla="*/ 322 w 707"/>
                <a:gd name="T53" fmla="*/ 118 h 313"/>
                <a:gd name="T54" fmla="*/ 336 w 707"/>
                <a:gd name="T55" fmla="*/ 138 h 313"/>
                <a:gd name="T56" fmla="*/ 351 w 707"/>
                <a:gd name="T57" fmla="*/ 154 h 313"/>
                <a:gd name="T58" fmla="*/ 392 w 707"/>
                <a:gd name="T59" fmla="*/ 195 h 313"/>
                <a:gd name="T60" fmla="*/ 475 w 707"/>
                <a:gd name="T61" fmla="*/ 219 h 313"/>
                <a:gd name="T62" fmla="*/ 496 w 707"/>
                <a:gd name="T63" fmla="*/ 211 h 313"/>
                <a:gd name="T64" fmla="*/ 496 w 707"/>
                <a:gd name="T65" fmla="*/ 199 h 313"/>
                <a:gd name="T66" fmla="*/ 500 w 707"/>
                <a:gd name="T67" fmla="*/ 190 h 313"/>
                <a:gd name="T68" fmla="*/ 628 w 707"/>
                <a:gd name="T69" fmla="*/ 284 h 3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07" h="313">
                  <a:moveTo>
                    <a:pt x="628" y="284"/>
                  </a:moveTo>
                  <a:lnTo>
                    <a:pt x="657" y="300"/>
                  </a:lnTo>
                  <a:lnTo>
                    <a:pt x="686" y="312"/>
                  </a:lnTo>
                  <a:lnTo>
                    <a:pt x="706" y="312"/>
                  </a:lnTo>
                  <a:lnTo>
                    <a:pt x="661" y="227"/>
                  </a:lnTo>
                  <a:lnTo>
                    <a:pt x="619" y="134"/>
                  </a:lnTo>
                  <a:lnTo>
                    <a:pt x="603" y="105"/>
                  </a:lnTo>
                  <a:lnTo>
                    <a:pt x="595" y="101"/>
                  </a:lnTo>
                  <a:lnTo>
                    <a:pt x="314" y="0"/>
                  </a:lnTo>
                  <a:lnTo>
                    <a:pt x="248" y="4"/>
                  </a:lnTo>
                  <a:lnTo>
                    <a:pt x="190" y="24"/>
                  </a:lnTo>
                  <a:lnTo>
                    <a:pt x="161" y="36"/>
                  </a:lnTo>
                  <a:lnTo>
                    <a:pt x="136" y="41"/>
                  </a:lnTo>
                  <a:lnTo>
                    <a:pt x="116" y="53"/>
                  </a:lnTo>
                  <a:lnTo>
                    <a:pt x="25" y="85"/>
                  </a:lnTo>
                  <a:lnTo>
                    <a:pt x="8" y="105"/>
                  </a:lnTo>
                  <a:lnTo>
                    <a:pt x="0" y="126"/>
                  </a:lnTo>
                  <a:lnTo>
                    <a:pt x="16" y="154"/>
                  </a:lnTo>
                  <a:lnTo>
                    <a:pt x="41" y="178"/>
                  </a:lnTo>
                  <a:lnTo>
                    <a:pt x="87" y="186"/>
                  </a:lnTo>
                  <a:lnTo>
                    <a:pt x="138" y="184"/>
                  </a:lnTo>
                  <a:lnTo>
                    <a:pt x="215" y="166"/>
                  </a:lnTo>
                  <a:lnTo>
                    <a:pt x="215" y="126"/>
                  </a:lnTo>
                  <a:lnTo>
                    <a:pt x="227" y="118"/>
                  </a:lnTo>
                  <a:lnTo>
                    <a:pt x="256" y="109"/>
                  </a:lnTo>
                  <a:lnTo>
                    <a:pt x="301" y="109"/>
                  </a:lnTo>
                  <a:lnTo>
                    <a:pt x="322" y="118"/>
                  </a:lnTo>
                  <a:lnTo>
                    <a:pt x="336" y="138"/>
                  </a:lnTo>
                  <a:lnTo>
                    <a:pt x="351" y="154"/>
                  </a:lnTo>
                  <a:lnTo>
                    <a:pt x="392" y="195"/>
                  </a:lnTo>
                  <a:lnTo>
                    <a:pt x="475" y="219"/>
                  </a:lnTo>
                  <a:lnTo>
                    <a:pt x="496" y="211"/>
                  </a:lnTo>
                  <a:lnTo>
                    <a:pt x="496" y="199"/>
                  </a:lnTo>
                  <a:lnTo>
                    <a:pt x="500" y="190"/>
                  </a:lnTo>
                  <a:lnTo>
                    <a:pt x="628" y="284"/>
                  </a:lnTo>
                  <a:close/>
                </a:path>
              </a:pathLst>
            </a:custGeom>
            <a:solidFill>
              <a:srgbClr val="BBBBBB"/>
            </a:solidFill>
            <a:ln w="3175">
              <a:solidFill>
                <a:srgbClr val="000000"/>
              </a:solidFill>
              <a:round/>
            </a:ln>
          </p:spPr>
          <p:txBody>
            <a:bodyPr/>
            <a:lstStyle/>
            <a:p>
              <a:endParaRPr lang="zh-CN" altLang="en-US"/>
            </a:p>
          </p:txBody>
        </p:sp>
        <p:sp>
          <p:nvSpPr>
            <p:cNvPr id="47121" name="Freeform 224"/>
            <p:cNvSpPr>
              <a:spLocks noChangeArrowheads="1"/>
            </p:cNvSpPr>
            <p:nvPr/>
          </p:nvSpPr>
          <p:spPr bwMode="auto">
            <a:xfrm>
              <a:off x="2878" y="3164"/>
              <a:ext cx="667" cy="291"/>
            </a:xfrm>
            <a:custGeom>
              <a:avLst/>
              <a:gdLst>
                <a:gd name="T0" fmla="*/ 0 w 667"/>
                <a:gd name="T1" fmla="*/ 39 h 291"/>
                <a:gd name="T2" fmla="*/ 0 w 667"/>
                <a:gd name="T3" fmla="*/ 59 h 291"/>
                <a:gd name="T4" fmla="*/ 0 w 667"/>
                <a:gd name="T5" fmla="*/ 79 h 291"/>
                <a:gd name="T6" fmla="*/ 0 w 667"/>
                <a:gd name="T7" fmla="*/ 104 h 291"/>
                <a:gd name="T8" fmla="*/ 50 w 667"/>
                <a:gd name="T9" fmla="*/ 152 h 291"/>
                <a:gd name="T10" fmla="*/ 108 w 667"/>
                <a:gd name="T11" fmla="*/ 189 h 291"/>
                <a:gd name="T12" fmla="*/ 116 w 667"/>
                <a:gd name="T13" fmla="*/ 221 h 291"/>
                <a:gd name="T14" fmla="*/ 108 w 667"/>
                <a:gd name="T15" fmla="*/ 258 h 291"/>
                <a:gd name="T16" fmla="*/ 91 w 667"/>
                <a:gd name="T17" fmla="*/ 278 h 291"/>
                <a:gd name="T18" fmla="*/ 58 w 667"/>
                <a:gd name="T19" fmla="*/ 290 h 291"/>
                <a:gd name="T20" fmla="*/ 579 w 667"/>
                <a:gd name="T21" fmla="*/ 290 h 291"/>
                <a:gd name="T22" fmla="*/ 591 w 667"/>
                <a:gd name="T23" fmla="*/ 249 h 291"/>
                <a:gd name="T24" fmla="*/ 604 w 667"/>
                <a:gd name="T25" fmla="*/ 213 h 291"/>
                <a:gd name="T26" fmla="*/ 628 w 667"/>
                <a:gd name="T27" fmla="*/ 160 h 291"/>
                <a:gd name="T28" fmla="*/ 661 w 667"/>
                <a:gd name="T29" fmla="*/ 116 h 291"/>
                <a:gd name="T30" fmla="*/ 666 w 667"/>
                <a:gd name="T31" fmla="*/ 108 h 291"/>
                <a:gd name="T32" fmla="*/ 575 w 667"/>
                <a:gd name="T33" fmla="*/ 136 h 291"/>
                <a:gd name="T34" fmla="*/ 480 w 667"/>
                <a:gd name="T35" fmla="*/ 132 h 291"/>
                <a:gd name="T36" fmla="*/ 384 w 667"/>
                <a:gd name="T37" fmla="*/ 105 h 291"/>
                <a:gd name="T38" fmla="*/ 306 w 667"/>
                <a:gd name="T39" fmla="*/ 55 h 291"/>
                <a:gd name="T40" fmla="*/ 290 w 667"/>
                <a:gd name="T41" fmla="*/ 34 h 291"/>
                <a:gd name="T42" fmla="*/ 276 w 667"/>
                <a:gd name="T43" fmla="*/ 20 h 291"/>
                <a:gd name="T44" fmla="*/ 257 w 667"/>
                <a:gd name="T45" fmla="*/ 0 h 291"/>
                <a:gd name="T46" fmla="*/ 281 w 667"/>
                <a:gd name="T47" fmla="*/ 41 h 291"/>
                <a:gd name="T48" fmla="*/ 298 w 667"/>
                <a:gd name="T49" fmla="*/ 63 h 291"/>
                <a:gd name="T50" fmla="*/ 326 w 667"/>
                <a:gd name="T51" fmla="*/ 104 h 291"/>
                <a:gd name="T52" fmla="*/ 335 w 667"/>
                <a:gd name="T53" fmla="*/ 148 h 291"/>
                <a:gd name="T54" fmla="*/ 331 w 667"/>
                <a:gd name="T55" fmla="*/ 201 h 291"/>
                <a:gd name="T56" fmla="*/ 294 w 667"/>
                <a:gd name="T57" fmla="*/ 241 h 291"/>
                <a:gd name="T58" fmla="*/ 244 w 667"/>
                <a:gd name="T59" fmla="*/ 257 h 291"/>
                <a:gd name="T60" fmla="*/ 212 w 667"/>
                <a:gd name="T61" fmla="*/ 250 h 291"/>
                <a:gd name="T62" fmla="*/ 184 w 667"/>
                <a:gd name="T63" fmla="*/ 236 h 291"/>
                <a:gd name="T64" fmla="*/ 166 w 667"/>
                <a:gd name="T65" fmla="*/ 217 h 291"/>
                <a:gd name="T66" fmla="*/ 145 w 667"/>
                <a:gd name="T67" fmla="*/ 197 h 291"/>
                <a:gd name="T68" fmla="*/ 108 w 667"/>
                <a:gd name="T69" fmla="*/ 164 h 291"/>
                <a:gd name="T70" fmla="*/ 75 w 667"/>
                <a:gd name="T71" fmla="*/ 128 h 291"/>
                <a:gd name="T72" fmla="*/ 43 w 667"/>
                <a:gd name="T73" fmla="*/ 94 h 291"/>
                <a:gd name="T74" fmla="*/ 14 w 667"/>
                <a:gd name="T75" fmla="*/ 57 h 291"/>
                <a:gd name="T76" fmla="*/ 0 w 667"/>
                <a:gd name="T77" fmla="*/ 39 h 29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67" h="291">
                  <a:moveTo>
                    <a:pt x="0" y="39"/>
                  </a:moveTo>
                  <a:lnTo>
                    <a:pt x="0" y="59"/>
                  </a:lnTo>
                  <a:lnTo>
                    <a:pt x="0" y="79"/>
                  </a:lnTo>
                  <a:lnTo>
                    <a:pt x="0" y="104"/>
                  </a:lnTo>
                  <a:lnTo>
                    <a:pt x="50" y="152"/>
                  </a:lnTo>
                  <a:lnTo>
                    <a:pt x="108" y="189"/>
                  </a:lnTo>
                  <a:lnTo>
                    <a:pt x="116" y="221"/>
                  </a:lnTo>
                  <a:lnTo>
                    <a:pt x="108" y="258"/>
                  </a:lnTo>
                  <a:lnTo>
                    <a:pt x="91" y="278"/>
                  </a:lnTo>
                  <a:lnTo>
                    <a:pt x="58" y="290"/>
                  </a:lnTo>
                  <a:lnTo>
                    <a:pt x="579" y="290"/>
                  </a:lnTo>
                  <a:lnTo>
                    <a:pt x="591" y="249"/>
                  </a:lnTo>
                  <a:lnTo>
                    <a:pt x="604" y="213"/>
                  </a:lnTo>
                  <a:lnTo>
                    <a:pt x="628" y="160"/>
                  </a:lnTo>
                  <a:lnTo>
                    <a:pt x="661" y="116"/>
                  </a:lnTo>
                  <a:lnTo>
                    <a:pt x="666" y="108"/>
                  </a:lnTo>
                  <a:lnTo>
                    <a:pt x="575" y="136"/>
                  </a:lnTo>
                  <a:lnTo>
                    <a:pt x="480" y="132"/>
                  </a:lnTo>
                  <a:lnTo>
                    <a:pt x="384" y="105"/>
                  </a:lnTo>
                  <a:lnTo>
                    <a:pt x="306" y="55"/>
                  </a:lnTo>
                  <a:lnTo>
                    <a:pt x="290" y="34"/>
                  </a:lnTo>
                  <a:lnTo>
                    <a:pt x="276" y="20"/>
                  </a:lnTo>
                  <a:lnTo>
                    <a:pt x="257" y="0"/>
                  </a:lnTo>
                  <a:lnTo>
                    <a:pt x="281" y="41"/>
                  </a:lnTo>
                  <a:lnTo>
                    <a:pt x="298" y="63"/>
                  </a:lnTo>
                  <a:lnTo>
                    <a:pt x="326" y="104"/>
                  </a:lnTo>
                  <a:lnTo>
                    <a:pt x="335" y="148"/>
                  </a:lnTo>
                  <a:lnTo>
                    <a:pt x="331" y="201"/>
                  </a:lnTo>
                  <a:lnTo>
                    <a:pt x="294" y="241"/>
                  </a:lnTo>
                  <a:lnTo>
                    <a:pt x="244" y="257"/>
                  </a:lnTo>
                  <a:lnTo>
                    <a:pt x="212" y="250"/>
                  </a:lnTo>
                  <a:lnTo>
                    <a:pt x="184" y="236"/>
                  </a:lnTo>
                  <a:lnTo>
                    <a:pt x="166" y="217"/>
                  </a:lnTo>
                  <a:lnTo>
                    <a:pt x="145" y="197"/>
                  </a:lnTo>
                  <a:lnTo>
                    <a:pt x="108" y="164"/>
                  </a:lnTo>
                  <a:lnTo>
                    <a:pt x="75" y="128"/>
                  </a:lnTo>
                  <a:lnTo>
                    <a:pt x="43" y="94"/>
                  </a:lnTo>
                  <a:lnTo>
                    <a:pt x="14" y="57"/>
                  </a:lnTo>
                  <a:lnTo>
                    <a:pt x="0" y="39"/>
                  </a:lnTo>
                  <a:close/>
                </a:path>
              </a:pathLst>
            </a:custGeom>
            <a:solidFill>
              <a:srgbClr val="888888"/>
            </a:solidFill>
            <a:ln w="3175">
              <a:solidFill>
                <a:srgbClr val="000000"/>
              </a:solidFill>
              <a:round/>
            </a:ln>
          </p:spPr>
          <p:txBody>
            <a:bodyPr/>
            <a:lstStyle/>
            <a:p>
              <a:endParaRPr lang="zh-CN" altLang="en-US"/>
            </a:p>
          </p:txBody>
        </p:sp>
        <p:sp>
          <p:nvSpPr>
            <p:cNvPr id="47122" name="Freeform 225"/>
            <p:cNvSpPr>
              <a:spLocks noChangeArrowheads="1"/>
            </p:cNvSpPr>
            <p:nvPr/>
          </p:nvSpPr>
          <p:spPr bwMode="auto">
            <a:xfrm>
              <a:off x="3457" y="2506"/>
              <a:ext cx="414" cy="621"/>
            </a:xfrm>
            <a:custGeom>
              <a:avLst/>
              <a:gdLst>
                <a:gd name="T0" fmla="*/ 29 w 414"/>
                <a:gd name="T1" fmla="*/ 158 h 621"/>
                <a:gd name="T2" fmla="*/ 206 w 414"/>
                <a:gd name="T3" fmla="*/ 275 h 621"/>
                <a:gd name="T4" fmla="*/ 277 w 414"/>
                <a:gd name="T5" fmla="*/ 474 h 621"/>
                <a:gd name="T6" fmla="*/ 277 w 414"/>
                <a:gd name="T7" fmla="*/ 482 h 621"/>
                <a:gd name="T8" fmla="*/ 272 w 414"/>
                <a:gd name="T9" fmla="*/ 522 h 621"/>
                <a:gd name="T10" fmla="*/ 264 w 414"/>
                <a:gd name="T11" fmla="*/ 559 h 621"/>
                <a:gd name="T12" fmla="*/ 256 w 414"/>
                <a:gd name="T13" fmla="*/ 587 h 621"/>
                <a:gd name="T14" fmla="*/ 239 w 414"/>
                <a:gd name="T15" fmla="*/ 620 h 621"/>
                <a:gd name="T16" fmla="*/ 252 w 414"/>
                <a:gd name="T17" fmla="*/ 608 h 621"/>
                <a:gd name="T18" fmla="*/ 272 w 414"/>
                <a:gd name="T19" fmla="*/ 608 h 621"/>
                <a:gd name="T20" fmla="*/ 264 w 414"/>
                <a:gd name="T21" fmla="*/ 595 h 621"/>
                <a:gd name="T22" fmla="*/ 281 w 414"/>
                <a:gd name="T23" fmla="*/ 579 h 621"/>
                <a:gd name="T24" fmla="*/ 293 w 414"/>
                <a:gd name="T25" fmla="*/ 563 h 621"/>
                <a:gd name="T26" fmla="*/ 305 w 414"/>
                <a:gd name="T27" fmla="*/ 543 h 621"/>
                <a:gd name="T28" fmla="*/ 289 w 414"/>
                <a:gd name="T29" fmla="*/ 551 h 621"/>
                <a:gd name="T30" fmla="*/ 285 w 414"/>
                <a:gd name="T31" fmla="*/ 539 h 621"/>
                <a:gd name="T32" fmla="*/ 281 w 414"/>
                <a:gd name="T33" fmla="*/ 510 h 621"/>
                <a:gd name="T34" fmla="*/ 289 w 414"/>
                <a:gd name="T35" fmla="*/ 486 h 621"/>
                <a:gd name="T36" fmla="*/ 297 w 414"/>
                <a:gd name="T37" fmla="*/ 458 h 621"/>
                <a:gd name="T38" fmla="*/ 293 w 414"/>
                <a:gd name="T39" fmla="*/ 458 h 621"/>
                <a:gd name="T40" fmla="*/ 289 w 414"/>
                <a:gd name="T41" fmla="*/ 441 h 621"/>
                <a:gd name="T42" fmla="*/ 293 w 414"/>
                <a:gd name="T43" fmla="*/ 425 h 621"/>
                <a:gd name="T44" fmla="*/ 336 w 414"/>
                <a:gd name="T45" fmla="*/ 403 h 621"/>
                <a:gd name="T46" fmla="*/ 367 w 414"/>
                <a:gd name="T47" fmla="*/ 377 h 621"/>
                <a:gd name="T48" fmla="*/ 413 w 414"/>
                <a:gd name="T49" fmla="*/ 320 h 621"/>
                <a:gd name="T50" fmla="*/ 409 w 414"/>
                <a:gd name="T51" fmla="*/ 312 h 621"/>
                <a:gd name="T52" fmla="*/ 401 w 414"/>
                <a:gd name="T53" fmla="*/ 328 h 621"/>
                <a:gd name="T54" fmla="*/ 380 w 414"/>
                <a:gd name="T55" fmla="*/ 348 h 621"/>
                <a:gd name="T56" fmla="*/ 351 w 414"/>
                <a:gd name="T57" fmla="*/ 360 h 621"/>
                <a:gd name="T58" fmla="*/ 330 w 414"/>
                <a:gd name="T59" fmla="*/ 360 h 621"/>
                <a:gd name="T60" fmla="*/ 318 w 414"/>
                <a:gd name="T61" fmla="*/ 352 h 621"/>
                <a:gd name="T62" fmla="*/ 305 w 414"/>
                <a:gd name="T63" fmla="*/ 348 h 621"/>
                <a:gd name="T64" fmla="*/ 297 w 414"/>
                <a:gd name="T65" fmla="*/ 344 h 621"/>
                <a:gd name="T66" fmla="*/ 210 w 414"/>
                <a:gd name="T67" fmla="*/ 247 h 621"/>
                <a:gd name="T68" fmla="*/ 128 w 414"/>
                <a:gd name="T69" fmla="*/ 178 h 621"/>
                <a:gd name="T70" fmla="*/ 115 w 414"/>
                <a:gd name="T71" fmla="*/ 158 h 621"/>
                <a:gd name="T72" fmla="*/ 120 w 414"/>
                <a:gd name="T73" fmla="*/ 133 h 621"/>
                <a:gd name="T74" fmla="*/ 140 w 414"/>
                <a:gd name="T75" fmla="*/ 101 h 621"/>
                <a:gd name="T76" fmla="*/ 161 w 414"/>
                <a:gd name="T77" fmla="*/ 89 h 621"/>
                <a:gd name="T78" fmla="*/ 82 w 414"/>
                <a:gd name="T79" fmla="*/ 56 h 621"/>
                <a:gd name="T80" fmla="*/ 16 w 414"/>
                <a:gd name="T81" fmla="*/ 0 h 621"/>
                <a:gd name="T82" fmla="*/ 16 w 414"/>
                <a:gd name="T83" fmla="*/ 52 h 621"/>
                <a:gd name="T84" fmla="*/ 16 w 414"/>
                <a:gd name="T85" fmla="*/ 56 h 621"/>
                <a:gd name="T86" fmla="*/ 62 w 414"/>
                <a:gd name="T87" fmla="*/ 73 h 621"/>
                <a:gd name="T88" fmla="*/ 82 w 414"/>
                <a:gd name="T89" fmla="*/ 93 h 621"/>
                <a:gd name="T90" fmla="*/ 78 w 414"/>
                <a:gd name="T91" fmla="*/ 109 h 621"/>
                <a:gd name="T92" fmla="*/ 70 w 414"/>
                <a:gd name="T93" fmla="*/ 125 h 621"/>
                <a:gd name="T94" fmla="*/ 41 w 414"/>
                <a:gd name="T95" fmla="*/ 142 h 621"/>
                <a:gd name="T96" fmla="*/ 0 w 414"/>
                <a:gd name="T97" fmla="*/ 150 h 621"/>
                <a:gd name="T98" fmla="*/ 0 w 414"/>
                <a:gd name="T99" fmla="*/ 154 h 621"/>
                <a:gd name="T100" fmla="*/ 29 w 414"/>
                <a:gd name="T101" fmla="*/ 158 h 6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14" h="621">
                  <a:moveTo>
                    <a:pt x="29" y="158"/>
                  </a:moveTo>
                  <a:lnTo>
                    <a:pt x="206" y="275"/>
                  </a:lnTo>
                  <a:lnTo>
                    <a:pt x="277" y="474"/>
                  </a:lnTo>
                  <a:lnTo>
                    <a:pt x="277" y="482"/>
                  </a:lnTo>
                  <a:lnTo>
                    <a:pt x="272" y="522"/>
                  </a:lnTo>
                  <a:lnTo>
                    <a:pt x="264" y="559"/>
                  </a:lnTo>
                  <a:lnTo>
                    <a:pt x="256" y="587"/>
                  </a:lnTo>
                  <a:lnTo>
                    <a:pt x="239" y="620"/>
                  </a:lnTo>
                  <a:lnTo>
                    <a:pt x="252" y="608"/>
                  </a:lnTo>
                  <a:lnTo>
                    <a:pt x="272" y="608"/>
                  </a:lnTo>
                  <a:lnTo>
                    <a:pt x="264" y="595"/>
                  </a:lnTo>
                  <a:lnTo>
                    <a:pt x="281" y="579"/>
                  </a:lnTo>
                  <a:lnTo>
                    <a:pt x="293" y="563"/>
                  </a:lnTo>
                  <a:lnTo>
                    <a:pt x="305" y="543"/>
                  </a:lnTo>
                  <a:lnTo>
                    <a:pt x="289" y="551"/>
                  </a:lnTo>
                  <a:lnTo>
                    <a:pt x="285" y="539"/>
                  </a:lnTo>
                  <a:lnTo>
                    <a:pt x="281" y="510"/>
                  </a:lnTo>
                  <a:lnTo>
                    <a:pt x="289" y="486"/>
                  </a:lnTo>
                  <a:lnTo>
                    <a:pt x="297" y="458"/>
                  </a:lnTo>
                  <a:lnTo>
                    <a:pt x="293" y="458"/>
                  </a:lnTo>
                  <a:lnTo>
                    <a:pt x="289" y="441"/>
                  </a:lnTo>
                  <a:lnTo>
                    <a:pt x="293" y="425"/>
                  </a:lnTo>
                  <a:lnTo>
                    <a:pt x="336" y="403"/>
                  </a:lnTo>
                  <a:lnTo>
                    <a:pt x="367" y="377"/>
                  </a:lnTo>
                  <a:lnTo>
                    <a:pt x="413" y="320"/>
                  </a:lnTo>
                  <a:lnTo>
                    <a:pt x="409" y="312"/>
                  </a:lnTo>
                  <a:lnTo>
                    <a:pt x="401" y="328"/>
                  </a:lnTo>
                  <a:lnTo>
                    <a:pt x="380" y="348"/>
                  </a:lnTo>
                  <a:lnTo>
                    <a:pt x="351" y="360"/>
                  </a:lnTo>
                  <a:lnTo>
                    <a:pt x="330" y="360"/>
                  </a:lnTo>
                  <a:lnTo>
                    <a:pt x="318" y="352"/>
                  </a:lnTo>
                  <a:lnTo>
                    <a:pt x="305" y="348"/>
                  </a:lnTo>
                  <a:lnTo>
                    <a:pt x="297" y="344"/>
                  </a:lnTo>
                  <a:lnTo>
                    <a:pt x="210" y="247"/>
                  </a:lnTo>
                  <a:lnTo>
                    <a:pt x="128" y="178"/>
                  </a:lnTo>
                  <a:lnTo>
                    <a:pt x="115" y="158"/>
                  </a:lnTo>
                  <a:lnTo>
                    <a:pt x="120" y="133"/>
                  </a:lnTo>
                  <a:lnTo>
                    <a:pt x="140" y="101"/>
                  </a:lnTo>
                  <a:lnTo>
                    <a:pt x="161" y="89"/>
                  </a:lnTo>
                  <a:lnTo>
                    <a:pt x="82" y="56"/>
                  </a:lnTo>
                  <a:lnTo>
                    <a:pt x="16" y="0"/>
                  </a:lnTo>
                  <a:lnTo>
                    <a:pt x="16" y="52"/>
                  </a:lnTo>
                  <a:lnTo>
                    <a:pt x="16" y="56"/>
                  </a:lnTo>
                  <a:lnTo>
                    <a:pt x="62" y="73"/>
                  </a:lnTo>
                  <a:lnTo>
                    <a:pt x="82" y="93"/>
                  </a:lnTo>
                  <a:lnTo>
                    <a:pt x="78" y="109"/>
                  </a:lnTo>
                  <a:lnTo>
                    <a:pt x="70" y="125"/>
                  </a:lnTo>
                  <a:lnTo>
                    <a:pt x="41" y="142"/>
                  </a:lnTo>
                  <a:lnTo>
                    <a:pt x="0" y="150"/>
                  </a:lnTo>
                  <a:lnTo>
                    <a:pt x="0" y="154"/>
                  </a:lnTo>
                  <a:lnTo>
                    <a:pt x="29" y="158"/>
                  </a:lnTo>
                  <a:close/>
                </a:path>
              </a:pathLst>
            </a:custGeom>
            <a:solidFill>
              <a:srgbClr val="888888"/>
            </a:solidFill>
            <a:ln w="3175">
              <a:solidFill>
                <a:srgbClr val="000000"/>
              </a:solidFill>
              <a:round/>
            </a:ln>
          </p:spPr>
          <p:txBody>
            <a:bodyPr/>
            <a:lstStyle/>
            <a:p>
              <a:endParaRPr lang="zh-CN" altLang="en-US"/>
            </a:p>
          </p:txBody>
        </p:sp>
        <p:sp>
          <p:nvSpPr>
            <p:cNvPr id="47123" name="Freeform 226"/>
            <p:cNvSpPr>
              <a:spLocks noChangeArrowheads="1"/>
            </p:cNvSpPr>
            <p:nvPr/>
          </p:nvSpPr>
          <p:spPr bwMode="auto">
            <a:xfrm>
              <a:off x="3139" y="2502"/>
              <a:ext cx="220" cy="98"/>
            </a:xfrm>
            <a:custGeom>
              <a:avLst/>
              <a:gdLst>
                <a:gd name="T0" fmla="*/ 144 w 220"/>
                <a:gd name="T1" fmla="*/ 56 h 98"/>
                <a:gd name="T2" fmla="*/ 95 w 220"/>
                <a:gd name="T3" fmla="*/ 56 h 98"/>
                <a:gd name="T4" fmla="*/ 45 w 220"/>
                <a:gd name="T5" fmla="*/ 52 h 98"/>
                <a:gd name="T6" fmla="*/ 20 w 220"/>
                <a:gd name="T7" fmla="*/ 28 h 98"/>
                <a:gd name="T8" fmla="*/ 4 w 220"/>
                <a:gd name="T9" fmla="*/ 0 h 98"/>
                <a:gd name="T10" fmla="*/ 0 w 220"/>
                <a:gd name="T11" fmla="*/ 24 h 98"/>
                <a:gd name="T12" fmla="*/ 4 w 220"/>
                <a:gd name="T13" fmla="*/ 48 h 98"/>
                <a:gd name="T14" fmla="*/ 20 w 220"/>
                <a:gd name="T15" fmla="*/ 73 h 98"/>
                <a:gd name="T16" fmla="*/ 53 w 220"/>
                <a:gd name="T17" fmla="*/ 93 h 98"/>
                <a:gd name="T18" fmla="*/ 99 w 220"/>
                <a:gd name="T19" fmla="*/ 97 h 98"/>
                <a:gd name="T20" fmla="*/ 136 w 220"/>
                <a:gd name="T21" fmla="*/ 93 h 98"/>
                <a:gd name="T22" fmla="*/ 165 w 220"/>
                <a:gd name="T23" fmla="*/ 85 h 98"/>
                <a:gd name="T24" fmla="*/ 176 w 220"/>
                <a:gd name="T25" fmla="*/ 79 h 98"/>
                <a:gd name="T26" fmla="*/ 190 w 220"/>
                <a:gd name="T27" fmla="*/ 69 h 98"/>
                <a:gd name="T28" fmla="*/ 219 w 220"/>
                <a:gd name="T29" fmla="*/ 60 h 98"/>
                <a:gd name="T30" fmla="*/ 219 w 220"/>
                <a:gd name="T31" fmla="*/ 40 h 98"/>
                <a:gd name="T32" fmla="*/ 144 w 220"/>
                <a:gd name="T33" fmla="*/ 5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0" h="98">
                  <a:moveTo>
                    <a:pt x="144" y="56"/>
                  </a:moveTo>
                  <a:lnTo>
                    <a:pt x="95" y="56"/>
                  </a:lnTo>
                  <a:lnTo>
                    <a:pt x="45" y="52"/>
                  </a:lnTo>
                  <a:lnTo>
                    <a:pt x="20" y="28"/>
                  </a:lnTo>
                  <a:lnTo>
                    <a:pt x="4" y="0"/>
                  </a:lnTo>
                  <a:lnTo>
                    <a:pt x="0" y="24"/>
                  </a:lnTo>
                  <a:lnTo>
                    <a:pt x="4" y="48"/>
                  </a:lnTo>
                  <a:lnTo>
                    <a:pt x="20" y="73"/>
                  </a:lnTo>
                  <a:lnTo>
                    <a:pt x="53" y="93"/>
                  </a:lnTo>
                  <a:lnTo>
                    <a:pt x="99" y="97"/>
                  </a:lnTo>
                  <a:lnTo>
                    <a:pt x="136" y="93"/>
                  </a:lnTo>
                  <a:lnTo>
                    <a:pt x="165" y="85"/>
                  </a:lnTo>
                  <a:lnTo>
                    <a:pt x="176" y="79"/>
                  </a:lnTo>
                  <a:lnTo>
                    <a:pt x="190" y="69"/>
                  </a:lnTo>
                  <a:lnTo>
                    <a:pt x="219" y="60"/>
                  </a:lnTo>
                  <a:lnTo>
                    <a:pt x="219" y="40"/>
                  </a:lnTo>
                  <a:lnTo>
                    <a:pt x="144" y="56"/>
                  </a:lnTo>
                  <a:close/>
                </a:path>
              </a:pathLst>
            </a:custGeom>
            <a:solidFill>
              <a:srgbClr val="888888"/>
            </a:solidFill>
            <a:ln w="3175">
              <a:solidFill>
                <a:srgbClr val="000000"/>
              </a:solidFill>
              <a:round/>
            </a:ln>
          </p:spPr>
          <p:txBody>
            <a:bodyPr/>
            <a:lstStyle/>
            <a:p>
              <a:endParaRPr lang="zh-CN" altLang="en-US"/>
            </a:p>
          </p:txBody>
        </p:sp>
        <p:sp>
          <p:nvSpPr>
            <p:cNvPr id="47124" name="Freeform 227"/>
            <p:cNvSpPr>
              <a:spLocks noChangeArrowheads="1"/>
            </p:cNvSpPr>
            <p:nvPr/>
          </p:nvSpPr>
          <p:spPr bwMode="auto">
            <a:xfrm>
              <a:off x="2784" y="3172"/>
              <a:ext cx="220" cy="285"/>
            </a:xfrm>
            <a:custGeom>
              <a:avLst/>
              <a:gdLst>
                <a:gd name="T0" fmla="*/ 87 w 220"/>
                <a:gd name="T1" fmla="*/ 0 h 285"/>
                <a:gd name="T2" fmla="*/ 74 w 220"/>
                <a:gd name="T3" fmla="*/ 4 h 285"/>
                <a:gd name="T4" fmla="*/ 8 w 220"/>
                <a:gd name="T5" fmla="*/ 61 h 285"/>
                <a:gd name="T6" fmla="*/ 0 w 220"/>
                <a:gd name="T7" fmla="*/ 158 h 285"/>
                <a:gd name="T8" fmla="*/ 0 w 220"/>
                <a:gd name="T9" fmla="*/ 183 h 285"/>
                <a:gd name="T10" fmla="*/ 4 w 220"/>
                <a:gd name="T11" fmla="*/ 207 h 285"/>
                <a:gd name="T12" fmla="*/ 70 w 220"/>
                <a:gd name="T13" fmla="*/ 264 h 285"/>
                <a:gd name="T14" fmla="*/ 161 w 220"/>
                <a:gd name="T15" fmla="*/ 284 h 285"/>
                <a:gd name="T16" fmla="*/ 194 w 220"/>
                <a:gd name="T17" fmla="*/ 272 h 285"/>
                <a:gd name="T18" fmla="*/ 211 w 220"/>
                <a:gd name="T19" fmla="*/ 252 h 285"/>
                <a:gd name="T20" fmla="*/ 219 w 220"/>
                <a:gd name="T21" fmla="*/ 227 h 285"/>
                <a:gd name="T22" fmla="*/ 219 w 220"/>
                <a:gd name="T23" fmla="*/ 199 h 285"/>
                <a:gd name="T24" fmla="*/ 194 w 220"/>
                <a:gd name="T25" fmla="*/ 166 h 285"/>
                <a:gd name="T26" fmla="*/ 149 w 220"/>
                <a:gd name="T27" fmla="*/ 142 h 285"/>
                <a:gd name="T28" fmla="*/ 107 w 220"/>
                <a:gd name="T29" fmla="*/ 102 h 285"/>
                <a:gd name="T30" fmla="*/ 112 w 220"/>
                <a:gd name="T31" fmla="*/ 54 h 285"/>
                <a:gd name="T32" fmla="*/ 103 w 220"/>
                <a:gd name="T33" fmla="*/ 33 h 285"/>
                <a:gd name="T34" fmla="*/ 98 w 220"/>
                <a:gd name="T35" fmla="*/ 17 h 285"/>
                <a:gd name="T36" fmla="*/ 93 w 220"/>
                <a:gd name="T37" fmla="*/ 5 h 285"/>
                <a:gd name="T38" fmla="*/ 87 w 220"/>
                <a:gd name="T39" fmla="*/ 0 h 2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0" h="285">
                  <a:moveTo>
                    <a:pt x="87" y="0"/>
                  </a:moveTo>
                  <a:lnTo>
                    <a:pt x="74" y="4"/>
                  </a:lnTo>
                  <a:lnTo>
                    <a:pt x="8" y="61"/>
                  </a:lnTo>
                  <a:lnTo>
                    <a:pt x="0" y="158"/>
                  </a:lnTo>
                  <a:lnTo>
                    <a:pt x="0" y="183"/>
                  </a:lnTo>
                  <a:lnTo>
                    <a:pt x="4" y="207"/>
                  </a:lnTo>
                  <a:lnTo>
                    <a:pt x="70" y="264"/>
                  </a:lnTo>
                  <a:lnTo>
                    <a:pt x="161" y="284"/>
                  </a:lnTo>
                  <a:lnTo>
                    <a:pt x="194" y="272"/>
                  </a:lnTo>
                  <a:lnTo>
                    <a:pt x="211" y="252"/>
                  </a:lnTo>
                  <a:lnTo>
                    <a:pt x="219" y="227"/>
                  </a:lnTo>
                  <a:lnTo>
                    <a:pt x="219" y="199"/>
                  </a:lnTo>
                  <a:lnTo>
                    <a:pt x="194" y="166"/>
                  </a:lnTo>
                  <a:lnTo>
                    <a:pt x="149" y="142"/>
                  </a:lnTo>
                  <a:lnTo>
                    <a:pt x="107" y="102"/>
                  </a:lnTo>
                  <a:lnTo>
                    <a:pt x="112" y="54"/>
                  </a:lnTo>
                  <a:lnTo>
                    <a:pt x="103" y="33"/>
                  </a:lnTo>
                  <a:lnTo>
                    <a:pt x="98" y="17"/>
                  </a:lnTo>
                  <a:lnTo>
                    <a:pt x="93" y="5"/>
                  </a:lnTo>
                  <a:lnTo>
                    <a:pt x="87" y="0"/>
                  </a:lnTo>
                  <a:close/>
                </a:path>
              </a:pathLst>
            </a:custGeom>
            <a:solidFill>
              <a:srgbClr val="BBBBBB"/>
            </a:solidFill>
            <a:ln w="3175">
              <a:solidFill>
                <a:srgbClr val="000000"/>
              </a:solidFill>
              <a:round/>
            </a:ln>
          </p:spPr>
          <p:txBody>
            <a:bodyPr/>
            <a:lstStyle/>
            <a:p>
              <a:endParaRPr lang="zh-CN" altLang="en-US"/>
            </a:p>
          </p:txBody>
        </p:sp>
        <p:sp>
          <p:nvSpPr>
            <p:cNvPr id="47125" name="Oval 228"/>
            <p:cNvSpPr>
              <a:spLocks noChangeArrowheads="1"/>
            </p:cNvSpPr>
            <p:nvPr/>
          </p:nvSpPr>
          <p:spPr bwMode="auto">
            <a:xfrm>
              <a:off x="3077" y="2652"/>
              <a:ext cx="665" cy="652"/>
            </a:xfrm>
            <a:prstGeom prst="ellipse">
              <a:avLst/>
            </a:prstGeom>
            <a:solidFill>
              <a:srgbClr val="444444"/>
            </a:solidFill>
            <a:ln w="3175">
              <a:solidFill>
                <a:srgbClr val="000000"/>
              </a:solidFill>
              <a:round/>
            </a:ln>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26" name="Oval 229"/>
            <p:cNvSpPr>
              <a:spLocks noChangeArrowheads="1"/>
            </p:cNvSpPr>
            <p:nvPr/>
          </p:nvSpPr>
          <p:spPr bwMode="auto">
            <a:xfrm>
              <a:off x="3118" y="2692"/>
              <a:ext cx="578" cy="572"/>
            </a:xfrm>
            <a:prstGeom prst="ellipse">
              <a:avLst/>
            </a:prstGeom>
            <a:solidFill>
              <a:srgbClr val="888888"/>
            </a:solidFill>
            <a:ln w="3175">
              <a:solidFill>
                <a:srgbClr val="000000"/>
              </a:solidFill>
              <a:round/>
            </a:ln>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27" name="Oval 230"/>
            <p:cNvSpPr>
              <a:spLocks noChangeArrowheads="1"/>
            </p:cNvSpPr>
            <p:nvPr/>
          </p:nvSpPr>
          <p:spPr bwMode="auto">
            <a:xfrm>
              <a:off x="3139" y="2712"/>
              <a:ext cx="537" cy="531"/>
            </a:xfrm>
            <a:prstGeom prst="ellipse">
              <a:avLst/>
            </a:prstGeom>
            <a:solidFill>
              <a:srgbClr val="FFFFFF"/>
            </a:solidFill>
            <a:ln w="3175">
              <a:solidFill>
                <a:srgbClr val="000000"/>
              </a:solidFill>
              <a:round/>
            </a:ln>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28" name="Freeform 231"/>
            <p:cNvSpPr>
              <a:spLocks noChangeArrowheads="1"/>
            </p:cNvSpPr>
            <p:nvPr/>
          </p:nvSpPr>
          <p:spPr bwMode="auto">
            <a:xfrm>
              <a:off x="2870" y="2664"/>
              <a:ext cx="414" cy="345"/>
            </a:xfrm>
            <a:custGeom>
              <a:avLst/>
              <a:gdLst>
                <a:gd name="T0" fmla="*/ 413 w 414"/>
                <a:gd name="T1" fmla="*/ 12 h 345"/>
                <a:gd name="T2" fmla="*/ 405 w 414"/>
                <a:gd name="T3" fmla="*/ 8 h 345"/>
                <a:gd name="T4" fmla="*/ 376 w 414"/>
                <a:gd name="T5" fmla="*/ 4 h 345"/>
                <a:gd name="T6" fmla="*/ 265 w 414"/>
                <a:gd name="T7" fmla="*/ 0 h 345"/>
                <a:gd name="T8" fmla="*/ 141 w 414"/>
                <a:gd name="T9" fmla="*/ 20 h 345"/>
                <a:gd name="T10" fmla="*/ 62 w 414"/>
                <a:gd name="T11" fmla="*/ 56 h 345"/>
                <a:gd name="T12" fmla="*/ 42 w 414"/>
                <a:gd name="T13" fmla="*/ 73 h 345"/>
                <a:gd name="T14" fmla="*/ 4 w 414"/>
                <a:gd name="T15" fmla="*/ 150 h 345"/>
                <a:gd name="T16" fmla="*/ 0 w 414"/>
                <a:gd name="T17" fmla="*/ 174 h 345"/>
                <a:gd name="T18" fmla="*/ 8 w 414"/>
                <a:gd name="T19" fmla="*/ 202 h 345"/>
                <a:gd name="T20" fmla="*/ 21 w 414"/>
                <a:gd name="T21" fmla="*/ 247 h 345"/>
                <a:gd name="T22" fmla="*/ 25 w 414"/>
                <a:gd name="T23" fmla="*/ 287 h 345"/>
                <a:gd name="T24" fmla="*/ 42 w 414"/>
                <a:gd name="T25" fmla="*/ 308 h 345"/>
                <a:gd name="T26" fmla="*/ 58 w 414"/>
                <a:gd name="T27" fmla="*/ 328 h 345"/>
                <a:gd name="T28" fmla="*/ 75 w 414"/>
                <a:gd name="T29" fmla="*/ 340 h 345"/>
                <a:gd name="T30" fmla="*/ 83 w 414"/>
                <a:gd name="T31" fmla="*/ 344 h 345"/>
                <a:gd name="T32" fmla="*/ 124 w 414"/>
                <a:gd name="T33" fmla="*/ 340 h 345"/>
                <a:gd name="T34" fmla="*/ 186 w 414"/>
                <a:gd name="T35" fmla="*/ 320 h 345"/>
                <a:gd name="T36" fmla="*/ 215 w 414"/>
                <a:gd name="T37" fmla="*/ 296 h 345"/>
                <a:gd name="T38" fmla="*/ 236 w 414"/>
                <a:gd name="T39" fmla="*/ 247 h 345"/>
                <a:gd name="T40" fmla="*/ 236 w 414"/>
                <a:gd name="T41" fmla="*/ 235 h 345"/>
                <a:gd name="T42" fmla="*/ 240 w 414"/>
                <a:gd name="T43" fmla="*/ 219 h 345"/>
                <a:gd name="T44" fmla="*/ 240 w 414"/>
                <a:gd name="T45" fmla="*/ 202 h 345"/>
                <a:gd name="T46" fmla="*/ 236 w 414"/>
                <a:gd name="T47" fmla="*/ 186 h 345"/>
                <a:gd name="T48" fmla="*/ 248 w 414"/>
                <a:gd name="T49" fmla="*/ 158 h 345"/>
                <a:gd name="T50" fmla="*/ 265 w 414"/>
                <a:gd name="T51" fmla="*/ 133 h 345"/>
                <a:gd name="T52" fmla="*/ 248 w 414"/>
                <a:gd name="T53" fmla="*/ 121 h 345"/>
                <a:gd name="T54" fmla="*/ 236 w 414"/>
                <a:gd name="T55" fmla="*/ 121 h 345"/>
                <a:gd name="T56" fmla="*/ 232 w 414"/>
                <a:gd name="T57" fmla="*/ 121 h 345"/>
                <a:gd name="T58" fmla="*/ 203 w 414"/>
                <a:gd name="T59" fmla="*/ 93 h 345"/>
                <a:gd name="T60" fmla="*/ 199 w 414"/>
                <a:gd name="T61" fmla="*/ 85 h 345"/>
                <a:gd name="T62" fmla="*/ 199 w 414"/>
                <a:gd name="T63" fmla="*/ 77 h 345"/>
                <a:gd name="T64" fmla="*/ 227 w 414"/>
                <a:gd name="T65" fmla="*/ 40 h 345"/>
                <a:gd name="T66" fmla="*/ 240 w 414"/>
                <a:gd name="T67" fmla="*/ 32 h 345"/>
                <a:gd name="T68" fmla="*/ 260 w 414"/>
                <a:gd name="T69" fmla="*/ 48 h 345"/>
                <a:gd name="T70" fmla="*/ 277 w 414"/>
                <a:gd name="T71" fmla="*/ 65 h 345"/>
                <a:gd name="T72" fmla="*/ 281 w 414"/>
                <a:gd name="T73" fmla="*/ 73 h 345"/>
                <a:gd name="T74" fmla="*/ 281 w 414"/>
                <a:gd name="T75" fmla="*/ 85 h 345"/>
                <a:gd name="T76" fmla="*/ 294 w 414"/>
                <a:gd name="T77" fmla="*/ 97 h 345"/>
                <a:gd name="T78" fmla="*/ 322 w 414"/>
                <a:gd name="T79" fmla="*/ 69 h 345"/>
                <a:gd name="T80" fmla="*/ 364 w 414"/>
                <a:gd name="T81" fmla="*/ 40 h 345"/>
                <a:gd name="T82" fmla="*/ 389 w 414"/>
                <a:gd name="T83" fmla="*/ 24 h 345"/>
                <a:gd name="T84" fmla="*/ 413 w 414"/>
                <a:gd name="T85" fmla="*/ 12 h 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4" h="345">
                  <a:moveTo>
                    <a:pt x="413" y="12"/>
                  </a:moveTo>
                  <a:lnTo>
                    <a:pt x="405" y="8"/>
                  </a:lnTo>
                  <a:lnTo>
                    <a:pt x="376" y="4"/>
                  </a:lnTo>
                  <a:lnTo>
                    <a:pt x="265" y="0"/>
                  </a:lnTo>
                  <a:lnTo>
                    <a:pt x="141" y="20"/>
                  </a:lnTo>
                  <a:lnTo>
                    <a:pt x="62" y="56"/>
                  </a:lnTo>
                  <a:lnTo>
                    <a:pt x="42" y="73"/>
                  </a:lnTo>
                  <a:lnTo>
                    <a:pt x="4" y="150"/>
                  </a:lnTo>
                  <a:lnTo>
                    <a:pt x="0" y="174"/>
                  </a:lnTo>
                  <a:lnTo>
                    <a:pt x="8" y="202"/>
                  </a:lnTo>
                  <a:lnTo>
                    <a:pt x="21" y="247"/>
                  </a:lnTo>
                  <a:lnTo>
                    <a:pt x="25" y="287"/>
                  </a:lnTo>
                  <a:lnTo>
                    <a:pt x="42" y="308"/>
                  </a:lnTo>
                  <a:lnTo>
                    <a:pt x="58" y="328"/>
                  </a:lnTo>
                  <a:lnTo>
                    <a:pt x="75" y="340"/>
                  </a:lnTo>
                  <a:lnTo>
                    <a:pt x="83" y="344"/>
                  </a:lnTo>
                  <a:lnTo>
                    <a:pt x="124" y="340"/>
                  </a:lnTo>
                  <a:lnTo>
                    <a:pt x="186" y="320"/>
                  </a:lnTo>
                  <a:lnTo>
                    <a:pt x="215" y="296"/>
                  </a:lnTo>
                  <a:lnTo>
                    <a:pt x="236" y="247"/>
                  </a:lnTo>
                  <a:lnTo>
                    <a:pt x="236" y="235"/>
                  </a:lnTo>
                  <a:lnTo>
                    <a:pt x="240" y="219"/>
                  </a:lnTo>
                  <a:lnTo>
                    <a:pt x="240" y="202"/>
                  </a:lnTo>
                  <a:lnTo>
                    <a:pt x="236" y="186"/>
                  </a:lnTo>
                  <a:lnTo>
                    <a:pt x="248" y="158"/>
                  </a:lnTo>
                  <a:lnTo>
                    <a:pt x="265" y="133"/>
                  </a:lnTo>
                  <a:lnTo>
                    <a:pt x="248" y="121"/>
                  </a:lnTo>
                  <a:lnTo>
                    <a:pt x="236" y="121"/>
                  </a:lnTo>
                  <a:lnTo>
                    <a:pt x="232" y="121"/>
                  </a:lnTo>
                  <a:lnTo>
                    <a:pt x="203" y="93"/>
                  </a:lnTo>
                  <a:lnTo>
                    <a:pt x="199" y="85"/>
                  </a:lnTo>
                  <a:lnTo>
                    <a:pt x="199" y="77"/>
                  </a:lnTo>
                  <a:lnTo>
                    <a:pt x="227" y="40"/>
                  </a:lnTo>
                  <a:lnTo>
                    <a:pt x="240" y="32"/>
                  </a:lnTo>
                  <a:lnTo>
                    <a:pt x="260" y="48"/>
                  </a:lnTo>
                  <a:lnTo>
                    <a:pt x="277" y="65"/>
                  </a:lnTo>
                  <a:lnTo>
                    <a:pt x="281" y="73"/>
                  </a:lnTo>
                  <a:lnTo>
                    <a:pt x="281" y="85"/>
                  </a:lnTo>
                  <a:lnTo>
                    <a:pt x="294" y="97"/>
                  </a:lnTo>
                  <a:lnTo>
                    <a:pt x="322" y="69"/>
                  </a:lnTo>
                  <a:lnTo>
                    <a:pt x="364" y="40"/>
                  </a:lnTo>
                  <a:lnTo>
                    <a:pt x="389" y="24"/>
                  </a:lnTo>
                  <a:lnTo>
                    <a:pt x="413" y="12"/>
                  </a:lnTo>
                  <a:close/>
                </a:path>
              </a:pathLst>
            </a:custGeom>
            <a:solidFill>
              <a:srgbClr val="BBBBBB"/>
            </a:solidFill>
            <a:ln w="3175">
              <a:solidFill>
                <a:srgbClr val="000000"/>
              </a:solidFill>
              <a:round/>
            </a:ln>
          </p:spPr>
          <p:txBody>
            <a:bodyPr/>
            <a:lstStyle/>
            <a:p>
              <a:endParaRPr lang="zh-CN" altLang="en-US"/>
            </a:p>
          </p:txBody>
        </p:sp>
        <p:sp>
          <p:nvSpPr>
            <p:cNvPr id="47129" name="Freeform 232"/>
            <p:cNvSpPr>
              <a:spLocks noChangeArrowheads="1"/>
            </p:cNvSpPr>
            <p:nvPr/>
          </p:nvSpPr>
          <p:spPr bwMode="auto">
            <a:xfrm>
              <a:off x="2907" y="2781"/>
              <a:ext cx="146" cy="176"/>
            </a:xfrm>
            <a:custGeom>
              <a:avLst/>
              <a:gdLst>
                <a:gd name="T0" fmla="*/ 21 w 146"/>
                <a:gd name="T1" fmla="*/ 175 h 176"/>
                <a:gd name="T2" fmla="*/ 50 w 146"/>
                <a:gd name="T3" fmla="*/ 138 h 176"/>
                <a:gd name="T4" fmla="*/ 79 w 146"/>
                <a:gd name="T5" fmla="*/ 114 h 176"/>
                <a:gd name="T6" fmla="*/ 108 w 146"/>
                <a:gd name="T7" fmla="*/ 93 h 176"/>
                <a:gd name="T8" fmla="*/ 137 w 146"/>
                <a:gd name="T9" fmla="*/ 81 h 176"/>
                <a:gd name="T10" fmla="*/ 145 w 146"/>
                <a:gd name="T11" fmla="*/ 69 h 176"/>
                <a:gd name="T12" fmla="*/ 137 w 146"/>
                <a:gd name="T13" fmla="*/ 49 h 176"/>
                <a:gd name="T14" fmla="*/ 100 w 146"/>
                <a:gd name="T15" fmla="*/ 4 h 176"/>
                <a:gd name="T16" fmla="*/ 83 w 146"/>
                <a:gd name="T17" fmla="*/ 0 h 176"/>
                <a:gd name="T18" fmla="*/ 38 w 146"/>
                <a:gd name="T19" fmla="*/ 16 h 176"/>
                <a:gd name="T20" fmla="*/ 9 w 146"/>
                <a:gd name="T21" fmla="*/ 53 h 176"/>
                <a:gd name="T22" fmla="*/ 0 w 146"/>
                <a:gd name="T23" fmla="*/ 102 h 176"/>
                <a:gd name="T24" fmla="*/ 5 w 146"/>
                <a:gd name="T25" fmla="*/ 122 h 176"/>
                <a:gd name="T26" fmla="*/ 5 w 146"/>
                <a:gd name="T27" fmla="*/ 138 h 176"/>
                <a:gd name="T28" fmla="*/ 5 w 146"/>
                <a:gd name="T29" fmla="*/ 154 h 176"/>
                <a:gd name="T30" fmla="*/ 9 w 146"/>
                <a:gd name="T31" fmla="*/ 166 h 176"/>
                <a:gd name="T32" fmla="*/ 13 w 146"/>
                <a:gd name="T33" fmla="*/ 170 h 176"/>
                <a:gd name="T34" fmla="*/ 21 w 146"/>
                <a:gd name="T35" fmla="*/ 175 h 1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176">
                  <a:moveTo>
                    <a:pt x="21" y="175"/>
                  </a:moveTo>
                  <a:lnTo>
                    <a:pt x="50" y="138"/>
                  </a:lnTo>
                  <a:lnTo>
                    <a:pt x="79" y="114"/>
                  </a:lnTo>
                  <a:lnTo>
                    <a:pt x="108" y="93"/>
                  </a:lnTo>
                  <a:lnTo>
                    <a:pt x="137" y="81"/>
                  </a:lnTo>
                  <a:lnTo>
                    <a:pt x="145" y="69"/>
                  </a:lnTo>
                  <a:lnTo>
                    <a:pt x="137" y="49"/>
                  </a:lnTo>
                  <a:lnTo>
                    <a:pt x="100" y="4"/>
                  </a:lnTo>
                  <a:lnTo>
                    <a:pt x="83" y="0"/>
                  </a:lnTo>
                  <a:lnTo>
                    <a:pt x="38" y="16"/>
                  </a:lnTo>
                  <a:lnTo>
                    <a:pt x="9" y="53"/>
                  </a:lnTo>
                  <a:lnTo>
                    <a:pt x="0" y="102"/>
                  </a:lnTo>
                  <a:lnTo>
                    <a:pt x="5" y="122"/>
                  </a:lnTo>
                  <a:lnTo>
                    <a:pt x="5" y="138"/>
                  </a:lnTo>
                  <a:lnTo>
                    <a:pt x="5" y="154"/>
                  </a:lnTo>
                  <a:lnTo>
                    <a:pt x="9" y="166"/>
                  </a:lnTo>
                  <a:lnTo>
                    <a:pt x="13" y="170"/>
                  </a:lnTo>
                  <a:lnTo>
                    <a:pt x="21" y="175"/>
                  </a:lnTo>
                  <a:close/>
                </a:path>
              </a:pathLst>
            </a:custGeom>
            <a:solidFill>
              <a:srgbClr val="EEEEEE"/>
            </a:solidFill>
            <a:ln w="3175">
              <a:solidFill>
                <a:srgbClr val="000000"/>
              </a:solidFill>
              <a:round/>
            </a:ln>
          </p:spPr>
          <p:txBody>
            <a:bodyPr/>
            <a:lstStyle/>
            <a:p>
              <a:endParaRPr lang="zh-CN" altLang="en-US"/>
            </a:p>
          </p:txBody>
        </p:sp>
        <p:sp>
          <p:nvSpPr>
            <p:cNvPr id="47130" name="Freeform 233"/>
            <p:cNvSpPr>
              <a:spLocks noChangeArrowheads="1"/>
            </p:cNvSpPr>
            <p:nvPr/>
          </p:nvSpPr>
          <p:spPr bwMode="auto">
            <a:xfrm>
              <a:off x="3457" y="2566"/>
              <a:ext cx="480" cy="889"/>
            </a:xfrm>
            <a:custGeom>
              <a:avLst/>
              <a:gdLst>
                <a:gd name="T0" fmla="*/ 479 w 480"/>
                <a:gd name="T1" fmla="*/ 888 h 889"/>
                <a:gd name="T2" fmla="*/ 479 w 480"/>
                <a:gd name="T3" fmla="*/ 142 h 889"/>
                <a:gd name="T4" fmla="*/ 409 w 480"/>
                <a:gd name="T5" fmla="*/ 130 h 889"/>
                <a:gd name="T6" fmla="*/ 351 w 480"/>
                <a:gd name="T7" fmla="*/ 110 h 889"/>
                <a:gd name="T8" fmla="*/ 322 w 480"/>
                <a:gd name="T9" fmla="*/ 94 h 889"/>
                <a:gd name="T10" fmla="*/ 305 w 480"/>
                <a:gd name="T11" fmla="*/ 86 h 889"/>
                <a:gd name="T12" fmla="*/ 186 w 480"/>
                <a:gd name="T13" fmla="*/ 0 h 889"/>
                <a:gd name="T14" fmla="*/ 182 w 480"/>
                <a:gd name="T15" fmla="*/ 9 h 889"/>
                <a:gd name="T16" fmla="*/ 182 w 480"/>
                <a:gd name="T17" fmla="*/ 21 h 889"/>
                <a:gd name="T18" fmla="*/ 161 w 480"/>
                <a:gd name="T19" fmla="*/ 29 h 889"/>
                <a:gd name="T20" fmla="*/ 140 w 480"/>
                <a:gd name="T21" fmla="*/ 41 h 889"/>
                <a:gd name="T22" fmla="*/ 120 w 480"/>
                <a:gd name="T23" fmla="*/ 73 h 889"/>
                <a:gd name="T24" fmla="*/ 115 w 480"/>
                <a:gd name="T25" fmla="*/ 98 h 889"/>
                <a:gd name="T26" fmla="*/ 128 w 480"/>
                <a:gd name="T27" fmla="*/ 118 h 889"/>
                <a:gd name="T28" fmla="*/ 173 w 480"/>
                <a:gd name="T29" fmla="*/ 159 h 889"/>
                <a:gd name="T30" fmla="*/ 215 w 480"/>
                <a:gd name="T31" fmla="*/ 195 h 889"/>
                <a:gd name="T32" fmla="*/ 252 w 480"/>
                <a:gd name="T33" fmla="*/ 248 h 889"/>
                <a:gd name="T34" fmla="*/ 275 w 480"/>
                <a:gd name="T35" fmla="*/ 269 h 889"/>
                <a:gd name="T36" fmla="*/ 305 w 480"/>
                <a:gd name="T37" fmla="*/ 288 h 889"/>
                <a:gd name="T38" fmla="*/ 318 w 480"/>
                <a:gd name="T39" fmla="*/ 292 h 889"/>
                <a:gd name="T40" fmla="*/ 330 w 480"/>
                <a:gd name="T41" fmla="*/ 300 h 889"/>
                <a:gd name="T42" fmla="*/ 351 w 480"/>
                <a:gd name="T43" fmla="*/ 300 h 889"/>
                <a:gd name="T44" fmla="*/ 376 w 480"/>
                <a:gd name="T45" fmla="*/ 296 h 889"/>
                <a:gd name="T46" fmla="*/ 401 w 480"/>
                <a:gd name="T47" fmla="*/ 272 h 889"/>
                <a:gd name="T48" fmla="*/ 413 w 480"/>
                <a:gd name="T49" fmla="*/ 260 h 889"/>
                <a:gd name="T50" fmla="*/ 367 w 480"/>
                <a:gd name="T51" fmla="*/ 317 h 889"/>
                <a:gd name="T52" fmla="*/ 343 w 480"/>
                <a:gd name="T53" fmla="*/ 333 h 889"/>
                <a:gd name="T54" fmla="*/ 314 w 480"/>
                <a:gd name="T55" fmla="*/ 349 h 889"/>
                <a:gd name="T56" fmla="*/ 293 w 480"/>
                <a:gd name="T57" fmla="*/ 365 h 889"/>
                <a:gd name="T58" fmla="*/ 289 w 480"/>
                <a:gd name="T59" fmla="*/ 381 h 889"/>
                <a:gd name="T60" fmla="*/ 285 w 480"/>
                <a:gd name="T61" fmla="*/ 398 h 889"/>
                <a:gd name="T62" fmla="*/ 283 w 480"/>
                <a:gd name="T63" fmla="*/ 420 h 889"/>
                <a:gd name="T64" fmla="*/ 281 w 480"/>
                <a:gd name="T65" fmla="*/ 451 h 889"/>
                <a:gd name="T66" fmla="*/ 278 w 480"/>
                <a:gd name="T67" fmla="*/ 474 h 889"/>
                <a:gd name="T68" fmla="*/ 271 w 480"/>
                <a:gd name="T69" fmla="*/ 506 h 889"/>
                <a:gd name="T70" fmla="*/ 261 w 480"/>
                <a:gd name="T71" fmla="*/ 531 h 889"/>
                <a:gd name="T72" fmla="*/ 246 w 480"/>
                <a:gd name="T73" fmla="*/ 548 h 889"/>
                <a:gd name="T74" fmla="*/ 231 w 480"/>
                <a:gd name="T75" fmla="*/ 560 h 889"/>
                <a:gd name="T76" fmla="*/ 186 w 480"/>
                <a:gd name="T77" fmla="*/ 596 h 889"/>
                <a:gd name="T78" fmla="*/ 120 w 480"/>
                <a:gd name="T79" fmla="*/ 657 h 889"/>
                <a:gd name="T80" fmla="*/ 49 w 480"/>
                <a:gd name="T81" fmla="*/ 758 h 889"/>
                <a:gd name="T82" fmla="*/ 20 w 480"/>
                <a:gd name="T83" fmla="*/ 819 h 889"/>
                <a:gd name="T84" fmla="*/ 0 w 480"/>
                <a:gd name="T85" fmla="*/ 888 h 889"/>
                <a:gd name="T86" fmla="*/ 479 w 480"/>
                <a:gd name="T87" fmla="*/ 888 h 88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80" h="889">
                  <a:moveTo>
                    <a:pt x="479" y="888"/>
                  </a:moveTo>
                  <a:lnTo>
                    <a:pt x="479" y="142"/>
                  </a:lnTo>
                  <a:lnTo>
                    <a:pt x="409" y="130"/>
                  </a:lnTo>
                  <a:lnTo>
                    <a:pt x="351" y="110"/>
                  </a:lnTo>
                  <a:lnTo>
                    <a:pt x="322" y="94"/>
                  </a:lnTo>
                  <a:lnTo>
                    <a:pt x="305" y="86"/>
                  </a:lnTo>
                  <a:lnTo>
                    <a:pt x="186" y="0"/>
                  </a:lnTo>
                  <a:lnTo>
                    <a:pt x="182" y="9"/>
                  </a:lnTo>
                  <a:lnTo>
                    <a:pt x="182" y="21"/>
                  </a:lnTo>
                  <a:lnTo>
                    <a:pt x="161" y="29"/>
                  </a:lnTo>
                  <a:lnTo>
                    <a:pt x="140" y="41"/>
                  </a:lnTo>
                  <a:lnTo>
                    <a:pt x="120" y="73"/>
                  </a:lnTo>
                  <a:lnTo>
                    <a:pt x="115" y="98"/>
                  </a:lnTo>
                  <a:lnTo>
                    <a:pt x="128" y="118"/>
                  </a:lnTo>
                  <a:lnTo>
                    <a:pt x="173" y="159"/>
                  </a:lnTo>
                  <a:lnTo>
                    <a:pt x="215" y="195"/>
                  </a:lnTo>
                  <a:lnTo>
                    <a:pt x="252" y="248"/>
                  </a:lnTo>
                  <a:lnTo>
                    <a:pt x="275" y="269"/>
                  </a:lnTo>
                  <a:lnTo>
                    <a:pt x="305" y="288"/>
                  </a:lnTo>
                  <a:lnTo>
                    <a:pt x="318" y="292"/>
                  </a:lnTo>
                  <a:lnTo>
                    <a:pt x="330" y="300"/>
                  </a:lnTo>
                  <a:lnTo>
                    <a:pt x="351" y="300"/>
                  </a:lnTo>
                  <a:lnTo>
                    <a:pt x="376" y="296"/>
                  </a:lnTo>
                  <a:lnTo>
                    <a:pt x="401" y="272"/>
                  </a:lnTo>
                  <a:lnTo>
                    <a:pt x="413" y="260"/>
                  </a:lnTo>
                  <a:lnTo>
                    <a:pt x="367" y="317"/>
                  </a:lnTo>
                  <a:lnTo>
                    <a:pt x="343" y="333"/>
                  </a:lnTo>
                  <a:lnTo>
                    <a:pt x="314" y="349"/>
                  </a:lnTo>
                  <a:lnTo>
                    <a:pt x="293" y="365"/>
                  </a:lnTo>
                  <a:lnTo>
                    <a:pt x="289" y="381"/>
                  </a:lnTo>
                  <a:lnTo>
                    <a:pt x="285" y="398"/>
                  </a:lnTo>
                  <a:lnTo>
                    <a:pt x="283" y="420"/>
                  </a:lnTo>
                  <a:lnTo>
                    <a:pt x="281" y="451"/>
                  </a:lnTo>
                  <a:lnTo>
                    <a:pt x="278" y="474"/>
                  </a:lnTo>
                  <a:lnTo>
                    <a:pt x="271" y="506"/>
                  </a:lnTo>
                  <a:lnTo>
                    <a:pt x="261" y="531"/>
                  </a:lnTo>
                  <a:lnTo>
                    <a:pt x="246" y="548"/>
                  </a:lnTo>
                  <a:lnTo>
                    <a:pt x="231" y="560"/>
                  </a:lnTo>
                  <a:lnTo>
                    <a:pt x="186" y="596"/>
                  </a:lnTo>
                  <a:lnTo>
                    <a:pt x="120" y="657"/>
                  </a:lnTo>
                  <a:lnTo>
                    <a:pt x="49" y="758"/>
                  </a:lnTo>
                  <a:lnTo>
                    <a:pt x="20" y="819"/>
                  </a:lnTo>
                  <a:lnTo>
                    <a:pt x="0" y="888"/>
                  </a:lnTo>
                  <a:lnTo>
                    <a:pt x="479" y="888"/>
                  </a:lnTo>
                  <a:close/>
                </a:path>
              </a:pathLst>
            </a:custGeom>
            <a:solidFill>
              <a:srgbClr val="BBBBBB"/>
            </a:solidFill>
            <a:ln w="3175">
              <a:solidFill>
                <a:srgbClr val="000000"/>
              </a:solidFill>
              <a:round/>
            </a:ln>
          </p:spPr>
          <p:txBody>
            <a:bodyPr/>
            <a:lstStyle/>
            <a:p>
              <a:endParaRPr lang="zh-CN" altLang="en-US"/>
            </a:p>
          </p:txBody>
        </p:sp>
        <p:sp>
          <p:nvSpPr>
            <p:cNvPr id="47131" name="Freeform 234"/>
            <p:cNvSpPr>
              <a:spLocks noChangeArrowheads="1"/>
            </p:cNvSpPr>
            <p:nvPr/>
          </p:nvSpPr>
          <p:spPr bwMode="auto">
            <a:xfrm>
              <a:off x="3634" y="2558"/>
              <a:ext cx="142" cy="147"/>
            </a:xfrm>
            <a:custGeom>
              <a:avLst/>
              <a:gdLst>
                <a:gd name="T0" fmla="*/ 5 w 142"/>
                <a:gd name="T1" fmla="*/ 17 h 147"/>
                <a:gd name="T2" fmla="*/ 5 w 142"/>
                <a:gd name="T3" fmla="*/ 29 h 147"/>
                <a:gd name="T4" fmla="*/ 67 w 142"/>
                <a:gd name="T5" fmla="*/ 94 h 147"/>
                <a:gd name="T6" fmla="*/ 137 w 142"/>
                <a:gd name="T7" fmla="*/ 146 h 147"/>
                <a:gd name="T8" fmla="*/ 141 w 142"/>
                <a:gd name="T9" fmla="*/ 142 h 147"/>
                <a:gd name="T10" fmla="*/ 141 w 142"/>
                <a:gd name="T11" fmla="*/ 130 h 147"/>
                <a:gd name="T12" fmla="*/ 141 w 142"/>
                <a:gd name="T13" fmla="*/ 98 h 147"/>
                <a:gd name="T14" fmla="*/ 128 w 142"/>
                <a:gd name="T15" fmla="*/ 94 h 147"/>
                <a:gd name="T16" fmla="*/ 0 w 142"/>
                <a:gd name="T17" fmla="*/ 0 h 147"/>
                <a:gd name="T18" fmla="*/ 5 w 142"/>
                <a:gd name="T19" fmla="*/ 17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2" h="147">
                  <a:moveTo>
                    <a:pt x="5" y="17"/>
                  </a:moveTo>
                  <a:lnTo>
                    <a:pt x="5" y="29"/>
                  </a:lnTo>
                  <a:lnTo>
                    <a:pt x="67" y="94"/>
                  </a:lnTo>
                  <a:lnTo>
                    <a:pt x="137" y="146"/>
                  </a:lnTo>
                  <a:lnTo>
                    <a:pt x="141" y="142"/>
                  </a:lnTo>
                  <a:lnTo>
                    <a:pt x="141" y="130"/>
                  </a:lnTo>
                  <a:lnTo>
                    <a:pt x="141" y="98"/>
                  </a:lnTo>
                  <a:lnTo>
                    <a:pt x="128" y="94"/>
                  </a:lnTo>
                  <a:lnTo>
                    <a:pt x="0" y="0"/>
                  </a:lnTo>
                  <a:lnTo>
                    <a:pt x="5" y="17"/>
                  </a:lnTo>
                  <a:close/>
                </a:path>
              </a:pathLst>
            </a:custGeom>
            <a:solidFill>
              <a:srgbClr val="EEEEEE"/>
            </a:solidFill>
            <a:ln w="3175">
              <a:solidFill>
                <a:srgbClr val="000000"/>
              </a:solidFill>
              <a:round/>
            </a:ln>
          </p:spPr>
          <p:txBody>
            <a:bodyPr/>
            <a:lstStyle/>
            <a:p>
              <a:endParaRPr lang="zh-CN" altLang="en-US"/>
            </a:p>
          </p:txBody>
        </p:sp>
        <p:sp>
          <p:nvSpPr>
            <p:cNvPr id="47132" name="Freeform 235"/>
            <p:cNvSpPr>
              <a:spLocks noChangeArrowheads="1"/>
            </p:cNvSpPr>
            <p:nvPr/>
          </p:nvSpPr>
          <p:spPr bwMode="auto">
            <a:xfrm>
              <a:off x="3457" y="2583"/>
              <a:ext cx="59" cy="37"/>
            </a:xfrm>
            <a:custGeom>
              <a:avLst/>
              <a:gdLst>
                <a:gd name="T0" fmla="*/ 16 w 59"/>
                <a:gd name="T1" fmla="*/ 8 h 37"/>
                <a:gd name="T2" fmla="*/ 16 w 59"/>
                <a:gd name="T3" fmla="*/ 0 h 37"/>
                <a:gd name="T4" fmla="*/ 37 w 59"/>
                <a:gd name="T5" fmla="*/ 8 h 37"/>
                <a:gd name="T6" fmla="*/ 54 w 59"/>
                <a:gd name="T7" fmla="*/ 20 h 37"/>
                <a:gd name="T8" fmla="*/ 58 w 59"/>
                <a:gd name="T9" fmla="*/ 24 h 37"/>
                <a:gd name="T10" fmla="*/ 58 w 59"/>
                <a:gd name="T11" fmla="*/ 32 h 37"/>
                <a:gd name="T12" fmla="*/ 49 w 59"/>
                <a:gd name="T13" fmla="*/ 36 h 37"/>
                <a:gd name="T14" fmla="*/ 49 w 59"/>
                <a:gd name="T15" fmla="*/ 32 h 37"/>
                <a:gd name="T16" fmla="*/ 29 w 59"/>
                <a:gd name="T17" fmla="*/ 20 h 37"/>
                <a:gd name="T18" fmla="*/ 0 w 59"/>
                <a:gd name="T19" fmla="*/ 16 h 37"/>
                <a:gd name="T20" fmla="*/ 16 w 59"/>
                <a:gd name="T21" fmla="*/ 8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 h="37">
                  <a:moveTo>
                    <a:pt x="16" y="8"/>
                  </a:moveTo>
                  <a:lnTo>
                    <a:pt x="16" y="0"/>
                  </a:lnTo>
                  <a:lnTo>
                    <a:pt x="37" y="8"/>
                  </a:lnTo>
                  <a:lnTo>
                    <a:pt x="54" y="20"/>
                  </a:lnTo>
                  <a:lnTo>
                    <a:pt x="58" y="24"/>
                  </a:lnTo>
                  <a:lnTo>
                    <a:pt x="58" y="32"/>
                  </a:lnTo>
                  <a:lnTo>
                    <a:pt x="49" y="36"/>
                  </a:lnTo>
                  <a:lnTo>
                    <a:pt x="49" y="32"/>
                  </a:lnTo>
                  <a:lnTo>
                    <a:pt x="29" y="20"/>
                  </a:lnTo>
                  <a:lnTo>
                    <a:pt x="0" y="16"/>
                  </a:lnTo>
                  <a:lnTo>
                    <a:pt x="16" y="8"/>
                  </a:lnTo>
                  <a:close/>
                </a:path>
              </a:pathLst>
            </a:custGeom>
            <a:solidFill>
              <a:srgbClr val="000000"/>
            </a:solidFill>
            <a:ln w="3175">
              <a:solidFill>
                <a:srgbClr val="000000"/>
              </a:solidFill>
              <a:round/>
            </a:ln>
          </p:spPr>
          <p:txBody>
            <a:bodyPr/>
            <a:lstStyle/>
            <a:p>
              <a:endParaRPr lang="zh-CN" altLang="en-US"/>
            </a:p>
          </p:txBody>
        </p:sp>
        <p:sp>
          <p:nvSpPr>
            <p:cNvPr id="47133" name="Freeform 236"/>
            <p:cNvSpPr>
              <a:spLocks noChangeArrowheads="1"/>
            </p:cNvSpPr>
            <p:nvPr/>
          </p:nvSpPr>
          <p:spPr bwMode="auto">
            <a:xfrm>
              <a:off x="3457" y="2599"/>
              <a:ext cx="50" cy="37"/>
            </a:xfrm>
            <a:custGeom>
              <a:avLst/>
              <a:gdLst>
                <a:gd name="T0" fmla="*/ 29 w 50"/>
                <a:gd name="T1" fmla="*/ 4 h 37"/>
                <a:gd name="T2" fmla="*/ 45 w 50"/>
                <a:gd name="T3" fmla="*/ 12 h 37"/>
                <a:gd name="T4" fmla="*/ 49 w 50"/>
                <a:gd name="T5" fmla="*/ 16 h 37"/>
                <a:gd name="T6" fmla="*/ 49 w 50"/>
                <a:gd name="T7" fmla="*/ 20 h 37"/>
                <a:gd name="T8" fmla="*/ 41 w 50"/>
                <a:gd name="T9" fmla="*/ 24 h 37"/>
                <a:gd name="T10" fmla="*/ 33 w 50"/>
                <a:gd name="T11" fmla="*/ 28 h 37"/>
                <a:gd name="T12" fmla="*/ 16 w 50"/>
                <a:gd name="T13" fmla="*/ 32 h 37"/>
                <a:gd name="T14" fmla="*/ 0 w 50"/>
                <a:gd name="T15" fmla="*/ 36 h 37"/>
                <a:gd name="T16" fmla="*/ 4 w 50"/>
                <a:gd name="T17" fmla="*/ 0 h 37"/>
                <a:gd name="T18" fmla="*/ 29 w 50"/>
                <a:gd name="T19" fmla="*/ 4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 h="37">
                  <a:moveTo>
                    <a:pt x="29" y="4"/>
                  </a:moveTo>
                  <a:lnTo>
                    <a:pt x="45" y="12"/>
                  </a:lnTo>
                  <a:lnTo>
                    <a:pt x="49" y="16"/>
                  </a:lnTo>
                  <a:lnTo>
                    <a:pt x="49" y="20"/>
                  </a:lnTo>
                  <a:lnTo>
                    <a:pt x="41" y="24"/>
                  </a:lnTo>
                  <a:lnTo>
                    <a:pt x="33" y="28"/>
                  </a:lnTo>
                  <a:lnTo>
                    <a:pt x="16" y="32"/>
                  </a:lnTo>
                  <a:lnTo>
                    <a:pt x="0" y="36"/>
                  </a:lnTo>
                  <a:lnTo>
                    <a:pt x="4" y="0"/>
                  </a:lnTo>
                  <a:lnTo>
                    <a:pt x="29" y="4"/>
                  </a:lnTo>
                  <a:close/>
                </a:path>
              </a:pathLst>
            </a:custGeom>
            <a:solidFill>
              <a:srgbClr val="888888"/>
            </a:solidFill>
            <a:ln w="3175">
              <a:solidFill>
                <a:srgbClr val="000000"/>
              </a:solidFill>
              <a:round/>
            </a:ln>
          </p:spPr>
          <p:txBody>
            <a:bodyPr/>
            <a:lstStyle/>
            <a:p>
              <a:endParaRPr lang="zh-CN" altLang="en-US"/>
            </a:p>
          </p:txBody>
        </p:sp>
        <p:sp>
          <p:nvSpPr>
            <p:cNvPr id="47134" name="Freeform 237"/>
            <p:cNvSpPr>
              <a:spLocks noChangeArrowheads="1"/>
            </p:cNvSpPr>
            <p:nvPr/>
          </p:nvSpPr>
          <p:spPr bwMode="auto">
            <a:xfrm>
              <a:off x="3374" y="2769"/>
              <a:ext cx="109" cy="273"/>
            </a:xfrm>
            <a:custGeom>
              <a:avLst/>
              <a:gdLst>
                <a:gd name="T0" fmla="*/ 0 w 109"/>
                <a:gd name="T1" fmla="*/ 264 h 273"/>
                <a:gd name="T2" fmla="*/ 108 w 109"/>
                <a:gd name="T3" fmla="*/ 0 h 273"/>
                <a:gd name="T4" fmla="*/ 13 w 109"/>
                <a:gd name="T5" fmla="*/ 272 h 273"/>
                <a:gd name="T6" fmla="*/ 0 w 109"/>
                <a:gd name="T7" fmla="*/ 264 h 2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273">
                  <a:moveTo>
                    <a:pt x="0" y="264"/>
                  </a:moveTo>
                  <a:lnTo>
                    <a:pt x="108" y="0"/>
                  </a:lnTo>
                  <a:lnTo>
                    <a:pt x="13" y="272"/>
                  </a:lnTo>
                  <a:lnTo>
                    <a:pt x="0" y="264"/>
                  </a:lnTo>
                  <a:close/>
                </a:path>
              </a:pathLst>
            </a:custGeom>
            <a:solidFill>
              <a:srgbClr val="FFFFFF"/>
            </a:solidFill>
            <a:ln w="3175">
              <a:solidFill>
                <a:srgbClr val="000000"/>
              </a:solidFill>
              <a:round/>
            </a:ln>
          </p:spPr>
          <p:txBody>
            <a:bodyPr/>
            <a:lstStyle/>
            <a:p>
              <a:endParaRPr lang="zh-CN" altLang="en-US"/>
            </a:p>
          </p:txBody>
        </p:sp>
        <p:sp>
          <p:nvSpPr>
            <p:cNvPr id="47135" name="Freeform 238"/>
            <p:cNvSpPr>
              <a:spLocks noChangeArrowheads="1"/>
            </p:cNvSpPr>
            <p:nvPr/>
          </p:nvSpPr>
          <p:spPr bwMode="auto">
            <a:xfrm>
              <a:off x="3374" y="2769"/>
              <a:ext cx="109" cy="273"/>
            </a:xfrm>
            <a:custGeom>
              <a:avLst/>
              <a:gdLst>
                <a:gd name="T0" fmla="*/ 0 w 109"/>
                <a:gd name="T1" fmla="*/ 264 h 273"/>
                <a:gd name="T2" fmla="*/ 108 w 109"/>
                <a:gd name="T3" fmla="*/ 0 h 273"/>
                <a:gd name="T4" fmla="*/ 13 w 109"/>
                <a:gd name="T5" fmla="*/ 272 h 273"/>
                <a:gd name="T6" fmla="*/ 0 w 109"/>
                <a:gd name="T7" fmla="*/ 264 h 2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273">
                  <a:moveTo>
                    <a:pt x="0" y="264"/>
                  </a:moveTo>
                  <a:lnTo>
                    <a:pt x="108" y="0"/>
                  </a:lnTo>
                  <a:lnTo>
                    <a:pt x="13" y="272"/>
                  </a:lnTo>
                  <a:lnTo>
                    <a:pt x="0" y="264"/>
                  </a:lnTo>
                  <a:close/>
                </a:path>
              </a:pathLst>
            </a:custGeom>
            <a:solidFill>
              <a:srgbClr val="222222"/>
            </a:solidFill>
            <a:ln w="3175">
              <a:solidFill>
                <a:srgbClr val="000000"/>
              </a:solidFill>
              <a:round/>
            </a:ln>
          </p:spPr>
          <p:txBody>
            <a:bodyPr/>
            <a:lstStyle/>
            <a:p>
              <a:endParaRPr lang="zh-CN" altLang="en-US"/>
            </a:p>
          </p:txBody>
        </p:sp>
        <p:sp>
          <p:nvSpPr>
            <p:cNvPr id="47136" name="Freeform 239"/>
            <p:cNvSpPr>
              <a:spLocks noChangeArrowheads="1"/>
            </p:cNvSpPr>
            <p:nvPr/>
          </p:nvSpPr>
          <p:spPr bwMode="auto">
            <a:xfrm>
              <a:off x="3395" y="2887"/>
              <a:ext cx="22" cy="21"/>
            </a:xfrm>
            <a:custGeom>
              <a:avLst/>
              <a:gdLst>
                <a:gd name="T0" fmla="*/ 21 w 22"/>
                <a:gd name="T1" fmla="*/ 16 h 21"/>
                <a:gd name="T2" fmla="*/ 21 w 22"/>
                <a:gd name="T3" fmla="*/ 4 h 21"/>
                <a:gd name="T4" fmla="*/ 12 w 22"/>
                <a:gd name="T5" fmla="*/ 0 h 21"/>
                <a:gd name="T6" fmla="*/ 0 w 22"/>
                <a:gd name="T7" fmla="*/ 4 h 21"/>
                <a:gd name="T8" fmla="*/ 0 w 22"/>
                <a:gd name="T9" fmla="*/ 12 h 21"/>
                <a:gd name="T10" fmla="*/ 12 w 22"/>
                <a:gd name="T11" fmla="*/ 20 h 21"/>
                <a:gd name="T12" fmla="*/ 21 w 22"/>
                <a:gd name="T13" fmla="*/ 1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21">
                  <a:moveTo>
                    <a:pt x="21" y="16"/>
                  </a:moveTo>
                  <a:lnTo>
                    <a:pt x="21" y="4"/>
                  </a:lnTo>
                  <a:lnTo>
                    <a:pt x="12" y="0"/>
                  </a:lnTo>
                  <a:lnTo>
                    <a:pt x="0" y="4"/>
                  </a:lnTo>
                  <a:lnTo>
                    <a:pt x="0" y="12"/>
                  </a:lnTo>
                  <a:lnTo>
                    <a:pt x="12" y="20"/>
                  </a:lnTo>
                  <a:lnTo>
                    <a:pt x="21" y="16"/>
                  </a:lnTo>
                  <a:close/>
                </a:path>
              </a:pathLst>
            </a:custGeom>
            <a:solidFill>
              <a:srgbClr val="FFFFFF"/>
            </a:solidFill>
            <a:ln w="3175">
              <a:solidFill>
                <a:srgbClr val="000000"/>
              </a:solidFill>
              <a:round/>
            </a:ln>
          </p:spPr>
          <p:txBody>
            <a:bodyPr/>
            <a:lstStyle/>
            <a:p>
              <a:endParaRPr lang="zh-CN" altLang="en-US"/>
            </a:p>
          </p:txBody>
        </p:sp>
        <p:sp>
          <p:nvSpPr>
            <p:cNvPr id="47137" name="Freeform 240"/>
            <p:cNvSpPr>
              <a:spLocks noChangeArrowheads="1"/>
            </p:cNvSpPr>
            <p:nvPr/>
          </p:nvSpPr>
          <p:spPr bwMode="auto">
            <a:xfrm>
              <a:off x="3395" y="2887"/>
              <a:ext cx="22" cy="21"/>
            </a:xfrm>
            <a:custGeom>
              <a:avLst/>
              <a:gdLst>
                <a:gd name="T0" fmla="*/ 21 w 22"/>
                <a:gd name="T1" fmla="*/ 16 h 21"/>
                <a:gd name="T2" fmla="*/ 21 w 22"/>
                <a:gd name="T3" fmla="*/ 4 h 21"/>
                <a:gd name="T4" fmla="*/ 12 w 22"/>
                <a:gd name="T5" fmla="*/ 0 h 21"/>
                <a:gd name="T6" fmla="*/ 0 w 22"/>
                <a:gd name="T7" fmla="*/ 4 h 21"/>
                <a:gd name="T8" fmla="*/ 0 w 22"/>
                <a:gd name="T9" fmla="*/ 12 h 21"/>
                <a:gd name="T10" fmla="*/ 12 w 22"/>
                <a:gd name="T11" fmla="*/ 20 h 21"/>
                <a:gd name="T12" fmla="*/ 21 w 22"/>
                <a:gd name="T13" fmla="*/ 16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 h="21">
                  <a:moveTo>
                    <a:pt x="21" y="16"/>
                  </a:moveTo>
                  <a:lnTo>
                    <a:pt x="21" y="4"/>
                  </a:lnTo>
                  <a:lnTo>
                    <a:pt x="12" y="0"/>
                  </a:lnTo>
                  <a:lnTo>
                    <a:pt x="0" y="4"/>
                  </a:lnTo>
                  <a:lnTo>
                    <a:pt x="0" y="12"/>
                  </a:lnTo>
                  <a:lnTo>
                    <a:pt x="12" y="20"/>
                  </a:lnTo>
                  <a:lnTo>
                    <a:pt x="21" y="16"/>
                  </a:lnTo>
                  <a:close/>
                </a:path>
              </a:pathLst>
            </a:custGeom>
            <a:solidFill>
              <a:srgbClr val="FFFFFF"/>
            </a:solidFill>
            <a:ln w="3175">
              <a:solidFill>
                <a:srgbClr val="000000"/>
              </a:solidFill>
              <a:round/>
            </a:ln>
          </p:spPr>
          <p:txBody>
            <a:bodyPr/>
            <a:lstStyle/>
            <a:p>
              <a:endParaRPr lang="zh-CN" altLang="en-US"/>
            </a:p>
          </p:txBody>
        </p:sp>
        <p:sp>
          <p:nvSpPr>
            <p:cNvPr id="47138" name="Oval 241"/>
            <p:cNvSpPr>
              <a:spLocks noChangeArrowheads="1"/>
            </p:cNvSpPr>
            <p:nvPr/>
          </p:nvSpPr>
          <p:spPr bwMode="auto">
            <a:xfrm>
              <a:off x="3337" y="2808"/>
              <a:ext cx="140" cy="138"/>
            </a:xfrm>
            <a:prstGeom prst="ellipse">
              <a:avLst/>
            </a:prstGeom>
            <a:solidFill>
              <a:srgbClr val="FFFFFF"/>
            </a:solidFill>
            <a:ln w="3175">
              <a:solidFill>
                <a:srgbClr val="000000"/>
              </a:solidFill>
              <a:round/>
            </a:ln>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39" name="Freeform 242"/>
            <p:cNvSpPr>
              <a:spLocks noChangeArrowheads="1"/>
            </p:cNvSpPr>
            <p:nvPr/>
          </p:nvSpPr>
          <p:spPr bwMode="auto">
            <a:xfrm>
              <a:off x="3106" y="2708"/>
              <a:ext cx="46" cy="42"/>
            </a:xfrm>
            <a:custGeom>
              <a:avLst/>
              <a:gdLst>
                <a:gd name="T0" fmla="*/ 0 w 46"/>
                <a:gd name="T1" fmla="*/ 0 h 42"/>
                <a:gd name="T2" fmla="*/ 45 w 46"/>
                <a:gd name="T3" fmla="*/ 41 h 42"/>
                <a:gd name="T4" fmla="*/ 0 60000 65536"/>
                <a:gd name="T5" fmla="*/ 0 60000 65536"/>
              </a:gdLst>
              <a:ahLst/>
              <a:cxnLst>
                <a:cxn ang="T4">
                  <a:pos x="T0" y="T1"/>
                </a:cxn>
                <a:cxn ang="T5">
                  <a:pos x="T2" y="T3"/>
                </a:cxn>
              </a:cxnLst>
              <a:rect l="0" t="0" r="r" b="b"/>
              <a:pathLst>
                <a:path w="46" h="42">
                  <a:moveTo>
                    <a:pt x="0" y="0"/>
                  </a:moveTo>
                  <a:lnTo>
                    <a:pt x="45" y="41"/>
                  </a:lnTo>
                </a:path>
              </a:pathLst>
            </a:custGeom>
            <a:solidFill>
              <a:srgbClr val="FFFFFF"/>
            </a:solidFill>
            <a:ln w="3175">
              <a:solidFill>
                <a:srgbClr val="000000"/>
              </a:solidFill>
              <a:round/>
            </a:ln>
          </p:spPr>
          <p:txBody>
            <a:bodyPr/>
            <a:lstStyle/>
            <a:p>
              <a:endParaRPr lang="zh-CN" altLang="en-US"/>
            </a:p>
          </p:txBody>
        </p:sp>
        <p:sp>
          <p:nvSpPr>
            <p:cNvPr id="47140" name="Freeform 243"/>
            <p:cNvSpPr>
              <a:spLocks noChangeArrowheads="1"/>
            </p:cNvSpPr>
            <p:nvPr/>
          </p:nvSpPr>
          <p:spPr bwMode="auto">
            <a:xfrm>
              <a:off x="3093" y="2716"/>
              <a:ext cx="34" cy="30"/>
            </a:xfrm>
            <a:custGeom>
              <a:avLst/>
              <a:gdLst>
                <a:gd name="T0" fmla="*/ 0 w 34"/>
                <a:gd name="T1" fmla="*/ 0 h 30"/>
                <a:gd name="T2" fmla="*/ 33 w 34"/>
                <a:gd name="T3" fmla="*/ 29 h 30"/>
                <a:gd name="T4" fmla="*/ 0 60000 65536"/>
                <a:gd name="T5" fmla="*/ 0 60000 65536"/>
              </a:gdLst>
              <a:ahLst/>
              <a:cxnLst>
                <a:cxn ang="T4">
                  <a:pos x="T0" y="T1"/>
                </a:cxn>
                <a:cxn ang="T5">
                  <a:pos x="T2" y="T3"/>
                </a:cxn>
              </a:cxnLst>
              <a:rect l="0" t="0" r="r" b="b"/>
              <a:pathLst>
                <a:path w="34" h="30">
                  <a:moveTo>
                    <a:pt x="0" y="0"/>
                  </a:moveTo>
                  <a:lnTo>
                    <a:pt x="33" y="29"/>
                  </a:lnTo>
                </a:path>
              </a:pathLst>
            </a:custGeom>
            <a:solidFill>
              <a:srgbClr val="FFFFFF"/>
            </a:solidFill>
            <a:ln w="3175">
              <a:solidFill>
                <a:srgbClr val="000000"/>
              </a:solidFill>
              <a:round/>
            </a:ln>
          </p:spPr>
          <p:txBody>
            <a:bodyPr/>
            <a:lstStyle/>
            <a:p>
              <a:endParaRPr lang="zh-CN" altLang="en-US"/>
            </a:p>
          </p:txBody>
        </p:sp>
        <p:grpSp>
          <p:nvGrpSpPr>
            <p:cNvPr id="47141" name="Group 244"/>
            <p:cNvGrpSpPr/>
            <p:nvPr/>
          </p:nvGrpSpPr>
          <p:grpSpPr bwMode="auto">
            <a:xfrm>
              <a:off x="3139" y="2723"/>
              <a:ext cx="525" cy="515"/>
              <a:chOff x="3139" y="2723"/>
              <a:chExt cx="525" cy="515"/>
            </a:xfrm>
          </p:grpSpPr>
          <p:sp>
            <p:nvSpPr>
              <p:cNvPr id="47151" name="Freeform 245"/>
              <p:cNvSpPr>
                <a:spLocks noChangeArrowheads="1"/>
              </p:cNvSpPr>
              <p:nvPr/>
            </p:nvSpPr>
            <p:spPr bwMode="auto">
              <a:xfrm>
                <a:off x="3399" y="2723"/>
                <a:ext cx="1" cy="11"/>
              </a:xfrm>
              <a:custGeom>
                <a:avLst/>
                <a:gdLst>
                  <a:gd name="T0" fmla="*/ 0 w 1"/>
                  <a:gd name="T1" fmla="*/ 0 h 11"/>
                  <a:gd name="T2" fmla="*/ 0 w 1"/>
                  <a:gd name="T3" fmla="*/ 10 h 11"/>
                  <a:gd name="T4" fmla="*/ 0 60000 65536"/>
                  <a:gd name="T5" fmla="*/ 0 60000 65536"/>
                </a:gdLst>
                <a:ahLst/>
                <a:cxnLst>
                  <a:cxn ang="T4">
                    <a:pos x="T0" y="T1"/>
                  </a:cxn>
                  <a:cxn ang="T5">
                    <a:pos x="T2" y="T3"/>
                  </a:cxn>
                </a:cxnLst>
                <a:rect l="0" t="0" r="r" b="b"/>
                <a:pathLst>
                  <a:path w="1" h="11">
                    <a:moveTo>
                      <a:pt x="0" y="0"/>
                    </a:moveTo>
                    <a:lnTo>
                      <a:pt x="0" y="10"/>
                    </a:lnTo>
                  </a:path>
                </a:pathLst>
              </a:custGeom>
              <a:solidFill>
                <a:srgbClr val="FFFFFF"/>
              </a:solidFill>
              <a:ln w="6350">
                <a:solidFill>
                  <a:srgbClr val="000000"/>
                </a:solidFill>
                <a:round/>
              </a:ln>
            </p:spPr>
            <p:txBody>
              <a:bodyPr/>
              <a:lstStyle/>
              <a:p>
                <a:endParaRPr lang="zh-CN" altLang="en-US"/>
              </a:p>
            </p:txBody>
          </p:sp>
          <p:sp>
            <p:nvSpPr>
              <p:cNvPr id="47152" name="Freeform 246"/>
              <p:cNvSpPr>
                <a:spLocks noChangeArrowheads="1"/>
              </p:cNvSpPr>
              <p:nvPr/>
            </p:nvSpPr>
            <p:spPr bwMode="auto">
              <a:xfrm>
                <a:off x="3511" y="2753"/>
                <a:ext cx="5" cy="9"/>
              </a:xfrm>
              <a:custGeom>
                <a:avLst/>
                <a:gdLst>
                  <a:gd name="T0" fmla="*/ 4 w 5"/>
                  <a:gd name="T1" fmla="*/ 0 h 9"/>
                  <a:gd name="T2" fmla="*/ 0 w 5"/>
                  <a:gd name="T3" fmla="*/ 8 h 9"/>
                  <a:gd name="T4" fmla="*/ 0 60000 65536"/>
                  <a:gd name="T5" fmla="*/ 0 60000 65536"/>
                </a:gdLst>
                <a:ahLst/>
                <a:cxnLst>
                  <a:cxn ang="T4">
                    <a:pos x="T0" y="T1"/>
                  </a:cxn>
                  <a:cxn ang="T5">
                    <a:pos x="T2" y="T3"/>
                  </a:cxn>
                </a:cxnLst>
                <a:rect l="0" t="0" r="r" b="b"/>
                <a:pathLst>
                  <a:path w="5" h="9">
                    <a:moveTo>
                      <a:pt x="4" y="0"/>
                    </a:moveTo>
                    <a:lnTo>
                      <a:pt x="0" y="8"/>
                    </a:lnTo>
                  </a:path>
                </a:pathLst>
              </a:custGeom>
              <a:solidFill>
                <a:srgbClr val="FFFFFF"/>
              </a:solidFill>
              <a:ln w="6350">
                <a:solidFill>
                  <a:srgbClr val="000000"/>
                </a:solidFill>
                <a:round/>
              </a:ln>
            </p:spPr>
            <p:txBody>
              <a:bodyPr/>
              <a:lstStyle/>
              <a:p>
                <a:endParaRPr lang="zh-CN" altLang="en-US"/>
              </a:p>
            </p:txBody>
          </p:sp>
          <p:sp>
            <p:nvSpPr>
              <p:cNvPr id="47153" name="Freeform 247"/>
              <p:cNvSpPr>
                <a:spLocks noChangeArrowheads="1"/>
              </p:cNvSpPr>
              <p:nvPr/>
            </p:nvSpPr>
            <p:spPr bwMode="auto">
              <a:xfrm>
                <a:off x="3614" y="2838"/>
                <a:ext cx="5" cy="5"/>
              </a:xfrm>
              <a:custGeom>
                <a:avLst/>
                <a:gdLst>
                  <a:gd name="T0" fmla="*/ 4 w 5"/>
                  <a:gd name="T1" fmla="*/ 0 h 5"/>
                  <a:gd name="T2" fmla="*/ 0 w 5"/>
                  <a:gd name="T3" fmla="*/ 4 h 5"/>
                  <a:gd name="T4" fmla="*/ 0 60000 65536"/>
                  <a:gd name="T5" fmla="*/ 0 60000 65536"/>
                </a:gdLst>
                <a:ahLst/>
                <a:cxnLst>
                  <a:cxn ang="T4">
                    <a:pos x="T0" y="T1"/>
                  </a:cxn>
                  <a:cxn ang="T5">
                    <a:pos x="T2" y="T3"/>
                  </a:cxn>
                </a:cxnLst>
                <a:rect l="0" t="0" r="r" b="b"/>
                <a:pathLst>
                  <a:path w="5" h="5">
                    <a:moveTo>
                      <a:pt x="4" y="0"/>
                    </a:moveTo>
                    <a:lnTo>
                      <a:pt x="0" y="4"/>
                    </a:lnTo>
                  </a:path>
                </a:pathLst>
              </a:custGeom>
              <a:solidFill>
                <a:srgbClr val="FFFFFF"/>
              </a:solidFill>
              <a:ln w="6350">
                <a:solidFill>
                  <a:srgbClr val="000000"/>
                </a:solidFill>
                <a:round/>
              </a:ln>
            </p:spPr>
            <p:txBody>
              <a:bodyPr/>
              <a:lstStyle/>
              <a:p>
                <a:endParaRPr lang="zh-CN" altLang="en-US"/>
              </a:p>
            </p:txBody>
          </p:sp>
          <p:sp>
            <p:nvSpPr>
              <p:cNvPr id="47154" name="Freeform 248"/>
              <p:cNvSpPr>
                <a:spLocks noChangeArrowheads="1"/>
              </p:cNvSpPr>
              <p:nvPr/>
            </p:nvSpPr>
            <p:spPr bwMode="auto">
              <a:xfrm>
                <a:off x="3651" y="2984"/>
                <a:ext cx="13" cy="1"/>
              </a:xfrm>
              <a:custGeom>
                <a:avLst/>
                <a:gdLst>
                  <a:gd name="T0" fmla="*/ 12 w 13"/>
                  <a:gd name="T1" fmla="*/ 0 h 1"/>
                  <a:gd name="T2" fmla="*/ 0 w 13"/>
                  <a:gd name="T3" fmla="*/ 0 h 1"/>
                  <a:gd name="T4" fmla="*/ 0 60000 65536"/>
                  <a:gd name="T5" fmla="*/ 0 60000 65536"/>
                </a:gdLst>
                <a:ahLst/>
                <a:cxnLst>
                  <a:cxn ang="T4">
                    <a:pos x="T0" y="T1"/>
                  </a:cxn>
                  <a:cxn ang="T5">
                    <a:pos x="T2" y="T3"/>
                  </a:cxn>
                </a:cxnLst>
                <a:rect l="0" t="0" r="r" b="b"/>
                <a:pathLst>
                  <a:path w="13" h="1">
                    <a:moveTo>
                      <a:pt x="12" y="0"/>
                    </a:moveTo>
                    <a:lnTo>
                      <a:pt x="0" y="0"/>
                    </a:lnTo>
                  </a:path>
                </a:pathLst>
              </a:custGeom>
              <a:solidFill>
                <a:srgbClr val="FFFFFF"/>
              </a:solidFill>
              <a:ln w="6350">
                <a:solidFill>
                  <a:srgbClr val="000000"/>
                </a:solidFill>
                <a:round/>
              </a:ln>
            </p:spPr>
            <p:txBody>
              <a:bodyPr/>
              <a:lstStyle/>
              <a:p>
                <a:endParaRPr lang="zh-CN" altLang="en-US"/>
              </a:p>
            </p:txBody>
          </p:sp>
          <p:sp>
            <p:nvSpPr>
              <p:cNvPr id="47155" name="Freeform 249"/>
              <p:cNvSpPr>
                <a:spLocks noChangeArrowheads="1"/>
              </p:cNvSpPr>
              <p:nvPr/>
            </p:nvSpPr>
            <p:spPr bwMode="auto">
              <a:xfrm>
                <a:off x="3614" y="3122"/>
                <a:ext cx="5" cy="5"/>
              </a:xfrm>
              <a:custGeom>
                <a:avLst/>
                <a:gdLst>
                  <a:gd name="T0" fmla="*/ 0 w 5"/>
                  <a:gd name="T1" fmla="*/ 0 h 5"/>
                  <a:gd name="T2" fmla="*/ 4 w 5"/>
                  <a:gd name="T3" fmla="*/ 4 h 5"/>
                  <a:gd name="T4" fmla="*/ 0 60000 65536"/>
                  <a:gd name="T5" fmla="*/ 0 60000 65536"/>
                </a:gdLst>
                <a:ahLst/>
                <a:cxnLst>
                  <a:cxn ang="T4">
                    <a:pos x="T0" y="T1"/>
                  </a:cxn>
                  <a:cxn ang="T5">
                    <a:pos x="T2" y="T3"/>
                  </a:cxn>
                </a:cxnLst>
                <a:rect l="0" t="0" r="r" b="b"/>
                <a:pathLst>
                  <a:path w="5" h="5">
                    <a:moveTo>
                      <a:pt x="0" y="0"/>
                    </a:moveTo>
                    <a:lnTo>
                      <a:pt x="4" y="4"/>
                    </a:lnTo>
                  </a:path>
                </a:pathLst>
              </a:custGeom>
              <a:solidFill>
                <a:srgbClr val="FFFFFF"/>
              </a:solidFill>
              <a:ln w="6350">
                <a:solidFill>
                  <a:srgbClr val="000000"/>
                </a:solidFill>
                <a:round/>
              </a:ln>
            </p:spPr>
            <p:txBody>
              <a:bodyPr/>
              <a:lstStyle/>
              <a:p>
                <a:endParaRPr lang="zh-CN" altLang="en-US"/>
              </a:p>
            </p:txBody>
          </p:sp>
          <p:sp>
            <p:nvSpPr>
              <p:cNvPr id="47156" name="Freeform 250"/>
              <p:cNvSpPr>
                <a:spLocks noChangeArrowheads="1"/>
              </p:cNvSpPr>
              <p:nvPr/>
            </p:nvSpPr>
            <p:spPr bwMode="auto">
              <a:xfrm>
                <a:off x="3511" y="3199"/>
                <a:ext cx="5" cy="13"/>
              </a:xfrm>
              <a:custGeom>
                <a:avLst/>
                <a:gdLst>
                  <a:gd name="T0" fmla="*/ 0 w 5"/>
                  <a:gd name="T1" fmla="*/ 0 h 13"/>
                  <a:gd name="T2" fmla="*/ 4 w 5"/>
                  <a:gd name="T3" fmla="*/ 12 h 13"/>
                  <a:gd name="T4" fmla="*/ 0 60000 65536"/>
                  <a:gd name="T5" fmla="*/ 0 60000 65536"/>
                </a:gdLst>
                <a:ahLst/>
                <a:cxnLst>
                  <a:cxn ang="T4">
                    <a:pos x="T0" y="T1"/>
                  </a:cxn>
                  <a:cxn ang="T5">
                    <a:pos x="T2" y="T3"/>
                  </a:cxn>
                </a:cxnLst>
                <a:rect l="0" t="0" r="r" b="b"/>
                <a:pathLst>
                  <a:path w="5" h="13">
                    <a:moveTo>
                      <a:pt x="0" y="0"/>
                    </a:moveTo>
                    <a:lnTo>
                      <a:pt x="4" y="12"/>
                    </a:lnTo>
                  </a:path>
                </a:pathLst>
              </a:custGeom>
              <a:solidFill>
                <a:srgbClr val="FFFFFF"/>
              </a:solidFill>
              <a:ln w="6350">
                <a:solidFill>
                  <a:srgbClr val="000000"/>
                </a:solidFill>
                <a:round/>
              </a:ln>
            </p:spPr>
            <p:txBody>
              <a:bodyPr/>
              <a:lstStyle/>
              <a:p>
                <a:endParaRPr lang="zh-CN" altLang="en-US"/>
              </a:p>
            </p:txBody>
          </p:sp>
          <p:sp>
            <p:nvSpPr>
              <p:cNvPr id="47157" name="Freeform 251"/>
              <p:cNvSpPr>
                <a:spLocks noChangeArrowheads="1"/>
              </p:cNvSpPr>
              <p:nvPr/>
            </p:nvSpPr>
            <p:spPr bwMode="auto">
              <a:xfrm>
                <a:off x="3399" y="3227"/>
                <a:ext cx="1" cy="11"/>
              </a:xfrm>
              <a:custGeom>
                <a:avLst/>
                <a:gdLst>
                  <a:gd name="T0" fmla="*/ 0 w 1"/>
                  <a:gd name="T1" fmla="*/ 0 h 11"/>
                  <a:gd name="T2" fmla="*/ 0 w 1"/>
                  <a:gd name="T3" fmla="*/ 10 h 11"/>
                  <a:gd name="T4" fmla="*/ 0 60000 65536"/>
                  <a:gd name="T5" fmla="*/ 0 60000 65536"/>
                </a:gdLst>
                <a:ahLst/>
                <a:cxnLst>
                  <a:cxn ang="T4">
                    <a:pos x="T0" y="T1"/>
                  </a:cxn>
                  <a:cxn ang="T5">
                    <a:pos x="T2" y="T3"/>
                  </a:cxn>
                </a:cxnLst>
                <a:rect l="0" t="0" r="r" b="b"/>
                <a:pathLst>
                  <a:path w="1" h="11">
                    <a:moveTo>
                      <a:pt x="0" y="0"/>
                    </a:moveTo>
                    <a:lnTo>
                      <a:pt x="0" y="10"/>
                    </a:lnTo>
                  </a:path>
                </a:pathLst>
              </a:custGeom>
              <a:solidFill>
                <a:srgbClr val="FFFFFF"/>
              </a:solidFill>
              <a:ln w="6350">
                <a:solidFill>
                  <a:srgbClr val="000000"/>
                </a:solidFill>
                <a:round/>
              </a:ln>
            </p:spPr>
            <p:txBody>
              <a:bodyPr/>
              <a:lstStyle/>
              <a:p>
                <a:endParaRPr lang="zh-CN" altLang="en-US"/>
              </a:p>
            </p:txBody>
          </p:sp>
          <p:sp>
            <p:nvSpPr>
              <p:cNvPr id="47158" name="Freeform 252"/>
              <p:cNvSpPr>
                <a:spLocks noChangeArrowheads="1"/>
              </p:cNvSpPr>
              <p:nvPr/>
            </p:nvSpPr>
            <p:spPr bwMode="auto">
              <a:xfrm>
                <a:off x="3292" y="3199"/>
                <a:ext cx="5" cy="9"/>
              </a:xfrm>
              <a:custGeom>
                <a:avLst/>
                <a:gdLst>
                  <a:gd name="T0" fmla="*/ 4 w 5"/>
                  <a:gd name="T1" fmla="*/ 0 h 9"/>
                  <a:gd name="T2" fmla="*/ 0 w 5"/>
                  <a:gd name="T3" fmla="*/ 8 h 9"/>
                  <a:gd name="T4" fmla="*/ 0 60000 65536"/>
                  <a:gd name="T5" fmla="*/ 0 60000 65536"/>
                </a:gdLst>
                <a:ahLst/>
                <a:cxnLst>
                  <a:cxn ang="T4">
                    <a:pos x="T0" y="T1"/>
                  </a:cxn>
                  <a:cxn ang="T5">
                    <a:pos x="T2" y="T3"/>
                  </a:cxn>
                </a:cxnLst>
                <a:rect l="0" t="0" r="r" b="b"/>
                <a:pathLst>
                  <a:path w="5" h="9">
                    <a:moveTo>
                      <a:pt x="4" y="0"/>
                    </a:moveTo>
                    <a:lnTo>
                      <a:pt x="0" y="8"/>
                    </a:lnTo>
                  </a:path>
                </a:pathLst>
              </a:custGeom>
              <a:solidFill>
                <a:srgbClr val="FFFFFF"/>
              </a:solidFill>
              <a:ln w="6350">
                <a:solidFill>
                  <a:srgbClr val="000000"/>
                </a:solidFill>
                <a:round/>
              </a:ln>
            </p:spPr>
            <p:txBody>
              <a:bodyPr/>
              <a:lstStyle/>
              <a:p>
                <a:endParaRPr lang="zh-CN" altLang="en-US"/>
              </a:p>
            </p:txBody>
          </p:sp>
          <p:sp>
            <p:nvSpPr>
              <p:cNvPr id="47159" name="Freeform 253"/>
              <p:cNvSpPr>
                <a:spLocks noChangeArrowheads="1"/>
              </p:cNvSpPr>
              <p:nvPr/>
            </p:nvSpPr>
            <p:spPr bwMode="auto">
              <a:xfrm>
                <a:off x="3185" y="3112"/>
                <a:ext cx="7" cy="7"/>
              </a:xfrm>
              <a:custGeom>
                <a:avLst/>
                <a:gdLst>
                  <a:gd name="T0" fmla="*/ 6 w 7"/>
                  <a:gd name="T1" fmla="*/ 0 h 7"/>
                  <a:gd name="T2" fmla="*/ 0 w 7"/>
                  <a:gd name="T3" fmla="*/ 6 h 7"/>
                  <a:gd name="T4" fmla="*/ 0 60000 65536"/>
                  <a:gd name="T5" fmla="*/ 0 60000 65536"/>
                </a:gdLst>
                <a:ahLst/>
                <a:cxnLst>
                  <a:cxn ang="T4">
                    <a:pos x="T0" y="T1"/>
                  </a:cxn>
                  <a:cxn ang="T5">
                    <a:pos x="T2" y="T3"/>
                  </a:cxn>
                </a:cxnLst>
                <a:rect l="0" t="0" r="r" b="b"/>
                <a:pathLst>
                  <a:path w="7" h="7">
                    <a:moveTo>
                      <a:pt x="6" y="0"/>
                    </a:moveTo>
                    <a:lnTo>
                      <a:pt x="0" y="6"/>
                    </a:lnTo>
                  </a:path>
                </a:pathLst>
              </a:custGeom>
              <a:solidFill>
                <a:srgbClr val="FFFFFF"/>
              </a:solidFill>
              <a:ln w="6350">
                <a:solidFill>
                  <a:srgbClr val="000000"/>
                </a:solidFill>
                <a:round/>
              </a:ln>
            </p:spPr>
            <p:txBody>
              <a:bodyPr/>
              <a:lstStyle/>
              <a:p>
                <a:endParaRPr lang="zh-CN" altLang="en-US"/>
              </a:p>
            </p:txBody>
          </p:sp>
          <p:sp>
            <p:nvSpPr>
              <p:cNvPr id="47160" name="Freeform 254"/>
              <p:cNvSpPr>
                <a:spLocks noChangeArrowheads="1"/>
              </p:cNvSpPr>
              <p:nvPr/>
            </p:nvSpPr>
            <p:spPr bwMode="auto">
              <a:xfrm>
                <a:off x="3139" y="2984"/>
                <a:ext cx="9" cy="1"/>
              </a:xfrm>
              <a:custGeom>
                <a:avLst/>
                <a:gdLst>
                  <a:gd name="T0" fmla="*/ 0 w 9"/>
                  <a:gd name="T1" fmla="*/ 0 h 1"/>
                  <a:gd name="T2" fmla="*/ 8 w 9"/>
                  <a:gd name="T3" fmla="*/ 0 h 1"/>
                  <a:gd name="T4" fmla="*/ 0 60000 65536"/>
                  <a:gd name="T5" fmla="*/ 0 60000 65536"/>
                </a:gdLst>
                <a:ahLst/>
                <a:cxnLst>
                  <a:cxn ang="T4">
                    <a:pos x="T0" y="T1"/>
                  </a:cxn>
                  <a:cxn ang="T5">
                    <a:pos x="T2" y="T3"/>
                  </a:cxn>
                </a:cxnLst>
                <a:rect l="0" t="0" r="r" b="b"/>
                <a:pathLst>
                  <a:path w="9" h="1">
                    <a:moveTo>
                      <a:pt x="0" y="0"/>
                    </a:moveTo>
                    <a:lnTo>
                      <a:pt x="8" y="0"/>
                    </a:lnTo>
                  </a:path>
                </a:pathLst>
              </a:custGeom>
              <a:solidFill>
                <a:srgbClr val="FFFFFF"/>
              </a:solidFill>
              <a:ln w="6350">
                <a:solidFill>
                  <a:srgbClr val="000000"/>
                </a:solidFill>
                <a:round/>
              </a:ln>
            </p:spPr>
            <p:txBody>
              <a:bodyPr/>
              <a:lstStyle/>
              <a:p>
                <a:endParaRPr lang="zh-CN" altLang="en-US"/>
              </a:p>
            </p:txBody>
          </p:sp>
          <p:sp>
            <p:nvSpPr>
              <p:cNvPr id="47161" name="Freeform 255"/>
              <p:cNvSpPr>
                <a:spLocks noChangeArrowheads="1"/>
              </p:cNvSpPr>
              <p:nvPr/>
            </p:nvSpPr>
            <p:spPr bwMode="auto">
              <a:xfrm>
                <a:off x="3184" y="2838"/>
                <a:ext cx="5" cy="5"/>
              </a:xfrm>
              <a:custGeom>
                <a:avLst/>
                <a:gdLst>
                  <a:gd name="T0" fmla="*/ 0 w 5"/>
                  <a:gd name="T1" fmla="*/ 0 h 5"/>
                  <a:gd name="T2" fmla="*/ 4 w 5"/>
                  <a:gd name="T3" fmla="*/ 4 h 5"/>
                  <a:gd name="T4" fmla="*/ 0 60000 65536"/>
                  <a:gd name="T5" fmla="*/ 0 60000 65536"/>
                </a:gdLst>
                <a:ahLst/>
                <a:cxnLst>
                  <a:cxn ang="T4">
                    <a:pos x="T0" y="T1"/>
                  </a:cxn>
                  <a:cxn ang="T5">
                    <a:pos x="T2" y="T3"/>
                  </a:cxn>
                </a:cxnLst>
                <a:rect l="0" t="0" r="r" b="b"/>
                <a:pathLst>
                  <a:path w="5" h="5">
                    <a:moveTo>
                      <a:pt x="0" y="0"/>
                    </a:moveTo>
                    <a:lnTo>
                      <a:pt x="4" y="4"/>
                    </a:lnTo>
                  </a:path>
                </a:pathLst>
              </a:custGeom>
              <a:solidFill>
                <a:srgbClr val="FFFFFF"/>
              </a:solidFill>
              <a:ln w="6350">
                <a:solidFill>
                  <a:srgbClr val="000000"/>
                </a:solidFill>
                <a:round/>
              </a:ln>
            </p:spPr>
            <p:txBody>
              <a:bodyPr/>
              <a:lstStyle/>
              <a:p>
                <a:endParaRPr lang="zh-CN" altLang="en-US"/>
              </a:p>
            </p:txBody>
          </p:sp>
          <p:sp>
            <p:nvSpPr>
              <p:cNvPr id="47162" name="Freeform 256"/>
              <p:cNvSpPr>
                <a:spLocks noChangeArrowheads="1"/>
              </p:cNvSpPr>
              <p:nvPr/>
            </p:nvSpPr>
            <p:spPr bwMode="auto">
              <a:xfrm>
                <a:off x="3267" y="2758"/>
                <a:ext cx="8" cy="10"/>
              </a:xfrm>
              <a:custGeom>
                <a:avLst/>
                <a:gdLst>
                  <a:gd name="T0" fmla="*/ 0 w 8"/>
                  <a:gd name="T1" fmla="*/ 0 h 10"/>
                  <a:gd name="T2" fmla="*/ 7 w 8"/>
                  <a:gd name="T3" fmla="*/ 9 h 10"/>
                  <a:gd name="T4" fmla="*/ 0 60000 65536"/>
                  <a:gd name="T5" fmla="*/ 0 60000 65536"/>
                </a:gdLst>
                <a:ahLst/>
                <a:cxnLst>
                  <a:cxn ang="T4">
                    <a:pos x="T0" y="T1"/>
                  </a:cxn>
                  <a:cxn ang="T5">
                    <a:pos x="T2" y="T3"/>
                  </a:cxn>
                </a:cxnLst>
                <a:rect l="0" t="0" r="r" b="b"/>
                <a:pathLst>
                  <a:path w="8" h="10">
                    <a:moveTo>
                      <a:pt x="0" y="0"/>
                    </a:moveTo>
                    <a:lnTo>
                      <a:pt x="7" y="9"/>
                    </a:lnTo>
                  </a:path>
                </a:pathLst>
              </a:custGeom>
              <a:solidFill>
                <a:srgbClr val="FFFFFF"/>
              </a:solidFill>
              <a:ln w="6350">
                <a:solidFill>
                  <a:srgbClr val="000000"/>
                </a:solidFill>
                <a:round/>
              </a:ln>
            </p:spPr>
            <p:txBody>
              <a:bodyPr/>
              <a:lstStyle/>
              <a:p>
                <a:endParaRPr lang="zh-CN" altLang="en-US"/>
              </a:p>
            </p:txBody>
          </p:sp>
        </p:grpSp>
        <p:sp>
          <p:nvSpPr>
            <p:cNvPr id="47142" name="Freeform 257"/>
            <p:cNvSpPr>
              <a:spLocks noChangeArrowheads="1"/>
            </p:cNvSpPr>
            <p:nvPr/>
          </p:nvSpPr>
          <p:spPr bwMode="auto">
            <a:xfrm>
              <a:off x="3407" y="2804"/>
              <a:ext cx="1" cy="73"/>
            </a:xfrm>
            <a:custGeom>
              <a:avLst/>
              <a:gdLst>
                <a:gd name="T0" fmla="*/ 0 w 1"/>
                <a:gd name="T1" fmla="*/ 0 h 73"/>
                <a:gd name="T2" fmla="*/ 0 w 1"/>
                <a:gd name="T3" fmla="*/ 72 h 73"/>
                <a:gd name="T4" fmla="*/ 0 60000 65536"/>
                <a:gd name="T5" fmla="*/ 0 60000 65536"/>
              </a:gdLst>
              <a:ahLst/>
              <a:cxnLst>
                <a:cxn ang="T4">
                  <a:pos x="T0" y="T1"/>
                </a:cxn>
                <a:cxn ang="T5">
                  <a:pos x="T2" y="T3"/>
                </a:cxn>
              </a:cxnLst>
              <a:rect l="0" t="0" r="r" b="b"/>
              <a:pathLst>
                <a:path w="1" h="73">
                  <a:moveTo>
                    <a:pt x="0" y="0"/>
                  </a:moveTo>
                  <a:lnTo>
                    <a:pt x="0" y="72"/>
                  </a:lnTo>
                </a:path>
              </a:pathLst>
            </a:custGeom>
            <a:solidFill>
              <a:srgbClr val="FFFFFF"/>
            </a:solidFill>
            <a:ln w="6350">
              <a:solidFill>
                <a:srgbClr val="000000"/>
              </a:solidFill>
              <a:round/>
            </a:ln>
          </p:spPr>
          <p:txBody>
            <a:bodyPr/>
            <a:lstStyle/>
            <a:p>
              <a:endParaRPr lang="zh-CN" altLang="en-US"/>
            </a:p>
          </p:txBody>
        </p:sp>
        <p:sp>
          <p:nvSpPr>
            <p:cNvPr id="47143" name="Freeform 258"/>
            <p:cNvSpPr>
              <a:spLocks noChangeArrowheads="1"/>
            </p:cNvSpPr>
            <p:nvPr/>
          </p:nvSpPr>
          <p:spPr bwMode="auto">
            <a:xfrm>
              <a:off x="3011" y="3211"/>
              <a:ext cx="182" cy="191"/>
            </a:xfrm>
            <a:custGeom>
              <a:avLst/>
              <a:gdLst>
                <a:gd name="T0" fmla="*/ 177 w 182"/>
                <a:gd name="T1" fmla="*/ 105 h 191"/>
                <a:gd name="T2" fmla="*/ 115 w 182"/>
                <a:gd name="T3" fmla="*/ 28 h 191"/>
                <a:gd name="T4" fmla="*/ 99 w 182"/>
                <a:gd name="T5" fmla="*/ 12 h 191"/>
                <a:gd name="T6" fmla="*/ 82 w 182"/>
                <a:gd name="T7" fmla="*/ 0 h 191"/>
                <a:gd name="T8" fmla="*/ 58 w 182"/>
                <a:gd name="T9" fmla="*/ 0 h 191"/>
                <a:gd name="T10" fmla="*/ 37 w 182"/>
                <a:gd name="T11" fmla="*/ 8 h 191"/>
                <a:gd name="T12" fmla="*/ 4 w 182"/>
                <a:gd name="T13" fmla="*/ 44 h 191"/>
                <a:gd name="T14" fmla="*/ 0 w 182"/>
                <a:gd name="T15" fmla="*/ 69 h 191"/>
                <a:gd name="T16" fmla="*/ 0 w 182"/>
                <a:gd name="T17" fmla="*/ 93 h 191"/>
                <a:gd name="T18" fmla="*/ 12 w 182"/>
                <a:gd name="T19" fmla="*/ 113 h 191"/>
                <a:gd name="T20" fmla="*/ 20 w 182"/>
                <a:gd name="T21" fmla="*/ 130 h 191"/>
                <a:gd name="T22" fmla="*/ 37 w 182"/>
                <a:gd name="T23" fmla="*/ 154 h 191"/>
                <a:gd name="T24" fmla="*/ 62 w 182"/>
                <a:gd name="T25" fmla="*/ 182 h 191"/>
                <a:gd name="T26" fmla="*/ 66 w 182"/>
                <a:gd name="T27" fmla="*/ 190 h 191"/>
                <a:gd name="T28" fmla="*/ 103 w 182"/>
                <a:gd name="T29" fmla="*/ 174 h 191"/>
                <a:gd name="T30" fmla="*/ 157 w 182"/>
                <a:gd name="T31" fmla="*/ 142 h 191"/>
                <a:gd name="T32" fmla="*/ 181 w 182"/>
                <a:gd name="T33" fmla="*/ 109 h 191"/>
                <a:gd name="T34" fmla="*/ 177 w 182"/>
                <a:gd name="T35" fmla="*/ 105 h 1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2" h="191">
                  <a:moveTo>
                    <a:pt x="177" y="105"/>
                  </a:moveTo>
                  <a:lnTo>
                    <a:pt x="115" y="28"/>
                  </a:lnTo>
                  <a:lnTo>
                    <a:pt x="99" y="12"/>
                  </a:lnTo>
                  <a:lnTo>
                    <a:pt x="82" y="0"/>
                  </a:lnTo>
                  <a:lnTo>
                    <a:pt x="58" y="0"/>
                  </a:lnTo>
                  <a:lnTo>
                    <a:pt x="37" y="8"/>
                  </a:lnTo>
                  <a:lnTo>
                    <a:pt x="4" y="44"/>
                  </a:lnTo>
                  <a:lnTo>
                    <a:pt x="0" y="69"/>
                  </a:lnTo>
                  <a:lnTo>
                    <a:pt x="0" y="93"/>
                  </a:lnTo>
                  <a:lnTo>
                    <a:pt x="12" y="113"/>
                  </a:lnTo>
                  <a:lnTo>
                    <a:pt x="20" y="130"/>
                  </a:lnTo>
                  <a:lnTo>
                    <a:pt x="37" y="154"/>
                  </a:lnTo>
                  <a:lnTo>
                    <a:pt x="62" y="182"/>
                  </a:lnTo>
                  <a:lnTo>
                    <a:pt x="66" y="190"/>
                  </a:lnTo>
                  <a:lnTo>
                    <a:pt x="103" y="174"/>
                  </a:lnTo>
                  <a:lnTo>
                    <a:pt x="157" y="142"/>
                  </a:lnTo>
                  <a:lnTo>
                    <a:pt x="181" y="109"/>
                  </a:lnTo>
                  <a:lnTo>
                    <a:pt x="177" y="105"/>
                  </a:lnTo>
                  <a:close/>
                </a:path>
              </a:pathLst>
            </a:custGeom>
            <a:solidFill>
              <a:srgbClr val="EEEEEE"/>
            </a:solidFill>
            <a:ln w="3175">
              <a:solidFill>
                <a:srgbClr val="000000"/>
              </a:solidFill>
              <a:round/>
            </a:ln>
          </p:spPr>
          <p:txBody>
            <a:bodyPr/>
            <a:lstStyle/>
            <a:p>
              <a:endParaRPr lang="zh-CN" altLang="en-US"/>
            </a:p>
          </p:txBody>
        </p:sp>
        <p:sp>
          <p:nvSpPr>
            <p:cNvPr id="47144" name="Freeform 259"/>
            <p:cNvSpPr>
              <a:spLocks noChangeArrowheads="1"/>
            </p:cNvSpPr>
            <p:nvPr/>
          </p:nvSpPr>
          <p:spPr bwMode="auto">
            <a:xfrm>
              <a:off x="3358" y="2485"/>
              <a:ext cx="116" cy="123"/>
            </a:xfrm>
            <a:custGeom>
              <a:avLst/>
              <a:gdLst>
                <a:gd name="T0" fmla="*/ 0 w 116"/>
                <a:gd name="T1" fmla="*/ 106 h 123"/>
                <a:gd name="T2" fmla="*/ 16 w 116"/>
                <a:gd name="T3" fmla="*/ 118 h 123"/>
                <a:gd name="T4" fmla="*/ 41 w 116"/>
                <a:gd name="T5" fmla="*/ 122 h 123"/>
                <a:gd name="T6" fmla="*/ 66 w 116"/>
                <a:gd name="T7" fmla="*/ 122 h 123"/>
                <a:gd name="T8" fmla="*/ 99 w 116"/>
                <a:gd name="T9" fmla="*/ 118 h 123"/>
                <a:gd name="T10" fmla="*/ 115 w 116"/>
                <a:gd name="T11" fmla="*/ 106 h 123"/>
                <a:gd name="T12" fmla="*/ 115 w 116"/>
                <a:gd name="T13" fmla="*/ 94 h 123"/>
                <a:gd name="T14" fmla="*/ 115 w 116"/>
                <a:gd name="T15" fmla="*/ 21 h 123"/>
                <a:gd name="T16" fmla="*/ 107 w 116"/>
                <a:gd name="T17" fmla="*/ 9 h 123"/>
                <a:gd name="T18" fmla="*/ 86 w 116"/>
                <a:gd name="T19" fmla="*/ 0 h 123"/>
                <a:gd name="T20" fmla="*/ 41 w 116"/>
                <a:gd name="T21" fmla="*/ 0 h 123"/>
                <a:gd name="T22" fmla="*/ 12 w 116"/>
                <a:gd name="T23" fmla="*/ 9 h 123"/>
                <a:gd name="T24" fmla="*/ 0 w 116"/>
                <a:gd name="T25" fmla="*/ 17 h 123"/>
                <a:gd name="T26" fmla="*/ 0 w 116"/>
                <a:gd name="T27" fmla="*/ 57 h 123"/>
                <a:gd name="T28" fmla="*/ 0 w 116"/>
                <a:gd name="T29" fmla="*/ 10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6" h="123">
                  <a:moveTo>
                    <a:pt x="0" y="106"/>
                  </a:moveTo>
                  <a:lnTo>
                    <a:pt x="16" y="118"/>
                  </a:lnTo>
                  <a:lnTo>
                    <a:pt x="41" y="122"/>
                  </a:lnTo>
                  <a:lnTo>
                    <a:pt x="66" y="122"/>
                  </a:lnTo>
                  <a:lnTo>
                    <a:pt x="99" y="118"/>
                  </a:lnTo>
                  <a:lnTo>
                    <a:pt x="115" y="106"/>
                  </a:lnTo>
                  <a:lnTo>
                    <a:pt x="115" y="94"/>
                  </a:lnTo>
                  <a:lnTo>
                    <a:pt x="115" y="21"/>
                  </a:lnTo>
                  <a:lnTo>
                    <a:pt x="107" y="9"/>
                  </a:lnTo>
                  <a:lnTo>
                    <a:pt x="86" y="0"/>
                  </a:lnTo>
                  <a:lnTo>
                    <a:pt x="41" y="0"/>
                  </a:lnTo>
                  <a:lnTo>
                    <a:pt x="12" y="9"/>
                  </a:lnTo>
                  <a:lnTo>
                    <a:pt x="0" y="17"/>
                  </a:lnTo>
                  <a:lnTo>
                    <a:pt x="0" y="57"/>
                  </a:lnTo>
                  <a:lnTo>
                    <a:pt x="0" y="106"/>
                  </a:lnTo>
                  <a:close/>
                </a:path>
              </a:pathLst>
            </a:custGeom>
            <a:solidFill>
              <a:srgbClr val="444444"/>
            </a:solidFill>
            <a:ln w="3175">
              <a:solidFill>
                <a:srgbClr val="000000"/>
              </a:solidFill>
              <a:round/>
            </a:ln>
          </p:spPr>
          <p:txBody>
            <a:bodyPr/>
            <a:lstStyle/>
            <a:p>
              <a:endParaRPr lang="zh-CN" altLang="en-US"/>
            </a:p>
          </p:txBody>
        </p:sp>
        <p:sp>
          <p:nvSpPr>
            <p:cNvPr id="47145" name="Freeform 260"/>
            <p:cNvSpPr>
              <a:spLocks noChangeArrowheads="1"/>
            </p:cNvSpPr>
            <p:nvPr/>
          </p:nvSpPr>
          <p:spPr bwMode="auto">
            <a:xfrm>
              <a:off x="3407" y="2505"/>
              <a:ext cx="63" cy="14"/>
            </a:xfrm>
            <a:custGeom>
              <a:avLst/>
              <a:gdLst>
                <a:gd name="T0" fmla="*/ 0 w 63"/>
                <a:gd name="T1" fmla="*/ 13 h 14"/>
                <a:gd name="T2" fmla="*/ 25 w 63"/>
                <a:gd name="T3" fmla="*/ 13 h 14"/>
                <a:gd name="T4" fmla="*/ 42 w 63"/>
                <a:gd name="T5" fmla="*/ 13 h 14"/>
                <a:gd name="T6" fmla="*/ 50 w 63"/>
                <a:gd name="T7" fmla="*/ 9 h 14"/>
                <a:gd name="T8" fmla="*/ 58 w 63"/>
                <a:gd name="T9" fmla="*/ 9 h 14"/>
                <a:gd name="T10" fmla="*/ 62 w 63"/>
                <a:gd name="T11" fmla="*/ 5 h 14"/>
                <a:gd name="T12" fmla="*/ 62 w 63"/>
                <a:gd name="T13" fmla="*/ 0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14">
                  <a:moveTo>
                    <a:pt x="0" y="13"/>
                  </a:moveTo>
                  <a:lnTo>
                    <a:pt x="25" y="13"/>
                  </a:lnTo>
                  <a:lnTo>
                    <a:pt x="42" y="13"/>
                  </a:lnTo>
                  <a:lnTo>
                    <a:pt x="50" y="9"/>
                  </a:lnTo>
                  <a:lnTo>
                    <a:pt x="58" y="9"/>
                  </a:lnTo>
                  <a:lnTo>
                    <a:pt x="62" y="5"/>
                  </a:lnTo>
                  <a:lnTo>
                    <a:pt x="62" y="0"/>
                  </a:lnTo>
                </a:path>
              </a:pathLst>
            </a:custGeom>
            <a:solidFill>
              <a:srgbClr val="EEEEEE"/>
            </a:solidFill>
            <a:ln w="3175">
              <a:solidFill>
                <a:srgbClr val="000000"/>
              </a:solidFill>
              <a:round/>
            </a:ln>
          </p:spPr>
          <p:txBody>
            <a:bodyPr/>
            <a:lstStyle/>
            <a:p>
              <a:endParaRPr lang="zh-CN" altLang="en-US"/>
            </a:p>
          </p:txBody>
        </p:sp>
        <p:sp>
          <p:nvSpPr>
            <p:cNvPr id="47146" name="Freeform 261"/>
            <p:cNvSpPr>
              <a:spLocks noChangeArrowheads="1"/>
            </p:cNvSpPr>
            <p:nvPr/>
          </p:nvSpPr>
          <p:spPr bwMode="auto">
            <a:xfrm>
              <a:off x="3444" y="2518"/>
              <a:ext cx="1" cy="86"/>
            </a:xfrm>
            <a:custGeom>
              <a:avLst/>
              <a:gdLst>
                <a:gd name="T0" fmla="*/ 0 w 1"/>
                <a:gd name="T1" fmla="*/ 0 h 86"/>
                <a:gd name="T2" fmla="*/ 0 w 1"/>
                <a:gd name="T3" fmla="*/ 85 h 86"/>
                <a:gd name="T4" fmla="*/ 0 60000 65536"/>
                <a:gd name="T5" fmla="*/ 0 60000 65536"/>
              </a:gdLst>
              <a:ahLst/>
              <a:cxnLst>
                <a:cxn ang="T4">
                  <a:pos x="T0" y="T1"/>
                </a:cxn>
                <a:cxn ang="T5">
                  <a:pos x="T2" y="T3"/>
                </a:cxn>
              </a:cxnLst>
              <a:rect l="0" t="0" r="r" b="b"/>
              <a:pathLst>
                <a:path w="1" h="86">
                  <a:moveTo>
                    <a:pt x="0" y="0"/>
                  </a:moveTo>
                  <a:lnTo>
                    <a:pt x="0" y="85"/>
                  </a:lnTo>
                </a:path>
              </a:pathLst>
            </a:custGeom>
            <a:solidFill>
              <a:srgbClr val="FFFFFF"/>
            </a:solidFill>
            <a:ln w="3175">
              <a:solidFill>
                <a:srgbClr val="000000"/>
              </a:solidFill>
              <a:round/>
            </a:ln>
          </p:spPr>
          <p:txBody>
            <a:bodyPr/>
            <a:lstStyle/>
            <a:p>
              <a:endParaRPr lang="zh-CN" altLang="en-US"/>
            </a:p>
          </p:txBody>
        </p:sp>
        <p:sp>
          <p:nvSpPr>
            <p:cNvPr id="47147" name="Freeform 262"/>
            <p:cNvSpPr>
              <a:spLocks noChangeArrowheads="1"/>
            </p:cNvSpPr>
            <p:nvPr/>
          </p:nvSpPr>
          <p:spPr bwMode="auto">
            <a:xfrm>
              <a:off x="3457" y="2514"/>
              <a:ext cx="1" cy="90"/>
            </a:xfrm>
            <a:custGeom>
              <a:avLst/>
              <a:gdLst>
                <a:gd name="T0" fmla="*/ 0 w 1"/>
                <a:gd name="T1" fmla="*/ 0 h 90"/>
                <a:gd name="T2" fmla="*/ 0 w 1"/>
                <a:gd name="T3" fmla="*/ 89 h 90"/>
                <a:gd name="T4" fmla="*/ 0 60000 65536"/>
                <a:gd name="T5" fmla="*/ 0 60000 65536"/>
              </a:gdLst>
              <a:ahLst/>
              <a:cxnLst>
                <a:cxn ang="T4">
                  <a:pos x="T0" y="T1"/>
                </a:cxn>
                <a:cxn ang="T5">
                  <a:pos x="T2" y="T3"/>
                </a:cxn>
              </a:cxnLst>
              <a:rect l="0" t="0" r="r" b="b"/>
              <a:pathLst>
                <a:path w="1" h="90">
                  <a:moveTo>
                    <a:pt x="0" y="0"/>
                  </a:moveTo>
                  <a:lnTo>
                    <a:pt x="0" y="89"/>
                  </a:lnTo>
                </a:path>
              </a:pathLst>
            </a:custGeom>
            <a:solidFill>
              <a:srgbClr val="FFFFFF"/>
            </a:solidFill>
            <a:ln w="3175">
              <a:solidFill>
                <a:srgbClr val="000000"/>
              </a:solidFill>
              <a:round/>
            </a:ln>
          </p:spPr>
          <p:txBody>
            <a:bodyPr/>
            <a:lstStyle/>
            <a:p>
              <a:endParaRPr lang="zh-CN" altLang="en-US"/>
            </a:p>
          </p:txBody>
        </p:sp>
        <p:sp>
          <p:nvSpPr>
            <p:cNvPr id="47148" name="Freeform 263"/>
            <p:cNvSpPr>
              <a:spLocks noChangeArrowheads="1"/>
            </p:cNvSpPr>
            <p:nvPr/>
          </p:nvSpPr>
          <p:spPr bwMode="auto">
            <a:xfrm>
              <a:off x="3465" y="2514"/>
              <a:ext cx="1" cy="86"/>
            </a:xfrm>
            <a:custGeom>
              <a:avLst/>
              <a:gdLst>
                <a:gd name="T0" fmla="*/ 0 w 1"/>
                <a:gd name="T1" fmla="*/ 0 h 86"/>
                <a:gd name="T2" fmla="*/ 0 w 1"/>
                <a:gd name="T3" fmla="*/ 85 h 86"/>
                <a:gd name="T4" fmla="*/ 0 60000 65536"/>
                <a:gd name="T5" fmla="*/ 0 60000 65536"/>
              </a:gdLst>
              <a:ahLst/>
              <a:cxnLst>
                <a:cxn ang="T4">
                  <a:pos x="T0" y="T1"/>
                </a:cxn>
                <a:cxn ang="T5">
                  <a:pos x="T2" y="T3"/>
                </a:cxn>
              </a:cxnLst>
              <a:rect l="0" t="0" r="r" b="b"/>
              <a:pathLst>
                <a:path w="1" h="86">
                  <a:moveTo>
                    <a:pt x="0" y="0"/>
                  </a:moveTo>
                  <a:lnTo>
                    <a:pt x="0" y="85"/>
                  </a:lnTo>
                </a:path>
              </a:pathLst>
            </a:custGeom>
            <a:solidFill>
              <a:srgbClr val="FFFFFF"/>
            </a:solidFill>
            <a:ln w="3175">
              <a:solidFill>
                <a:srgbClr val="000000"/>
              </a:solidFill>
              <a:round/>
            </a:ln>
          </p:spPr>
          <p:txBody>
            <a:bodyPr/>
            <a:lstStyle/>
            <a:p>
              <a:endParaRPr lang="zh-CN" altLang="en-US"/>
            </a:p>
          </p:txBody>
        </p:sp>
        <p:sp>
          <p:nvSpPr>
            <p:cNvPr id="47149" name="Oval 264"/>
            <p:cNvSpPr>
              <a:spLocks noChangeArrowheads="1"/>
            </p:cNvSpPr>
            <p:nvPr/>
          </p:nvSpPr>
          <p:spPr bwMode="auto">
            <a:xfrm>
              <a:off x="3382" y="2962"/>
              <a:ext cx="37" cy="37"/>
            </a:xfrm>
            <a:prstGeom prst="ellipse">
              <a:avLst/>
            </a:prstGeom>
            <a:solidFill>
              <a:srgbClr val="888888"/>
            </a:solidFill>
            <a:ln w="3175">
              <a:solidFill>
                <a:srgbClr val="000000"/>
              </a:solidFill>
              <a:round/>
            </a:ln>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50" name="Oval 265"/>
            <p:cNvSpPr>
              <a:spLocks noChangeArrowheads="1"/>
            </p:cNvSpPr>
            <p:nvPr/>
          </p:nvSpPr>
          <p:spPr bwMode="auto">
            <a:xfrm>
              <a:off x="3398" y="2868"/>
              <a:ext cx="18" cy="18"/>
            </a:xfrm>
            <a:prstGeom prst="ellipse">
              <a:avLst/>
            </a:prstGeom>
            <a:solidFill>
              <a:srgbClr val="888888"/>
            </a:solidFill>
            <a:ln w="3175">
              <a:solidFill>
                <a:srgbClr val="000000"/>
              </a:solidFill>
              <a:round/>
            </a:ln>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4C10E51-5E32-42BB-87DE-98846987032F}" type="datetime11">
              <a:rPr lang="zh-CN" altLang="en-US"/>
            </a:fld>
            <a:endParaRPr lang="en-US" altLang="zh-CN"/>
          </a:p>
        </p:txBody>
      </p:sp>
      <p:sp>
        <p:nvSpPr>
          <p:cNvPr id="4813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6D6B42-4D52-4D9E-93BE-3584D32A52D9}"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33474" name="Rectangle 2"/>
          <p:cNvSpPr>
            <a:spLocks noGrp="1" noChangeArrowheads="1"/>
          </p:cNvSpPr>
          <p:nvPr>
            <p:ph type="title"/>
          </p:nvPr>
        </p:nvSpPr>
        <p:spPr>
          <a:xfrm>
            <a:off x="250825" y="44450"/>
            <a:ext cx="6049963" cy="863600"/>
          </a:xfrm>
          <a:solidFill>
            <a:srgbClr val="FFFF00"/>
          </a:solidFill>
        </p:spPr>
        <p:txBody>
          <a:bodyPr/>
          <a:lstStyle/>
          <a:p>
            <a:pPr marL="0" indent="0" eaLnBrk="1" hangingPunct="1">
              <a:buClr>
                <a:srgbClr val="FF0000"/>
              </a:buClr>
              <a:buFont typeface="Wingdings" panose="05000000000000000000" pitchFamily="2" charset="2"/>
              <a:buNone/>
              <a:defRPr/>
            </a:pPr>
            <a:r>
              <a:rPr lang="en-US" altLang="zh-CN"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9.4.2 </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动作</a:t>
            </a:r>
            <a:r>
              <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rPr>
              <a:t>定时研究</a:t>
            </a:r>
            <a:endPar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48133" name="Rectangle 3"/>
          <p:cNvSpPr>
            <a:spLocks noGrp="1" noChangeArrowheads="1"/>
          </p:cNvSpPr>
          <p:nvPr>
            <p:ph idx="1"/>
          </p:nvPr>
        </p:nvSpPr>
        <p:spPr>
          <a:xfrm>
            <a:off x="539750" y="908050"/>
            <a:ext cx="8064500" cy="5400675"/>
          </a:xfrm>
        </p:spPr>
        <p:txBody>
          <a:bodyPr/>
          <a:lstStyle/>
          <a:p>
            <a:pPr eaLnBrk="1" hangingPunct="1">
              <a:spcBef>
                <a:spcPts val="600"/>
              </a:spcBef>
            </a:pPr>
            <a:r>
              <a:rPr lang="zh-CN" altLang="en-US" sz="2000" b="1" smtClean="0">
                <a:latin typeface="微软雅黑" panose="020B0503020204020204" pitchFamily="34" charset="-122"/>
                <a:ea typeface="微软雅黑" panose="020B0503020204020204" pitchFamily="34" charset="-122"/>
              </a:rPr>
              <a:t>他们发现没有两个建筑工人按照完全相同的动作砌砖，快慢不一，节奏不一。于是</a:t>
            </a:r>
            <a:r>
              <a:rPr lang="zh-CN" altLang="en-US" sz="2000" b="1" smtClean="0">
                <a:solidFill>
                  <a:schemeClr val="hlink"/>
                </a:solidFill>
                <a:latin typeface="微软雅黑" panose="020B0503020204020204" pitchFamily="34" charset="-122"/>
                <a:ea typeface="微软雅黑" panose="020B0503020204020204" pitchFamily="34" charset="-122"/>
              </a:rPr>
              <a:t>发明了一种备有座位和盛砖箱的快捷手脚架，使工人被固定在工位上，改进了灰浆箱，规定工人用一只手上砖，不准用两只手，另一只手必须去操作泥刀上浆。</a:t>
            </a:r>
            <a:endParaRPr lang="zh-CN" altLang="en-US" sz="2000" b="1" smtClean="0">
              <a:solidFill>
                <a:schemeClr val="hlink"/>
              </a:solidFill>
              <a:latin typeface="微软雅黑" panose="020B0503020204020204" pitchFamily="34" charset="-122"/>
              <a:ea typeface="微软雅黑" panose="020B0503020204020204" pitchFamily="34" charset="-122"/>
            </a:endParaRPr>
          </a:p>
          <a:p>
            <a:pPr eaLnBrk="1" hangingPunct="1">
              <a:spcBef>
                <a:spcPts val="600"/>
              </a:spcBef>
            </a:pPr>
            <a:r>
              <a:rPr lang="zh-CN" altLang="en-US" sz="2000" b="1" smtClean="0">
                <a:latin typeface="微软雅黑" panose="020B0503020204020204" pitchFamily="34" charset="-122"/>
                <a:ea typeface="微软雅黑" panose="020B0503020204020204" pitchFamily="34" charset="-122"/>
              </a:rPr>
              <a:t>研究用</a:t>
            </a:r>
            <a:r>
              <a:rPr lang="zh-CN" altLang="en-US" sz="2400" b="1" smtClean="0">
                <a:solidFill>
                  <a:srgbClr val="FF0000"/>
                </a:solidFill>
                <a:latin typeface="微软雅黑" panose="020B0503020204020204" pitchFamily="34" charset="-122"/>
                <a:ea typeface="微软雅黑" panose="020B0503020204020204" pitchFamily="34" charset="-122"/>
              </a:rPr>
              <a:t>心理学</a:t>
            </a:r>
            <a:r>
              <a:rPr lang="zh-CN" altLang="en-US" sz="2000" b="1" smtClean="0">
                <a:latin typeface="微软雅黑" panose="020B0503020204020204" pitchFamily="34" charset="-122"/>
                <a:ea typeface="微软雅黑" panose="020B0503020204020204" pitchFamily="34" charset="-122"/>
              </a:rPr>
              <a:t>方法来控制工人的动作。 </a:t>
            </a:r>
            <a:endParaRPr lang="zh-CN" altLang="en-US" sz="2000" b="1" smtClean="0">
              <a:latin typeface="微软雅黑" panose="020B0503020204020204" pitchFamily="34" charset="-122"/>
              <a:ea typeface="微软雅黑" panose="020B0503020204020204" pitchFamily="34" charset="-122"/>
            </a:endParaRPr>
          </a:p>
          <a:p>
            <a:pPr eaLnBrk="1" hangingPunct="1">
              <a:spcBef>
                <a:spcPts val="600"/>
              </a:spcBef>
            </a:pPr>
            <a:r>
              <a:rPr lang="zh-CN" altLang="en-US" sz="2000" b="1" smtClean="0">
                <a:latin typeface="微软雅黑" panose="020B0503020204020204" pitchFamily="34" charset="-122"/>
                <a:ea typeface="微软雅黑" panose="020B0503020204020204" pitchFamily="34" charset="-122"/>
              </a:rPr>
              <a:t>发明了</a:t>
            </a:r>
            <a:r>
              <a:rPr lang="zh-CN" altLang="en-US" sz="2000" b="1" smtClean="0">
                <a:solidFill>
                  <a:schemeClr val="tx2"/>
                </a:solidFill>
                <a:latin typeface="微软雅黑" panose="020B0503020204020204" pitchFamily="34" charset="-122"/>
                <a:ea typeface="微软雅黑" panose="020B0503020204020204" pitchFamily="34" charset="-122"/>
              </a:rPr>
              <a:t>“</a:t>
            </a:r>
            <a:r>
              <a:rPr lang="zh-CN" altLang="en-US" sz="2400" b="1" smtClean="0">
                <a:solidFill>
                  <a:schemeClr val="tx2"/>
                </a:solidFill>
                <a:latin typeface="微软雅黑" panose="020B0503020204020204" pitchFamily="34" charset="-122"/>
                <a:ea typeface="微软雅黑" panose="020B0503020204020204" pitchFamily="34" charset="-122"/>
              </a:rPr>
              <a:t>微动作</a:t>
            </a:r>
            <a:r>
              <a:rPr lang="zh-CN" altLang="en-US" sz="2000" b="1" smtClean="0">
                <a:solidFill>
                  <a:schemeClr val="tx2"/>
                </a:solidFill>
                <a:latin typeface="微软雅黑" panose="020B0503020204020204" pitchFamily="34" charset="-122"/>
                <a:ea typeface="微软雅黑" panose="020B0503020204020204" pitchFamily="34" charset="-122"/>
              </a:rPr>
              <a:t>研究”</a:t>
            </a:r>
            <a:r>
              <a:rPr lang="zh-CN" altLang="en-US" sz="2000" b="1" smtClean="0">
                <a:latin typeface="微软雅黑" panose="020B0503020204020204" pitchFamily="34" charset="-122"/>
                <a:ea typeface="微软雅黑" panose="020B0503020204020204" pitchFamily="34" charset="-122"/>
              </a:rPr>
              <a:t>技术，把人的活动，例如写信、包装、搬运等，分解定义成</a:t>
            </a:r>
            <a:r>
              <a:rPr lang="en-US" altLang="zh-CN" sz="2000" b="1" smtClean="0">
                <a:latin typeface="微软雅黑" panose="020B0503020204020204" pitchFamily="34" charset="-122"/>
                <a:ea typeface="微软雅黑" panose="020B0503020204020204" pitchFamily="34" charset="-122"/>
              </a:rPr>
              <a:t>17</a:t>
            </a:r>
            <a:r>
              <a:rPr lang="zh-CN" altLang="en-US" sz="2000" b="1" smtClean="0">
                <a:latin typeface="微软雅黑" panose="020B0503020204020204" pitchFamily="34" charset="-122"/>
                <a:ea typeface="微软雅黑" panose="020B0503020204020204" pitchFamily="34" charset="-122"/>
              </a:rPr>
              <a:t>个微动作</a:t>
            </a:r>
            <a:r>
              <a:rPr lang="en-US" altLang="zh-CN" sz="2000" b="1" smtClean="0">
                <a:latin typeface="微软雅黑" panose="020B0503020204020204" pitchFamily="34" charset="-122"/>
                <a:ea typeface="微软雅黑" panose="020B0503020204020204" pitchFamily="34" charset="-122"/>
              </a:rPr>
              <a:t>——</a:t>
            </a:r>
            <a:r>
              <a:rPr lang="zh-CN" altLang="en-US" sz="2000" b="1" smtClean="0">
                <a:latin typeface="微软雅黑" panose="020B0503020204020204" pitchFamily="34" charset="-122"/>
                <a:ea typeface="微软雅黑" panose="020B0503020204020204" pitchFamily="34" charset="-122"/>
              </a:rPr>
              <a:t>不可再分解的基本手动作。</a:t>
            </a:r>
            <a:endParaRPr lang="zh-CN" altLang="en-US" sz="2000" b="1" smtClean="0">
              <a:latin typeface="微软雅黑" panose="020B0503020204020204" pitchFamily="34" charset="-122"/>
              <a:ea typeface="微软雅黑" panose="020B0503020204020204" pitchFamily="34" charset="-122"/>
            </a:endParaRPr>
          </a:p>
          <a:p>
            <a:pPr eaLnBrk="1" hangingPunct="1">
              <a:spcBef>
                <a:spcPts val="600"/>
              </a:spcBef>
            </a:pPr>
            <a:r>
              <a:rPr lang="zh-CN" altLang="en-US" sz="2000" b="1" smtClean="0">
                <a:latin typeface="微软雅黑" panose="020B0503020204020204" pitchFamily="34" charset="-122"/>
                <a:ea typeface="微软雅黑" panose="020B0503020204020204" pitchFamily="34" charset="-122"/>
              </a:rPr>
              <a:t>用这些微动作来分析工人的操作过程，按照最熟练工人的动作速度来规定每个动作的时间，精确到万分之一秒。例如，把一个轻物体移动</a:t>
            </a:r>
            <a:r>
              <a:rPr lang="en-US" altLang="zh-CN" sz="2000" b="1" smtClean="0">
                <a:latin typeface="微软雅黑" panose="020B0503020204020204" pitchFamily="34" charset="-122"/>
                <a:ea typeface="微软雅黑" panose="020B0503020204020204" pitchFamily="34" charset="-122"/>
              </a:rPr>
              <a:t>50</a:t>
            </a:r>
            <a:r>
              <a:rPr lang="zh-CN" altLang="en-US" sz="2000" b="1" smtClean="0">
                <a:latin typeface="微软雅黑" panose="020B0503020204020204" pitchFamily="34" charset="-122"/>
                <a:ea typeface="微软雅黑" panose="020B0503020204020204" pitchFamily="34" charset="-122"/>
              </a:rPr>
              <a:t>厘米的时间规定为</a:t>
            </a:r>
            <a:r>
              <a:rPr lang="en-US" altLang="zh-CN" sz="2000" b="1" smtClean="0">
                <a:latin typeface="微软雅黑" panose="020B0503020204020204" pitchFamily="34" charset="-122"/>
                <a:ea typeface="微软雅黑" panose="020B0503020204020204" pitchFamily="34" charset="-122"/>
              </a:rPr>
              <a:t>0.6696</a:t>
            </a:r>
            <a:r>
              <a:rPr lang="zh-CN" altLang="en-US" sz="2000" b="1" smtClean="0">
                <a:latin typeface="微软雅黑" panose="020B0503020204020204" pitchFamily="34" charset="-122"/>
                <a:ea typeface="微软雅黑" panose="020B0503020204020204" pitchFamily="34" charset="-122"/>
              </a:rPr>
              <a:t>秒，眼睛寻找东西的时间规定为</a:t>
            </a:r>
            <a:r>
              <a:rPr lang="en-US" altLang="zh-CN" sz="2000" b="1" smtClean="0">
                <a:latin typeface="微软雅黑" panose="020B0503020204020204" pitchFamily="34" charset="-122"/>
                <a:ea typeface="微软雅黑" panose="020B0503020204020204" pitchFamily="34" charset="-122"/>
              </a:rPr>
              <a:t>0.2628</a:t>
            </a:r>
            <a:r>
              <a:rPr lang="zh-CN" altLang="en-US" sz="2000" b="1" smtClean="0">
                <a:latin typeface="微软雅黑" panose="020B0503020204020204" pitchFamily="34" charset="-122"/>
                <a:ea typeface="微软雅黑" panose="020B0503020204020204" pitchFamily="34" charset="-122"/>
              </a:rPr>
              <a:t>秒。</a:t>
            </a:r>
            <a:r>
              <a:rPr lang="zh-CN" altLang="en-US" sz="2000" b="1" smtClean="0">
                <a:solidFill>
                  <a:schemeClr val="hlink"/>
                </a:solidFill>
                <a:latin typeface="微软雅黑" panose="020B0503020204020204" pitchFamily="34" charset="-122"/>
                <a:ea typeface="微软雅黑" panose="020B0503020204020204" pitchFamily="34" charset="-122"/>
              </a:rPr>
              <a:t>要达到这些标准，工人必须每天不断训练。</a:t>
            </a:r>
            <a:endParaRPr lang="zh-CN" altLang="en-US" sz="2000" b="1" smtClean="0">
              <a:solidFill>
                <a:schemeClr val="hlink"/>
              </a:solidFill>
              <a:latin typeface="微软雅黑" panose="020B0503020204020204" pitchFamily="34" charset="-122"/>
              <a:ea typeface="微软雅黑" panose="020B0503020204020204" pitchFamily="34" charset="-122"/>
            </a:endParaRPr>
          </a:p>
          <a:p>
            <a:pPr eaLnBrk="1" hangingPunct="1">
              <a:spcBef>
                <a:spcPts val="600"/>
              </a:spcBef>
            </a:pPr>
            <a:r>
              <a:rPr lang="zh-CN" altLang="en-US" sz="2000" b="1" smtClean="0">
                <a:latin typeface="微软雅黑" panose="020B0503020204020204" pitchFamily="34" charset="-122"/>
                <a:ea typeface="微软雅黑" panose="020B0503020204020204" pitchFamily="34" charset="-122"/>
              </a:rPr>
              <a:t>设计了 </a:t>
            </a:r>
            <a:r>
              <a:rPr lang="zh-CN" altLang="en-US" sz="2000" b="1" smtClean="0">
                <a:solidFill>
                  <a:schemeClr val="bg2"/>
                </a:solidFill>
                <a:latin typeface="微软雅黑" panose="020B0503020204020204" pitchFamily="34" charset="-122"/>
                <a:ea typeface="微软雅黑" panose="020B0503020204020204" pitchFamily="34" charset="-122"/>
              </a:rPr>
              <a:t>“取蘸”动作法</a:t>
            </a:r>
            <a:r>
              <a:rPr lang="zh-CN" altLang="en-US" sz="2000" b="1" smtClean="0">
                <a:latin typeface="微软雅黑" panose="020B0503020204020204" pitchFamily="34" charset="-122"/>
                <a:ea typeface="微软雅黑" panose="020B0503020204020204" pitchFamily="34" charset="-122"/>
              </a:rPr>
              <a:t>，把砌一块砖的</a:t>
            </a:r>
            <a:r>
              <a:rPr lang="en-US" altLang="zh-CN" sz="2000" b="1" smtClean="0">
                <a:latin typeface="微软雅黑" panose="020B0503020204020204" pitchFamily="34" charset="-122"/>
                <a:ea typeface="微软雅黑" panose="020B0503020204020204" pitchFamily="34" charset="-122"/>
              </a:rPr>
              <a:t>18</a:t>
            </a:r>
            <a:r>
              <a:rPr lang="zh-CN" altLang="en-US" sz="2000" b="1" smtClean="0">
                <a:latin typeface="微软雅黑" panose="020B0503020204020204" pitchFamily="34" charset="-122"/>
                <a:ea typeface="微软雅黑" panose="020B0503020204020204" pitchFamily="34" charset="-122"/>
              </a:rPr>
              <a:t>个动作减少到</a:t>
            </a:r>
            <a:r>
              <a:rPr lang="en-US" altLang="zh-CN" sz="2000" b="1" smtClean="0">
                <a:latin typeface="微软雅黑" panose="020B0503020204020204" pitchFamily="34" charset="-122"/>
                <a:ea typeface="微软雅黑" panose="020B0503020204020204" pitchFamily="34" charset="-122"/>
              </a:rPr>
              <a:t>4.5</a:t>
            </a:r>
            <a:r>
              <a:rPr lang="zh-CN" altLang="en-US" sz="2000" b="1" smtClean="0">
                <a:latin typeface="微软雅黑" panose="020B0503020204020204" pitchFamily="34" charset="-122"/>
                <a:ea typeface="微软雅黑" panose="020B0503020204020204" pitchFamily="34" charset="-122"/>
              </a:rPr>
              <a:t>个动作，并规定了每个动作的时间。使每人每小时平均砌砖量从</a:t>
            </a:r>
            <a:r>
              <a:rPr lang="en-US" altLang="zh-CN" sz="2000" b="1" smtClean="0">
                <a:latin typeface="微软雅黑" panose="020B0503020204020204" pitchFamily="34" charset="-122"/>
                <a:ea typeface="微软雅黑" panose="020B0503020204020204" pitchFamily="34" charset="-122"/>
              </a:rPr>
              <a:t>120</a:t>
            </a:r>
            <a:r>
              <a:rPr lang="zh-CN" altLang="en-US" sz="2000" b="1" smtClean="0">
                <a:latin typeface="微软雅黑" panose="020B0503020204020204" pitchFamily="34" charset="-122"/>
                <a:ea typeface="微软雅黑" panose="020B0503020204020204" pitchFamily="34" charset="-122"/>
              </a:rPr>
              <a:t>块增加到</a:t>
            </a:r>
            <a:r>
              <a:rPr lang="en-US" altLang="zh-CN" sz="2000" b="1" smtClean="0">
                <a:latin typeface="微软雅黑" panose="020B0503020204020204" pitchFamily="34" charset="-122"/>
                <a:ea typeface="微软雅黑" panose="020B0503020204020204" pitchFamily="34" charset="-122"/>
              </a:rPr>
              <a:t>350</a:t>
            </a:r>
            <a:r>
              <a:rPr lang="zh-CN" altLang="en-US" sz="2000" b="1" smtClean="0">
                <a:latin typeface="微软雅黑" panose="020B0503020204020204" pitchFamily="34" charset="-122"/>
                <a:ea typeface="微软雅黑" panose="020B0503020204020204" pitchFamily="34" charset="-122"/>
              </a:rPr>
              <a:t>块。（试设想：每天这样劳动</a:t>
            </a:r>
            <a:r>
              <a:rPr lang="en-US" altLang="zh-CN" sz="2000" b="1" smtClean="0">
                <a:latin typeface="微软雅黑" panose="020B0503020204020204" pitchFamily="34" charset="-122"/>
                <a:ea typeface="微软雅黑" panose="020B0503020204020204" pitchFamily="34" charset="-122"/>
              </a:rPr>
              <a:t>8</a:t>
            </a:r>
            <a:r>
              <a:rPr lang="zh-CN" altLang="en-US" sz="2000" b="1" smtClean="0">
                <a:latin typeface="微软雅黑" panose="020B0503020204020204" pitchFamily="34" charset="-122"/>
                <a:ea typeface="微软雅黑" panose="020B0503020204020204" pitchFamily="34" charset="-122"/>
              </a:rPr>
              <a:t>小时后的感觉是什么？）</a:t>
            </a:r>
            <a:endParaRPr lang="zh-CN" altLang="en-US" sz="2000" b="1" smtClean="0">
              <a:latin typeface="微软雅黑" panose="020B0503020204020204" pitchFamily="34" charset="-122"/>
              <a:ea typeface="微软雅黑" panose="020B0503020204020204" pitchFamily="34" charset="-122"/>
            </a:endParaRPr>
          </a:p>
          <a:p>
            <a:pPr eaLnBrk="1" hangingPunct="1">
              <a:spcBef>
                <a:spcPts val="600"/>
              </a:spcBef>
            </a:pPr>
            <a:r>
              <a:rPr lang="zh-CN" altLang="en-US" sz="2000" b="1" smtClean="0">
                <a:solidFill>
                  <a:srgbClr val="003399"/>
                </a:solidFill>
                <a:latin typeface="微软雅黑" panose="020B0503020204020204" pitchFamily="34" charset="-122"/>
                <a:ea typeface="微软雅黑" panose="020B0503020204020204" pitchFamily="34" charset="-122"/>
              </a:rPr>
              <a:t>美国大约有</a:t>
            </a:r>
            <a:r>
              <a:rPr lang="en-US" altLang="zh-CN" sz="2000" b="1" smtClean="0">
                <a:solidFill>
                  <a:srgbClr val="003399"/>
                </a:solidFill>
                <a:latin typeface="微软雅黑" panose="020B0503020204020204" pitchFamily="34" charset="-122"/>
                <a:ea typeface="微软雅黑" panose="020B0503020204020204" pitchFamily="34" charset="-122"/>
              </a:rPr>
              <a:t>10%</a:t>
            </a:r>
            <a:r>
              <a:rPr lang="zh-CN" altLang="en-US" sz="2000" b="1" smtClean="0">
                <a:solidFill>
                  <a:srgbClr val="003399"/>
                </a:solidFill>
                <a:latin typeface="微软雅黑" panose="020B0503020204020204" pitchFamily="34" charset="-122"/>
                <a:ea typeface="微软雅黑" panose="020B0503020204020204" pitchFamily="34" charset="-122"/>
              </a:rPr>
              <a:t>的公司曾采用泰勒管理法。</a:t>
            </a:r>
            <a:r>
              <a:rPr lang="en-US" altLang="zh-CN" sz="2000" b="1" smtClean="0">
                <a:solidFill>
                  <a:srgbClr val="003399"/>
                </a:solidFill>
                <a:latin typeface="微软雅黑" panose="020B0503020204020204" pitchFamily="34" charset="-122"/>
                <a:ea typeface="微软雅黑" panose="020B0503020204020204" pitchFamily="34" charset="-122"/>
              </a:rPr>
              <a:t>GE</a:t>
            </a:r>
            <a:r>
              <a:rPr lang="zh-CN" altLang="en-US" sz="2000" b="1" smtClean="0">
                <a:solidFill>
                  <a:srgbClr val="003399"/>
                </a:solidFill>
                <a:latin typeface="微软雅黑" panose="020B0503020204020204" pitchFamily="34" charset="-122"/>
                <a:ea typeface="微软雅黑" panose="020B0503020204020204" pitchFamily="34" charset="-122"/>
              </a:rPr>
              <a:t>公司和公司都建立了专门的动作设计研究机构。</a:t>
            </a:r>
            <a:endParaRPr lang="zh-CN" altLang="en-US" sz="2000" b="1" smtClean="0">
              <a:solidFill>
                <a:srgbClr val="00339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E1C015D5-92DB-4887-AA72-89A82EC835D4}" type="datetime11">
              <a:rPr lang="zh-CN" altLang="en-US"/>
            </a:fld>
            <a:endParaRPr lang="en-US" altLang="zh-CN"/>
          </a:p>
        </p:txBody>
      </p:sp>
      <p:sp>
        <p:nvSpPr>
          <p:cNvPr id="4915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08D570-10BB-4113-9962-6491FDF32D26}"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34498" name="Rectangle 2"/>
          <p:cNvSpPr>
            <a:spLocks noGrp="1" noChangeArrowheads="1"/>
          </p:cNvSpPr>
          <p:nvPr>
            <p:ph type="title"/>
          </p:nvPr>
        </p:nvSpPr>
        <p:spPr>
          <a:xfrm>
            <a:off x="395605" y="260350"/>
            <a:ext cx="6356350" cy="834390"/>
          </a:xfrm>
          <a:solidFill>
            <a:srgbClr val="FFFF00"/>
          </a:solidFill>
        </p:spPr>
        <p:txBody>
          <a:bodyPr/>
          <a:lstStyle/>
          <a:p>
            <a:pPr marL="0" indent="0" eaLnBrk="1" hangingPunct="1">
              <a:buClr>
                <a:srgbClr val="FF0000"/>
              </a:buClr>
              <a:buFont typeface="Wingdings" panose="05000000000000000000" pitchFamily="2" charset="2"/>
              <a:buNone/>
              <a:defRPr/>
            </a:pPr>
            <a:r>
              <a:rPr lang="en-US" altLang="zh-CN"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9.4.3 </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福</a:t>
            </a:r>
            <a:r>
              <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rPr>
              <a:t>特流水线</a:t>
            </a:r>
            <a:endPar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49157" name="Rectangle 3"/>
          <p:cNvSpPr>
            <a:spLocks noGrp="1" noChangeArrowheads="1"/>
          </p:cNvSpPr>
          <p:nvPr>
            <p:ph idx="1"/>
          </p:nvPr>
        </p:nvSpPr>
        <p:spPr>
          <a:xfrm>
            <a:off x="323850" y="3070860"/>
            <a:ext cx="8362950" cy="3126105"/>
          </a:xfrm>
        </p:spPr>
        <p:txBody>
          <a:bodyPr/>
          <a:lstStyle/>
          <a:p>
            <a:pPr eaLnBrk="1" hangingPunct="1">
              <a:spcBef>
                <a:spcPct val="45000"/>
              </a:spcBef>
            </a:pPr>
            <a:r>
              <a:rPr lang="en-US" altLang="zh-CN" sz="2400" b="1" smtClean="0">
                <a:latin typeface="微软雅黑" panose="020B0503020204020204" pitchFamily="34" charset="-122"/>
                <a:ea typeface="微软雅黑" panose="020B0503020204020204" pitchFamily="34" charset="-122"/>
              </a:rPr>
              <a:t>1913</a:t>
            </a:r>
            <a:r>
              <a:rPr lang="zh-CN" altLang="en-US" sz="2400" b="1" smtClean="0">
                <a:latin typeface="微软雅黑" panose="020B0503020204020204" pitchFamily="34" charset="-122"/>
                <a:ea typeface="微软雅黑" panose="020B0503020204020204" pitchFamily="34" charset="-122"/>
              </a:rPr>
              <a:t>年，福特公司设计了</a:t>
            </a:r>
            <a:r>
              <a:rPr lang="zh-CN" altLang="en-US" sz="2800" b="1" smtClean="0">
                <a:solidFill>
                  <a:srgbClr val="FF0000"/>
                </a:solidFill>
                <a:latin typeface="微软雅黑" panose="020B0503020204020204" pitchFamily="34" charset="-122"/>
                <a:ea typeface="微软雅黑" panose="020B0503020204020204" pitchFamily="34" charset="-122"/>
              </a:rPr>
              <a:t>传送带流水</a:t>
            </a:r>
            <a:r>
              <a:rPr lang="zh-CN" altLang="en-US" sz="2400" b="1" smtClean="0">
                <a:latin typeface="微软雅黑" panose="020B0503020204020204" pitchFamily="34" charset="-122"/>
                <a:ea typeface="微软雅黑" panose="020B0503020204020204" pitchFamily="34" charset="-122"/>
              </a:rPr>
              <a:t>线，通过流水线的速度来控制</a:t>
            </a:r>
            <a:r>
              <a:rPr lang="zh-CN" altLang="en-US" sz="2800" b="1" smtClean="0">
                <a:solidFill>
                  <a:srgbClr val="FF0000"/>
                </a:solidFill>
                <a:latin typeface="微软雅黑" panose="020B0503020204020204" pitchFamily="34" charset="-122"/>
                <a:ea typeface="微软雅黑" panose="020B0503020204020204" pitchFamily="34" charset="-122"/>
              </a:rPr>
              <a:t>生产效率</a:t>
            </a:r>
            <a:r>
              <a:rPr lang="zh-CN" altLang="en-US" sz="2400" b="1" smtClean="0">
                <a:latin typeface="微软雅黑" panose="020B0503020204020204" pitchFamily="34" charset="-122"/>
                <a:ea typeface="微软雅黑" panose="020B0503020204020204" pitchFamily="34" charset="-122"/>
              </a:rPr>
              <a:t>，并把这种机械流水生产方式与泰勒管理方法结合，把技工劳动改变成熟练工劳动。它使</a:t>
            </a:r>
            <a:r>
              <a:rPr lang="zh-CN" altLang="en-US" sz="2800" b="1" smtClean="0">
                <a:solidFill>
                  <a:schemeClr val="hlink"/>
                </a:solidFill>
                <a:latin typeface="微软雅黑" panose="020B0503020204020204" pitchFamily="34" charset="-122"/>
                <a:ea typeface="微软雅黑" panose="020B0503020204020204" pitchFamily="34" charset="-122"/>
              </a:rPr>
              <a:t>一天的汽车产量相当于过去一年的产量。</a:t>
            </a:r>
            <a:endParaRPr lang="zh-CN" altLang="en-US" sz="2400" b="1" smtClean="0">
              <a:solidFill>
                <a:schemeClr val="hlink"/>
              </a:solidFill>
              <a:latin typeface="微软雅黑" panose="020B0503020204020204" pitchFamily="34" charset="-122"/>
              <a:ea typeface="微软雅黑" panose="020B0503020204020204" pitchFamily="34" charset="-122"/>
            </a:endParaRPr>
          </a:p>
          <a:p>
            <a:pPr eaLnBrk="1" hangingPunct="1">
              <a:spcBef>
                <a:spcPct val="45000"/>
              </a:spcBef>
            </a:pPr>
            <a:r>
              <a:rPr lang="zh-CN" altLang="en-US" sz="2400" b="1" smtClean="0">
                <a:latin typeface="微软雅黑" panose="020B0503020204020204" pitchFamily="34" charset="-122"/>
                <a:ea typeface="微软雅黑" panose="020B0503020204020204" pitchFamily="34" charset="-122"/>
              </a:rPr>
              <a:t>这种流水线的</a:t>
            </a:r>
            <a:r>
              <a:rPr lang="zh-CN" altLang="en-US" sz="2800" b="1" smtClean="0">
                <a:solidFill>
                  <a:schemeClr val="tx2"/>
                </a:solidFill>
                <a:latin typeface="微软雅黑" panose="020B0503020204020204" pitchFamily="34" charset="-122"/>
                <a:ea typeface="微软雅黑" panose="020B0503020204020204" pitchFamily="34" charset="-122"/>
              </a:rPr>
              <a:t>劳动强度</a:t>
            </a:r>
            <a:r>
              <a:rPr lang="zh-CN" altLang="en-US" sz="2400" b="1" smtClean="0">
                <a:solidFill>
                  <a:schemeClr val="tx2"/>
                </a:solidFill>
                <a:latin typeface="微软雅黑" panose="020B0503020204020204" pitchFamily="34" charset="-122"/>
                <a:ea typeface="微软雅黑" panose="020B0503020204020204" pitchFamily="34" charset="-122"/>
              </a:rPr>
              <a:t>极大，工人受不了，辞职率很高，</a:t>
            </a:r>
            <a:r>
              <a:rPr lang="zh-CN" altLang="en-US" sz="2400" b="1" smtClean="0">
                <a:latin typeface="微软雅黑" panose="020B0503020204020204" pitchFamily="34" charset="-122"/>
                <a:ea typeface="微软雅黑" panose="020B0503020204020204" pitchFamily="34" charset="-122"/>
              </a:rPr>
              <a:t>某部门为了增加</a:t>
            </a:r>
            <a:r>
              <a:rPr lang="en-US" altLang="zh-CN" sz="2400" b="1" smtClean="0">
                <a:latin typeface="微软雅黑" panose="020B0503020204020204" pitchFamily="34" charset="-122"/>
                <a:ea typeface="微软雅黑" panose="020B0503020204020204" pitchFamily="34" charset="-122"/>
              </a:rPr>
              <a:t>100</a:t>
            </a:r>
            <a:r>
              <a:rPr lang="zh-CN" altLang="en-US" sz="2400" b="1" smtClean="0">
                <a:latin typeface="微软雅黑" panose="020B0503020204020204" pitchFamily="34" charset="-122"/>
                <a:ea typeface="微软雅黑" panose="020B0503020204020204" pitchFamily="34" charset="-122"/>
              </a:rPr>
              <a:t>个稳定工人，不得不招收了</a:t>
            </a:r>
            <a:r>
              <a:rPr lang="en-US" altLang="zh-CN" sz="2400" b="1" smtClean="0">
                <a:latin typeface="微软雅黑" panose="020B0503020204020204" pitchFamily="34" charset="-122"/>
                <a:ea typeface="微软雅黑" panose="020B0503020204020204" pitchFamily="34" charset="-122"/>
              </a:rPr>
              <a:t>963</a:t>
            </a:r>
            <a:r>
              <a:rPr lang="zh-CN" altLang="en-US" sz="2400" b="1" smtClean="0">
                <a:latin typeface="微软雅黑" panose="020B0503020204020204" pitchFamily="34" charset="-122"/>
                <a:ea typeface="微软雅黑" panose="020B0503020204020204" pitchFamily="34" charset="-122"/>
              </a:rPr>
              <a:t>人 。当年的工人流动率即达到了</a:t>
            </a:r>
            <a:r>
              <a:rPr lang="en-US" altLang="zh-CN" sz="2400" b="1" smtClean="0">
                <a:latin typeface="微软雅黑" panose="020B0503020204020204" pitchFamily="34" charset="-122"/>
                <a:ea typeface="微软雅黑" panose="020B0503020204020204" pitchFamily="34" charset="-122"/>
              </a:rPr>
              <a:t>380%</a:t>
            </a:r>
            <a:r>
              <a:rPr lang="zh-CN" altLang="en-US" sz="2400" b="1" smtClean="0">
                <a:latin typeface="微软雅黑" panose="020B0503020204020204" pitchFamily="34" charset="-122"/>
                <a:ea typeface="微软雅黑" panose="020B0503020204020204" pitchFamily="34" charset="-122"/>
              </a:rPr>
              <a:t>。</a:t>
            </a:r>
            <a:endParaRPr lang="zh-CN" altLang="en-US" sz="2400" b="1" smtClean="0">
              <a:latin typeface="微软雅黑" panose="020B0503020204020204" pitchFamily="34" charset="-122"/>
              <a:ea typeface="微软雅黑" panose="020B0503020204020204" pitchFamily="34" charset="-122"/>
            </a:endParaRPr>
          </a:p>
        </p:txBody>
      </p:sp>
      <p:sp>
        <p:nvSpPr>
          <p:cNvPr id="8" name="TextBox 7"/>
          <p:cNvSpPr txBox="1"/>
          <p:nvPr/>
        </p:nvSpPr>
        <p:spPr>
          <a:xfrm>
            <a:off x="323850" y="1126173"/>
            <a:ext cx="6551613" cy="2014855"/>
          </a:xfrm>
          <a:prstGeom prst="rect">
            <a:avLst/>
          </a:prstGeom>
          <a:noFill/>
        </p:spPr>
        <p:txBody>
          <a:bodyPr wrap="square">
            <a:spAutoFit/>
          </a:bodyPr>
          <a:lstStyle/>
          <a:p>
            <a:pPr marL="342900" indent="-342900" eaLnBrk="1" hangingPunct="1">
              <a:spcBef>
                <a:spcPts val="600"/>
              </a:spcBef>
              <a:buClr>
                <a:schemeClr val="accent1"/>
              </a:buClr>
              <a:buSzPct val="65000"/>
              <a:buFont typeface="Wingdings" panose="05000000000000000000" pitchFamily="2" charset="2"/>
              <a:buChar char="n"/>
              <a:defRPr/>
            </a:pPr>
            <a:r>
              <a:rPr lang="zh-CN" altLang="en-US" sz="2400" b="1" dirty="0">
                <a:solidFill>
                  <a:srgbClr val="0000FF"/>
                </a:solidFill>
                <a:latin typeface="微软雅黑" panose="020B0503020204020204" pitchFamily="34" charset="-122"/>
                <a:ea typeface="微软雅黑" panose="020B0503020204020204" pitchFamily="34" charset="-122"/>
              </a:rPr>
              <a:t>福特公司创建于</a:t>
            </a:r>
            <a:r>
              <a:rPr lang="en-US" altLang="zh-CN" sz="2400" b="1" dirty="0">
                <a:solidFill>
                  <a:srgbClr val="0000FF"/>
                </a:solidFill>
                <a:latin typeface="微软雅黑" panose="020B0503020204020204" pitchFamily="34" charset="-122"/>
                <a:ea typeface="微软雅黑" panose="020B0503020204020204" pitchFamily="34" charset="-122"/>
              </a:rPr>
              <a:t>1903</a:t>
            </a:r>
            <a:r>
              <a:rPr lang="zh-CN" altLang="en-US" sz="2400" b="1" dirty="0">
                <a:solidFill>
                  <a:srgbClr val="0000FF"/>
                </a:solidFill>
                <a:latin typeface="微软雅黑" panose="020B0503020204020204" pitchFamily="34" charset="-122"/>
                <a:ea typeface="微软雅黑" panose="020B0503020204020204" pitchFamily="34" charset="-122"/>
              </a:rPr>
              <a:t>年，当时主要生产载重汽车。</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342900" indent="-342900" eaLnBrk="1" hangingPunct="1">
              <a:spcBef>
                <a:spcPts val="600"/>
              </a:spcBef>
              <a:buClr>
                <a:schemeClr val="accent1"/>
              </a:buClr>
              <a:buSzPct val="65000"/>
              <a:buFont typeface="Wingdings" panose="05000000000000000000" pitchFamily="2" charset="2"/>
              <a:buChar char="n"/>
              <a:defRPr/>
            </a:pPr>
            <a:r>
              <a:rPr lang="en-US" altLang="zh-CN" sz="2400" b="1" dirty="0">
                <a:solidFill>
                  <a:srgbClr val="0000FF"/>
                </a:solidFill>
                <a:latin typeface="微软雅黑" panose="020B0503020204020204" pitchFamily="34" charset="-122"/>
                <a:ea typeface="微软雅黑" panose="020B0503020204020204" pitchFamily="34" charset="-122"/>
              </a:rPr>
              <a:t>1908</a:t>
            </a:r>
            <a:r>
              <a:rPr lang="zh-CN" altLang="en-US" sz="2400" b="1" dirty="0">
                <a:solidFill>
                  <a:srgbClr val="0000FF"/>
                </a:solidFill>
                <a:latin typeface="微软雅黑" panose="020B0503020204020204" pitchFamily="34" charset="-122"/>
                <a:ea typeface="微软雅黑" panose="020B0503020204020204" pitchFamily="34" charset="-122"/>
              </a:rPr>
              <a:t>年，福特公司创造了</a:t>
            </a:r>
            <a:r>
              <a:rPr lang="en-US" altLang="zh-CN" sz="2400" b="1" dirty="0">
                <a:solidFill>
                  <a:srgbClr val="0000FF"/>
                </a:solidFill>
                <a:latin typeface="微软雅黑" panose="020B0503020204020204" pitchFamily="34" charset="-122"/>
                <a:ea typeface="微软雅黑" panose="020B0503020204020204" pitchFamily="34" charset="-122"/>
              </a:rPr>
              <a:t>T</a:t>
            </a:r>
            <a:r>
              <a:rPr lang="zh-CN" altLang="en-US" sz="2400" b="1" dirty="0">
                <a:solidFill>
                  <a:srgbClr val="0000FF"/>
                </a:solidFill>
                <a:latin typeface="微软雅黑" panose="020B0503020204020204" pitchFamily="34" charset="-122"/>
                <a:ea typeface="微软雅黑" panose="020B0503020204020204" pitchFamily="34" charset="-122"/>
              </a:rPr>
              <a:t>型车，改变了部分工艺，使得技工不必离开工岗，雇用了一些女工传送材料工具。 </a:t>
            </a:r>
            <a:endParaRPr lang="zh-CN" altLang="en-US" dirty="0"/>
          </a:p>
        </p:txBody>
      </p:sp>
      <p:grpSp>
        <p:nvGrpSpPr>
          <p:cNvPr id="49159" name="组合 9"/>
          <p:cNvGrpSpPr/>
          <p:nvPr/>
        </p:nvGrpSpPr>
        <p:grpSpPr bwMode="auto">
          <a:xfrm>
            <a:off x="7019925" y="260350"/>
            <a:ext cx="1895475" cy="2889250"/>
            <a:chOff x="7020272" y="260648"/>
            <a:chExt cx="1895475" cy="2889612"/>
          </a:xfrm>
        </p:grpSpPr>
        <p:pic>
          <p:nvPicPr>
            <p:cNvPr id="49160" name="Picture 8" descr="（图）亨利·福特"/>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20272" y="260648"/>
              <a:ext cx="18954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矩形 8"/>
            <p:cNvSpPr>
              <a:spLocks noChangeArrowheads="1"/>
            </p:cNvSpPr>
            <p:nvPr/>
          </p:nvSpPr>
          <p:spPr bwMode="auto">
            <a:xfrm>
              <a:off x="7452320" y="2780928"/>
              <a:ext cx="12089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C00000"/>
                  </a:solidFill>
                  <a:latin typeface="微软雅黑" panose="020B0503020204020204" pitchFamily="34" charset="-122"/>
                  <a:ea typeface="微软雅黑" panose="020B0503020204020204" pitchFamily="34" charset="-122"/>
                </a:rPr>
                <a:t>亨利</a:t>
              </a:r>
              <a:r>
                <a:rPr lang="en-US" altLang="zh-CN" b="1">
                  <a:solidFill>
                    <a:srgbClr val="C00000"/>
                  </a:solidFill>
                  <a:latin typeface="微软雅黑" panose="020B0503020204020204" pitchFamily="34" charset="-122"/>
                  <a:ea typeface="微软雅黑" panose="020B0503020204020204" pitchFamily="34" charset="-122"/>
                </a:rPr>
                <a:t>·</a:t>
              </a:r>
              <a:r>
                <a:rPr lang="zh-CN" altLang="en-US" b="1">
                  <a:solidFill>
                    <a:srgbClr val="C00000"/>
                  </a:solidFill>
                  <a:latin typeface="微软雅黑" panose="020B0503020204020204" pitchFamily="34" charset="-122"/>
                  <a:ea typeface="微软雅黑" panose="020B0503020204020204" pitchFamily="34" charset="-122"/>
                </a:rPr>
                <a:t>福特</a:t>
              </a:r>
              <a:endParaRPr lang="zh-CN" altLang="en-US" b="1">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2B35123-ADF1-44A9-9EFE-BDAB3B865E98}" type="datetime11">
              <a:rPr lang="zh-CN" altLang="en-US"/>
            </a:fld>
            <a:endParaRPr lang="en-US" altLang="zh-CN"/>
          </a:p>
        </p:txBody>
      </p:sp>
      <p:sp>
        <p:nvSpPr>
          <p:cNvPr id="5017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3437A9-445A-4F68-AF25-9204E1F570FB}"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50180" name="Rectangle 2"/>
          <p:cNvSpPr>
            <a:spLocks noGrp="1" noChangeArrowheads="1"/>
          </p:cNvSpPr>
          <p:nvPr>
            <p:ph idx="1"/>
          </p:nvPr>
        </p:nvSpPr>
        <p:spPr>
          <a:xfrm>
            <a:off x="457200" y="1412875"/>
            <a:ext cx="8229600" cy="4824413"/>
          </a:xfrm>
        </p:spPr>
        <p:txBody>
          <a:bodyPr/>
          <a:lstStyle/>
          <a:p>
            <a:pPr algn="just" eaLnBrk="1" hangingPunct="1">
              <a:spcBef>
                <a:spcPct val="40000"/>
              </a:spcBef>
            </a:pPr>
            <a:r>
              <a:rPr lang="zh-CN" altLang="en-US" sz="2800" b="1" smtClean="0">
                <a:latin typeface="微软雅黑" panose="020B0503020204020204" pitchFamily="34" charset="-122"/>
                <a:ea typeface="微软雅黑" panose="020B0503020204020204" pitchFamily="34" charset="-122"/>
              </a:rPr>
              <a:t>高效率的通用机器流水线，使生产严重</a:t>
            </a:r>
            <a:r>
              <a:rPr lang="zh-CN" altLang="en-US" sz="3200" b="1" smtClean="0">
                <a:solidFill>
                  <a:srgbClr val="FF0000"/>
                </a:solidFill>
                <a:latin typeface="微软雅黑" panose="020B0503020204020204" pitchFamily="34" charset="-122"/>
                <a:ea typeface="微软雅黑" panose="020B0503020204020204" pitchFamily="34" charset="-122"/>
              </a:rPr>
              <a:t>过剩</a:t>
            </a:r>
            <a:r>
              <a:rPr lang="zh-CN" altLang="en-US" sz="2800" b="1" smtClean="0">
                <a:latin typeface="微软雅黑" panose="020B0503020204020204" pitchFamily="34" charset="-122"/>
                <a:ea typeface="微软雅黑" panose="020B0503020204020204" pitchFamily="34" charset="-122"/>
              </a:rPr>
              <a:t>，大量工人</a:t>
            </a:r>
            <a:r>
              <a:rPr lang="zh-CN" altLang="en-US" sz="3200" b="1" smtClean="0">
                <a:solidFill>
                  <a:srgbClr val="FF0000"/>
                </a:solidFill>
                <a:latin typeface="微软雅黑" panose="020B0503020204020204" pitchFamily="34" charset="-122"/>
                <a:ea typeface="微软雅黑" panose="020B0503020204020204" pitchFamily="34" charset="-122"/>
              </a:rPr>
              <a:t>失业</a:t>
            </a:r>
            <a:r>
              <a:rPr lang="zh-CN" altLang="en-US" sz="2800" b="1" smtClean="0">
                <a:latin typeface="微软雅黑" panose="020B0503020204020204" pitchFamily="34" charset="-122"/>
                <a:ea typeface="微软雅黑" panose="020B0503020204020204" pitchFamily="34" charset="-122"/>
              </a:rPr>
              <a:t>。</a:t>
            </a:r>
            <a:endParaRPr lang="zh-CN" altLang="en-US" sz="2800" b="1" smtClean="0">
              <a:latin typeface="微软雅黑" panose="020B0503020204020204" pitchFamily="34" charset="-122"/>
              <a:ea typeface="微软雅黑" panose="020B0503020204020204" pitchFamily="34" charset="-122"/>
            </a:endParaRPr>
          </a:p>
          <a:p>
            <a:pPr algn="just" eaLnBrk="1" hangingPunct="1">
              <a:spcBef>
                <a:spcPct val="40000"/>
              </a:spcBef>
            </a:pPr>
            <a:r>
              <a:rPr lang="zh-CN" altLang="en-US" sz="2800" b="1" smtClean="0">
                <a:latin typeface="微软雅黑" panose="020B0503020204020204" pitchFamily="34" charset="-122"/>
                <a:ea typeface="微软雅黑" panose="020B0503020204020204" pitchFamily="34" charset="-122"/>
              </a:rPr>
              <a:t>后来，福特也承认他那令人恐慌的发明引起了空前的劳工危机。为了解决这个几乎无法解决的问题，福特第二年把工人工资提高了一倍。</a:t>
            </a:r>
            <a:endParaRPr lang="zh-CN" altLang="en-US" sz="2800" b="1" smtClean="0">
              <a:latin typeface="微软雅黑" panose="020B0503020204020204" pitchFamily="34" charset="-122"/>
              <a:ea typeface="微软雅黑" panose="020B0503020204020204" pitchFamily="34" charset="-122"/>
            </a:endParaRPr>
          </a:p>
          <a:p>
            <a:pPr algn="just" eaLnBrk="1" hangingPunct="1">
              <a:spcBef>
                <a:spcPct val="40000"/>
              </a:spcBef>
            </a:pPr>
            <a:r>
              <a:rPr lang="zh-CN" altLang="en-US" sz="2800" b="1" smtClean="0">
                <a:solidFill>
                  <a:srgbClr val="003399"/>
                </a:solidFill>
                <a:latin typeface="微软雅黑" panose="020B0503020204020204" pitchFamily="34" charset="-122"/>
                <a:ea typeface="微软雅黑" panose="020B0503020204020204" pitchFamily="34" charset="-122"/>
              </a:rPr>
              <a:t>福特流水线对制造业提高</a:t>
            </a:r>
            <a:r>
              <a:rPr lang="zh-CN" altLang="en-US" sz="3200" b="1" smtClean="0">
                <a:solidFill>
                  <a:srgbClr val="FF0000"/>
                </a:solidFill>
                <a:latin typeface="微软雅黑" panose="020B0503020204020204" pitchFamily="34" charset="-122"/>
                <a:ea typeface="微软雅黑" panose="020B0503020204020204" pitchFamily="34" charset="-122"/>
              </a:rPr>
              <a:t>生产效率</a:t>
            </a:r>
            <a:r>
              <a:rPr lang="zh-CN" altLang="en-US" sz="2800" b="1" smtClean="0">
                <a:solidFill>
                  <a:srgbClr val="003399"/>
                </a:solidFill>
                <a:latin typeface="微软雅黑" panose="020B0503020204020204" pitchFamily="34" charset="-122"/>
                <a:ea typeface="微软雅黑" panose="020B0503020204020204" pitchFamily="34" charset="-122"/>
              </a:rPr>
              <a:t>曾起到了重要影响，至今，流水线的生产形式仍在大批量生产企业被普遍采用。问题是当时只考虑如何提高效率，使工人拼命干活，生产更多的汽车，根本不考虑工人劳动强度。</a:t>
            </a:r>
            <a:endParaRPr lang="zh-CN" altLang="en-US" smtClean="0">
              <a:latin typeface="微软雅黑" panose="020B0503020204020204" pitchFamily="34" charset="-122"/>
              <a:ea typeface="微软雅黑" panose="020B0503020204020204" pitchFamily="34" charset="-122"/>
            </a:endParaRPr>
          </a:p>
        </p:txBody>
      </p:sp>
      <p:sp>
        <p:nvSpPr>
          <p:cNvPr id="235523" name="Rectangle 3"/>
          <p:cNvSpPr>
            <a:spLocks noGrp="1" noChangeArrowheads="1"/>
          </p:cNvSpPr>
          <p:nvPr>
            <p:ph type="title"/>
          </p:nvPr>
        </p:nvSpPr>
        <p:spPr>
          <a:xfrm>
            <a:off x="395288" y="260350"/>
            <a:ext cx="4978400" cy="865188"/>
          </a:xfrm>
          <a:solidFill>
            <a:srgbClr val="FFFF00"/>
          </a:solidFill>
        </p:spPr>
        <p:txBody>
          <a:bodyPr/>
          <a:lstStyle/>
          <a:p>
            <a:pPr marL="0" indent="0" eaLnBrk="1" hangingPunct="1">
              <a:buClr>
                <a:srgbClr val="FF0000"/>
              </a:buClr>
              <a:buFont typeface="Wingdings" panose="05000000000000000000" pitchFamily="2" charset="2"/>
              <a:buNone/>
              <a:defRPr/>
            </a:pPr>
            <a:r>
              <a:rPr lang="en-US" altLang="zh-CN"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9.4.3 </a:t>
            </a: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福</a:t>
            </a:r>
            <a:r>
              <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rPr>
              <a:t>特流水线</a:t>
            </a:r>
            <a:endParaRPr lang="zh-CN" altLang="en-US" b="1"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pic>
        <p:nvPicPr>
          <p:cNvPr id="50182" name="Picture 4" descr="TN00332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8400" y="188913"/>
            <a:ext cx="229393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130"/>
            <a:ext cx="8229600" cy="1322070"/>
          </a:xfrm>
          <a:solidFill>
            <a:schemeClr val="accent1">
              <a:lumMod val="40000"/>
              <a:lumOff val="60000"/>
            </a:schemeClr>
          </a:solidFill>
        </p:spPr>
        <p:txBody>
          <a:bodyPr/>
          <a:lstStyle/>
          <a:p>
            <a:pPr>
              <a:lnSpc>
                <a:spcPct val="150000"/>
              </a:lnSpc>
            </a:pPr>
            <a:r>
              <a:rPr lang="zh-CN" altLang="en-US" sz="4800" b="1" i="1" dirty="0" smtClean="0">
                <a:latin typeface="微软雅黑" panose="020B0503020204020204" pitchFamily="34" charset="-122"/>
                <a:ea typeface="微软雅黑" panose="020B0503020204020204" pitchFamily="34" charset="-122"/>
              </a:rPr>
              <a:t>思考</a:t>
            </a:r>
            <a:r>
              <a:rPr lang="en-US" altLang="zh-CN" sz="4800" b="1" i="1" dirty="0" smtClean="0">
                <a:latin typeface="微软雅黑" panose="020B0503020204020204" pitchFamily="34" charset="-122"/>
                <a:ea typeface="微软雅黑" panose="020B0503020204020204" pitchFamily="34" charset="-122"/>
              </a:rPr>
              <a:t>&amp;</a:t>
            </a:r>
            <a:r>
              <a:rPr lang="zh-CN" altLang="en-US" sz="4800" b="1" i="1" dirty="0" smtClean="0">
                <a:latin typeface="微软雅黑" panose="020B0503020204020204" pitchFamily="34" charset="-122"/>
                <a:ea typeface="微软雅黑" panose="020B0503020204020204" pitchFamily="34" charset="-122"/>
              </a:rPr>
              <a:t>讨论</a:t>
            </a:r>
            <a:r>
              <a:rPr lang="zh-CN" altLang="en-US" sz="4800" b="1" i="1" dirty="0">
                <a:latin typeface="微软雅黑" panose="020B0503020204020204" pitchFamily="34" charset="-122"/>
                <a:ea typeface="微软雅黑" panose="020B0503020204020204" pitchFamily="34" charset="-122"/>
              </a:rPr>
              <a:t>：</a:t>
            </a:r>
            <a:endParaRPr lang="zh-CN" altLang="en-US" sz="4800" b="1" i="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731010"/>
            <a:ext cx="8229600" cy="3743960"/>
          </a:xfrm>
          <a:solidFill>
            <a:srgbClr val="99CCFF"/>
          </a:solidFill>
        </p:spPr>
        <p:txBody>
          <a:bodyPr/>
          <a:lstStyle/>
          <a:p>
            <a:pPr latinLnBrk="0">
              <a:lnSpc>
                <a:spcPct val="120000"/>
              </a:lnSpc>
              <a:spcBef>
                <a:spcPts val="1200"/>
              </a:spcBef>
            </a:pPr>
            <a:r>
              <a:rPr lang="zh-CN" altLang="en-US" sz="4800" b="1" dirty="0" smtClean="0">
                <a:solidFill>
                  <a:srgbClr val="0000FF"/>
                </a:solidFill>
                <a:latin typeface="微软雅黑" panose="020B0503020204020204" pitchFamily="34" charset="-122"/>
                <a:ea typeface="微软雅黑" panose="020B0503020204020204" pitchFamily="34" charset="-122"/>
                <a:sym typeface="+mn-ea"/>
              </a:rPr>
              <a:t>你对泰勒制管理有何评价？</a:t>
            </a:r>
            <a:endParaRPr lang="zh-CN" altLang="en-US" sz="4800" b="1" dirty="0" smtClean="0">
              <a:solidFill>
                <a:srgbClr val="0000FF"/>
              </a:solidFill>
              <a:latin typeface="微软雅黑" panose="020B0503020204020204" pitchFamily="34" charset="-122"/>
              <a:ea typeface="微软雅黑" panose="020B0503020204020204" pitchFamily="34" charset="-122"/>
              <a:sym typeface="+mn-ea"/>
            </a:endParaRPr>
          </a:p>
          <a:p>
            <a:pPr latinLnBrk="0">
              <a:lnSpc>
                <a:spcPct val="120000"/>
              </a:lnSpc>
              <a:spcBef>
                <a:spcPts val="1200"/>
              </a:spcBef>
            </a:pPr>
            <a:r>
              <a:rPr lang="zh-CN" altLang="en-US" sz="4800" b="1" dirty="0" smtClean="0">
                <a:solidFill>
                  <a:srgbClr val="0000FF"/>
                </a:solidFill>
                <a:latin typeface="微软雅黑" panose="020B0503020204020204" pitchFamily="34" charset="-122"/>
                <a:ea typeface="微软雅黑" panose="020B0503020204020204" pitchFamily="34" charset="-122"/>
                <a:sym typeface="+mn-ea"/>
              </a:rPr>
              <a:t>当今中国是否需要采用泰勒制管理法？</a:t>
            </a:r>
            <a:endParaRPr lang="zh-CN" altLang="en-US" sz="4800" b="1" dirty="0" smtClean="0">
              <a:solidFill>
                <a:srgbClr val="0000FF"/>
              </a:solidFill>
              <a:latin typeface="微软雅黑" panose="020B0503020204020204" pitchFamily="34" charset="-122"/>
              <a:ea typeface="微软雅黑" panose="020B0503020204020204" pitchFamily="34" charset="-122"/>
              <a:sym typeface="+mn-ea"/>
            </a:endParaRPr>
          </a:p>
        </p:txBody>
      </p:sp>
      <p:sp>
        <p:nvSpPr>
          <p:cNvPr id="4" name="日期占位符 3"/>
          <p:cNvSpPr>
            <a:spLocks noGrp="1"/>
          </p:cNvSpPr>
          <p:nvPr>
            <p:ph type="dt" sz="half" idx="10"/>
          </p:nvPr>
        </p:nvSpPr>
        <p:spPr/>
        <p:txBody>
          <a:bodyPr/>
          <a:lstStyle/>
          <a:p>
            <a:pPr>
              <a:defRPr/>
            </a:pPr>
            <a:fld id="{ED7DA9AB-D41D-43E1-A05C-C5383E4BF680}" type="datetime11">
              <a:rPr lang="zh-CN" altLang="en-US"/>
            </a:fld>
            <a:endParaRPr lang="en-US" altLang="zh-CN"/>
          </a:p>
        </p:txBody>
      </p:sp>
      <p:sp>
        <p:nvSpPr>
          <p:cNvPr id="5" name="灯片编号占位符 4"/>
          <p:cNvSpPr>
            <a:spLocks noGrp="1"/>
          </p:cNvSpPr>
          <p:nvPr>
            <p:ph type="sldNum" sz="quarter" idx="12"/>
          </p:nvPr>
        </p:nvSpPr>
        <p:spPr/>
        <p:txBody>
          <a:bodyPr/>
          <a:lstStyle/>
          <a:p>
            <a:pPr>
              <a:defRPr/>
            </a:pPr>
            <a:fld id="{CEE77352-B668-4544-AECB-089EBC7ACDC6}" type="slidenum">
              <a:rPr lang="en-US" altLang="zh-CN"/>
            </a:fld>
            <a:endParaRPr lang="en-US" altLang="zh-CN"/>
          </a:p>
        </p:txBody>
      </p:sp>
      <p:sp>
        <p:nvSpPr>
          <p:cNvPr id="6" name="标题 1"/>
          <p:cNvSpPr>
            <a:spLocks noGrp="1"/>
          </p:cNvSpPr>
          <p:nvPr/>
        </p:nvSpPr>
        <p:spPr>
          <a:xfrm>
            <a:off x="475615" y="5613400"/>
            <a:ext cx="8229600" cy="562610"/>
          </a:xfrm>
          <a:prstGeom prst="rect">
            <a:avLst/>
          </a:prstGeom>
          <a:solidFill>
            <a:schemeClr val="accent1">
              <a:lumMod val="40000"/>
              <a:lumOff val="60000"/>
            </a:schemeClr>
          </a:solidFill>
          <a:ln>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a:lnSpc>
                <a:spcPct val="150000"/>
              </a:lnSpc>
            </a:pPr>
            <a:endParaRPr lang="zh-CN" altLang="en-US" b="1" i="1">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a:xfrm>
            <a:off x="457200" y="277813"/>
            <a:ext cx="8229600" cy="774700"/>
          </a:xfrm>
        </p:spPr>
        <p:txBody>
          <a:bodyPr/>
          <a:lstStyle/>
          <a:p>
            <a:endParaRPr lang="zh-CN" altLang="en-US" smtClean="0"/>
          </a:p>
        </p:txBody>
      </p:sp>
      <p:sp>
        <p:nvSpPr>
          <p:cNvPr id="41987" name="内容占位符 2"/>
          <p:cNvSpPr>
            <a:spLocks noGrp="1" noChangeArrowheads="1"/>
          </p:cNvSpPr>
          <p:nvPr>
            <p:ph idx="1"/>
          </p:nvPr>
        </p:nvSpPr>
        <p:spPr>
          <a:xfrm>
            <a:off x="323850" y="1125538"/>
            <a:ext cx="8516938" cy="5040312"/>
          </a:xfrm>
        </p:spPr>
        <p:txBody>
          <a:bodyPr/>
          <a:lstStyle/>
          <a:p>
            <a:pPr latinLnBrk="1"/>
            <a:r>
              <a:rPr lang="zh-CN" altLang="en-US" b="1" smtClean="0">
                <a:solidFill>
                  <a:srgbClr val="C00000"/>
                </a:solidFill>
                <a:latin typeface="微软雅黑" panose="020B0503020204020204" pitchFamily="34" charset="-122"/>
                <a:ea typeface="微软雅黑" panose="020B0503020204020204" pitchFamily="34" charset="-122"/>
              </a:rPr>
              <a:t>现代管理科学的起点</a:t>
            </a:r>
            <a:endParaRPr lang="zh-CN" altLang="en-US" smtClean="0">
              <a:solidFill>
                <a:srgbClr val="C00000"/>
              </a:solidFill>
              <a:latin typeface="微软雅黑" panose="020B0503020204020204" pitchFamily="34" charset="-122"/>
              <a:ea typeface="微软雅黑" panose="020B0503020204020204" pitchFamily="34" charset="-122"/>
            </a:endParaRPr>
          </a:p>
          <a:p>
            <a:pPr latinLnBrk="1"/>
            <a:r>
              <a:rPr lang="zh-CN" altLang="en-US" sz="2200" b="1" smtClean="0">
                <a:solidFill>
                  <a:srgbClr val="C00000"/>
                </a:solidFill>
                <a:latin typeface="微软雅黑" panose="020B0503020204020204" pitchFamily="34" charset="-122"/>
                <a:ea typeface="微软雅黑" panose="020B0503020204020204" pitchFamily="34" charset="-122"/>
              </a:rPr>
              <a:t>泰勒</a:t>
            </a:r>
            <a:r>
              <a:rPr lang="zh-CN" altLang="en-US" sz="2200" b="1" smtClean="0">
                <a:latin typeface="微软雅黑" panose="020B0503020204020204" pitchFamily="34" charset="-122"/>
                <a:ea typeface="微软雅黑" panose="020B0503020204020204" pitchFamily="34" charset="-122"/>
              </a:rPr>
              <a:t>管理思想的核心在于如何提高企业生产效率。</a:t>
            </a:r>
            <a:r>
              <a:rPr lang="zh-CN" altLang="en-US" sz="2200" b="1" smtClean="0">
                <a:solidFill>
                  <a:srgbClr val="C00000"/>
                </a:solidFill>
                <a:latin typeface="微软雅黑" panose="020B0503020204020204" pitchFamily="34" charset="-122"/>
                <a:ea typeface="微软雅黑" panose="020B0503020204020204" pitchFamily="34" charset="-122"/>
              </a:rPr>
              <a:t>泰勒</a:t>
            </a:r>
            <a:r>
              <a:rPr lang="zh-CN" altLang="en-US" sz="2200" b="1" smtClean="0">
                <a:latin typeface="微软雅黑" panose="020B0503020204020204" pitchFamily="34" charset="-122"/>
                <a:ea typeface="微软雅黑" panose="020B0503020204020204" pitchFamily="34" charset="-122"/>
              </a:rPr>
              <a:t>认为，企业效率低的主要原因是管理部门缺乏合理的工作定额，工人缺乏科学指导。这导致了</a:t>
            </a:r>
            <a:r>
              <a:rPr lang="zh-CN" altLang="en-US" sz="2200" b="1" smtClean="0">
                <a:solidFill>
                  <a:srgbClr val="C00000"/>
                </a:solidFill>
                <a:latin typeface="微软雅黑" panose="020B0503020204020204" pitchFamily="34" charset="-122"/>
                <a:ea typeface="微软雅黑" panose="020B0503020204020204" pitchFamily="34" charset="-122"/>
              </a:rPr>
              <a:t>泰勒</a:t>
            </a:r>
            <a:r>
              <a:rPr lang="zh-CN" altLang="en-US" sz="2200" b="1" smtClean="0">
                <a:latin typeface="微软雅黑" panose="020B0503020204020204" pitchFamily="34" charset="-122"/>
                <a:ea typeface="微软雅黑" panose="020B0503020204020204" pitchFamily="34" charset="-122"/>
              </a:rPr>
              <a:t>的后半生几乎就是专门以宣传科学管理为职业，也导致了世界第一个职业管理咨询师的产生。由于科学管理以提高企业生产效率为宗旨，以</a:t>
            </a:r>
            <a:r>
              <a:rPr lang="zh-CN" altLang="en-US" sz="2200" b="1" smtClean="0">
                <a:solidFill>
                  <a:srgbClr val="C00000"/>
                </a:solidFill>
                <a:latin typeface="微软雅黑" panose="020B0503020204020204" pitchFamily="34" charset="-122"/>
                <a:ea typeface="微软雅黑" panose="020B0503020204020204" pitchFamily="34" charset="-122"/>
              </a:rPr>
              <a:t>泰勒</a:t>
            </a:r>
            <a:r>
              <a:rPr lang="zh-CN" altLang="en-US" sz="2200" b="1" smtClean="0">
                <a:latin typeface="微软雅黑" panose="020B0503020204020204" pitchFamily="34" charset="-122"/>
                <a:ea typeface="微软雅黑" panose="020B0503020204020204" pitchFamily="34" charset="-122"/>
              </a:rPr>
              <a:t>为首的工程师也因此被称为效率工程师。可以说，二十世纪初期美国的大规模生产运动就是以</a:t>
            </a:r>
            <a:r>
              <a:rPr lang="zh-CN" altLang="en-US" sz="2200" b="1" smtClean="0">
                <a:solidFill>
                  <a:srgbClr val="C00000"/>
                </a:solidFill>
                <a:latin typeface="微软雅黑" panose="020B0503020204020204" pitchFamily="34" charset="-122"/>
                <a:ea typeface="微软雅黑" panose="020B0503020204020204" pitchFamily="34" charset="-122"/>
              </a:rPr>
              <a:t>泰勒</a:t>
            </a:r>
            <a:r>
              <a:rPr lang="zh-CN" altLang="en-US" sz="2200" b="1" smtClean="0">
                <a:latin typeface="微软雅黑" panose="020B0503020204020204" pitchFamily="34" charset="-122"/>
                <a:ea typeface="微软雅黑" panose="020B0503020204020204" pitchFamily="34" charset="-122"/>
              </a:rPr>
              <a:t>的科学管理思想为指导的。</a:t>
            </a:r>
            <a:endParaRPr lang="en-US" altLang="zh-CN" sz="2200" b="1" smtClean="0">
              <a:latin typeface="微软雅黑" panose="020B0503020204020204" pitchFamily="34" charset="-122"/>
              <a:ea typeface="微软雅黑" panose="020B0503020204020204" pitchFamily="34" charset="-122"/>
            </a:endParaRPr>
          </a:p>
          <a:p>
            <a:pPr latinLnBrk="1"/>
            <a:r>
              <a:rPr lang="zh-CN" altLang="en-US" sz="2200" b="1" smtClean="0">
                <a:solidFill>
                  <a:srgbClr val="C00000"/>
                </a:solidFill>
                <a:latin typeface="微软雅黑" panose="020B0503020204020204" pitchFamily="34" charset="-122"/>
                <a:ea typeface="微软雅黑" panose="020B0503020204020204" pitchFamily="34" charset="-122"/>
              </a:rPr>
              <a:t>泰勒</a:t>
            </a:r>
            <a:r>
              <a:rPr lang="zh-CN" altLang="en-US" sz="2200" b="1" smtClean="0">
                <a:latin typeface="微软雅黑" panose="020B0503020204020204" pitchFamily="34" charset="-122"/>
                <a:ea typeface="微软雅黑" panose="020B0503020204020204" pitchFamily="34" charset="-122"/>
              </a:rPr>
              <a:t>提出的科学管理理论被认为是</a:t>
            </a:r>
            <a:r>
              <a:rPr lang="zh-CN" altLang="en-US" sz="2200" b="1" smtClean="0">
                <a:solidFill>
                  <a:srgbClr val="FF0000"/>
                </a:solidFill>
                <a:latin typeface="微软雅黑" panose="020B0503020204020204" pitchFamily="34" charset="-122"/>
                <a:ea typeface="微软雅黑" panose="020B0503020204020204" pitchFamily="34" charset="-122"/>
              </a:rPr>
              <a:t>现代管理科学</a:t>
            </a:r>
            <a:r>
              <a:rPr lang="zh-CN" altLang="en-US" sz="2200" b="1" smtClean="0">
                <a:latin typeface="微软雅黑" panose="020B0503020204020204" pitchFamily="34" charset="-122"/>
                <a:ea typeface="微软雅黑" panose="020B0503020204020204" pitchFamily="34" charset="-122"/>
              </a:rPr>
              <a:t>发展的起点。</a:t>
            </a:r>
            <a:endParaRPr lang="zh-CN" altLang="en-US" sz="2200" b="1" smtClean="0">
              <a:solidFill>
                <a:srgbClr val="0000FF"/>
              </a:solidFill>
              <a:latin typeface="微软雅黑" panose="020B0503020204020204" pitchFamily="34" charset="-122"/>
              <a:ea typeface="微软雅黑" panose="020B0503020204020204" pitchFamily="34" charset="-122"/>
            </a:endParaRPr>
          </a:p>
          <a:p>
            <a:pPr latinLnBrk="1"/>
            <a:r>
              <a:rPr lang="zh-CN" altLang="en-US" sz="2200" b="1" smtClean="0">
                <a:solidFill>
                  <a:srgbClr val="0000FF"/>
                </a:solidFill>
                <a:latin typeface="微软雅黑" panose="020B0503020204020204" pitchFamily="34" charset="-122"/>
                <a:ea typeface="微软雅黑" panose="020B0503020204020204" pitchFamily="34" charset="-122"/>
              </a:rPr>
              <a:t>在东方，新生的社会主义国家急切希望提高生产效率以和资本主义世界进行竞争。</a:t>
            </a:r>
            <a:r>
              <a:rPr lang="zh-CN" altLang="en-US" sz="2200" b="1" smtClean="0">
                <a:solidFill>
                  <a:srgbClr val="C00000"/>
                </a:solidFill>
                <a:latin typeface="微软雅黑" panose="020B0503020204020204" pitchFamily="34" charset="-122"/>
                <a:ea typeface="微软雅黑" panose="020B0503020204020204" pitchFamily="34" charset="-122"/>
              </a:rPr>
              <a:t>泰勒</a:t>
            </a:r>
            <a:r>
              <a:rPr lang="zh-CN" altLang="en-US" sz="2200" b="1" smtClean="0">
                <a:solidFill>
                  <a:srgbClr val="0000FF"/>
                </a:solidFill>
                <a:latin typeface="微软雅黑" panose="020B0503020204020204" pitchFamily="34" charset="-122"/>
                <a:ea typeface="微软雅黑" panose="020B0503020204020204" pitchFamily="34" charset="-122"/>
              </a:rPr>
              <a:t>科学管理曾极大地鼓舞了</a:t>
            </a:r>
            <a:r>
              <a:rPr lang="zh-CN" altLang="en-US" sz="2200" b="1" smtClean="0">
                <a:solidFill>
                  <a:srgbClr val="C00000"/>
                </a:solidFill>
                <a:latin typeface="微软雅黑" panose="020B0503020204020204" pitchFamily="34" charset="-122"/>
                <a:ea typeface="微软雅黑" panose="020B0503020204020204" pitchFamily="34" charset="-122"/>
              </a:rPr>
              <a:t>列宁</a:t>
            </a:r>
            <a:r>
              <a:rPr lang="zh-CN" altLang="en-US" sz="2200" b="1" smtClean="0">
                <a:solidFill>
                  <a:srgbClr val="0000FF"/>
                </a:solidFill>
                <a:latin typeface="微软雅黑" panose="020B0503020204020204" pitchFamily="34" charset="-122"/>
                <a:ea typeface="微软雅黑" panose="020B0503020204020204" pitchFamily="34" charset="-122"/>
              </a:rPr>
              <a:t>，他对</a:t>
            </a:r>
            <a:r>
              <a:rPr lang="zh-CN" altLang="en-US" sz="2200" b="1" smtClean="0">
                <a:solidFill>
                  <a:srgbClr val="C00000"/>
                </a:solidFill>
                <a:latin typeface="微软雅黑" panose="020B0503020204020204" pitchFamily="34" charset="-122"/>
                <a:ea typeface="微软雅黑" panose="020B0503020204020204" pitchFamily="34" charset="-122"/>
              </a:rPr>
              <a:t>泰勒</a:t>
            </a:r>
            <a:r>
              <a:rPr lang="zh-CN" altLang="en-US" sz="2200" b="1" smtClean="0">
                <a:solidFill>
                  <a:srgbClr val="0000FF"/>
                </a:solidFill>
                <a:latin typeface="微软雅黑" panose="020B0503020204020204" pitchFamily="34" charset="-122"/>
                <a:ea typeface="微软雅黑" panose="020B0503020204020204" pitchFamily="34" charset="-122"/>
              </a:rPr>
              <a:t>制极为推崇。他说，</a:t>
            </a:r>
            <a:r>
              <a:rPr lang="zh-CN" altLang="en-US" sz="2200" b="1" smtClean="0">
                <a:solidFill>
                  <a:srgbClr val="C00000"/>
                </a:solidFill>
                <a:latin typeface="微软雅黑" panose="020B0503020204020204" pitchFamily="34" charset="-122"/>
                <a:ea typeface="微软雅黑" panose="020B0503020204020204" pitchFamily="34" charset="-122"/>
              </a:rPr>
              <a:t>泰勒制</a:t>
            </a:r>
            <a:r>
              <a:rPr lang="zh-CN" altLang="en-US" sz="2200" b="1" smtClean="0">
                <a:solidFill>
                  <a:srgbClr val="0000FF"/>
                </a:solidFill>
                <a:latin typeface="微软雅黑" panose="020B0503020204020204" pitchFamily="34" charset="-122"/>
                <a:ea typeface="微软雅黑" panose="020B0503020204020204" pitchFamily="34" charset="-122"/>
              </a:rPr>
              <a:t>是资本主义的最新发明，同资本主义的其他一切进步的东西一样，一方面是资产阶级剥削的最巧妙的残酷手段，另一方面是一系列最丰富的科学成就。</a:t>
            </a:r>
            <a:endParaRPr lang="en-US" altLang="zh-CN" sz="2200" b="1" smtClean="0">
              <a:solidFill>
                <a:srgbClr val="0000FF"/>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quarter" idx="10"/>
          </p:nvPr>
        </p:nvSpPr>
        <p:spPr/>
        <p:txBody>
          <a:bodyPr/>
          <a:lstStyle/>
          <a:p>
            <a:pPr>
              <a:defRPr/>
            </a:pPr>
            <a:fld id="{DAA73E94-5210-4FB0-8F8B-F3E988413449}" type="datetime11">
              <a:rPr lang="zh-CN" altLang="en-US"/>
            </a:fld>
            <a:endParaRPr lang="en-US" altLang="zh-CN"/>
          </a:p>
        </p:txBody>
      </p:sp>
      <p:sp>
        <p:nvSpPr>
          <p:cNvPr id="41989"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99FDBF-6026-4075-B83F-63FCBD965CC5}"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6" name="Rectangle 2"/>
          <p:cNvSpPr txBox="1">
            <a:spLocks noChangeArrowheads="1"/>
          </p:cNvSpPr>
          <p:nvPr/>
        </p:nvSpPr>
        <p:spPr bwMode="auto">
          <a:xfrm>
            <a:off x="395288" y="220663"/>
            <a:ext cx="8291512" cy="906462"/>
          </a:xfrm>
          <a:prstGeom prst="rect">
            <a:avLst/>
          </a:prstGeom>
          <a:solidFill>
            <a:srgbClr val="00CCFF"/>
          </a:solidFill>
          <a:ln w="9525">
            <a:noFill/>
            <a:miter lim="800000"/>
          </a:ln>
        </p:spPr>
        <p:txBody>
          <a:bodyPr/>
          <a:lstStyle/>
          <a:p>
            <a:pPr eaLnBrk="1" hangingPunct="1">
              <a:lnSpc>
                <a:spcPct val="115000"/>
              </a:lnSpc>
              <a:spcBef>
                <a:spcPts val="0"/>
              </a:spcBef>
              <a:spcAft>
                <a:spcPts val="0"/>
              </a:spcAft>
              <a:buClr>
                <a:srgbClr val="C00000"/>
              </a:buClr>
              <a:defRPr/>
            </a:pPr>
            <a:r>
              <a:rPr lang="en-US" altLang="zh-CN" sz="4000" b="1" kern="0"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j-cs"/>
              </a:rPr>
              <a:t>9.4.4 </a:t>
            </a:r>
            <a:r>
              <a:rPr lang="zh-CN" altLang="en-US" sz="4400" b="1" kern="0"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j-cs"/>
              </a:rPr>
              <a:t>对</a:t>
            </a:r>
            <a:r>
              <a:rPr lang="zh-CN" altLang="en-US" sz="4400" b="1" kern="0"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j-cs"/>
              </a:rPr>
              <a:t>泰勒制的评判</a:t>
            </a:r>
            <a:endParaRPr lang="zh-CN" altLang="en-US" sz="4400" b="1" kern="0"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j-cs"/>
            </a:endParaRPr>
          </a:p>
        </p:txBody>
      </p:sp>
      <p:pic>
        <p:nvPicPr>
          <p:cNvPr id="41991" name="Picture 5" descr="BD08208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27950" y="220663"/>
            <a:ext cx="939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noChangeArrowheads="1"/>
          </p:cNvSpPr>
          <p:nvPr>
            <p:ph idx="1"/>
          </p:nvPr>
        </p:nvSpPr>
        <p:spPr>
          <a:xfrm>
            <a:off x="395288" y="1417638"/>
            <a:ext cx="8229600" cy="4675187"/>
          </a:xfrm>
        </p:spPr>
        <p:txBody>
          <a:bodyPr/>
          <a:lstStyle/>
          <a:p>
            <a:r>
              <a:rPr lang="zh-CN" altLang="en-US" sz="2200" b="1" smtClean="0">
                <a:latin typeface="微软雅黑" panose="020B0503020204020204" pitchFamily="34" charset="-122"/>
                <a:ea typeface="微软雅黑" panose="020B0503020204020204" pitchFamily="34" charset="-122"/>
              </a:rPr>
              <a:t>正如著名管理学家</a:t>
            </a:r>
            <a:r>
              <a:rPr lang="zh-CN" altLang="en-US" sz="2200" b="1" smtClean="0">
                <a:solidFill>
                  <a:srgbClr val="FF0000"/>
                </a:solidFill>
                <a:latin typeface="微软雅黑" panose="020B0503020204020204" pitchFamily="34" charset="-122"/>
                <a:ea typeface="微软雅黑" panose="020B0503020204020204" pitchFamily="34" charset="-122"/>
              </a:rPr>
              <a:t>厄威克</a:t>
            </a:r>
            <a:r>
              <a:rPr lang="zh-CN" altLang="en-US" sz="2200" b="1" smtClean="0">
                <a:latin typeface="微软雅黑" panose="020B0503020204020204" pitchFamily="34" charset="-122"/>
                <a:ea typeface="微软雅黑" panose="020B0503020204020204" pitchFamily="34" charset="-122"/>
              </a:rPr>
              <a:t>所说：目前所谓现代管理方法，如果不说是绝大多数，至少有许多可以追溯到泰勒及其追随者半个世纪以前提出的思想。</a:t>
            </a:r>
            <a:r>
              <a:rPr lang="zh-CN" altLang="en-US" sz="2200" b="1" smtClean="0">
                <a:solidFill>
                  <a:srgbClr val="FF0000"/>
                </a:solidFill>
                <a:latin typeface="微软雅黑" panose="020B0503020204020204" pitchFamily="34" charset="-122"/>
                <a:ea typeface="微软雅黑" panose="020B0503020204020204" pitchFamily="34" charset="-122"/>
              </a:rPr>
              <a:t>德鲁克</a:t>
            </a:r>
            <a:r>
              <a:rPr lang="zh-CN" altLang="en-US" sz="2200" b="1" smtClean="0">
                <a:latin typeface="微软雅黑" panose="020B0503020204020204" pitchFamily="34" charset="-122"/>
                <a:ea typeface="微软雅黑" panose="020B0503020204020204" pitchFamily="34" charset="-122"/>
              </a:rPr>
              <a:t>也在其经典著作</a:t>
            </a:r>
            <a:r>
              <a:rPr lang="en-US" altLang="zh-CN" sz="2200" b="1" smtClean="0">
                <a:solidFill>
                  <a:srgbClr val="FF0000"/>
                </a:solidFill>
                <a:latin typeface="微软雅黑" panose="020B0503020204020204" pitchFamily="34" charset="-122"/>
                <a:ea typeface="微软雅黑" panose="020B0503020204020204" pitchFamily="34" charset="-122"/>
              </a:rPr>
              <a:t>《</a:t>
            </a:r>
            <a:r>
              <a:rPr lang="zh-CN" altLang="en-US" sz="2200" b="1" smtClean="0">
                <a:solidFill>
                  <a:srgbClr val="FF0000"/>
                </a:solidFill>
                <a:latin typeface="微软雅黑" panose="020B0503020204020204" pitchFamily="34" charset="-122"/>
                <a:ea typeface="微软雅黑" panose="020B0503020204020204" pitchFamily="34" charset="-122"/>
              </a:rPr>
              <a:t>管理的实践</a:t>
            </a:r>
            <a:r>
              <a:rPr lang="en-US" altLang="zh-CN" sz="2200" b="1" smtClean="0">
                <a:solidFill>
                  <a:srgbClr val="FF0000"/>
                </a:solidFill>
                <a:latin typeface="微软雅黑" panose="020B0503020204020204" pitchFamily="34" charset="-122"/>
                <a:ea typeface="微软雅黑" panose="020B0503020204020204" pitchFamily="34" charset="-122"/>
              </a:rPr>
              <a:t>》</a:t>
            </a:r>
            <a:r>
              <a:rPr lang="zh-CN" altLang="en-US" sz="2200" b="1" smtClean="0">
                <a:latin typeface="微软雅黑" panose="020B0503020204020204" pitchFamily="34" charset="-122"/>
                <a:ea typeface="微软雅黑" panose="020B0503020204020204" pitchFamily="34" charset="-122"/>
              </a:rPr>
              <a:t>和</a:t>
            </a:r>
            <a:r>
              <a:rPr lang="en-US" altLang="zh-CN" sz="2200" b="1" smtClean="0">
                <a:solidFill>
                  <a:srgbClr val="FF0000"/>
                </a:solidFill>
                <a:latin typeface="微软雅黑" panose="020B0503020204020204" pitchFamily="34" charset="-122"/>
                <a:ea typeface="微软雅黑" panose="020B0503020204020204" pitchFamily="34" charset="-122"/>
              </a:rPr>
              <a:t>《</a:t>
            </a:r>
            <a:r>
              <a:rPr lang="zh-CN" altLang="en-US" sz="2200" b="1" smtClean="0">
                <a:solidFill>
                  <a:srgbClr val="FF0000"/>
                </a:solidFill>
                <a:latin typeface="微软雅黑" panose="020B0503020204020204" pitchFamily="34" charset="-122"/>
                <a:ea typeface="微软雅黑" panose="020B0503020204020204" pitchFamily="34" charset="-122"/>
              </a:rPr>
              <a:t>后资本主义社会</a:t>
            </a:r>
            <a:r>
              <a:rPr lang="en-US" altLang="zh-CN" sz="2200" b="1" smtClean="0">
                <a:solidFill>
                  <a:srgbClr val="FF0000"/>
                </a:solidFill>
                <a:latin typeface="微软雅黑" panose="020B0503020204020204" pitchFamily="34" charset="-122"/>
                <a:ea typeface="微软雅黑" panose="020B0503020204020204" pitchFamily="34" charset="-122"/>
              </a:rPr>
              <a:t>》</a:t>
            </a:r>
            <a:r>
              <a:rPr lang="zh-CN" altLang="en-US" sz="2200" b="1" smtClean="0">
                <a:latin typeface="微软雅黑" panose="020B0503020204020204" pitchFamily="34" charset="-122"/>
                <a:ea typeface="微软雅黑" panose="020B0503020204020204" pitchFamily="34" charset="-122"/>
              </a:rPr>
              <a:t>中说，泰勒是人类历史上第一个开始对工作进行研究的人。正由于泰勒对工作的科学研究，才使得工人的生产效率能够成倍提高，才导致了现代管理学的产生。</a:t>
            </a:r>
            <a:endParaRPr lang="zh-CN" altLang="en-US" sz="2200" b="1" smtClean="0">
              <a:latin typeface="微软雅黑" panose="020B0503020204020204" pitchFamily="34" charset="-122"/>
              <a:ea typeface="微软雅黑" panose="020B0503020204020204" pitchFamily="34" charset="-122"/>
            </a:endParaRPr>
          </a:p>
          <a:p>
            <a:pPr latinLnBrk="1"/>
            <a:r>
              <a:rPr lang="zh-CN" altLang="en-US" b="1" smtClean="0">
                <a:solidFill>
                  <a:srgbClr val="C00000"/>
                </a:solidFill>
                <a:latin typeface="微软雅黑" panose="020B0503020204020204" pitchFamily="34" charset="-122"/>
                <a:ea typeface="微软雅黑" panose="020B0503020204020204" pitchFamily="34" charset="-122"/>
              </a:rPr>
              <a:t>简化导致误解</a:t>
            </a:r>
            <a:endParaRPr lang="zh-CN" altLang="en-US" b="1" smtClean="0">
              <a:solidFill>
                <a:srgbClr val="C00000"/>
              </a:solidFill>
              <a:latin typeface="微软雅黑" panose="020B0503020204020204" pitchFamily="34" charset="-122"/>
              <a:ea typeface="微软雅黑" panose="020B0503020204020204" pitchFamily="34" charset="-122"/>
            </a:endParaRPr>
          </a:p>
          <a:p>
            <a:pPr latinLnBrk="1"/>
            <a:r>
              <a:rPr lang="zh-CN" altLang="en-US" sz="2200" b="1" smtClean="0">
                <a:latin typeface="微软雅黑" panose="020B0503020204020204" pitchFamily="34" charset="-122"/>
                <a:ea typeface="微软雅黑" panose="020B0503020204020204" pitchFamily="34" charset="-122"/>
              </a:rPr>
              <a:t>一个伟大的理论只有通过简化才能够被大众所接受，但简化同样造成了大众对理论的误解。泰勒的科学管理思想在获得荣誉的同时，也引起了世人极大的误解。早在</a:t>
            </a:r>
            <a:r>
              <a:rPr lang="en-US" altLang="zh-CN" sz="2200" b="1" smtClean="0">
                <a:latin typeface="微软雅黑" panose="020B0503020204020204" pitchFamily="34" charset="-122"/>
                <a:ea typeface="微软雅黑" panose="020B0503020204020204" pitchFamily="34" charset="-122"/>
              </a:rPr>
              <a:t>1911</a:t>
            </a:r>
            <a:r>
              <a:rPr lang="zh-CN" altLang="en-US" sz="2200" b="1" smtClean="0">
                <a:latin typeface="微软雅黑" panose="020B0503020204020204" pitchFamily="34" charset="-122"/>
                <a:ea typeface="微软雅黑" panose="020B0503020204020204" pitchFamily="34" charset="-122"/>
              </a:rPr>
              <a:t>年，工会就开始有组织地对泰勒制发动全面的斗争。工会认为，</a:t>
            </a:r>
            <a:r>
              <a:rPr lang="zh-CN" altLang="en-US" sz="2200" b="1" smtClean="0">
                <a:solidFill>
                  <a:srgbClr val="0000FF"/>
                </a:solidFill>
                <a:latin typeface="微软雅黑" panose="020B0503020204020204" pitchFamily="34" charset="-122"/>
                <a:ea typeface="微软雅黑" panose="020B0503020204020204" pitchFamily="34" charset="-122"/>
              </a:rPr>
              <a:t>泰勒制是现代的奴隶制度，是资本家用来剥削工人的新方法，影响了工人的健康和工资，增加了工人的工作强度。</a:t>
            </a:r>
            <a:endParaRPr lang="zh-CN" altLang="en-US" sz="2200" b="1" smtClean="0">
              <a:solidFill>
                <a:srgbClr val="0000FF"/>
              </a:solidFill>
              <a:latin typeface="微软雅黑" panose="020B0503020204020204" pitchFamily="34" charset="-122"/>
              <a:ea typeface="微软雅黑" panose="020B0503020204020204" pitchFamily="34" charset="-122"/>
            </a:endParaRPr>
          </a:p>
          <a:p>
            <a:endParaRPr lang="zh-CN" altLang="en-US" sz="2200" smtClean="0"/>
          </a:p>
        </p:txBody>
      </p:sp>
      <p:sp>
        <p:nvSpPr>
          <p:cNvPr id="4" name="日期占位符 3"/>
          <p:cNvSpPr>
            <a:spLocks noGrp="1"/>
          </p:cNvSpPr>
          <p:nvPr>
            <p:ph type="dt" sz="quarter" idx="10"/>
          </p:nvPr>
        </p:nvSpPr>
        <p:spPr/>
        <p:txBody>
          <a:bodyPr/>
          <a:lstStyle/>
          <a:p>
            <a:pPr>
              <a:defRPr/>
            </a:pPr>
            <a:fld id="{27D39B72-D02C-4EA8-8528-0177F69F7B33}" type="datetime11">
              <a:rPr lang="zh-CN" altLang="en-US"/>
            </a:fld>
            <a:endParaRPr lang="en-US" altLang="zh-CN"/>
          </a:p>
        </p:txBody>
      </p:sp>
      <p:sp>
        <p:nvSpPr>
          <p:cNvPr id="4301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1B1809-EA74-45B1-8DE4-F172D5B01D23}"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6" name="Rectangle 2"/>
          <p:cNvSpPr txBox="1">
            <a:spLocks noGrp="1" noChangeArrowheads="1"/>
          </p:cNvSpPr>
          <p:nvPr>
            <p:ph type="title"/>
          </p:nvPr>
        </p:nvSpPr>
        <p:spPr>
          <a:xfrm>
            <a:off x="457200" y="277813"/>
            <a:ext cx="8229600" cy="990600"/>
          </a:xfrm>
          <a:solidFill>
            <a:srgbClr val="00CCFF"/>
          </a:solidFill>
        </p:spPr>
        <p:txBody>
          <a:bodyPr/>
          <a:lstStyle/>
          <a:p>
            <a:pPr eaLnBrk="1" hangingPunct="1">
              <a:lnSpc>
                <a:spcPct val="115000"/>
              </a:lnSpc>
              <a:spcBef>
                <a:spcPts val="0"/>
              </a:spcBef>
              <a:spcAft>
                <a:spcPts val="0"/>
              </a:spcAft>
              <a:buClr>
                <a:srgbClr val="C00000"/>
              </a:buClr>
              <a:defRPr/>
            </a:pPr>
            <a:r>
              <a:rPr lang="zh-CN" altLang="en-US" sz="40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40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9.4.4 </a:t>
            </a:r>
            <a:r>
              <a:rPr lang="zh-CN" altLang="en-US" sz="44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对</a:t>
            </a:r>
            <a:r>
              <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泰勒制的评判</a:t>
            </a:r>
            <a:endPar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pic>
        <p:nvPicPr>
          <p:cNvPr id="43014" name="Picture 5" descr="BD08208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56513" y="292100"/>
            <a:ext cx="9382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noChangeArrowheads="1"/>
          </p:cNvSpPr>
          <p:nvPr>
            <p:ph idx="1"/>
          </p:nvPr>
        </p:nvSpPr>
        <p:spPr>
          <a:xfrm>
            <a:off x="468313" y="1485900"/>
            <a:ext cx="8229600" cy="4530725"/>
          </a:xfrm>
        </p:spPr>
        <p:txBody>
          <a:bodyPr/>
          <a:lstStyle/>
          <a:p>
            <a:r>
              <a:rPr lang="zh-CN" altLang="en-US" sz="2400" b="1" smtClean="0">
                <a:latin typeface="微软雅黑" panose="020B0503020204020204" pitchFamily="34" charset="-122"/>
                <a:ea typeface="微软雅黑" panose="020B0503020204020204" pitchFamily="34" charset="-122"/>
              </a:rPr>
              <a:t>由于工会的罢工，美国国会众议院组成了特别调查委员会进行调查，</a:t>
            </a:r>
            <a:r>
              <a:rPr lang="zh-CN" altLang="en-US" sz="2400" b="1" smtClean="0">
                <a:solidFill>
                  <a:srgbClr val="C00000"/>
                </a:solidFill>
                <a:latin typeface="微软雅黑" panose="020B0503020204020204" pitchFamily="34" charset="-122"/>
                <a:ea typeface="微软雅黑" panose="020B0503020204020204" pitchFamily="34" charset="-122"/>
              </a:rPr>
              <a:t>泰勒</a:t>
            </a:r>
            <a:r>
              <a:rPr lang="zh-CN" altLang="en-US" sz="2400" b="1" smtClean="0">
                <a:latin typeface="微软雅黑" panose="020B0503020204020204" pitchFamily="34" charset="-122"/>
                <a:ea typeface="微软雅黑" panose="020B0503020204020204" pitchFamily="34" charset="-122"/>
              </a:rPr>
              <a:t>被迫在</a:t>
            </a:r>
            <a:r>
              <a:rPr lang="en-US" altLang="zh-CN" sz="2400" b="1" smtClean="0">
                <a:latin typeface="微软雅黑" panose="020B0503020204020204" pitchFamily="34" charset="-122"/>
                <a:ea typeface="微软雅黑" panose="020B0503020204020204" pitchFamily="34" charset="-122"/>
              </a:rPr>
              <a:t>4</a:t>
            </a:r>
            <a:r>
              <a:rPr lang="zh-CN" altLang="en-US" sz="2400" b="1" smtClean="0">
                <a:latin typeface="微软雅黑" panose="020B0503020204020204" pitchFamily="34" charset="-122"/>
                <a:ea typeface="微软雅黑" panose="020B0503020204020204" pitchFamily="34" charset="-122"/>
              </a:rPr>
              <a:t>天的时间内出庭作证</a:t>
            </a:r>
            <a:r>
              <a:rPr lang="en-US" altLang="zh-CN" sz="2400" b="1" smtClean="0">
                <a:latin typeface="微软雅黑" panose="020B0503020204020204" pitchFamily="34" charset="-122"/>
                <a:ea typeface="微软雅黑" panose="020B0503020204020204" pitchFamily="34" charset="-122"/>
              </a:rPr>
              <a:t>12</a:t>
            </a:r>
            <a:r>
              <a:rPr lang="zh-CN" altLang="en-US" sz="2400" b="1" smtClean="0">
                <a:latin typeface="微软雅黑" panose="020B0503020204020204" pitchFamily="34" charset="-122"/>
                <a:ea typeface="微软雅黑" panose="020B0503020204020204" pitchFamily="34" charset="-122"/>
              </a:rPr>
              <a:t>个小时。证词中充满了工人对</a:t>
            </a:r>
            <a:r>
              <a:rPr lang="zh-CN" altLang="en-US" sz="2400" b="1" smtClean="0">
                <a:solidFill>
                  <a:srgbClr val="C00000"/>
                </a:solidFill>
                <a:latin typeface="微软雅黑" panose="020B0503020204020204" pitchFamily="34" charset="-122"/>
                <a:ea typeface="微软雅黑" panose="020B0503020204020204" pitchFamily="34" charset="-122"/>
              </a:rPr>
              <a:t>泰勒</a:t>
            </a:r>
            <a:r>
              <a:rPr lang="zh-CN" altLang="en-US" sz="2400" b="1" smtClean="0">
                <a:latin typeface="微软雅黑" panose="020B0503020204020204" pitchFamily="34" charset="-122"/>
                <a:ea typeface="微软雅黑" panose="020B0503020204020204" pitchFamily="34" charset="-122"/>
              </a:rPr>
              <a:t>的尖锐提问和敌视。</a:t>
            </a:r>
            <a:endParaRPr lang="en-US" altLang="zh-CN" sz="2400" b="1" smtClean="0">
              <a:latin typeface="微软雅黑" panose="020B0503020204020204" pitchFamily="34" charset="-122"/>
              <a:ea typeface="微软雅黑" panose="020B0503020204020204" pitchFamily="34" charset="-122"/>
            </a:endParaRPr>
          </a:p>
          <a:p>
            <a:r>
              <a:rPr lang="zh-CN" altLang="en-US" sz="2400" b="1" smtClean="0">
                <a:latin typeface="微软雅黑" panose="020B0503020204020204" pitchFamily="34" charset="-122"/>
                <a:ea typeface="微软雅黑" panose="020B0503020204020204" pitchFamily="34" charset="-122"/>
              </a:rPr>
              <a:t>在学术界，</a:t>
            </a:r>
            <a:r>
              <a:rPr lang="zh-CN" altLang="en-US" sz="2400" b="1" smtClean="0">
                <a:solidFill>
                  <a:srgbClr val="C00000"/>
                </a:solidFill>
                <a:latin typeface="微软雅黑" panose="020B0503020204020204" pitchFamily="34" charset="-122"/>
                <a:ea typeface="微软雅黑" panose="020B0503020204020204" pitchFamily="34" charset="-122"/>
              </a:rPr>
              <a:t>泰勒制</a:t>
            </a:r>
            <a:r>
              <a:rPr lang="zh-CN" altLang="en-US" sz="2400" b="1" smtClean="0">
                <a:latin typeface="微软雅黑" panose="020B0503020204020204" pitchFamily="34" charset="-122"/>
                <a:ea typeface="微软雅黑" panose="020B0503020204020204" pitchFamily="34" charset="-122"/>
              </a:rPr>
              <a:t>也一直被视为人际关系学派的反面典型进行批判。人们批判</a:t>
            </a:r>
            <a:r>
              <a:rPr lang="zh-CN" altLang="en-US" sz="2400" b="1" smtClean="0">
                <a:solidFill>
                  <a:srgbClr val="C00000"/>
                </a:solidFill>
                <a:latin typeface="微软雅黑" panose="020B0503020204020204" pitchFamily="34" charset="-122"/>
                <a:ea typeface="微软雅黑" panose="020B0503020204020204" pitchFamily="34" charset="-122"/>
              </a:rPr>
              <a:t>泰勒</a:t>
            </a:r>
            <a:r>
              <a:rPr lang="zh-CN" altLang="en-US" sz="2400" b="1" smtClean="0">
                <a:latin typeface="微软雅黑" panose="020B0503020204020204" pitchFamily="34" charset="-122"/>
                <a:ea typeface="微软雅黑" panose="020B0503020204020204" pitchFamily="34" charset="-122"/>
              </a:rPr>
              <a:t>有关经济人的假设，批判</a:t>
            </a:r>
            <a:r>
              <a:rPr lang="zh-CN" altLang="en-US" sz="2400" b="1" smtClean="0">
                <a:solidFill>
                  <a:srgbClr val="C00000"/>
                </a:solidFill>
                <a:latin typeface="微软雅黑" panose="020B0503020204020204" pitchFamily="34" charset="-122"/>
                <a:ea typeface="微软雅黑" panose="020B0503020204020204" pitchFamily="34" charset="-122"/>
              </a:rPr>
              <a:t>泰勒制</a:t>
            </a:r>
            <a:r>
              <a:rPr lang="zh-CN" altLang="en-US" sz="2400" b="1" smtClean="0">
                <a:latin typeface="微软雅黑" panose="020B0503020204020204" pitchFamily="34" charset="-122"/>
                <a:ea typeface="微软雅黑" panose="020B0503020204020204" pitchFamily="34" charset="-122"/>
              </a:rPr>
              <a:t>造成了工人和管理层对立，批判</a:t>
            </a:r>
            <a:r>
              <a:rPr lang="zh-CN" altLang="en-US" sz="2400" b="1" smtClean="0">
                <a:solidFill>
                  <a:srgbClr val="C00000"/>
                </a:solidFill>
                <a:latin typeface="微软雅黑" panose="020B0503020204020204" pitchFamily="34" charset="-122"/>
                <a:ea typeface="微软雅黑" panose="020B0503020204020204" pitchFamily="34" charset="-122"/>
              </a:rPr>
              <a:t>泰勒</a:t>
            </a:r>
            <a:r>
              <a:rPr lang="zh-CN" altLang="en-US" sz="2400" b="1" smtClean="0">
                <a:latin typeface="微软雅黑" panose="020B0503020204020204" pitchFamily="34" charset="-122"/>
                <a:ea typeface="微软雅黑" panose="020B0503020204020204" pitchFamily="34" charset="-122"/>
              </a:rPr>
              <a:t>制造计划和执行职能的分离。</a:t>
            </a:r>
            <a:endParaRPr lang="en-US" altLang="zh-CN" sz="2400" b="1" smtClean="0">
              <a:latin typeface="微软雅黑" panose="020B0503020204020204" pitchFamily="34" charset="-122"/>
              <a:ea typeface="微软雅黑" panose="020B0503020204020204" pitchFamily="34" charset="-122"/>
            </a:endParaRPr>
          </a:p>
          <a:p>
            <a:r>
              <a:rPr lang="zh-CN" altLang="en-US" sz="2400" b="1" smtClean="0">
                <a:latin typeface="微软雅黑" panose="020B0503020204020204" pitchFamily="34" charset="-122"/>
                <a:ea typeface="微软雅黑" panose="020B0503020204020204" pitchFamily="34" charset="-122"/>
              </a:rPr>
              <a:t>在今天，</a:t>
            </a:r>
            <a:r>
              <a:rPr lang="zh-CN" altLang="en-US" sz="2400" b="1" smtClean="0">
                <a:solidFill>
                  <a:srgbClr val="C00000"/>
                </a:solidFill>
                <a:latin typeface="微软雅黑" panose="020B0503020204020204" pitchFamily="34" charset="-122"/>
                <a:ea typeface="微软雅黑" panose="020B0503020204020204" pitchFamily="34" charset="-122"/>
              </a:rPr>
              <a:t>泰勒</a:t>
            </a:r>
            <a:r>
              <a:rPr lang="zh-CN" altLang="en-US" sz="2400" b="1" smtClean="0">
                <a:latin typeface="微软雅黑" panose="020B0503020204020204" pitchFamily="34" charset="-122"/>
                <a:ea typeface="微软雅黑" panose="020B0503020204020204" pitchFamily="34" charset="-122"/>
              </a:rPr>
              <a:t>更多地是作为一种反面理论而存在的，没有人认识到他的贡献和价值。然而，我们都是站在巨人的肩膀上成长的，</a:t>
            </a:r>
            <a:r>
              <a:rPr lang="zh-CN" altLang="en-US" sz="2400" b="1" smtClean="0">
                <a:solidFill>
                  <a:srgbClr val="C00000"/>
                </a:solidFill>
                <a:latin typeface="微软雅黑" panose="020B0503020204020204" pitchFamily="34" charset="-122"/>
                <a:ea typeface="微软雅黑" panose="020B0503020204020204" pitchFamily="34" charset="-122"/>
              </a:rPr>
              <a:t>泰勒</a:t>
            </a:r>
            <a:r>
              <a:rPr lang="zh-CN" altLang="en-US" sz="2400" b="1" smtClean="0">
                <a:latin typeface="微软雅黑" panose="020B0503020204020204" pitchFamily="34" charset="-122"/>
                <a:ea typeface="微软雅黑" panose="020B0503020204020204" pitchFamily="34" charset="-122"/>
              </a:rPr>
              <a:t>的科学管理思想不仅在当时历史条件下具有伟大的进步意义，在如今同样也闪烁着思想的光芒。只不过我们很多人并没有真正了解他的思想而已。</a:t>
            </a:r>
            <a:endParaRPr lang="zh-CN" altLang="en-US" sz="2400" b="1" smtClean="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quarter" idx="10"/>
          </p:nvPr>
        </p:nvSpPr>
        <p:spPr/>
        <p:txBody>
          <a:bodyPr/>
          <a:lstStyle/>
          <a:p>
            <a:pPr>
              <a:defRPr/>
            </a:pPr>
            <a:fld id="{B402051B-AF28-45FA-84AD-FBEF2A8B13E9}" type="datetime11">
              <a:rPr lang="zh-CN" altLang="en-US"/>
            </a:fld>
            <a:endParaRPr lang="en-US" altLang="zh-CN"/>
          </a:p>
        </p:txBody>
      </p:sp>
      <p:sp>
        <p:nvSpPr>
          <p:cNvPr id="44036"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177E1C-5910-4E69-BB1F-EE255EB8DA17}"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3" name="Rectangle 2"/>
          <p:cNvSpPr txBox="1">
            <a:spLocks noGrp="1" noChangeArrowheads="1"/>
          </p:cNvSpPr>
          <p:nvPr>
            <p:ph type="title"/>
          </p:nvPr>
        </p:nvSpPr>
        <p:spPr>
          <a:xfrm>
            <a:off x="385763" y="206375"/>
            <a:ext cx="8229600" cy="1039813"/>
          </a:xfrm>
          <a:solidFill>
            <a:srgbClr val="00CCFF"/>
          </a:solidFill>
        </p:spPr>
        <p:txBody>
          <a:bodyPr/>
          <a:lstStyle/>
          <a:p>
            <a:pPr eaLnBrk="1" hangingPunct="1">
              <a:lnSpc>
                <a:spcPct val="115000"/>
              </a:lnSpc>
              <a:spcBef>
                <a:spcPts val="0"/>
              </a:spcBef>
              <a:spcAft>
                <a:spcPts val="0"/>
              </a:spcAft>
              <a:buClr>
                <a:srgbClr val="C00000"/>
              </a:buClr>
              <a:defRPr/>
            </a:pPr>
            <a:r>
              <a:rPr lang="zh-CN" altLang="en-US" sz="40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40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9.4.4 </a:t>
            </a:r>
            <a:r>
              <a:rPr lang="zh-CN" altLang="en-US" sz="44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对</a:t>
            </a:r>
            <a:r>
              <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泰勒制的评判</a:t>
            </a:r>
            <a:endPar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pic>
        <p:nvPicPr>
          <p:cNvPr id="44038" name="Picture 5" descr="BD08208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56513" y="292100"/>
            <a:ext cx="9382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18A88FD-7781-4ABB-9358-DA4976B5E999}" type="datetime11">
              <a:rPr lang="zh-CN" altLang="en-US"/>
            </a:fld>
            <a:endParaRPr lang="en-US" altLang="zh-CN"/>
          </a:p>
        </p:txBody>
      </p:sp>
      <p:sp>
        <p:nvSpPr>
          <p:cNvPr id="717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F7308C-B5A2-43B8-89A0-B7D92F1C74F8}"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169986" name="Rectangle 2"/>
          <p:cNvSpPr>
            <a:spLocks noGrp="1" noChangeArrowheads="1"/>
          </p:cNvSpPr>
          <p:nvPr>
            <p:ph type="title"/>
          </p:nvPr>
        </p:nvSpPr>
        <p:spPr>
          <a:xfrm>
            <a:off x="457200" y="277813"/>
            <a:ext cx="8229600" cy="703262"/>
          </a:xfrm>
          <a:gradFill rotWithShape="1">
            <a:gsLst>
              <a:gs pos="0">
                <a:srgbClr val="0099FF"/>
              </a:gs>
              <a:gs pos="100000">
                <a:srgbClr val="0000CC"/>
              </a:gs>
            </a:gsLst>
            <a:lin ang="0" scaled="1"/>
          </a:gradFill>
        </p:spPr>
        <p:txBody>
          <a:bodyPr/>
          <a:lstStyle/>
          <a:p>
            <a:pPr eaLnBrk="1" hangingPunct="1">
              <a:defRPr/>
            </a:pPr>
            <a:r>
              <a:rPr lang="en-US" altLang="zh-CN" sz="3800" b="1" dirty="0" smtClean="0">
                <a:solidFill>
                  <a:srgbClr val="FFFF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9.1.2 </a:t>
            </a:r>
            <a:r>
              <a:rPr lang="zh-CN" altLang="en-US" sz="3800" b="1" dirty="0" smtClean="0">
                <a:solidFill>
                  <a:srgbClr val="FFFF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为什么要研究企业文化？</a:t>
            </a:r>
            <a:endParaRPr lang="zh-CN" altLang="en-US" b="1" dirty="0" smtClean="0">
              <a:solidFill>
                <a:schemeClr val="accent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7173" name="Rectangle 3"/>
          <p:cNvSpPr>
            <a:spLocks noGrp="1" noChangeArrowheads="1"/>
          </p:cNvSpPr>
          <p:nvPr>
            <p:ph idx="1"/>
          </p:nvPr>
        </p:nvSpPr>
        <p:spPr>
          <a:xfrm>
            <a:off x="684213" y="1196975"/>
            <a:ext cx="7926387" cy="4746625"/>
          </a:xfrm>
        </p:spPr>
        <p:txBody>
          <a:bodyPr/>
          <a:lstStyle/>
          <a:p>
            <a:pPr eaLnBrk="1" hangingPunct="1">
              <a:lnSpc>
                <a:spcPct val="110000"/>
              </a:lnSpc>
              <a:spcBef>
                <a:spcPct val="50000"/>
              </a:spcBef>
            </a:pPr>
            <a:r>
              <a:rPr lang="zh-CN" altLang="en-US" sz="2600" b="1" smtClean="0">
                <a:latin typeface="微软雅黑" panose="020B0503020204020204" pitchFamily="34" charset="-122"/>
                <a:ea typeface="微软雅黑" panose="020B0503020204020204" pitchFamily="34" charset="-122"/>
              </a:rPr>
              <a:t>企业是社会的</a:t>
            </a:r>
            <a:r>
              <a:rPr lang="zh-CN" altLang="en-US" sz="2600" b="1" smtClean="0">
                <a:solidFill>
                  <a:srgbClr val="FF0000"/>
                </a:solidFill>
                <a:latin typeface="微软雅黑" panose="020B0503020204020204" pitchFamily="34" charset="-122"/>
                <a:ea typeface="微软雅黑" panose="020B0503020204020204" pitchFamily="34" charset="-122"/>
              </a:rPr>
              <a:t>基本群体组织</a:t>
            </a:r>
            <a:r>
              <a:rPr lang="zh-CN" altLang="en-US" sz="2600" b="1" smtClean="0">
                <a:latin typeface="微软雅黑" panose="020B0503020204020204" pitchFamily="34" charset="-122"/>
                <a:ea typeface="微软雅黑" panose="020B0503020204020204" pitchFamily="34" charset="-122"/>
              </a:rPr>
              <a:t>，是工业社会特有的经济组织形式。</a:t>
            </a:r>
            <a:endParaRPr lang="zh-CN" altLang="en-US" sz="2600" b="1" smtClean="0">
              <a:latin typeface="微软雅黑" panose="020B0503020204020204" pitchFamily="34" charset="-122"/>
              <a:ea typeface="微软雅黑" panose="020B0503020204020204" pitchFamily="34" charset="-122"/>
            </a:endParaRPr>
          </a:p>
          <a:p>
            <a:pPr eaLnBrk="1" hangingPunct="1">
              <a:lnSpc>
                <a:spcPct val="110000"/>
              </a:lnSpc>
              <a:spcBef>
                <a:spcPct val="50000"/>
              </a:spcBef>
            </a:pPr>
            <a:r>
              <a:rPr lang="zh-CN" altLang="en-US" sz="2600" b="1" smtClean="0">
                <a:latin typeface="微软雅黑" panose="020B0503020204020204" pitchFamily="34" charset="-122"/>
                <a:ea typeface="微软雅黑" panose="020B0503020204020204" pitchFamily="34" charset="-122"/>
              </a:rPr>
              <a:t>企业有大有小，但基本的目标是相似的，即通过有效的</a:t>
            </a:r>
            <a:r>
              <a:rPr lang="zh-CN" altLang="en-US" sz="2600" b="1" smtClean="0">
                <a:solidFill>
                  <a:srgbClr val="FF0000"/>
                </a:solidFill>
                <a:latin typeface="微软雅黑" panose="020B0503020204020204" pitchFamily="34" charset="-122"/>
                <a:ea typeface="微软雅黑" panose="020B0503020204020204" pitchFamily="34" charset="-122"/>
              </a:rPr>
              <a:t>经营活动</a:t>
            </a:r>
            <a:r>
              <a:rPr lang="zh-CN" altLang="en-US" sz="2600" b="1" smtClean="0">
                <a:latin typeface="微软雅黑" panose="020B0503020204020204" pitchFamily="34" charset="-122"/>
                <a:ea typeface="微软雅黑" panose="020B0503020204020204" pitchFamily="34" charset="-122"/>
              </a:rPr>
              <a:t>，获取</a:t>
            </a:r>
            <a:r>
              <a:rPr lang="zh-CN" altLang="en-US" sz="2600" b="1" smtClean="0">
                <a:solidFill>
                  <a:srgbClr val="FF0000"/>
                </a:solidFill>
                <a:latin typeface="微软雅黑" panose="020B0503020204020204" pitchFamily="34" charset="-122"/>
                <a:ea typeface="微软雅黑" panose="020B0503020204020204" pitchFamily="34" charset="-122"/>
              </a:rPr>
              <a:t>经济利益</a:t>
            </a:r>
            <a:r>
              <a:rPr lang="zh-CN" altLang="en-US" sz="2600" b="1" smtClean="0">
                <a:latin typeface="微软雅黑" panose="020B0503020204020204" pitchFamily="34" charset="-122"/>
                <a:ea typeface="微软雅黑" panose="020B0503020204020204" pitchFamily="34" charset="-122"/>
              </a:rPr>
              <a:t>，并努力使企业生存、发展、壮大。</a:t>
            </a:r>
            <a:endParaRPr lang="zh-CN" altLang="en-US" sz="2600" b="1" smtClean="0">
              <a:latin typeface="微软雅黑" panose="020B0503020204020204" pitchFamily="34" charset="-122"/>
              <a:ea typeface="微软雅黑" panose="020B0503020204020204" pitchFamily="34" charset="-122"/>
            </a:endParaRPr>
          </a:p>
          <a:p>
            <a:pPr eaLnBrk="1" hangingPunct="1">
              <a:lnSpc>
                <a:spcPct val="110000"/>
              </a:lnSpc>
              <a:spcBef>
                <a:spcPct val="50000"/>
              </a:spcBef>
            </a:pPr>
            <a:r>
              <a:rPr lang="zh-CN" altLang="en-US" sz="2600" b="1" smtClean="0">
                <a:latin typeface="微软雅黑" panose="020B0503020204020204" pitchFamily="34" charset="-122"/>
                <a:ea typeface="微软雅黑" panose="020B0503020204020204" pitchFamily="34" charset="-122"/>
              </a:rPr>
              <a:t>企业的</a:t>
            </a:r>
            <a:r>
              <a:rPr lang="zh-CN" altLang="en-US" sz="2600" b="1" smtClean="0">
                <a:solidFill>
                  <a:srgbClr val="FF0000"/>
                </a:solidFill>
                <a:latin typeface="微软雅黑" panose="020B0503020204020204" pitchFamily="34" charset="-122"/>
                <a:ea typeface="微软雅黑" panose="020B0503020204020204" pitchFamily="34" charset="-122"/>
              </a:rPr>
              <a:t>性质和组织形式</a:t>
            </a:r>
            <a:r>
              <a:rPr lang="zh-CN" altLang="en-US" sz="2600" b="1" smtClean="0">
                <a:latin typeface="微软雅黑" panose="020B0503020204020204" pitchFamily="34" charset="-122"/>
                <a:ea typeface="微软雅黑" panose="020B0503020204020204" pitchFamily="34" charset="-122"/>
              </a:rPr>
              <a:t>各不相同，企业的文化</a:t>
            </a:r>
            <a:r>
              <a:rPr lang="en-US" altLang="zh-CN" sz="2600" b="1" smtClean="0">
                <a:latin typeface="微软雅黑" panose="020B0503020204020204" pitchFamily="34" charset="-122"/>
                <a:ea typeface="微软雅黑" panose="020B0503020204020204" pitchFamily="34" charset="-122"/>
              </a:rPr>
              <a:t>——</a:t>
            </a:r>
            <a:r>
              <a:rPr lang="zh-CN" altLang="en-US" sz="2600" b="1" smtClean="0">
                <a:latin typeface="微软雅黑" panose="020B0503020204020204" pitchFamily="34" charset="-122"/>
                <a:ea typeface="微软雅黑" panose="020B0503020204020204" pitchFamily="34" charset="-122"/>
              </a:rPr>
              <a:t>结合</a:t>
            </a:r>
            <a:r>
              <a:rPr lang="zh-CN" altLang="en-US" sz="2600" b="1" smtClean="0">
                <a:solidFill>
                  <a:srgbClr val="FF0000"/>
                </a:solidFill>
                <a:latin typeface="微软雅黑" panose="020B0503020204020204" pitchFamily="34" charset="-122"/>
                <a:ea typeface="微软雅黑" panose="020B0503020204020204" pitchFamily="34" charset="-122"/>
              </a:rPr>
              <a:t>自身特点</a:t>
            </a:r>
            <a:r>
              <a:rPr lang="zh-CN" altLang="en-US" sz="2600" b="1" smtClean="0">
                <a:latin typeface="微软雅黑" panose="020B0503020204020204" pitchFamily="34" charset="-122"/>
                <a:ea typeface="微软雅黑" panose="020B0503020204020204" pitchFamily="34" charset="-122"/>
              </a:rPr>
              <a:t>形成的一种</a:t>
            </a:r>
            <a:r>
              <a:rPr lang="zh-CN" altLang="en-US" sz="2600" b="1" smtClean="0">
                <a:solidFill>
                  <a:srgbClr val="FF0000"/>
                </a:solidFill>
                <a:latin typeface="微软雅黑" panose="020B0503020204020204" pitchFamily="34" charset="-122"/>
                <a:ea typeface="微软雅黑" panose="020B0503020204020204" pitchFamily="34" charset="-122"/>
              </a:rPr>
              <a:t>价值观、道德观和经营观</a:t>
            </a:r>
            <a:r>
              <a:rPr lang="zh-CN" altLang="en-US" sz="2600" b="1" smtClean="0">
                <a:latin typeface="微软雅黑" panose="020B0503020204020204" pitchFamily="34" charset="-122"/>
                <a:ea typeface="微软雅黑" panose="020B0503020204020204" pitchFamily="34" charset="-122"/>
              </a:rPr>
              <a:t>应各有特点，是彰显企业经营理念和员工</a:t>
            </a:r>
            <a:r>
              <a:rPr lang="zh-CN" altLang="en-US" sz="2600" b="1" smtClean="0">
                <a:solidFill>
                  <a:srgbClr val="FF0000"/>
                </a:solidFill>
                <a:latin typeface="微软雅黑" panose="020B0503020204020204" pitchFamily="34" charset="-122"/>
                <a:ea typeface="微软雅黑" panose="020B0503020204020204" pitchFamily="34" charset="-122"/>
              </a:rPr>
              <a:t>行为方式</a:t>
            </a:r>
            <a:r>
              <a:rPr lang="zh-CN" altLang="en-US" sz="2600" b="1" smtClean="0">
                <a:latin typeface="微软雅黑" panose="020B0503020204020204" pitchFamily="34" charset="-122"/>
                <a:ea typeface="微软雅黑" panose="020B0503020204020204" pitchFamily="34" charset="-122"/>
              </a:rPr>
              <a:t>的一种</a:t>
            </a:r>
            <a:r>
              <a:rPr lang="zh-CN" altLang="en-US" sz="2600" b="1" smtClean="0">
                <a:solidFill>
                  <a:srgbClr val="FF0000"/>
                </a:solidFill>
                <a:latin typeface="微软雅黑" panose="020B0503020204020204" pitchFamily="34" charset="-122"/>
                <a:ea typeface="微软雅黑" panose="020B0503020204020204" pitchFamily="34" charset="-122"/>
              </a:rPr>
              <a:t>精神载体</a:t>
            </a:r>
            <a:r>
              <a:rPr lang="zh-CN" altLang="en-US" sz="2600" b="1" smtClean="0">
                <a:latin typeface="微软雅黑" panose="020B0503020204020204" pitchFamily="34" charset="-122"/>
                <a:ea typeface="微软雅黑" panose="020B0503020204020204" pitchFamily="34" charset="-122"/>
              </a:rPr>
              <a:t>。</a:t>
            </a:r>
            <a:endParaRPr lang="zh-CN" altLang="en-US" sz="2600" b="1"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AB5A19D-59A7-4C1F-8435-942FB90298FB}" type="datetime11">
              <a:rPr lang="zh-CN" altLang="en-US"/>
            </a:fld>
            <a:endParaRPr lang="en-US" altLang="zh-CN"/>
          </a:p>
        </p:txBody>
      </p:sp>
      <p:sp>
        <p:nvSpPr>
          <p:cNvPr id="4505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311CD3-C207-45BD-849A-35FFA2783C85}"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30402" name="Rectangle 2"/>
          <p:cNvSpPr>
            <a:spLocks noGrp="1" noChangeArrowheads="1"/>
          </p:cNvSpPr>
          <p:nvPr>
            <p:ph type="title"/>
          </p:nvPr>
        </p:nvSpPr>
        <p:spPr>
          <a:xfrm>
            <a:off x="395288" y="188913"/>
            <a:ext cx="8280400" cy="936625"/>
          </a:xfrm>
          <a:solidFill>
            <a:srgbClr val="00CCFF"/>
          </a:solidFill>
        </p:spPr>
        <p:txBody>
          <a:bodyPr/>
          <a:lstStyle/>
          <a:p>
            <a:pPr eaLnBrk="1" hangingPunct="1">
              <a:lnSpc>
                <a:spcPct val="115000"/>
              </a:lnSpc>
              <a:spcBef>
                <a:spcPts val="0"/>
              </a:spcBef>
              <a:spcAft>
                <a:spcPts val="0"/>
              </a:spcAft>
              <a:buClr>
                <a:srgbClr val="C00000"/>
              </a:buClr>
              <a:defRPr/>
            </a:pPr>
            <a:r>
              <a:rPr lang="zh-CN" altLang="en-US" sz="40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40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9.4.4 </a:t>
            </a:r>
            <a:r>
              <a:rPr lang="zh-CN" altLang="en-US" sz="44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对</a:t>
            </a:r>
            <a:r>
              <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泰勒制的评判</a:t>
            </a:r>
            <a:endPar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45061" name="Rectangle 3"/>
          <p:cNvSpPr>
            <a:spLocks noGrp="1" noChangeArrowheads="1"/>
          </p:cNvSpPr>
          <p:nvPr>
            <p:ph idx="1"/>
          </p:nvPr>
        </p:nvSpPr>
        <p:spPr>
          <a:xfrm>
            <a:off x="468313" y="1125538"/>
            <a:ext cx="8207375" cy="5040312"/>
          </a:xfrm>
        </p:spPr>
        <p:txBody>
          <a:bodyPr/>
          <a:lstStyle/>
          <a:p>
            <a:pPr eaLnBrk="1" hangingPunct="1">
              <a:lnSpc>
                <a:spcPct val="85000"/>
              </a:lnSpc>
              <a:spcBef>
                <a:spcPct val="40000"/>
              </a:spcBef>
            </a:pPr>
            <a:r>
              <a:rPr lang="zh-CN" altLang="en-US" sz="2400" b="1" smtClean="0">
                <a:latin typeface="微软雅黑" panose="020B0503020204020204" pitchFamily="34" charset="-122"/>
                <a:ea typeface="微软雅黑" panose="020B0503020204020204" pitchFamily="34" charset="-122"/>
              </a:rPr>
              <a:t>现代劳动学（人机学）研究证明，</a:t>
            </a:r>
            <a:endParaRPr lang="zh-CN" altLang="en-US" sz="2400" b="1" smtClean="0">
              <a:latin typeface="微软雅黑" panose="020B0503020204020204" pitchFamily="34" charset="-122"/>
              <a:ea typeface="微软雅黑" panose="020B0503020204020204" pitchFamily="34" charset="-122"/>
            </a:endParaRPr>
          </a:p>
          <a:p>
            <a:pPr lvl="1" eaLnBrk="1" hangingPunct="1">
              <a:lnSpc>
                <a:spcPct val="85000"/>
              </a:lnSpc>
              <a:spcBef>
                <a:spcPct val="40000"/>
              </a:spcBef>
            </a:pPr>
            <a:r>
              <a:rPr lang="zh-CN" altLang="en-US" sz="2000" b="1" smtClean="0">
                <a:solidFill>
                  <a:srgbClr val="3333CC"/>
                </a:solidFill>
                <a:latin typeface="微软雅黑" panose="020B0503020204020204" pitchFamily="34" charset="-122"/>
                <a:ea typeface="微软雅黑" panose="020B0503020204020204" pitchFamily="34" charset="-122"/>
              </a:rPr>
              <a:t>奖惩只能起暂时刺激作用，而不能持续起作用。</a:t>
            </a:r>
            <a:endParaRPr lang="zh-CN" altLang="en-US" sz="2000" b="1" smtClean="0">
              <a:solidFill>
                <a:srgbClr val="3333CC"/>
              </a:solidFill>
              <a:latin typeface="微软雅黑" panose="020B0503020204020204" pitchFamily="34" charset="-122"/>
              <a:ea typeface="微软雅黑" panose="020B0503020204020204" pitchFamily="34" charset="-122"/>
            </a:endParaRPr>
          </a:p>
          <a:p>
            <a:pPr lvl="1" eaLnBrk="1" hangingPunct="1">
              <a:lnSpc>
                <a:spcPct val="85000"/>
              </a:lnSpc>
              <a:spcBef>
                <a:spcPct val="40000"/>
              </a:spcBef>
            </a:pPr>
            <a:r>
              <a:rPr lang="zh-CN" altLang="en-US" sz="2000" b="1" smtClean="0">
                <a:solidFill>
                  <a:srgbClr val="3333CC"/>
                </a:solidFill>
                <a:latin typeface="微软雅黑" panose="020B0503020204020204" pitchFamily="34" charset="-122"/>
                <a:ea typeface="微软雅黑" panose="020B0503020204020204" pitchFamily="34" charset="-122"/>
              </a:rPr>
              <a:t>计件制不能从根本上使工人具有持久的生产积极性。</a:t>
            </a:r>
            <a:endParaRPr lang="zh-CN" altLang="en-US" sz="2000" b="1" smtClean="0">
              <a:solidFill>
                <a:srgbClr val="3333CC"/>
              </a:solidFill>
              <a:latin typeface="微软雅黑" panose="020B0503020204020204" pitchFamily="34" charset="-122"/>
              <a:ea typeface="微软雅黑" panose="020B0503020204020204" pitchFamily="34" charset="-122"/>
            </a:endParaRPr>
          </a:p>
          <a:p>
            <a:pPr eaLnBrk="1" hangingPunct="1">
              <a:lnSpc>
                <a:spcPct val="95000"/>
              </a:lnSpc>
              <a:spcBef>
                <a:spcPct val="40000"/>
              </a:spcBef>
            </a:pPr>
            <a:r>
              <a:rPr lang="zh-CN" altLang="en-US" sz="2400" b="1" smtClean="0">
                <a:solidFill>
                  <a:srgbClr val="C00000"/>
                </a:solidFill>
                <a:latin typeface="微软雅黑" panose="020B0503020204020204" pitchFamily="34" charset="-122"/>
                <a:ea typeface="微软雅黑" panose="020B0503020204020204" pitchFamily="34" charset="-122"/>
              </a:rPr>
              <a:t>泰勒管理法</a:t>
            </a:r>
            <a:r>
              <a:rPr lang="zh-CN" altLang="en-US" sz="2400" b="1" smtClean="0">
                <a:latin typeface="微软雅黑" panose="020B0503020204020204" pitchFamily="34" charset="-122"/>
                <a:ea typeface="微软雅黑" panose="020B0503020204020204" pitchFamily="34" charset="-122"/>
              </a:rPr>
              <a:t>中概括了前人许多经验，然而主要适用熟练工种，要对工人进行大量机械式的训练。但缺少动作标准，不适合技术工种。</a:t>
            </a:r>
            <a:endParaRPr lang="zh-CN" altLang="en-US" sz="2400" b="1" smtClean="0">
              <a:latin typeface="微软雅黑" panose="020B0503020204020204" pitchFamily="34" charset="-122"/>
              <a:ea typeface="微软雅黑" panose="020B0503020204020204" pitchFamily="34" charset="-122"/>
            </a:endParaRPr>
          </a:p>
          <a:p>
            <a:pPr eaLnBrk="1" hangingPunct="1">
              <a:lnSpc>
                <a:spcPct val="85000"/>
              </a:lnSpc>
              <a:spcBef>
                <a:spcPct val="40000"/>
              </a:spcBef>
            </a:pPr>
            <a:r>
              <a:rPr lang="zh-CN" altLang="en-US" sz="2400" b="1" smtClean="0">
                <a:solidFill>
                  <a:srgbClr val="C00000"/>
                </a:solidFill>
                <a:latin typeface="微软雅黑" panose="020B0503020204020204" pitchFamily="34" charset="-122"/>
                <a:ea typeface="微软雅黑" panose="020B0503020204020204" pitchFamily="34" charset="-122"/>
              </a:rPr>
              <a:t>泰勒管理法</a:t>
            </a:r>
            <a:r>
              <a:rPr lang="zh-CN" altLang="en-US" sz="2400" b="1" smtClean="0">
                <a:latin typeface="微软雅黑" panose="020B0503020204020204" pitchFamily="34" charset="-122"/>
                <a:ea typeface="微软雅黑" panose="020B0503020204020204" pitchFamily="34" charset="-122"/>
              </a:rPr>
              <a:t>出发点很不可取：</a:t>
            </a:r>
            <a:endParaRPr lang="zh-CN" altLang="en-US" sz="2400" b="1" smtClean="0">
              <a:latin typeface="微软雅黑" panose="020B0503020204020204" pitchFamily="34" charset="-122"/>
              <a:ea typeface="微软雅黑" panose="020B0503020204020204" pitchFamily="34" charset="-122"/>
            </a:endParaRPr>
          </a:p>
          <a:p>
            <a:pPr lvl="1" eaLnBrk="1" hangingPunct="1">
              <a:lnSpc>
                <a:spcPct val="85000"/>
              </a:lnSpc>
              <a:spcBef>
                <a:spcPct val="40000"/>
              </a:spcBef>
            </a:pPr>
            <a:r>
              <a:rPr lang="zh-CN" altLang="en-US" sz="2000" b="1" smtClean="0">
                <a:solidFill>
                  <a:srgbClr val="0000FF"/>
                </a:solidFill>
                <a:latin typeface="微软雅黑" panose="020B0503020204020204" pitchFamily="34" charset="-122"/>
                <a:ea typeface="微软雅黑" panose="020B0503020204020204" pitchFamily="34" charset="-122"/>
              </a:rPr>
              <a:t>只代表企业主利益，</a:t>
            </a:r>
            <a:endParaRPr lang="zh-CN" altLang="en-US" sz="2000" b="1" smtClean="0">
              <a:solidFill>
                <a:srgbClr val="0000FF"/>
              </a:solidFill>
              <a:latin typeface="微软雅黑" panose="020B0503020204020204" pitchFamily="34" charset="-122"/>
              <a:ea typeface="微软雅黑" panose="020B0503020204020204" pitchFamily="34" charset="-122"/>
            </a:endParaRPr>
          </a:p>
          <a:p>
            <a:pPr lvl="1" eaLnBrk="1" hangingPunct="1">
              <a:lnSpc>
                <a:spcPct val="85000"/>
              </a:lnSpc>
              <a:spcBef>
                <a:spcPct val="40000"/>
              </a:spcBef>
            </a:pPr>
            <a:r>
              <a:rPr lang="zh-CN" altLang="en-US" sz="2000" b="1" smtClean="0">
                <a:solidFill>
                  <a:srgbClr val="0000FF"/>
                </a:solidFill>
                <a:latin typeface="微软雅黑" panose="020B0503020204020204" pitchFamily="34" charset="-122"/>
                <a:ea typeface="微软雅黑" panose="020B0503020204020204" pitchFamily="34" charset="-122"/>
              </a:rPr>
              <a:t>用奖金来让工人拼体力，</a:t>
            </a:r>
            <a:endParaRPr lang="zh-CN" altLang="en-US" sz="2000" b="1" smtClean="0">
              <a:solidFill>
                <a:srgbClr val="0000FF"/>
              </a:solidFill>
              <a:latin typeface="微软雅黑" panose="020B0503020204020204" pitchFamily="34" charset="-122"/>
              <a:ea typeface="微软雅黑" panose="020B0503020204020204" pitchFamily="34" charset="-122"/>
            </a:endParaRPr>
          </a:p>
          <a:p>
            <a:pPr lvl="1" eaLnBrk="1" hangingPunct="1">
              <a:lnSpc>
                <a:spcPct val="85000"/>
              </a:lnSpc>
              <a:spcBef>
                <a:spcPct val="40000"/>
              </a:spcBef>
            </a:pPr>
            <a:r>
              <a:rPr lang="zh-CN" altLang="en-US" sz="2000" b="1" smtClean="0">
                <a:solidFill>
                  <a:srgbClr val="0000FF"/>
                </a:solidFill>
                <a:latin typeface="微软雅黑" panose="020B0503020204020204" pitchFamily="34" charset="-122"/>
                <a:ea typeface="微软雅黑" panose="020B0503020204020204" pitchFamily="34" charset="-122"/>
              </a:rPr>
              <a:t>把人当成机器规定很紧张的动作时间</a:t>
            </a:r>
            <a:r>
              <a:rPr lang="zh-CN" altLang="en-US" sz="1900" b="1" smtClean="0">
                <a:solidFill>
                  <a:schemeClr val="hlink"/>
                </a:solidFill>
                <a:latin typeface="微软雅黑" panose="020B0503020204020204" pitchFamily="34" charset="-122"/>
                <a:ea typeface="微软雅黑" panose="020B0503020204020204" pitchFamily="34" charset="-122"/>
              </a:rPr>
              <a:t>。</a:t>
            </a:r>
            <a:endParaRPr lang="zh-CN" altLang="en-US" sz="1900" b="1" smtClean="0">
              <a:solidFill>
                <a:schemeClr val="hlink"/>
              </a:solidFill>
              <a:latin typeface="微软雅黑" panose="020B0503020204020204" pitchFamily="34" charset="-122"/>
              <a:ea typeface="微软雅黑" panose="020B0503020204020204" pitchFamily="34" charset="-122"/>
            </a:endParaRPr>
          </a:p>
          <a:p>
            <a:pPr eaLnBrk="1" hangingPunct="1">
              <a:lnSpc>
                <a:spcPct val="95000"/>
              </a:lnSpc>
              <a:spcBef>
                <a:spcPct val="40000"/>
              </a:spcBef>
            </a:pPr>
            <a:r>
              <a:rPr lang="zh-CN" altLang="en-US" sz="2400" b="1" smtClean="0">
                <a:latin typeface="微软雅黑" panose="020B0503020204020204" pitchFamily="34" charset="-122"/>
                <a:ea typeface="微软雅黑" panose="020B0503020204020204" pitchFamily="34" charset="-122"/>
              </a:rPr>
              <a:t>由于站在工人的对立面，片面追求生产效率， 不顾工人健康，使工伤事故大量增加</a:t>
            </a:r>
            <a:r>
              <a:rPr lang="zh-CN" altLang="en-US" sz="2400" b="1" smtClean="0">
                <a:solidFill>
                  <a:srgbClr val="C00000"/>
                </a:solidFill>
                <a:latin typeface="微软雅黑" panose="020B0503020204020204" pitchFamily="34" charset="-122"/>
                <a:ea typeface="微软雅黑" panose="020B0503020204020204" pitchFamily="34" charset="-122"/>
              </a:rPr>
              <a:t>（血汗工厂），</a:t>
            </a:r>
            <a:r>
              <a:rPr lang="zh-CN" altLang="en-US" sz="2400" b="1" smtClean="0">
                <a:latin typeface="微软雅黑" panose="020B0503020204020204" pitchFamily="34" charset="-122"/>
                <a:ea typeface="微软雅黑" panose="020B0503020204020204" pitchFamily="34" charset="-122"/>
              </a:rPr>
              <a:t>从而引起劳资关系的严重恶化甚至激烈对抗。</a:t>
            </a:r>
            <a:endParaRPr lang="zh-CN" altLang="en-US" sz="2400" b="1" smtClean="0">
              <a:latin typeface="微软雅黑" panose="020B0503020204020204" pitchFamily="34" charset="-122"/>
              <a:ea typeface="微软雅黑" panose="020B0503020204020204" pitchFamily="34" charset="-122"/>
            </a:endParaRPr>
          </a:p>
        </p:txBody>
      </p:sp>
      <p:pic>
        <p:nvPicPr>
          <p:cNvPr id="45062" name="Picture 5" descr="BD08208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18425" y="203200"/>
            <a:ext cx="939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124C1337-667C-4E34-B8E9-DE016DC28A88}" type="datetime11">
              <a:rPr lang="zh-CN" altLang="en-US"/>
            </a:fld>
            <a:endParaRPr lang="en-US" altLang="zh-CN"/>
          </a:p>
        </p:txBody>
      </p:sp>
      <p:sp>
        <p:nvSpPr>
          <p:cNvPr id="4608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CEB460-B25D-4897-8A21-C079C44700C6}"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46084" name="Rectangle 2"/>
          <p:cNvSpPr>
            <a:spLocks noGrp="1" noChangeArrowheads="1"/>
          </p:cNvSpPr>
          <p:nvPr>
            <p:ph idx="1"/>
          </p:nvPr>
        </p:nvSpPr>
        <p:spPr>
          <a:xfrm>
            <a:off x="468313" y="1484313"/>
            <a:ext cx="8077200" cy="4752975"/>
          </a:xfrm>
          <a:solidFill>
            <a:srgbClr val="FFFF99"/>
          </a:solidFill>
        </p:spPr>
        <p:txBody>
          <a:bodyPr/>
          <a:lstStyle/>
          <a:p>
            <a:pPr eaLnBrk="1" hangingPunct="1">
              <a:spcBef>
                <a:spcPts val="1200"/>
              </a:spcBef>
            </a:pPr>
            <a:r>
              <a:rPr lang="zh-CN" altLang="en-US" sz="2800" b="1" smtClean="0">
                <a:latin typeface="微软雅黑" panose="020B0503020204020204" pitchFamily="34" charset="-122"/>
                <a:ea typeface="微软雅黑" panose="020B0503020204020204" pitchFamily="34" charset="-122"/>
              </a:rPr>
              <a:t>欧洲各国都强烈反对</a:t>
            </a:r>
            <a:r>
              <a:rPr lang="zh-CN" altLang="en-US" sz="2800" b="1" smtClean="0">
                <a:solidFill>
                  <a:srgbClr val="C00000"/>
                </a:solidFill>
                <a:latin typeface="微软雅黑" panose="020B0503020204020204" pitchFamily="34" charset="-122"/>
                <a:ea typeface="微软雅黑" panose="020B0503020204020204" pitchFamily="34" charset="-122"/>
              </a:rPr>
              <a:t>泰勒制</a:t>
            </a:r>
            <a:r>
              <a:rPr lang="zh-CN" altLang="en-US" sz="2800" b="1" smtClean="0">
                <a:latin typeface="微软雅黑" panose="020B0503020204020204" pitchFamily="34" charset="-122"/>
                <a:ea typeface="微软雅黑" panose="020B0503020204020204" pitchFamily="34" charset="-122"/>
              </a:rPr>
              <a:t>，认为只把工作量化难以解决企业管理问题。 </a:t>
            </a:r>
            <a:endParaRPr lang="zh-CN" altLang="en-US" sz="2800" b="1" smtClean="0">
              <a:latin typeface="微软雅黑" panose="020B0503020204020204" pitchFamily="34" charset="-122"/>
              <a:ea typeface="微软雅黑" panose="020B0503020204020204" pitchFamily="34" charset="-122"/>
            </a:endParaRPr>
          </a:p>
          <a:p>
            <a:pPr eaLnBrk="1" hangingPunct="1">
              <a:spcBef>
                <a:spcPts val="1200"/>
              </a:spcBef>
            </a:pPr>
            <a:r>
              <a:rPr lang="zh-CN" altLang="en-US" sz="2800" b="1" smtClean="0">
                <a:latin typeface="微软雅黑" panose="020B0503020204020204" pitchFamily="34" charset="-122"/>
                <a:ea typeface="微软雅黑" panose="020B0503020204020204" pitchFamily="34" charset="-122"/>
              </a:rPr>
              <a:t>美国各界对</a:t>
            </a:r>
            <a:r>
              <a:rPr lang="zh-CN" altLang="en-US" sz="2800" b="1" smtClean="0">
                <a:solidFill>
                  <a:srgbClr val="C00000"/>
                </a:solidFill>
                <a:latin typeface="微软雅黑" panose="020B0503020204020204" pitchFamily="34" charset="-122"/>
                <a:ea typeface="微软雅黑" panose="020B0503020204020204" pitchFamily="34" charset="-122"/>
              </a:rPr>
              <a:t>泰勒制</a:t>
            </a:r>
            <a:r>
              <a:rPr lang="zh-CN" altLang="en-US" sz="2800" b="1" smtClean="0">
                <a:latin typeface="微软雅黑" panose="020B0503020204020204" pitchFamily="34" charset="-122"/>
                <a:ea typeface="微软雅黑" panose="020B0503020204020204" pitchFamily="34" charset="-122"/>
              </a:rPr>
              <a:t>的批评也一直延续至今，</a:t>
            </a:r>
            <a:r>
              <a:rPr lang="zh-CN" altLang="en-US" sz="2800" b="1" u="sng" smtClean="0">
                <a:solidFill>
                  <a:srgbClr val="C00000"/>
                </a:solidFill>
                <a:latin typeface="微软雅黑" panose="020B0503020204020204" pitchFamily="34" charset="-122"/>
                <a:ea typeface="微软雅黑" panose="020B0503020204020204" pitchFamily="34" charset="-122"/>
              </a:rPr>
              <a:t>扬克洛维奇</a:t>
            </a:r>
            <a:r>
              <a:rPr lang="zh-CN" altLang="en-US" sz="2800" b="1" smtClean="0">
                <a:latin typeface="微软雅黑" panose="020B0503020204020204" pitchFamily="34" charset="-122"/>
                <a:ea typeface="微软雅黑" panose="020B0503020204020204" pitchFamily="34" charset="-122"/>
              </a:rPr>
              <a:t>在</a:t>
            </a:r>
            <a:r>
              <a:rPr lang="en-US" altLang="zh-CN" sz="2800" b="1" smtClean="0">
                <a:latin typeface="微软雅黑" panose="020B0503020204020204" pitchFamily="34" charset="-122"/>
                <a:ea typeface="微软雅黑" panose="020B0503020204020204" pitchFamily="34" charset="-122"/>
              </a:rPr>
              <a:t>1982</a:t>
            </a:r>
            <a:r>
              <a:rPr lang="zh-CN" altLang="en-US" sz="2800" b="1" smtClean="0">
                <a:latin typeface="微软雅黑" panose="020B0503020204020204" pitchFamily="34" charset="-122"/>
                <a:ea typeface="微软雅黑" panose="020B0503020204020204" pitchFamily="34" charset="-122"/>
              </a:rPr>
              <a:t>年的专著中批评说：</a:t>
            </a:r>
            <a:endParaRPr lang="zh-CN" altLang="en-US" sz="1100" b="1" smtClean="0">
              <a:solidFill>
                <a:schemeClr val="hlink"/>
              </a:solidFill>
              <a:latin typeface="微软雅黑" panose="020B0503020204020204" pitchFamily="34" charset="-122"/>
              <a:ea typeface="微软雅黑" panose="020B0503020204020204" pitchFamily="34" charset="-122"/>
            </a:endParaRPr>
          </a:p>
          <a:p>
            <a:pPr eaLnBrk="1" hangingPunct="1">
              <a:spcBef>
                <a:spcPts val="1200"/>
              </a:spcBef>
            </a:pPr>
            <a:r>
              <a:rPr lang="zh-CN" altLang="en-US" sz="2500" b="1" smtClean="0">
                <a:solidFill>
                  <a:schemeClr val="hlink"/>
                </a:solidFill>
                <a:latin typeface="微软雅黑" panose="020B0503020204020204" pitchFamily="34" charset="-122"/>
                <a:ea typeface="微软雅黑" panose="020B0503020204020204" pitchFamily="34" charset="-122"/>
              </a:rPr>
              <a:t>“泰勒主义引入了一套武断、幼稚而且令人作呕的社会学的假设。按照泰勒主义的理论，工人（通常是移民）被假定为一群无知的、没有文化的、没有目的但体魄强壮的人”。 </a:t>
            </a:r>
            <a:endParaRPr lang="zh-CN" altLang="en-US" sz="2500" b="1" smtClean="0">
              <a:solidFill>
                <a:schemeClr val="hlink"/>
              </a:solidFill>
              <a:latin typeface="微软雅黑" panose="020B0503020204020204" pitchFamily="34" charset="-122"/>
              <a:ea typeface="微软雅黑" panose="020B0503020204020204" pitchFamily="34" charset="-122"/>
            </a:endParaRPr>
          </a:p>
          <a:p>
            <a:pPr eaLnBrk="1" hangingPunct="1">
              <a:spcBef>
                <a:spcPts val="1200"/>
              </a:spcBef>
            </a:pPr>
            <a:r>
              <a:rPr lang="zh-CN" altLang="en-US" sz="2500" b="1" smtClean="0">
                <a:solidFill>
                  <a:schemeClr val="hlink"/>
                </a:solidFill>
                <a:latin typeface="微软雅黑" panose="020B0503020204020204" pitchFamily="34" charset="-122"/>
                <a:ea typeface="微软雅黑" panose="020B0503020204020204" pitchFamily="34" charset="-122"/>
              </a:rPr>
              <a:t>“卓别林在他</a:t>
            </a:r>
            <a:r>
              <a:rPr lang="en-US" altLang="zh-CN" sz="2500" b="1" smtClean="0">
                <a:solidFill>
                  <a:schemeClr val="hlink"/>
                </a:solidFill>
                <a:latin typeface="微软雅黑" panose="020B0503020204020204" pitchFamily="34" charset="-122"/>
                <a:ea typeface="微软雅黑" panose="020B0503020204020204" pitchFamily="34" charset="-122"/>
              </a:rPr>
              <a:t>30</a:t>
            </a:r>
            <a:r>
              <a:rPr lang="zh-CN" altLang="en-US" sz="2500" b="1" smtClean="0">
                <a:solidFill>
                  <a:schemeClr val="hlink"/>
                </a:solidFill>
                <a:latin typeface="微软雅黑" panose="020B0503020204020204" pitchFamily="34" charset="-122"/>
                <a:ea typeface="微软雅黑" panose="020B0503020204020204" pitchFamily="34" charset="-122"/>
              </a:rPr>
              <a:t>年代的电影</a:t>
            </a:r>
            <a:r>
              <a:rPr lang="en-US" altLang="zh-CN" sz="2500" b="1" smtClean="0">
                <a:solidFill>
                  <a:schemeClr val="hlink"/>
                </a:solidFill>
                <a:latin typeface="微软雅黑" panose="020B0503020204020204" pitchFamily="34" charset="-122"/>
                <a:ea typeface="微软雅黑" panose="020B0503020204020204" pitchFamily="34" charset="-122"/>
              </a:rPr>
              <a:t>《</a:t>
            </a:r>
            <a:r>
              <a:rPr lang="zh-CN" altLang="en-US" sz="2500" b="1" smtClean="0">
                <a:solidFill>
                  <a:schemeClr val="hlink"/>
                </a:solidFill>
                <a:latin typeface="微软雅黑" panose="020B0503020204020204" pitchFamily="34" charset="-122"/>
                <a:ea typeface="微软雅黑" panose="020B0503020204020204" pitchFamily="34" charset="-122"/>
              </a:rPr>
              <a:t>摩登时代</a:t>
            </a:r>
            <a:r>
              <a:rPr lang="en-US" altLang="zh-CN" sz="2500" b="1" smtClean="0">
                <a:solidFill>
                  <a:schemeClr val="hlink"/>
                </a:solidFill>
                <a:latin typeface="微软雅黑" panose="020B0503020204020204" pitchFamily="34" charset="-122"/>
                <a:ea typeface="微软雅黑" panose="020B0503020204020204" pitchFamily="34" charset="-122"/>
              </a:rPr>
              <a:t>》</a:t>
            </a:r>
            <a:r>
              <a:rPr lang="zh-CN" altLang="en-US" sz="2500" b="1" smtClean="0">
                <a:solidFill>
                  <a:schemeClr val="hlink"/>
                </a:solidFill>
                <a:latin typeface="微软雅黑" panose="020B0503020204020204" pitchFamily="34" charset="-122"/>
                <a:ea typeface="微软雅黑" panose="020B0503020204020204" pitchFamily="34" charset="-122"/>
              </a:rPr>
              <a:t>里所讽刺的正是泰勒主义。”</a:t>
            </a:r>
            <a:endParaRPr lang="zh-CN" altLang="en-US" sz="2500" smtClean="0">
              <a:latin typeface="微软雅黑" panose="020B0503020204020204" pitchFamily="34" charset="-122"/>
              <a:ea typeface="微软雅黑" panose="020B0503020204020204" pitchFamily="34" charset="-122"/>
            </a:endParaRPr>
          </a:p>
        </p:txBody>
      </p:sp>
      <p:sp>
        <p:nvSpPr>
          <p:cNvPr id="231427" name="Rectangle 3"/>
          <p:cNvSpPr>
            <a:spLocks noGrp="1" noChangeArrowheads="1"/>
          </p:cNvSpPr>
          <p:nvPr>
            <p:ph type="title"/>
          </p:nvPr>
        </p:nvSpPr>
        <p:spPr>
          <a:xfrm>
            <a:off x="457200" y="277813"/>
            <a:ext cx="8229600" cy="1135062"/>
          </a:xfrm>
          <a:solidFill>
            <a:srgbClr val="00CCFF"/>
          </a:solidFill>
        </p:spPr>
        <p:txBody>
          <a:bodyPr/>
          <a:lstStyle/>
          <a:p>
            <a:pPr eaLnBrk="1" hangingPunct="1">
              <a:lnSpc>
                <a:spcPct val="130000"/>
              </a:lnSpc>
              <a:spcBef>
                <a:spcPts val="0"/>
              </a:spcBef>
              <a:spcAft>
                <a:spcPts val="0"/>
              </a:spcAft>
              <a:buClr>
                <a:srgbClr val="C00000"/>
              </a:buClr>
              <a:defRPr/>
            </a:pPr>
            <a:r>
              <a:rPr lang="zh-CN" altLang="en-US" b="1" dirty="0" smtClean="0">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44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9.4.4 </a:t>
            </a:r>
            <a:r>
              <a:rPr lang="zh-CN" altLang="en-US" sz="4400" b="1" dirty="0" smtClean="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对</a:t>
            </a:r>
            <a:r>
              <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泰勒制的评判</a:t>
            </a:r>
            <a:endParaRPr lang="zh-CN" altLang="en-US" sz="4400" b="1" dirty="0">
              <a:solidFill>
                <a:srgbClr val="000099"/>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pic>
        <p:nvPicPr>
          <p:cNvPr id="46086" name="Picture 4" descr="PE0119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0" y="333375"/>
            <a:ext cx="168116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40000"/>
              <a:lumOff val="60000"/>
            </a:schemeClr>
          </a:solidFill>
        </p:spPr>
        <p:txBody>
          <a:bodyPr/>
          <a:lstStyle/>
          <a:p>
            <a:pPr latinLnBrk="0">
              <a:lnSpc>
                <a:spcPct val="130000"/>
              </a:lnSpc>
            </a:pPr>
            <a:r>
              <a:rPr lang="en-US" altLang="zh-CN" i="1">
                <a:latin typeface="微软雅黑" panose="020B0503020204020204" pitchFamily="34" charset="-122"/>
                <a:ea typeface="微软雅黑" panose="020B0503020204020204" pitchFamily="34" charset="-122"/>
              </a:rPr>
              <a:t> </a:t>
            </a:r>
            <a:r>
              <a:rPr lang="zh-CN" altLang="en-US" sz="3600" b="1" i="1">
                <a:latin typeface="微软雅黑" panose="020B0503020204020204" pitchFamily="34" charset="-122"/>
                <a:ea typeface="微软雅黑" panose="020B0503020204020204" pitchFamily="34" charset="-122"/>
              </a:rPr>
              <a:t>内容提要</a:t>
            </a:r>
            <a:r>
              <a:rPr lang="zh-CN" altLang="en-US" sz="3600" b="1" i="1"/>
              <a:t>：</a:t>
            </a:r>
            <a:endParaRPr lang="zh-CN" altLang="en-US" sz="3600" b="1" i="1"/>
          </a:p>
        </p:txBody>
      </p:sp>
      <p:sp>
        <p:nvSpPr>
          <p:cNvPr id="3" name="内容占位符 2"/>
          <p:cNvSpPr>
            <a:spLocks noGrp="1"/>
          </p:cNvSpPr>
          <p:nvPr>
            <p:ph idx="1"/>
          </p:nvPr>
        </p:nvSpPr>
        <p:spPr>
          <a:xfrm>
            <a:off x="793750" y="1600200"/>
            <a:ext cx="7893050" cy="4530725"/>
          </a:xfrm>
        </p:spPr>
        <p:txBody>
          <a:bodyPr/>
          <a:lstStyle/>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企业</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文化的概念</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西方</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国家的企业文化</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西方</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企业文化的历史渊源</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早期</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的美国式企业管理</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4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工厂自动化 / 无人工厂</a:t>
            </a:r>
            <a:endParaRPr lang="zh-CN" altLang="en-US"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对</a:t>
            </a:r>
            <a:r>
              <a:rPr lang="en-US" altLang="zh-CN"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CIMS</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的反思</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D7DA9AB-D41D-43E1-A05C-C5383E4BF680}" type="datetime11">
              <a:rPr lang="zh-CN" altLang="en-US"/>
            </a:fld>
            <a:endParaRPr lang="en-US" altLang="zh-CN"/>
          </a:p>
        </p:txBody>
      </p:sp>
      <p:sp>
        <p:nvSpPr>
          <p:cNvPr id="5" name="灯片编号占位符 4"/>
          <p:cNvSpPr>
            <a:spLocks noGrp="1"/>
          </p:cNvSpPr>
          <p:nvPr>
            <p:ph type="sldNum" sz="quarter" idx="12"/>
          </p:nvPr>
        </p:nvSpPr>
        <p:spPr/>
        <p:txBody>
          <a:bodyPr/>
          <a:lstStyle/>
          <a:p>
            <a:pPr>
              <a:defRPr/>
            </a:pPr>
            <a:fld id="{CEE77352-B668-4544-AECB-089EBC7ACDC6}" type="slidenum">
              <a:rPr lang="en-US" altLang="zh-CN"/>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3E4B7F6-10A7-4EE5-90CD-71D8691D9925}" type="datetime11">
              <a:rPr lang="zh-CN" altLang="en-US"/>
            </a:fld>
            <a:endParaRPr lang="en-US" altLang="zh-CN"/>
          </a:p>
        </p:txBody>
      </p:sp>
      <p:sp>
        <p:nvSpPr>
          <p:cNvPr id="5120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60DAF0-E718-452F-8966-991C6D433420}"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51205" name="Rectangle 3"/>
          <p:cNvSpPr>
            <a:spLocks noGrp="1" noChangeArrowheads="1"/>
          </p:cNvSpPr>
          <p:nvPr>
            <p:ph idx="1"/>
          </p:nvPr>
        </p:nvSpPr>
        <p:spPr>
          <a:xfrm>
            <a:off x="468313" y="1196975"/>
            <a:ext cx="8135937" cy="5111750"/>
          </a:xfrm>
        </p:spPr>
        <p:txBody>
          <a:bodyPr/>
          <a:lstStyle/>
          <a:p>
            <a:pPr eaLnBrk="1" hangingPunct="1">
              <a:lnSpc>
                <a:spcPct val="90000"/>
              </a:lnSpc>
            </a:pPr>
            <a:r>
              <a:rPr lang="zh-CN" altLang="en-US" sz="2500" b="1" smtClean="0">
                <a:solidFill>
                  <a:srgbClr val="000099"/>
                </a:solidFill>
                <a:latin typeface="微软雅黑" panose="020B0503020204020204" pitchFamily="34" charset="-122"/>
                <a:ea typeface="微软雅黑" panose="020B0503020204020204" pitchFamily="34" charset="-122"/>
              </a:rPr>
              <a:t>二战期间，美国国内没有受到战争创伤，但是</a:t>
            </a:r>
            <a:r>
              <a:rPr lang="zh-CN" altLang="en-US" sz="2800" b="1" smtClean="0">
                <a:solidFill>
                  <a:srgbClr val="FF0000"/>
                </a:solidFill>
                <a:latin typeface="微软雅黑" panose="020B0503020204020204" pitchFamily="34" charset="-122"/>
                <a:ea typeface="微软雅黑" panose="020B0503020204020204" pitchFamily="34" charset="-122"/>
                <a:cs typeface="+mn-ea"/>
              </a:rPr>
              <a:t>泰勒制</a:t>
            </a:r>
            <a:r>
              <a:rPr lang="zh-CN" altLang="en-US" sz="2500" b="1" smtClean="0">
                <a:solidFill>
                  <a:srgbClr val="000099"/>
                </a:solidFill>
                <a:latin typeface="微软雅黑" panose="020B0503020204020204" pitchFamily="34" charset="-122"/>
                <a:ea typeface="微软雅黑" panose="020B0503020204020204" pitchFamily="34" charset="-122"/>
              </a:rPr>
              <a:t>却引起了另一场“</a:t>
            </a:r>
            <a:r>
              <a:rPr lang="zh-CN" altLang="en-US" sz="2800" b="1" smtClean="0">
                <a:solidFill>
                  <a:srgbClr val="FF0000"/>
                </a:solidFill>
                <a:latin typeface="微软雅黑" panose="020B0503020204020204" pitchFamily="34" charset="-122"/>
                <a:ea typeface="微软雅黑" panose="020B0503020204020204" pitchFamily="34" charset="-122"/>
                <a:cs typeface="+mn-ea"/>
              </a:rPr>
              <a:t>国内战争</a:t>
            </a:r>
            <a:r>
              <a:rPr lang="zh-CN" altLang="en-US" sz="2500" b="1" smtClean="0">
                <a:solidFill>
                  <a:srgbClr val="000099"/>
                </a:solidFill>
                <a:latin typeface="微软雅黑" panose="020B0503020204020204" pitchFamily="34" charset="-122"/>
                <a:ea typeface="微软雅黑" panose="020B0503020204020204" pitchFamily="34" charset="-122"/>
              </a:rPr>
              <a:t>”。</a:t>
            </a:r>
            <a:endParaRPr lang="zh-CN" altLang="en-US" sz="2500" b="1" smtClean="0">
              <a:solidFill>
                <a:srgbClr val="000099"/>
              </a:solidFill>
              <a:latin typeface="微软雅黑" panose="020B0503020204020204" pitchFamily="34" charset="-122"/>
              <a:ea typeface="微软雅黑" panose="020B0503020204020204" pitchFamily="34" charset="-122"/>
            </a:endParaRPr>
          </a:p>
          <a:p>
            <a:pPr lvl="1" eaLnBrk="1" hangingPunct="1"/>
            <a:r>
              <a:rPr lang="zh-CN" altLang="en-US" sz="2200" b="1" smtClean="0">
                <a:solidFill>
                  <a:srgbClr val="3333CC"/>
                </a:solidFill>
                <a:latin typeface="微软雅黑" panose="020B0503020204020204" pitchFamily="34" charset="-122"/>
                <a:ea typeface="微软雅黑" panose="020B0503020204020204" pitchFamily="34" charset="-122"/>
              </a:rPr>
              <a:t>从</a:t>
            </a:r>
            <a:r>
              <a:rPr lang="en-US" altLang="zh-CN" sz="2200" b="1" smtClean="0">
                <a:solidFill>
                  <a:srgbClr val="3333CC"/>
                </a:solidFill>
                <a:latin typeface="微软雅黑" panose="020B0503020204020204" pitchFamily="34" charset="-122"/>
                <a:ea typeface="微软雅黑" panose="020B0503020204020204" pitchFamily="34" charset="-122"/>
              </a:rPr>
              <a:t>1941</a:t>
            </a:r>
            <a:r>
              <a:rPr lang="zh-CN" altLang="en-US" sz="2200" b="1" smtClean="0">
                <a:solidFill>
                  <a:srgbClr val="3333CC"/>
                </a:solidFill>
                <a:latin typeface="微软雅黑" panose="020B0503020204020204" pitchFamily="34" charset="-122"/>
                <a:ea typeface="微软雅黑" panose="020B0503020204020204" pitchFamily="34" charset="-122"/>
              </a:rPr>
              <a:t>年到</a:t>
            </a:r>
            <a:r>
              <a:rPr lang="en-US" altLang="zh-CN" sz="2200" b="1" smtClean="0">
                <a:solidFill>
                  <a:srgbClr val="3333CC"/>
                </a:solidFill>
                <a:latin typeface="微软雅黑" panose="020B0503020204020204" pitchFamily="34" charset="-122"/>
                <a:ea typeface="微软雅黑" panose="020B0503020204020204" pitchFamily="34" charset="-122"/>
              </a:rPr>
              <a:t>1945</a:t>
            </a:r>
            <a:r>
              <a:rPr lang="zh-CN" altLang="en-US" sz="2200" b="1" smtClean="0">
                <a:solidFill>
                  <a:srgbClr val="3333CC"/>
                </a:solidFill>
                <a:latin typeface="微软雅黑" panose="020B0503020204020204" pitchFamily="34" charset="-122"/>
                <a:ea typeface="微软雅黑" panose="020B0503020204020204" pitchFamily="34" charset="-122"/>
              </a:rPr>
              <a:t>年美国</a:t>
            </a:r>
            <a:r>
              <a:rPr lang="en-US" altLang="zh-CN" sz="2200" b="1" smtClean="0">
                <a:solidFill>
                  <a:srgbClr val="3333CC"/>
                </a:solidFill>
                <a:latin typeface="微软雅黑" panose="020B0503020204020204" pitchFamily="34" charset="-122"/>
                <a:ea typeface="微软雅黑" panose="020B0503020204020204" pitchFamily="34" charset="-122"/>
              </a:rPr>
              <a:t>7</a:t>
            </a:r>
            <a:r>
              <a:rPr lang="zh-CN" altLang="en-US" sz="2200" b="1" smtClean="0">
                <a:solidFill>
                  <a:srgbClr val="3333CC"/>
                </a:solidFill>
                <a:latin typeface="微软雅黑" panose="020B0503020204020204" pitchFamily="34" charset="-122"/>
                <a:ea typeface="微软雅黑" panose="020B0503020204020204" pitchFamily="34" charset="-122"/>
              </a:rPr>
              <a:t>百万工人参加了</a:t>
            </a:r>
            <a:r>
              <a:rPr lang="en-US" altLang="zh-CN" sz="2200" b="1" smtClean="0">
                <a:solidFill>
                  <a:srgbClr val="3333CC"/>
                </a:solidFill>
                <a:latin typeface="微软雅黑" panose="020B0503020204020204" pitchFamily="34" charset="-122"/>
                <a:ea typeface="微软雅黑" panose="020B0503020204020204" pitchFamily="34" charset="-122"/>
              </a:rPr>
              <a:t>14,471</a:t>
            </a:r>
            <a:r>
              <a:rPr lang="zh-CN" altLang="en-US" sz="2200" b="1" smtClean="0">
                <a:solidFill>
                  <a:srgbClr val="3333CC"/>
                </a:solidFill>
                <a:latin typeface="微软雅黑" panose="020B0503020204020204" pitchFamily="34" charset="-122"/>
                <a:ea typeface="微软雅黑" panose="020B0503020204020204" pitchFamily="34" charset="-122"/>
              </a:rPr>
              <a:t>次罢工，超过了美国以往历史上任何时期。</a:t>
            </a:r>
            <a:r>
              <a:rPr lang="zh-CN" altLang="en-US" sz="2200" b="1" smtClean="0">
                <a:latin typeface="微软雅黑" panose="020B0503020204020204" pitchFamily="34" charset="-122"/>
                <a:ea typeface="微软雅黑" panose="020B0503020204020204" pitchFamily="34" charset="-122"/>
              </a:rPr>
              <a:t>原因是工厂纪律苛刻和工作条件恶劣，厂方通过机器设计，用非技术的熟练工代替技术工，从而减少工人工资。</a:t>
            </a:r>
            <a:endParaRPr lang="zh-CN" altLang="en-US" sz="2200" b="1" smtClean="0">
              <a:latin typeface="微软雅黑" panose="020B0503020204020204" pitchFamily="34" charset="-122"/>
              <a:ea typeface="微软雅黑" panose="020B0503020204020204" pitchFamily="34" charset="-122"/>
            </a:endParaRPr>
          </a:p>
          <a:p>
            <a:pPr lvl="1" eaLnBrk="1" hangingPunct="1"/>
            <a:r>
              <a:rPr lang="zh-CN" altLang="en-US" sz="2200" b="1" smtClean="0">
                <a:latin typeface="微软雅黑" panose="020B0503020204020204" pitchFamily="34" charset="-122"/>
                <a:ea typeface="微软雅黑" panose="020B0503020204020204" pitchFamily="34" charset="-122"/>
              </a:rPr>
              <a:t>按照</a:t>
            </a:r>
            <a:r>
              <a:rPr lang="zh-CN" altLang="en-US" sz="2400" b="1" smtClean="0">
                <a:solidFill>
                  <a:srgbClr val="FF0000"/>
                </a:solidFill>
                <a:latin typeface="微软雅黑" panose="020B0503020204020204" pitchFamily="34" charset="-122"/>
                <a:ea typeface="微软雅黑" panose="020B0503020204020204" pitchFamily="34" charset="-122"/>
                <a:cs typeface="+mn-ea"/>
              </a:rPr>
              <a:t>泰勒制</a:t>
            </a:r>
            <a:r>
              <a:rPr lang="zh-CN" altLang="en-US" sz="2200" b="1" smtClean="0">
                <a:latin typeface="微软雅黑" panose="020B0503020204020204" pitchFamily="34" charset="-122"/>
                <a:ea typeface="微软雅黑" panose="020B0503020204020204" pitchFamily="34" charset="-122"/>
              </a:rPr>
              <a:t>，工人的一举一动都被严格规定好了，工人必须紧张高速地工作。</a:t>
            </a:r>
            <a:r>
              <a:rPr lang="en-US" altLang="zh-CN" sz="2200" b="1" smtClean="0">
                <a:solidFill>
                  <a:srgbClr val="3333CC"/>
                </a:solidFill>
                <a:latin typeface="微软雅黑" panose="020B0503020204020204" pitchFamily="34" charset="-122"/>
                <a:ea typeface="微软雅黑" panose="020B0503020204020204" pitchFamily="34" charset="-122"/>
              </a:rPr>
              <a:t>1940</a:t>
            </a:r>
            <a:r>
              <a:rPr lang="zh-CN" altLang="en-US" sz="2200" b="1" smtClean="0">
                <a:solidFill>
                  <a:srgbClr val="3333CC"/>
                </a:solidFill>
                <a:latin typeface="微软雅黑" panose="020B0503020204020204" pitchFamily="34" charset="-122"/>
                <a:ea typeface="微软雅黑" panose="020B0503020204020204" pitchFamily="34" charset="-122"/>
              </a:rPr>
              <a:t>年到</a:t>
            </a:r>
            <a:r>
              <a:rPr lang="en-US" altLang="zh-CN" sz="2200" b="1" smtClean="0">
                <a:solidFill>
                  <a:srgbClr val="3333CC"/>
                </a:solidFill>
                <a:latin typeface="微软雅黑" panose="020B0503020204020204" pitchFamily="34" charset="-122"/>
                <a:ea typeface="微软雅黑" panose="020B0503020204020204" pitchFamily="34" charset="-122"/>
              </a:rPr>
              <a:t>1945</a:t>
            </a:r>
            <a:r>
              <a:rPr lang="zh-CN" altLang="en-US" sz="2200" b="1" smtClean="0">
                <a:solidFill>
                  <a:srgbClr val="3333CC"/>
                </a:solidFill>
                <a:latin typeface="微软雅黑" panose="020B0503020204020204" pitchFamily="34" charset="-122"/>
                <a:ea typeface="微软雅黑" panose="020B0503020204020204" pitchFamily="34" charset="-122"/>
              </a:rPr>
              <a:t>年期间，美国共有</a:t>
            </a:r>
            <a:r>
              <a:rPr lang="en-US" altLang="zh-CN" sz="2200" b="1" smtClean="0">
                <a:solidFill>
                  <a:srgbClr val="3333CC"/>
                </a:solidFill>
                <a:latin typeface="微软雅黑" panose="020B0503020204020204" pitchFamily="34" charset="-122"/>
                <a:ea typeface="微软雅黑" panose="020B0503020204020204" pitchFamily="34" charset="-122"/>
              </a:rPr>
              <a:t>88000</a:t>
            </a:r>
            <a:r>
              <a:rPr lang="zh-CN" altLang="en-US" sz="2200" b="1" smtClean="0">
                <a:solidFill>
                  <a:srgbClr val="3333CC"/>
                </a:solidFill>
                <a:latin typeface="微软雅黑" panose="020B0503020204020204" pitchFamily="34" charset="-122"/>
                <a:ea typeface="微软雅黑" panose="020B0503020204020204" pitchFamily="34" charset="-122"/>
              </a:rPr>
              <a:t>工人死于工厂事故，</a:t>
            </a:r>
            <a:r>
              <a:rPr lang="en-US" altLang="zh-CN" sz="2200" b="1" smtClean="0">
                <a:solidFill>
                  <a:srgbClr val="3333CC"/>
                </a:solidFill>
                <a:latin typeface="微软雅黑" panose="020B0503020204020204" pitchFamily="34" charset="-122"/>
                <a:ea typeface="微软雅黑" panose="020B0503020204020204" pitchFamily="34" charset="-122"/>
              </a:rPr>
              <a:t>1100</a:t>
            </a:r>
            <a:r>
              <a:rPr lang="zh-CN" altLang="en-US" sz="2200" b="1" smtClean="0">
                <a:solidFill>
                  <a:srgbClr val="3333CC"/>
                </a:solidFill>
                <a:latin typeface="微软雅黑" panose="020B0503020204020204" pitchFamily="34" charset="-122"/>
                <a:ea typeface="微软雅黑" panose="020B0503020204020204" pitchFamily="34" charset="-122"/>
              </a:rPr>
              <a:t>万工人受伤。</a:t>
            </a:r>
            <a:endParaRPr lang="zh-CN" altLang="en-US" sz="2200" b="1" smtClean="0">
              <a:solidFill>
                <a:srgbClr val="3333CC"/>
              </a:solidFill>
              <a:latin typeface="微软雅黑" panose="020B0503020204020204" pitchFamily="34" charset="-122"/>
              <a:ea typeface="微软雅黑" panose="020B0503020204020204" pitchFamily="34" charset="-122"/>
            </a:endParaRPr>
          </a:p>
          <a:p>
            <a:pPr lvl="1" eaLnBrk="1" hangingPunct="1"/>
            <a:r>
              <a:rPr lang="en-US" altLang="zh-CN" sz="2200" b="1" smtClean="0">
                <a:solidFill>
                  <a:srgbClr val="3333CC"/>
                </a:solidFill>
                <a:latin typeface="微软雅黑" panose="020B0503020204020204" pitchFamily="34" charset="-122"/>
                <a:ea typeface="微软雅黑" panose="020B0503020204020204" pitchFamily="34" charset="-122"/>
              </a:rPr>
              <a:t>1943</a:t>
            </a:r>
            <a:r>
              <a:rPr lang="zh-CN" altLang="en-US" sz="2200" b="1" smtClean="0">
                <a:solidFill>
                  <a:srgbClr val="3333CC"/>
                </a:solidFill>
                <a:latin typeface="微软雅黑" panose="020B0503020204020204" pitchFamily="34" charset="-122"/>
                <a:ea typeface="微软雅黑" panose="020B0503020204020204" pitchFamily="34" charset="-122"/>
              </a:rPr>
              <a:t>年</a:t>
            </a:r>
            <a:r>
              <a:rPr lang="zh-CN" altLang="en-US" sz="2400" b="1" smtClean="0">
                <a:solidFill>
                  <a:srgbClr val="FF0000"/>
                </a:solidFill>
                <a:latin typeface="微软雅黑" panose="020B0503020204020204" pitchFamily="34" charset="-122"/>
                <a:ea typeface="微软雅黑" panose="020B0503020204020204" pitchFamily="34" charset="-122"/>
                <a:cs typeface="+mn-ea"/>
              </a:rPr>
              <a:t>福特公司</a:t>
            </a:r>
            <a:r>
              <a:rPr lang="zh-CN" altLang="en-US" sz="2200" b="1" smtClean="0">
                <a:solidFill>
                  <a:srgbClr val="3333CC"/>
                </a:solidFill>
                <a:latin typeface="微软雅黑" panose="020B0503020204020204" pitchFamily="34" charset="-122"/>
                <a:ea typeface="微软雅黑" panose="020B0503020204020204" pitchFamily="34" charset="-122"/>
              </a:rPr>
              <a:t>两个工人抱怨工厂条件像监狱，而被厂方解雇，由此引起了</a:t>
            </a:r>
            <a:r>
              <a:rPr lang="en-US" altLang="zh-CN" sz="2200" b="1" smtClean="0">
                <a:solidFill>
                  <a:srgbClr val="3333CC"/>
                </a:solidFill>
                <a:latin typeface="微软雅黑" panose="020B0503020204020204" pitchFamily="34" charset="-122"/>
                <a:ea typeface="微软雅黑" panose="020B0503020204020204" pitchFamily="34" charset="-122"/>
              </a:rPr>
              <a:t>5000</a:t>
            </a:r>
            <a:r>
              <a:rPr lang="zh-CN" altLang="en-US" sz="2200" b="1" smtClean="0">
                <a:solidFill>
                  <a:srgbClr val="3333CC"/>
                </a:solidFill>
                <a:latin typeface="微软雅黑" panose="020B0503020204020204" pitchFamily="34" charset="-122"/>
                <a:ea typeface="微软雅黑" panose="020B0503020204020204" pitchFamily="34" charset="-122"/>
              </a:rPr>
              <a:t>工人“总暴乱”，占领了人事部门，抢走工人档案。</a:t>
            </a:r>
            <a:endParaRPr lang="zh-CN" altLang="en-US" sz="2200" b="1" smtClean="0">
              <a:solidFill>
                <a:srgbClr val="3333CC"/>
              </a:solidFill>
              <a:latin typeface="微软雅黑" panose="020B0503020204020204" pitchFamily="34" charset="-122"/>
              <a:ea typeface="微软雅黑" panose="020B0503020204020204" pitchFamily="34" charset="-122"/>
            </a:endParaRPr>
          </a:p>
          <a:p>
            <a:pPr lvl="1" eaLnBrk="1" hangingPunct="1"/>
            <a:r>
              <a:rPr lang="zh-CN" altLang="en-US" sz="2200" b="1" smtClean="0">
                <a:latin typeface="微软雅黑" panose="020B0503020204020204" pitchFamily="34" charset="-122"/>
                <a:ea typeface="微软雅黑" panose="020B0503020204020204" pitchFamily="34" charset="-122"/>
              </a:rPr>
              <a:t>这类事件不仅仅出现在</a:t>
            </a:r>
            <a:r>
              <a:rPr lang="zh-CN" altLang="en-US" sz="2400" b="1" smtClean="0">
                <a:solidFill>
                  <a:srgbClr val="FF0000"/>
                </a:solidFill>
                <a:latin typeface="微软雅黑" panose="020B0503020204020204" pitchFamily="34" charset="-122"/>
                <a:ea typeface="微软雅黑" panose="020B0503020204020204" pitchFamily="34" charset="-122"/>
              </a:rPr>
              <a:t>福特公司</a:t>
            </a:r>
            <a:r>
              <a:rPr lang="zh-CN" altLang="en-US" sz="2200" b="1" smtClean="0">
                <a:latin typeface="微软雅黑" panose="020B0503020204020204" pitchFamily="34" charset="-122"/>
                <a:ea typeface="微软雅黑" panose="020B0503020204020204" pitchFamily="34" charset="-122"/>
              </a:rPr>
              <a:t>，也出现在美国许多大型企业。</a:t>
            </a:r>
            <a:endParaRPr lang="zh-CN" altLang="en-US" sz="2200" b="1" smtClean="0">
              <a:latin typeface="微软雅黑" panose="020B0503020204020204" pitchFamily="34" charset="-122"/>
              <a:ea typeface="微软雅黑" panose="020B0503020204020204" pitchFamily="34" charset="-122"/>
            </a:endParaRPr>
          </a:p>
        </p:txBody>
      </p:sp>
      <p:sp>
        <p:nvSpPr>
          <p:cNvPr id="240642" name="Rectangle 2"/>
          <p:cNvSpPr>
            <a:spLocks noGrp="1" noChangeArrowheads="1"/>
          </p:cNvSpPr>
          <p:nvPr>
            <p:ph type="title"/>
          </p:nvPr>
        </p:nvSpPr>
        <p:spPr>
          <a:xfrm>
            <a:off x="468313" y="277813"/>
            <a:ext cx="8218487" cy="847725"/>
          </a:xfrm>
          <a:solidFill>
            <a:srgbClr val="3333CC"/>
          </a:solidFill>
        </p:spPr>
        <p:txBody>
          <a:bodyPr/>
          <a:lstStyle/>
          <a:p>
            <a:pPr eaLnBrk="1" hangingPunct="1">
              <a:defRPr/>
            </a:pPr>
            <a:r>
              <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9.5 </a:t>
            </a:r>
            <a:r>
              <a:rPr lang="zh-CN" altLang="en-US"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工厂自动化 </a:t>
            </a:r>
            <a:r>
              <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无人工厂</a:t>
            </a:r>
            <a:endPar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CB4E8C4-DA4C-44FE-808D-8187C918E946}" type="datetime11">
              <a:rPr lang="zh-CN" altLang="en-US"/>
            </a:fld>
            <a:endParaRPr lang="en-US" altLang="zh-CN"/>
          </a:p>
        </p:txBody>
      </p:sp>
      <p:sp>
        <p:nvSpPr>
          <p:cNvPr id="5222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F4C49F-7B90-436B-8213-6B7C7E50340A}"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37570" name="Rectangle 2"/>
          <p:cNvSpPr>
            <a:spLocks noGrp="1" noChangeArrowheads="1"/>
          </p:cNvSpPr>
          <p:nvPr>
            <p:ph type="title"/>
          </p:nvPr>
        </p:nvSpPr>
        <p:spPr>
          <a:xfrm>
            <a:off x="398463" y="260350"/>
            <a:ext cx="8134350" cy="792163"/>
          </a:xfrm>
          <a:solidFill>
            <a:srgbClr val="0000FF"/>
          </a:solidFill>
        </p:spPr>
        <p:txBody>
          <a:bodyPr/>
          <a:lstStyle/>
          <a:p>
            <a:pPr eaLnBrk="1" hangingPunct="1">
              <a:defRPr/>
            </a:pPr>
            <a:r>
              <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9.5 </a:t>
            </a:r>
            <a:r>
              <a:rPr lang="zh-CN" altLang="en-US"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工厂自动化 </a:t>
            </a:r>
            <a:r>
              <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无人工厂</a:t>
            </a:r>
            <a:endPar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52229" name="Rectangle 3"/>
          <p:cNvSpPr>
            <a:spLocks noGrp="1" noChangeArrowheads="1"/>
          </p:cNvSpPr>
          <p:nvPr>
            <p:ph idx="1"/>
          </p:nvPr>
        </p:nvSpPr>
        <p:spPr>
          <a:xfrm>
            <a:off x="685800" y="1117283"/>
            <a:ext cx="7772400" cy="5119687"/>
          </a:xfrm>
        </p:spPr>
        <p:txBody>
          <a:bodyPr/>
          <a:lstStyle/>
          <a:p>
            <a:pPr eaLnBrk="1" hangingPunct="1">
              <a:spcBef>
                <a:spcPct val="40000"/>
              </a:spcBef>
            </a:pPr>
            <a:r>
              <a:rPr lang="zh-CN" altLang="en-US" sz="2400" b="1" smtClean="0">
                <a:latin typeface="微软雅黑" panose="020B0503020204020204" pitchFamily="34" charset="-122"/>
                <a:ea typeface="微软雅黑" panose="020B0503020204020204" pitchFamily="34" charset="-122"/>
              </a:rPr>
              <a:t>二次世界大战结束后，工人</a:t>
            </a:r>
            <a:r>
              <a:rPr lang="zh-CN" altLang="en-US" sz="2800" b="1" smtClean="0">
                <a:solidFill>
                  <a:srgbClr val="FF0000"/>
                </a:solidFill>
                <a:latin typeface="微软雅黑" panose="020B0503020204020204" pitchFamily="34" charset="-122"/>
                <a:ea typeface="微软雅黑" panose="020B0503020204020204" pitchFamily="34" charset="-122"/>
              </a:rPr>
              <a:t>罢工</a:t>
            </a:r>
            <a:r>
              <a:rPr lang="zh-CN" altLang="en-US" sz="2400" b="1" smtClean="0">
                <a:latin typeface="微软雅黑" panose="020B0503020204020204" pitchFamily="34" charset="-122"/>
                <a:ea typeface="微软雅黑" panose="020B0503020204020204" pitchFamily="34" charset="-122"/>
              </a:rPr>
              <a:t>事件有增无减：</a:t>
            </a:r>
            <a:endParaRPr lang="zh-CN" altLang="en-US" sz="2400" b="1" smtClean="0">
              <a:latin typeface="微软雅黑" panose="020B0503020204020204" pitchFamily="34" charset="-122"/>
              <a:ea typeface="微软雅黑" panose="020B0503020204020204" pitchFamily="34" charset="-122"/>
            </a:endParaRPr>
          </a:p>
          <a:p>
            <a:pPr lvl="1" eaLnBrk="1" hangingPunct="1">
              <a:spcBef>
                <a:spcPct val="40000"/>
              </a:spcBef>
            </a:pPr>
            <a:r>
              <a:rPr lang="en-US" altLang="zh-CN" sz="2400" b="1" smtClean="0">
                <a:solidFill>
                  <a:srgbClr val="3333CC"/>
                </a:solidFill>
                <a:latin typeface="微软雅黑" panose="020B0503020204020204" pitchFamily="34" charset="-122"/>
                <a:ea typeface="微软雅黑" panose="020B0503020204020204" pitchFamily="34" charset="-122"/>
              </a:rPr>
              <a:t>1945</a:t>
            </a:r>
            <a:r>
              <a:rPr lang="zh-CN" altLang="en-US" sz="2400" b="1" smtClean="0">
                <a:solidFill>
                  <a:srgbClr val="3333CC"/>
                </a:solidFill>
                <a:latin typeface="微软雅黑" panose="020B0503020204020204" pitchFamily="34" charset="-122"/>
                <a:ea typeface="微软雅黑" panose="020B0503020204020204" pitchFamily="34" charset="-122"/>
              </a:rPr>
              <a:t>年和</a:t>
            </a:r>
            <a:r>
              <a:rPr lang="en-US" altLang="zh-CN" sz="2400" b="1" smtClean="0">
                <a:solidFill>
                  <a:srgbClr val="3333CC"/>
                </a:solidFill>
                <a:latin typeface="微软雅黑" panose="020B0503020204020204" pitchFamily="34" charset="-122"/>
                <a:ea typeface="微软雅黑" panose="020B0503020204020204" pitchFamily="34" charset="-122"/>
              </a:rPr>
              <a:t>1946</a:t>
            </a:r>
            <a:r>
              <a:rPr lang="zh-CN" altLang="en-US" sz="2400" b="1" smtClean="0">
                <a:solidFill>
                  <a:srgbClr val="3333CC"/>
                </a:solidFill>
                <a:latin typeface="微软雅黑" panose="020B0503020204020204" pitchFamily="34" charset="-122"/>
                <a:ea typeface="微软雅黑" panose="020B0503020204020204" pitchFamily="34" charset="-122"/>
              </a:rPr>
              <a:t>年，在美国出现了“</a:t>
            </a:r>
            <a:r>
              <a:rPr lang="zh-CN" altLang="en-US" sz="2800" b="1" smtClean="0">
                <a:solidFill>
                  <a:srgbClr val="FF0000"/>
                </a:solidFill>
                <a:latin typeface="微软雅黑" panose="020B0503020204020204" pitchFamily="34" charset="-122"/>
                <a:ea typeface="微软雅黑" panose="020B0503020204020204" pitchFamily="34" charset="-122"/>
                <a:cs typeface="+mn-cs"/>
              </a:rPr>
              <a:t>历史上最大的罢工潮</a:t>
            </a:r>
            <a:r>
              <a:rPr lang="zh-CN" altLang="en-US" sz="2400" b="1" smtClean="0">
                <a:solidFill>
                  <a:srgbClr val="3333CC"/>
                </a:solidFill>
                <a:latin typeface="微软雅黑" panose="020B0503020204020204" pitchFamily="34" charset="-122"/>
                <a:ea typeface="微软雅黑" panose="020B0503020204020204" pitchFamily="34" charset="-122"/>
              </a:rPr>
              <a:t>”，</a:t>
            </a:r>
            <a:r>
              <a:rPr lang="en-US" altLang="zh-CN" sz="2400" b="1" smtClean="0">
                <a:solidFill>
                  <a:srgbClr val="3333CC"/>
                </a:solidFill>
                <a:latin typeface="微软雅黑" panose="020B0503020204020204" pitchFamily="34" charset="-122"/>
                <a:ea typeface="微软雅黑" panose="020B0503020204020204" pitchFamily="34" charset="-122"/>
              </a:rPr>
              <a:t>2700</a:t>
            </a:r>
            <a:r>
              <a:rPr lang="zh-CN" altLang="en-US" sz="2400" b="1" smtClean="0">
                <a:solidFill>
                  <a:srgbClr val="3333CC"/>
                </a:solidFill>
                <a:latin typeface="微软雅黑" panose="020B0503020204020204" pitchFamily="34" charset="-122"/>
                <a:ea typeface="微软雅黑" panose="020B0503020204020204" pitchFamily="34" charset="-122"/>
              </a:rPr>
              <a:t>万工人参加了</a:t>
            </a:r>
            <a:r>
              <a:rPr lang="en-US" altLang="zh-CN" sz="2400" b="1" smtClean="0">
                <a:solidFill>
                  <a:srgbClr val="3333CC"/>
                </a:solidFill>
                <a:latin typeface="微软雅黑" panose="020B0503020204020204" pitchFamily="34" charset="-122"/>
                <a:ea typeface="微软雅黑" panose="020B0503020204020204" pitchFamily="34" charset="-122"/>
              </a:rPr>
              <a:t>4300</a:t>
            </a:r>
            <a:r>
              <a:rPr lang="zh-CN" altLang="en-US" sz="2400" b="1" smtClean="0">
                <a:solidFill>
                  <a:srgbClr val="3333CC"/>
                </a:solidFill>
                <a:latin typeface="微软雅黑" panose="020B0503020204020204" pitchFamily="34" charset="-122"/>
                <a:ea typeface="微软雅黑" panose="020B0503020204020204" pitchFamily="34" charset="-122"/>
              </a:rPr>
              <a:t>次罢工。</a:t>
            </a:r>
            <a:endParaRPr lang="zh-CN" altLang="en-US" sz="2400" b="1" smtClean="0">
              <a:solidFill>
                <a:srgbClr val="3333CC"/>
              </a:solidFill>
              <a:latin typeface="微软雅黑" panose="020B0503020204020204" pitchFamily="34" charset="-122"/>
              <a:ea typeface="微软雅黑" panose="020B0503020204020204" pitchFamily="34" charset="-122"/>
            </a:endParaRPr>
          </a:p>
          <a:p>
            <a:pPr lvl="1" eaLnBrk="1" hangingPunct="1">
              <a:spcBef>
                <a:spcPct val="40000"/>
              </a:spcBef>
            </a:pPr>
            <a:r>
              <a:rPr lang="en-US" altLang="zh-CN" sz="2400" b="1" smtClean="0">
                <a:latin typeface="微软雅黑" panose="020B0503020204020204" pitchFamily="34" charset="-122"/>
                <a:ea typeface="微软雅黑" panose="020B0503020204020204" pitchFamily="34" charset="-122"/>
              </a:rPr>
              <a:t>1946</a:t>
            </a:r>
            <a:r>
              <a:rPr lang="zh-CN" altLang="en-US" sz="2400" b="1" smtClean="0">
                <a:latin typeface="微软雅黑" panose="020B0503020204020204" pitchFamily="34" charset="-122"/>
                <a:ea typeface="微软雅黑" panose="020B0503020204020204" pitchFamily="34" charset="-122"/>
              </a:rPr>
              <a:t>年，总统顾问、</a:t>
            </a:r>
            <a:r>
              <a:rPr lang="en-US" altLang="zh-CN" sz="2400" b="1" smtClean="0">
                <a:latin typeface="微软雅黑" panose="020B0503020204020204" pitchFamily="34" charset="-122"/>
                <a:ea typeface="微软雅黑" panose="020B0503020204020204" pitchFamily="34" charset="-122"/>
              </a:rPr>
              <a:t>GE</a:t>
            </a:r>
            <a:r>
              <a:rPr lang="zh-CN" altLang="en-US" sz="2400" b="1" smtClean="0">
                <a:latin typeface="微软雅黑" panose="020B0503020204020204" pitchFamily="34" charset="-122"/>
                <a:ea typeface="微软雅黑" panose="020B0503020204020204" pitchFamily="34" charset="-122"/>
              </a:rPr>
              <a:t>公司的维尔森总裁说：</a:t>
            </a:r>
            <a:r>
              <a:rPr lang="zh-CN" altLang="en-US" sz="2400" b="1" smtClean="0">
                <a:solidFill>
                  <a:schemeClr val="hlink"/>
                </a:solidFill>
                <a:latin typeface="微软雅黑" panose="020B0503020204020204" pitchFamily="34" charset="-122"/>
                <a:ea typeface="微软雅黑" panose="020B0503020204020204" pitchFamily="34" charset="-122"/>
              </a:rPr>
              <a:t>“美国面临的问题可以归纳成两个词，对外是</a:t>
            </a:r>
            <a:r>
              <a:rPr lang="zh-CN" altLang="en-US" sz="2800" b="1" smtClean="0">
                <a:solidFill>
                  <a:schemeClr val="hlink"/>
                </a:solidFill>
                <a:latin typeface="微软雅黑" panose="020B0503020204020204" pitchFamily="34" charset="-122"/>
                <a:ea typeface="微软雅黑" panose="020B0503020204020204" pitchFamily="34" charset="-122"/>
              </a:rPr>
              <a:t>苏联</a:t>
            </a:r>
            <a:r>
              <a:rPr lang="zh-CN" altLang="en-US" sz="2400" b="1" smtClean="0">
                <a:solidFill>
                  <a:schemeClr val="hlink"/>
                </a:solidFill>
                <a:latin typeface="微软雅黑" panose="020B0503020204020204" pitchFamily="34" charset="-122"/>
                <a:ea typeface="微软雅黑" panose="020B0503020204020204" pitchFamily="34" charset="-122"/>
              </a:rPr>
              <a:t>，对内是</a:t>
            </a:r>
            <a:r>
              <a:rPr lang="zh-CN" altLang="en-US" sz="2800" b="1" smtClean="0">
                <a:solidFill>
                  <a:schemeClr val="hlink"/>
                </a:solidFill>
                <a:latin typeface="微软雅黑" panose="020B0503020204020204" pitchFamily="34" charset="-122"/>
                <a:ea typeface="微软雅黑" panose="020B0503020204020204" pitchFamily="34" charset="-122"/>
              </a:rPr>
              <a:t>劳工</a:t>
            </a:r>
            <a:r>
              <a:rPr lang="zh-CN" altLang="en-US" sz="2400" b="1" smtClean="0">
                <a:solidFill>
                  <a:schemeClr val="hlink"/>
                </a:solidFill>
                <a:latin typeface="微软雅黑" panose="020B0503020204020204" pitchFamily="34" charset="-122"/>
                <a:ea typeface="微软雅黑" panose="020B0503020204020204" pitchFamily="34" charset="-122"/>
              </a:rPr>
              <a:t>”</a:t>
            </a:r>
            <a:r>
              <a:rPr lang="zh-CN" altLang="en-US" sz="2400" b="1" smtClean="0">
                <a:latin typeface="微软雅黑" panose="020B0503020204020204" pitchFamily="34" charset="-122"/>
                <a:ea typeface="微软雅黑" panose="020B0503020204020204" pitchFamily="34" charset="-122"/>
              </a:rPr>
              <a:t>。</a:t>
            </a:r>
            <a:endParaRPr lang="zh-CN" altLang="en-US" sz="2400" b="1" smtClean="0">
              <a:latin typeface="微软雅黑" panose="020B0503020204020204" pitchFamily="34" charset="-122"/>
              <a:ea typeface="微软雅黑" panose="020B0503020204020204" pitchFamily="34" charset="-122"/>
            </a:endParaRPr>
          </a:p>
          <a:p>
            <a:pPr lvl="1" eaLnBrk="1" hangingPunct="1">
              <a:spcBef>
                <a:spcPct val="40000"/>
              </a:spcBef>
            </a:pPr>
            <a:r>
              <a:rPr lang="zh-CN" altLang="en-US" sz="2400" b="1" smtClean="0">
                <a:latin typeface="微软雅黑" panose="020B0503020204020204" pitchFamily="34" charset="-122"/>
                <a:ea typeface="微软雅黑" panose="020B0503020204020204" pitchFamily="34" charset="-122"/>
              </a:rPr>
              <a:t>同年，美国</a:t>
            </a:r>
            <a:r>
              <a:rPr lang="en-US" altLang="zh-CN" sz="2400" b="1" smtClean="0">
                <a:latin typeface="微软雅黑" panose="020B0503020204020204" pitchFamily="34" charset="-122"/>
                <a:ea typeface="微软雅黑" panose="020B0503020204020204" pitchFamily="34" charset="-122"/>
              </a:rPr>
              <a:t>《</a:t>
            </a:r>
            <a:r>
              <a:rPr lang="zh-CN" altLang="en-US" sz="2400" b="1" smtClean="0">
                <a:latin typeface="微软雅黑" panose="020B0503020204020204" pitchFamily="34" charset="-122"/>
                <a:ea typeface="微软雅黑" panose="020B0503020204020204" pitchFamily="34" charset="-122"/>
              </a:rPr>
              <a:t>生活</a:t>
            </a:r>
            <a:r>
              <a:rPr lang="en-US" altLang="zh-CN" sz="2400" b="1" smtClean="0">
                <a:latin typeface="微软雅黑" panose="020B0503020204020204" pitchFamily="34" charset="-122"/>
                <a:ea typeface="微软雅黑" panose="020B0503020204020204" pitchFamily="34" charset="-122"/>
              </a:rPr>
              <a:t>》</a:t>
            </a:r>
            <a:r>
              <a:rPr lang="zh-CN" altLang="en-US" sz="2400" b="1" smtClean="0">
                <a:latin typeface="微软雅黑" panose="020B0503020204020204" pitchFamily="34" charset="-122"/>
                <a:ea typeface="微软雅黑" panose="020B0503020204020204" pitchFamily="34" charset="-122"/>
              </a:rPr>
              <a:t>杂志曾总结了美国许多上层人物所头疼的事：</a:t>
            </a:r>
            <a:r>
              <a:rPr lang="zh-CN" altLang="en-US" sz="2400" b="1" smtClean="0">
                <a:solidFill>
                  <a:schemeClr val="hlink"/>
                </a:solidFill>
                <a:latin typeface="微软雅黑" panose="020B0503020204020204" pitchFamily="34" charset="-122"/>
                <a:ea typeface="微软雅黑" panose="020B0503020204020204" pitchFamily="34" charset="-122"/>
              </a:rPr>
              <a:t>“劳动，美国的一个主要问题”</a:t>
            </a:r>
            <a:r>
              <a:rPr lang="zh-CN" altLang="en-US" sz="2400" b="1" smtClean="0">
                <a:latin typeface="微软雅黑" panose="020B0503020204020204" pitchFamily="34" charset="-122"/>
                <a:ea typeface="微软雅黑" panose="020B0503020204020204" pitchFamily="34" charset="-122"/>
              </a:rPr>
              <a:t>。 </a:t>
            </a:r>
            <a:endParaRPr lang="zh-CN" altLang="en-US" sz="2400" b="1" smtClean="0">
              <a:latin typeface="微软雅黑" panose="020B0503020204020204" pitchFamily="34" charset="-122"/>
              <a:ea typeface="微软雅黑" panose="020B0503020204020204" pitchFamily="34" charset="-122"/>
            </a:endParaRPr>
          </a:p>
          <a:p>
            <a:pPr lvl="1" eaLnBrk="1" hangingPunct="1">
              <a:spcBef>
                <a:spcPct val="40000"/>
              </a:spcBef>
            </a:pPr>
            <a:r>
              <a:rPr lang="zh-CN" altLang="en-US" sz="2400" b="1" smtClean="0">
                <a:solidFill>
                  <a:srgbClr val="3333CC"/>
                </a:solidFill>
                <a:latin typeface="微软雅黑" panose="020B0503020204020204" pitchFamily="34" charset="-122"/>
                <a:ea typeface="微软雅黑" panose="020B0503020204020204" pitchFamily="34" charset="-122"/>
              </a:rPr>
              <a:t>到</a:t>
            </a:r>
            <a:r>
              <a:rPr lang="en-US" altLang="zh-CN" sz="2400" b="1" smtClean="0">
                <a:solidFill>
                  <a:srgbClr val="3333CC"/>
                </a:solidFill>
                <a:latin typeface="微软雅黑" panose="020B0503020204020204" pitchFamily="34" charset="-122"/>
                <a:ea typeface="微软雅黑" panose="020B0503020204020204" pitchFamily="34" charset="-122"/>
              </a:rPr>
              <a:t>1950</a:t>
            </a:r>
            <a:r>
              <a:rPr lang="zh-CN" altLang="en-US" sz="2400" b="1" smtClean="0">
                <a:solidFill>
                  <a:srgbClr val="3333CC"/>
                </a:solidFill>
                <a:latin typeface="微软雅黑" panose="020B0503020204020204" pitchFamily="34" charset="-122"/>
                <a:ea typeface="微软雅黑" panose="020B0503020204020204" pitchFamily="34" charset="-122"/>
              </a:rPr>
              <a:t>年，一年的罢工进一步达到了</a:t>
            </a:r>
            <a:r>
              <a:rPr lang="en-US" altLang="zh-CN" sz="2400" b="1" smtClean="0">
                <a:solidFill>
                  <a:srgbClr val="3333CC"/>
                </a:solidFill>
                <a:latin typeface="微软雅黑" panose="020B0503020204020204" pitchFamily="34" charset="-122"/>
                <a:ea typeface="微软雅黑" panose="020B0503020204020204" pitchFamily="34" charset="-122"/>
              </a:rPr>
              <a:t>4843</a:t>
            </a:r>
            <a:r>
              <a:rPr lang="zh-CN" altLang="en-US" sz="2400" b="1" smtClean="0">
                <a:solidFill>
                  <a:srgbClr val="3333CC"/>
                </a:solidFill>
                <a:latin typeface="微软雅黑" panose="020B0503020204020204" pitchFamily="34" charset="-122"/>
                <a:ea typeface="微软雅黑" panose="020B0503020204020204" pitchFamily="34" charset="-122"/>
              </a:rPr>
              <a:t>次。</a:t>
            </a:r>
            <a:endParaRPr lang="zh-CN" altLang="en-US" sz="2400" b="1" smtClean="0">
              <a:solidFill>
                <a:srgbClr val="3333CC"/>
              </a:solidFill>
              <a:latin typeface="微软雅黑" panose="020B0503020204020204" pitchFamily="34" charset="-122"/>
              <a:ea typeface="微软雅黑" panose="020B0503020204020204" pitchFamily="34" charset="-122"/>
            </a:endParaRPr>
          </a:p>
          <a:p>
            <a:pPr lvl="1" eaLnBrk="1" hangingPunct="1">
              <a:spcBef>
                <a:spcPct val="40000"/>
              </a:spcBef>
            </a:pPr>
            <a:r>
              <a:rPr lang="zh-CN" altLang="en-US" sz="2800" b="1" smtClean="0">
                <a:solidFill>
                  <a:srgbClr val="FF0000"/>
                </a:solidFill>
                <a:latin typeface="微软雅黑" panose="020B0503020204020204" pitchFamily="34" charset="-122"/>
                <a:ea typeface="微软雅黑" panose="020B0503020204020204" pitchFamily="34" charset="-122"/>
              </a:rPr>
              <a:t>朝鲜战争</a:t>
            </a:r>
            <a:r>
              <a:rPr lang="zh-CN" altLang="en-US" sz="2400" b="1" smtClean="0">
                <a:solidFill>
                  <a:srgbClr val="3333CC"/>
                </a:solidFill>
                <a:latin typeface="微软雅黑" panose="020B0503020204020204" pitchFamily="34" charset="-122"/>
                <a:ea typeface="微软雅黑" panose="020B0503020204020204" pitchFamily="34" charset="-122"/>
              </a:rPr>
              <a:t>期间，有</a:t>
            </a:r>
            <a:r>
              <a:rPr lang="en-US" altLang="zh-CN" sz="2400" b="1" smtClean="0">
                <a:solidFill>
                  <a:srgbClr val="3333CC"/>
                </a:solidFill>
                <a:latin typeface="微软雅黑" panose="020B0503020204020204" pitchFamily="34" charset="-122"/>
                <a:ea typeface="微软雅黑" panose="020B0503020204020204" pitchFamily="34" charset="-122"/>
              </a:rPr>
              <a:t>9260</a:t>
            </a:r>
            <a:r>
              <a:rPr lang="zh-CN" altLang="en-US" sz="2400" b="1" smtClean="0">
                <a:solidFill>
                  <a:srgbClr val="3333CC"/>
                </a:solidFill>
                <a:latin typeface="微软雅黑" panose="020B0503020204020204" pitchFamily="34" charset="-122"/>
                <a:ea typeface="微软雅黑" panose="020B0503020204020204" pitchFamily="34" charset="-122"/>
              </a:rPr>
              <a:t>万工人进行过</a:t>
            </a:r>
            <a:r>
              <a:rPr lang="zh-CN" altLang="en-US" sz="2800" b="1" smtClean="0">
                <a:solidFill>
                  <a:srgbClr val="FF0000"/>
                </a:solidFill>
                <a:latin typeface="微软雅黑" panose="020B0503020204020204" pitchFamily="34" charset="-122"/>
                <a:ea typeface="微软雅黑" panose="020B0503020204020204" pitchFamily="34" charset="-122"/>
                <a:cs typeface="+mn-cs"/>
              </a:rPr>
              <a:t>罢工</a:t>
            </a:r>
            <a:r>
              <a:rPr lang="zh-CN" altLang="en-US" sz="2400" b="1" smtClean="0">
                <a:solidFill>
                  <a:srgbClr val="3333CC"/>
                </a:solidFill>
                <a:latin typeface="微软雅黑" panose="020B0503020204020204" pitchFamily="34" charset="-122"/>
                <a:ea typeface="微软雅黑" panose="020B0503020204020204" pitchFamily="34" charset="-122"/>
              </a:rPr>
              <a:t>。</a:t>
            </a:r>
            <a:endParaRPr lang="zh-CN" altLang="en-US" sz="2400" b="1" smtClean="0">
              <a:solidFill>
                <a:srgbClr val="3333CC"/>
              </a:solidFill>
              <a:latin typeface="微软雅黑" panose="020B0503020204020204" pitchFamily="34" charset="-122"/>
              <a:ea typeface="微软雅黑" panose="020B0503020204020204" pitchFamily="34" charset="-122"/>
            </a:endParaRPr>
          </a:p>
          <a:p>
            <a:pPr eaLnBrk="1" hangingPunct="1">
              <a:spcBef>
                <a:spcPct val="40000"/>
              </a:spcBef>
            </a:pPr>
            <a:r>
              <a:rPr lang="en-US" altLang="zh-CN" sz="2400" b="1" smtClean="0">
                <a:latin typeface="微软雅黑" panose="020B0503020204020204" pitchFamily="34" charset="-122"/>
                <a:ea typeface="微软雅黑" panose="020B0503020204020204" pitchFamily="34" charset="-122"/>
              </a:rPr>
              <a:t>1954</a:t>
            </a:r>
            <a:r>
              <a:rPr lang="zh-CN" altLang="en-US" sz="2400" b="1" smtClean="0">
                <a:latin typeface="微软雅黑" panose="020B0503020204020204" pitchFamily="34" charset="-122"/>
                <a:ea typeface="微软雅黑" panose="020B0503020204020204" pitchFamily="34" charset="-122"/>
              </a:rPr>
              <a:t>年“标志着北美的不合作和总崩溃”。 </a:t>
            </a:r>
            <a:endParaRPr lang="zh-CN" altLang="en-US" sz="2400" b="1"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E4520BC-63DE-4C2A-B09B-293AF9827475}" type="datetime11">
              <a:rPr lang="zh-CN" altLang="en-US"/>
            </a:fld>
            <a:endParaRPr lang="en-US" altLang="zh-CN" dirty="0"/>
          </a:p>
        </p:txBody>
      </p:sp>
      <p:sp>
        <p:nvSpPr>
          <p:cNvPr id="5325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2E4872-9049-40F7-8C1E-9E1D5E9D28CC}"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38594" name="Rectangle 2"/>
          <p:cNvSpPr>
            <a:spLocks noGrp="1" noChangeArrowheads="1"/>
          </p:cNvSpPr>
          <p:nvPr>
            <p:ph type="title"/>
          </p:nvPr>
        </p:nvSpPr>
        <p:spPr>
          <a:xfrm>
            <a:off x="395288" y="260350"/>
            <a:ext cx="8208962" cy="792163"/>
          </a:xfrm>
          <a:solidFill>
            <a:srgbClr val="0000FF"/>
          </a:solidFill>
        </p:spPr>
        <p:txBody>
          <a:bodyPr/>
          <a:lstStyle/>
          <a:p>
            <a:pPr eaLnBrk="1" hangingPunct="1">
              <a:defRPr/>
            </a:pPr>
            <a:r>
              <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9.5 </a:t>
            </a:r>
            <a:r>
              <a:rPr lang="zh-CN" altLang="en-US"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工厂自动化 </a:t>
            </a:r>
            <a:r>
              <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无人工厂</a:t>
            </a:r>
            <a:endParaRPr lang="en-US" altLang="zh-CN" sz="37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38595" name="Rectangle 3"/>
          <p:cNvSpPr>
            <a:spLocks noGrp="1" noChangeArrowheads="1"/>
          </p:cNvSpPr>
          <p:nvPr>
            <p:ph idx="1"/>
          </p:nvPr>
        </p:nvSpPr>
        <p:spPr>
          <a:xfrm>
            <a:off x="381000" y="1066800"/>
            <a:ext cx="8153400" cy="5334000"/>
          </a:xfrm>
        </p:spPr>
        <p:txBody>
          <a:bodyPr/>
          <a:lstStyle/>
          <a:p>
            <a:pPr eaLnBrk="1" hangingPunct="1">
              <a:lnSpc>
                <a:spcPct val="120000"/>
              </a:lnSpc>
              <a:buFont typeface="Wingdings" panose="05000000000000000000" pitchFamily="2" charset="2"/>
              <a:buNone/>
              <a:defRPr/>
            </a:pPr>
            <a:r>
              <a:rPr lang="zh-CN" altLang="en-US" sz="3600" b="1" i="1" dirty="0" smtClean="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怎么办？</a:t>
            </a:r>
            <a:endParaRPr lang="zh-CN" altLang="en-US" sz="3600" b="1" i="1" dirty="0" smtClean="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2400" b="1" dirty="0" smtClean="0">
                <a:solidFill>
                  <a:srgbClr val="993300"/>
                </a:solidFill>
                <a:latin typeface="微软雅黑" panose="020B0503020204020204" pitchFamily="34" charset="-122"/>
                <a:ea typeface="微软雅黑" panose="020B0503020204020204" pitchFamily="34" charset="-122"/>
              </a:rPr>
              <a:t>“改变这种情况的关键是引入</a:t>
            </a:r>
            <a:r>
              <a:rPr lang="zh-CN" altLang="en-US" sz="2800" b="1" dirty="0" smtClean="0">
                <a:solidFill>
                  <a:srgbClr val="C00000"/>
                </a:solidFill>
                <a:latin typeface="微软雅黑" panose="020B0503020204020204" pitchFamily="34" charset="-122"/>
                <a:ea typeface="微软雅黑" panose="020B0503020204020204" pitchFamily="34" charset="-122"/>
              </a:rPr>
              <a:t>新企业、新工艺</a:t>
            </a:r>
            <a:r>
              <a:rPr lang="zh-CN" altLang="en-US" sz="2400" b="1" dirty="0" smtClean="0">
                <a:solidFill>
                  <a:srgbClr val="993300"/>
                </a:solidFill>
                <a:latin typeface="微软雅黑" panose="020B0503020204020204" pitchFamily="34" charset="-122"/>
                <a:ea typeface="微软雅黑" panose="020B0503020204020204" pitchFamily="34" charset="-122"/>
              </a:rPr>
              <a:t>核心组织结构，它不需要传统的管理方法、使工会也不起作用。”</a:t>
            </a:r>
            <a:endParaRPr lang="zh-CN" altLang="en-US" sz="2400" b="1" dirty="0" smtClean="0">
              <a:solidFill>
                <a:srgbClr val="993300"/>
              </a:solidFill>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2600" b="1" dirty="0" smtClean="0">
                <a:latin typeface="微软雅黑" panose="020B0503020204020204" pitchFamily="34" charset="-122"/>
                <a:ea typeface="微软雅黑" panose="020B0503020204020204" pitchFamily="34" charset="-122"/>
              </a:rPr>
              <a:t>用</a:t>
            </a:r>
            <a:r>
              <a:rPr lang="zh-CN" altLang="en-US" sz="2800" b="1" dirty="0" smtClean="0">
                <a:solidFill>
                  <a:srgbClr val="C00000"/>
                </a:solidFill>
                <a:latin typeface="微软雅黑" panose="020B0503020204020204" pitchFamily="34" charset="-122"/>
                <a:ea typeface="微软雅黑" panose="020B0503020204020204" pitchFamily="34" charset="-122"/>
              </a:rPr>
              <a:t>自动化</a:t>
            </a:r>
            <a:r>
              <a:rPr lang="zh-CN" altLang="en-US" sz="2600" b="1" dirty="0" smtClean="0">
                <a:latin typeface="微软雅黑" panose="020B0503020204020204" pitchFamily="34" charset="-122"/>
                <a:ea typeface="微软雅黑" panose="020B0503020204020204" pitchFamily="34" charset="-122"/>
              </a:rPr>
              <a:t>取代工人</a:t>
            </a:r>
            <a:r>
              <a:rPr lang="en-US" altLang="zh-CN" sz="2600" b="1" dirty="0" smtClean="0">
                <a:latin typeface="微软雅黑" panose="020B0503020204020204" pitchFamily="34" charset="-122"/>
                <a:ea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rPr>
              <a:t>目标</a:t>
            </a:r>
            <a:r>
              <a:rPr lang="en-US" altLang="zh-CN" sz="2600" b="1" dirty="0" smtClean="0">
                <a:latin typeface="微软雅黑" panose="020B0503020204020204" pitchFamily="34" charset="-122"/>
                <a:ea typeface="微软雅黑" panose="020B0503020204020204" pitchFamily="34" charset="-122"/>
              </a:rPr>
              <a:t>——</a:t>
            </a:r>
            <a:r>
              <a:rPr lang="zh-CN" altLang="en-US" sz="3200" b="1" dirty="0" smtClean="0">
                <a:solidFill>
                  <a:srgbClr val="3333CC"/>
                </a:solidFill>
                <a:latin typeface="微软雅黑" panose="020B0503020204020204" pitchFamily="34" charset="-122"/>
                <a:ea typeface="微软雅黑" panose="020B0503020204020204" pitchFamily="34" charset="-122"/>
              </a:rPr>
              <a:t>无人工厂</a:t>
            </a:r>
            <a:r>
              <a:rPr lang="zh-CN" altLang="en-US" sz="2600" b="1" dirty="0" smtClean="0">
                <a:latin typeface="微软雅黑" panose="020B0503020204020204" pitchFamily="34" charset="-122"/>
                <a:ea typeface="微软雅黑" panose="020B0503020204020204" pitchFamily="34" charset="-122"/>
              </a:rPr>
              <a:t>。</a:t>
            </a:r>
            <a:endParaRPr lang="zh-CN" altLang="en-US" sz="2600" b="1" dirty="0" smtClean="0">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2600" b="1" dirty="0" smtClean="0">
                <a:latin typeface="微软雅黑" panose="020B0503020204020204" pitchFamily="34" charset="-122"/>
                <a:ea typeface="微软雅黑" panose="020B0503020204020204" pitchFamily="34" charset="-122"/>
              </a:rPr>
              <a:t>主要动机</a:t>
            </a:r>
            <a:r>
              <a:rPr lang="en-US" altLang="zh-CN" sz="2600" b="1" dirty="0" smtClean="0">
                <a:latin typeface="微软雅黑" panose="020B0503020204020204" pitchFamily="34" charset="-122"/>
                <a:ea typeface="微软雅黑" panose="020B0503020204020204" pitchFamily="34" charset="-122"/>
              </a:rPr>
              <a:t>:</a:t>
            </a:r>
            <a:endParaRPr lang="en-US" altLang="zh-CN" sz="2600" b="1" dirty="0" smtClean="0">
              <a:latin typeface="微软雅黑" panose="020B0503020204020204" pitchFamily="34" charset="-122"/>
              <a:ea typeface="微软雅黑" panose="020B0503020204020204" pitchFamily="34" charset="-122"/>
            </a:endParaRPr>
          </a:p>
          <a:p>
            <a:pPr lvl="1" indent="-325755" eaLnBrk="1" hangingPunct="1">
              <a:lnSpc>
                <a:spcPct val="120000"/>
              </a:lnSpc>
              <a:defRPr/>
            </a:pPr>
            <a:r>
              <a:rPr lang="zh-CN" altLang="en-US" sz="2200" b="1" dirty="0" smtClean="0">
                <a:solidFill>
                  <a:srgbClr val="3333CC"/>
                </a:solidFill>
                <a:latin typeface="微软雅黑" panose="020B0503020204020204" pitchFamily="34" charset="-122"/>
                <a:ea typeface="微软雅黑" panose="020B0503020204020204" pitchFamily="34" charset="-122"/>
                <a:cs typeface="+mn-ea"/>
              </a:rPr>
              <a:t>对</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新技术</a:t>
            </a:r>
            <a:r>
              <a:rPr lang="zh-CN" altLang="en-US" sz="2200" b="1" dirty="0" smtClean="0">
                <a:solidFill>
                  <a:srgbClr val="3333CC"/>
                </a:solidFill>
                <a:latin typeface="微软雅黑" panose="020B0503020204020204" pitchFamily="34" charset="-122"/>
                <a:ea typeface="微软雅黑" panose="020B0503020204020204" pitchFamily="34" charset="-122"/>
                <a:cs typeface="+mn-ea"/>
              </a:rPr>
              <a:t>的热情，对</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技术进步</a:t>
            </a:r>
            <a:r>
              <a:rPr lang="zh-CN" altLang="en-US" sz="2200" b="1" dirty="0" smtClean="0">
                <a:solidFill>
                  <a:srgbClr val="3333CC"/>
                </a:solidFill>
                <a:latin typeface="微软雅黑" panose="020B0503020204020204" pitchFamily="34" charset="-122"/>
                <a:ea typeface="微软雅黑" panose="020B0503020204020204" pitchFamily="34" charset="-122"/>
                <a:cs typeface="+mn-ea"/>
              </a:rPr>
              <a:t>的信仰</a:t>
            </a:r>
            <a:endParaRPr lang="zh-CN" altLang="en-US" sz="2200" b="1" dirty="0" smtClean="0">
              <a:solidFill>
                <a:srgbClr val="3333CC"/>
              </a:solidFill>
              <a:latin typeface="微软雅黑" panose="020B0503020204020204" pitchFamily="34" charset="-122"/>
              <a:ea typeface="微软雅黑" panose="020B0503020204020204" pitchFamily="34" charset="-122"/>
              <a:cs typeface="+mn-ea"/>
            </a:endParaRPr>
          </a:p>
          <a:p>
            <a:pPr lvl="1" indent="-325755" eaLnBrk="1" hangingPunct="1">
              <a:lnSpc>
                <a:spcPct val="120000"/>
              </a:lnSpc>
              <a:defRPr/>
            </a:pPr>
            <a:r>
              <a:rPr lang="zh-CN" altLang="en-US" sz="2200" b="1" dirty="0" smtClean="0">
                <a:solidFill>
                  <a:srgbClr val="3333CC"/>
                </a:solidFill>
                <a:latin typeface="微软雅黑" panose="020B0503020204020204" pitchFamily="34" charset="-122"/>
                <a:ea typeface="微软雅黑" panose="020B0503020204020204" pitchFamily="34" charset="-122"/>
                <a:cs typeface="+mn-ea"/>
              </a:rPr>
              <a:t>对提高</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生产</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效率</a:t>
            </a:r>
            <a:r>
              <a:rPr lang="zh-CN" altLang="en-US" sz="2200" b="1" dirty="0" smtClean="0">
                <a:solidFill>
                  <a:srgbClr val="3333CC"/>
                </a:solidFill>
                <a:latin typeface="微软雅黑" panose="020B0503020204020204" pitchFamily="34" charset="-122"/>
                <a:ea typeface="微软雅黑" panose="020B0503020204020204" pitchFamily="34" charset="-122"/>
                <a:cs typeface="+mn-ea"/>
              </a:rPr>
              <a:t>的向往</a:t>
            </a:r>
            <a:endParaRPr lang="zh-CN" altLang="en-US" sz="2200" b="1" dirty="0" smtClean="0">
              <a:solidFill>
                <a:srgbClr val="3333CC"/>
              </a:solidFill>
              <a:latin typeface="微软雅黑" panose="020B0503020204020204" pitchFamily="34" charset="-122"/>
              <a:ea typeface="微软雅黑" panose="020B0503020204020204" pitchFamily="34" charset="-122"/>
              <a:cs typeface="+mn-ea"/>
            </a:endParaRPr>
          </a:p>
          <a:p>
            <a:pPr lvl="1" indent="-325755" eaLnBrk="1" hangingPunct="1">
              <a:lnSpc>
                <a:spcPct val="120000"/>
              </a:lnSpc>
              <a:defRPr/>
            </a:pP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对工人的控制</a:t>
            </a:r>
            <a:endParaRPr lang="zh-CN" altLang="en-US" sz="2200" b="1" dirty="0" smtClean="0">
              <a:solidFill>
                <a:srgbClr val="3333CC"/>
              </a:solidFill>
              <a:latin typeface="微软雅黑" panose="020B0503020204020204" pitchFamily="34" charset="-122"/>
              <a:ea typeface="微软雅黑" panose="020B0503020204020204" pitchFamily="34" charset="-122"/>
              <a:cs typeface="+mn-ea"/>
            </a:endParaRPr>
          </a:p>
          <a:p>
            <a:pPr lvl="1" indent="-325755" eaLnBrk="1" hangingPunct="1">
              <a:lnSpc>
                <a:spcPct val="120000"/>
              </a:lnSpc>
              <a:defRPr/>
            </a:pP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军事目的</a:t>
            </a:r>
            <a:endParaRPr lang="zh-CN" altLang="en-US" sz="2400" b="1" dirty="0" smtClean="0">
              <a:solidFill>
                <a:srgbClr val="C00000"/>
              </a:solidFill>
              <a:latin typeface="微软雅黑" panose="020B0503020204020204" pitchFamily="34" charset="-122"/>
              <a:ea typeface="微软雅黑" panose="020B0503020204020204" pitchFamily="34" charset="-122"/>
              <a:cs typeface="+mn-ea"/>
            </a:endParaRPr>
          </a:p>
          <a:p>
            <a:pPr lvl="1" indent="-325755" eaLnBrk="1" hangingPunct="1">
              <a:lnSpc>
                <a:spcPct val="120000"/>
              </a:lnSpc>
              <a:defRPr/>
            </a:pPr>
            <a:r>
              <a:rPr lang="en-US" altLang="zh-CN" sz="2200" b="1" dirty="0" smtClean="0">
                <a:solidFill>
                  <a:srgbClr val="3333CC"/>
                </a:solidFill>
                <a:latin typeface="微软雅黑" panose="020B0503020204020204" pitchFamily="34" charset="-122"/>
                <a:ea typeface="微软雅黑" panose="020B0503020204020204" pitchFamily="34" charset="-122"/>
                <a:cs typeface="+mn-ea"/>
              </a:rPr>
              <a:t>…… </a:t>
            </a:r>
            <a:endParaRPr lang="en-US" altLang="zh-CN" sz="2200" b="1" dirty="0" smtClean="0">
              <a:solidFill>
                <a:srgbClr val="3333CC"/>
              </a:solidFill>
              <a:latin typeface="微软雅黑" panose="020B0503020204020204" pitchFamily="34" charset="-122"/>
              <a:ea typeface="微软雅黑" panose="020B0503020204020204" pitchFamily="34" charset="-122"/>
              <a:cs typeface="+mn-ea"/>
            </a:endParaRPr>
          </a:p>
        </p:txBody>
      </p:sp>
      <p:pic>
        <p:nvPicPr>
          <p:cNvPr id="53254" name="Picture 4" descr="BD06711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4038600"/>
            <a:ext cx="23622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DDEDA16-4ABD-4BDC-A59A-184B73577A19}" type="datetime11">
              <a:rPr lang="zh-CN" altLang="en-US"/>
            </a:fld>
            <a:endParaRPr lang="en-US" altLang="zh-CN"/>
          </a:p>
        </p:txBody>
      </p:sp>
      <p:sp>
        <p:nvSpPr>
          <p:cNvPr id="5427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B571DE-4954-4D48-86FF-3724F069F1E9}"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39618" name="Rectangle 2"/>
          <p:cNvSpPr>
            <a:spLocks noGrp="1" noChangeArrowheads="1"/>
          </p:cNvSpPr>
          <p:nvPr>
            <p:ph type="title"/>
          </p:nvPr>
        </p:nvSpPr>
        <p:spPr>
          <a:xfrm>
            <a:off x="468313" y="304800"/>
            <a:ext cx="8135937" cy="892175"/>
          </a:xfrm>
          <a:solidFill>
            <a:srgbClr val="0000FF"/>
          </a:solidFill>
        </p:spPr>
        <p:txBody>
          <a:bodyPr/>
          <a:lstStyle/>
          <a:p>
            <a:pPr eaLnBrk="1" hangingPunct="1">
              <a:defRPr/>
            </a:pPr>
            <a:r>
              <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9.5 </a:t>
            </a:r>
            <a:r>
              <a:rPr lang="zh-CN" altLang="en-US"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工厂自动化 </a:t>
            </a:r>
            <a:r>
              <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无人工厂</a:t>
            </a:r>
            <a:endPar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54277" name="Rectangle 3"/>
          <p:cNvSpPr>
            <a:spLocks noGrp="1" noChangeArrowheads="1"/>
          </p:cNvSpPr>
          <p:nvPr>
            <p:ph idx="1"/>
          </p:nvPr>
        </p:nvSpPr>
        <p:spPr>
          <a:xfrm>
            <a:off x="395288" y="1196975"/>
            <a:ext cx="8062912" cy="4895850"/>
          </a:xfrm>
        </p:spPr>
        <p:txBody>
          <a:bodyPr/>
          <a:lstStyle/>
          <a:p>
            <a:pPr eaLnBrk="1" latinLnBrk="0" hangingPunct="1">
              <a:lnSpc>
                <a:spcPct val="100000"/>
              </a:lnSpc>
              <a:spcBef>
                <a:spcPts val="0"/>
              </a:spcBef>
            </a:pPr>
            <a:r>
              <a:rPr lang="zh-CN" altLang="en-US" sz="2200" b="1" smtClean="0">
                <a:solidFill>
                  <a:srgbClr val="993300"/>
                </a:solidFill>
                <a:latin typeface="微软雅黑" panose="020B0503020204020204" pitchFamily="34" charset="-122"/>
                <a:ea typeface="微软雅黑" panose="020B0503020204020204" pitchFamily="34" charset="-122"/>
              </a:rPr>
              <a:t>在海军支持下，</a:t>
            </a:r>
            <a:r>
              <a:rPr lang="en-US" altLang="zh-CN" sz="2200" b="1" smtClean="0">
                <a:solidFill>
                  <a:srgbClr val="993300"/>
                </a:solidFill>
                <a:latin typeface="微软雅黑" panose="020B0503020204020204" pitchFamily="34" charset="-122"/>
                <a:ea typeface="微软雅黑" panose="020B0503020204020204" pitchFamily="34" charset="-122"/>
              </a:rPr>
              <a:t>MIT</a:t>
            </a:r>
            <a:r>
              <a:rPr lang="zh-CN" altLang="en-US" sz="2200" b="1" smtClean="0">
                <a:solidFill>
                  <a:srgbClr val="993300"/>
                </a:solidFill>
                <a:latin typeface="微软雅黑" panose="020B0503020204020204" pitchFamily="34" charset="-122"/>
                <a:ea typeface="微软雅黑" panose="020B0503020204020204" pitchFamily="34" charset="-122"/>
              </a:rPr>
              <a:t>于</a:t>
            </a:r>
            <a:r>
              <a:rPr lang="en-US" altLang="zh-CN" sz="2200" b="1" smtClean="0">
                <a:solidFill>
                  <a:srgbClr val="993300"/>
                </a:solidFill>
                <a:latin typeface="微软雅黑" panose="020B0503020204020204" pitchFamily="34" charset="-122"/>
                <a:ea typeface="微软雅黑" panose="020B0503020204020204" pitchFamily="34" charset="-122"/>
              </a:rPr>
              <a:t>1952</a:t>
            </a:r>
            <a:r>
              <a:rPr lang="zh-CN" altLang="en-US" sz="2200" b="1" smtClean="0">
                <a:solidFill>
                  <a:srgbClr val="993300"/>
                </a:solidFill>
                <a:latin typeface="微软雅黑" panose="020B0503020204020204" pitchFamily="34" charset="-122"/>
                <a:ea typeface="微软雅黑" panose="020B0503020204020204" pitchFamily="34" charset="-122"/>
              </a:rPr>
              <a:t>年开始研究</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数字控制</a:t>
            </a:r>
            <a:r>
              <a:rPr lang="zh-CN" altLang="en-US" sz="2200" b="1" smtClean="0">
                <a:solidFill>
                  <a:srgbClr val="993300"/>
                </a:solidFill>
                <a:latin typeface="微软雅黑" panose="020B0503020204020204" pitchFamily="34" charset="-122"/>
                <a:ea typeface="微软雅黑" panose="020B0503020204020204" pitchFamily="34" charset="-122"/>
              </a:rPr>
              <a:t>技术。</a:t>
            </a:r>
            <a:endParaRPr lang="zh-CN" altLang="en-US" sz="2200" b="1" smtClean="0">
              <a:solidFill>
                <a:srgbClr val="993300"/>
              </a:solidFill>
              <a:latin typeface="微软雅黑" panose="020B0503020204020204" pitchFamily="34" charset="-122"/>
              <a:ea typeface="微软雅黑" panose="020B0503020204020204" pitchFamily="34" charset="-122"/>
            </a:endParaRPr>
          </a:p>
          <a:p>
            <a:pPr eaLnBrk="1" latinLnBrk="0" hangingPunct="1">
              <a:lnSpc>
                <a:spcPct val="100000"/>
              </a:lnSpc>
              <a:spcBef>
                <a:spcPts val="0"/>
              </a:spcBef>
            </a:pPr>
            <a:r>
              <a:rPr lang="en-US" altLang="zh-CN" sz="2200" b="1" smtClean="0">
                <a:solidFill>
                  <a:srgbClr val="3333CC"/>
                </a:solidFill>
                <a:latin typeface="微软雅黑" panose="020B0503020204020204" pitchFamily="34" charset="-122"/>
                <a:ea typeface="微软雅黑" panose="020B0503020204020204" pitchFamily="34" charset="-122"/>
              </a:rPr>
              <a:t>1950</a:t>
            </a:r>
            <a:r>
              <a:rPr lang="zh-CN" altLang="en-US" sz="2200" b="1" smtClean="0">
                <a:solidFill>
                  <a:srgbClr val="3333CC"/>
                </a:solidFill>
                <a:latin typeface="微软雅黑" panose="020B0503020204020204" pitchFamily="34" charset="-122"/>
                <a:ea typeface="微软雅黑" panose="020B0503020204020204" pitchFamily="34" charset="-122"/>
              </a:rPr>
              <a:t>年代末，美国飞机工业装备了</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数控机床</a:t>
            </a:r>
            <a:r>
              <a:rPr lang="zh-CN" altLang="en-US" sz="2200" b="1" smtClean="0">
                <a:solidFill>
                  <a:srgbClr val="3333CC"/>
                </a:solidFill>
                <a:latin typeface="微软雅黑" panose="020B0503020204020204" pitchFamily="34" charset="-122"/>
                <a:ea typeface="微软雅黑" panose="020B0503020204020204" pitchFamily="34" charset="-122"/>
              </a:rPr>
              <a:t>，推广了</a:t>
            </a:r>
            <a:r>
              <a:rPr lang="en-US" altLang="zh-CN" sz="2200" b="1" smtClean="0">
                <a:solidFill>
                  <a:srgbClr val="3333CC"/>
                </a:solidFill>
                <a:latin typeface="微软雅黑" panose="020B0503020204020204" pitchFamily="34" charset="-122"/>
                <a:ea typeface="微软雅黑" panose="020B0503020204020204" pitchFamily="34" charset="-122"/>
              </a:rPr>
              <a:t>MIT</a:t>
            </a:r>
            <a:r>
              <a:rPr lang="zh-CN" altLang="en-US" sz="2200" b="1" smtClean="0">
                <a:solidFill>
                  <a:srgbClr val="3333CC"/>
                </a:solidFill>
                <a:latin typeface="微软雅黑" panose="020B0503020204020204" pitchFamily="34" charset="-122"/>
                <a:ea typeface="微软雅黑" panose="020B0503020204020204" pitchFamily="34" charset="-122"/>
              </a:rPr>
              <a:t>设计的“连续路径轮廓加工系统”，到</a:t>
            </a:r>
            <a:r>
              <a:rPr lang="en-US" altLang="zh-CN" sz="2200" b="1" smtClean="0">
                <a:solidFill>
                  <a:srgbClr val="3333CC"/>
                </a:solidFill>
                <a:latin typeface="微软雅黑" panose="020B0503020204020204" pitchFamily="34" charset="-122"/>
                <a:ea typeface="微软雅黑" panose="020B0503020204020204" pitchFamily="34" charset="-122"/>
              </a:rPr>
              <a:t>1971</a:t>
            </a:r>
            <a:r>
              <a:rPr lang="zh-CN" altLang="en-US" sz="2200" b="1" smtClean="0">
                <a:solidFill>
                  <a:srgbClr val="3333CC"/>
                </a:solidFill>
                <a:latin typeface="微软雅黑" panose="020B0503020204020204" pitchFamily="34" charset="-122"/>
                <a:ea typeface="微软雅黑" panose="020B0503020204020204" pitchFamily="34" charset="-122"/>
              </a:rPr>
              <a:t>年已经有</a:t>
            </a:r>
            <a:r>
              <a:rPr lang="en-US" altLang="zh-CN" sz="2200" b="1" smtClean="0">
                <a:solidFill>
                  <a:srgbClr val="3333CC"/>
                </a:solidFill>
                <a:latin typeface="微软雅黑" panose="020B0503020204020204" pitchFamily="34" charset="-122"/>
                <a:ea typeface="微软雅黑" panose="020B0503020204020204" pitchFamily="34" charset="-122"/>
              </a:rPr>
              <a:t>5000</a:t>
            </a:r>
            <a:r>
              <a:rPr lang="zh-CN" altLang="en-US" sz="2200" b="1" smtClean="0">
                <a:solidFill>
                  <a:srgbClr val="3333CC"/>
                </a:solidFill>
                <a:latin typeface="微软雅黑" panose="020B0503020204020204" pitchFamily="34" charset="-122"/>
                <a:ea typeface="微软雅黑" panose="020B0503020204020204" pitchFamily="34" charset="-122"/>
              </a:rPr>
              <a:t>台这种数控机床。</a:t>
            </a:r>
            <a:endParaRPr lang="zh-CN" altLang="en-US" sz="2200" b="1" smtClean="0">
              <a:solidFill>
                <a:srgbClr val="3333CC"/>
              </a:solidFill>
              <a:latin typeface="微软雅黑" panose="020B0503020204020204" pitchFamily="34" charset="-122"/>
              <a:ea typeface="微软雅黑" panose="020B0503020204020204" pitchFamily="34" charset="-122"/>
            </a:endParaRPr>
          </a:p>
          <a:p>
            <a:pPr eaLnBrk="1" latinLnBrk="0" hangingPunct="1">
              <a:lnSpc>
                <a:spcPct val="100000"/>
              </a:lnSpc>
              <a:spcBef>
                <a:spcPts val="0"/>
              </a:spcBef>
            </a:pPr>
            <a:r>
              <a:rPr lang="zh-CN" altLang="en-US" sz="2200" b="1" smtClean="0">
                <a:latin typeface="微软雅黑" panose="020B0503020204020204" pitchFamily="34" charset="-122"/>
                <a:ea typeface="微软雅黑" panose="020B0503020204020204" pitchFamily="34" charset="-122"/>
              </a:rPr>
              <a:t>另一种数控叫“点到点定位系统”，到</a:t>
            </a:r>
            <a:r>
              <a:rPr lang="en-US" altLang="zh-CN" sz="2200" b="1" smtClean="0">
                <a:latin typeface="微软雅黑" panose="020B0503020204020204" pitchFamily="34" charset="-122"/>
                <a:ea typeface="微软雅黑" panose="020B0503020204020204" pitchFamily="34" charset="-122"/>
              </a:rPr>
              <a:t>1960</a:t>
            </a:r>
            <a:r>
              <a:rPr lang="zh-CN" altLang="en-US" sz="2200" b="1" smtClean="0">
                <a:latin typeface="微软雅黑" panose="020B0503020204020204" pitchFamily="34" charset="-122"/>
                <a:ea typeface="微软雅黑" panose="020B0503020204020204" pitchFamily="34" charset="-122"/>
              </a:rPr>
              <a:t>年代得到商业推广。但在</a:t>
            </a:r>
            <a:r>
              <a:rPr lang="en-US" altLang="zh-CN" sz="2200" b="1" smtClean="0">
                <a:latin typeface="微软雅黑" panose="020B0503020204020204" pitchFamily="34" charset="-122"/>
                <a:ea typeface="微软雅黑" panose="020B0503020204020204" pitchFamily="34" charset="-122"/>
              </a:rPr>
              <a:t>1971</a:t>
            </a:r>
            <a:r>
              <a:rPr lang="zh-CN" altLang="en-US" sz="2200" b="1" smtClean="0">
                <a:latin typeface="微软雅黑" panose="020B0503020204020204" pitchFamily="34" charset="-122"/>
                <a:ea typeface="微软雅黑" panose="020B0503020204020204" pitchFamily="34" charset="-122"/>
              </a:rPr>
              <a:t>年，</a:t>
            </a:r>
            <a:r>
              <a:rPr lang="en-US" altLang="zh-CN" sz="2200" b="1" smtClean="0">
                <a:latin typeface="微软雅黑" panose="020B0503020204020204" pitchFamily="34" charset="-122"/>
                <a:ea typeface="微软雅黑" panose="020B0503020204020204" pitchFamily="34" charset="-122"/>
              </a:rPr>
              <a:t>95</a:t>
            </a:r>
            <a:r>
              <a:rPr lang="zh-CN" altLang="en-US" sz="2200" b="1" smtClean="0">
                <a:latin typeface="微软雅黑" panose="020B0503020204020204" pitchFamily="34" charset="-122"/>
                <a:ea typeface="微软雅黑" panose="020B0503020204020204" pitchFamily="34" charset="-122"/>
              </a:rPr>
              <a:t>％的小企业还没有数控机床。</a:t>
            </a:r>
            <a:endParaRPr lang="zh-CN" altLang="en-US" sz="2200" b="1" smtClean="0">
              <a:latin typeface="微软雅黑" panose="020B0503020204020204" pitchFamily="34" charset="-122"/>
              <a:ea typeface="微软雅黑" panose="020B0503020204020204" pitchFamily="34" charset="-122"/>
            </a:endParaRPr>
          </a:p>
          <a:p>
            <a:pPr eaLnBrk="1" latinLnBrk="0" hangingPunct="1">
              <a:lnSpc>
                <a:spcPct val="100000"/>
              </a:lnSpc>
              <a:spcBef>
                <a:spcPts val="0"/>
              </a:spcBef>
            </a:pPr>
            <a:r>
              <a:rPr lang="zh-CN" altLang="en-US" sz="2200" b="1" smtClean="0">
                <a:solidFill>
                  <a:srgbClr val="3333CC"/>
                </a:solidFill>
                <a:latin typeface="微软雅黑" panose="020B0503020204020204" pitchFamily="34" charset="-122"/>
                <a:ea typeface="微软雅黑" panose="020B0503020204020204" pitchFamily="34" charset="-122"/>
              </a:rPr>
              <a:t>从</a:t>
            </a:r>
            <a:r>
              <a:rPr lang="en-US" altLang="zh-CN" sz="2200" b="1" smtClean="0">
                <a:solidFill>
                  <a:srgbClr val="3333CC"/>
                </a:solidFill>
                <a:latin typeface="微软雅黑" panose="020B0503020204020204" pitchFamily="34" charset="-122"/>
                <a:ea typeface="微软雅黑" panose="020B0503020204020204" pitchFamily="34" charset="-122"/>
              </a:rPr>
              <a:t>20</a:t>
            </a:r>
            <a:r>
              <a:rPr lang="zh-CN" altLang="en-US" sz="2200" b="1" smtClean="0">
                <a:solidFill>
                  <a:srgbClr val="3333CC"/>
                </a:solidFill>
                <a:latin typeface="微软雅黑" panose="020B0503020204020204" pitchFamily="34" charset="-122"/>
                <a:ea typeface="微软雅黑" panose="020B0503020204020204" pitchFamily="34" charset="-122"/>
              </a:rPr>
              <a:t>世纪</a:t>
            </a:r>
            <a:r>
              <a:rPr lang="en-US" altLang="zh-CN" sz="2200" b="1" smtClean="0">
                <a:solidFill>
                  <a:srgbClr val="3333CC"/>
                </a:solidFill>
                <a:latin typeface="微软雅黑" panose="020B0503020204020204" pitchFamily="34" charset="-122"/>
                <a:ea typeface="微软雅黑" panose="020B0503020204020204" pitchFamily="34" charset="-122"/>
              </a:rPr>
              <a:t>80</a:t>
            </a:r>
            <a:r>
              <a:rPr lang="zh-CN" altLang="en-US" sz="2200" b="1" smtClean="0">
                <a:solidFill>
                  <a:srgbClr val="3333CC"/>
                </a:solidFill>
                <a:latin typeface="微软雅黑" panose="020B0503020204020204" pitchFamily="34" charset="-122"/>
                <a:ea typeface="微软雅黑" panose="020B0503020204020204" pitchFamily="34" charset="-122"/>
              </a:rPr>
              <a:t>年代起，</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数控技术</a:t>
            </a:r>
            <a:r>
              <a:rPr lang="zh-CN" altLang="en-US" sz="2200" b="1" smtClean="0">
                <a:solidFill>
                  <a:srgbClr val="3333CC"/>
                </a:solidFill>
                <a:latin typeface="微软雅黑" panose="020B0503020204020204" pitchFamily="34" charset="-122"/>
                <a:ea typeface="微软雅黑" panose="020B0503020204020204" pitchFamily="34" charset="-122"/>
              </a:rPr>
              <a:t>在全球范围开始得到了大发展，数控技术成了机床水平的基本标志。</a:t>
            </a:r>
            <a:endParaRPr lang="zh-CN" altLang="en-US" sz="2200" b="1" smtClean="0">
              <a:solidFill>
                <a:srgbClr val="3333CC"/>
              </a:solidFill>
              <a:latin typeface="微软雅黑" panose="020B0503020204020204" pitchFamily="34" charset="-122"/>
              <a:ea typeface="微软雅黑" panose="020B0503020204020204" pitchFamily="34" charset="-122"/>
            </a:endParaRPr>
          </a:p>
          <a:p>
            <a:pPr eaLnBrk="1" latinLnBrk="0" hangingPunct="1">
              <a:lnSpc>
                <a:spcPct val="100000"/>
              </a:lnSpc>
              <a:spcBef>
                <a:spcPts val="0"/>
              </a:spcBef>
            </a:pPr>
            <a:r>
              <a:rPr lang="zh-CN" altLang="en-US" sz="2200" b="1" smtClean="0">
                <a:latin typeface="微软雅黑" panose="020B0503020204020204" pitchFamily="34" charset="-122"/>
                <a:ea typeface="微软雅黑" panose="020B0503020204020204" pitchFamily="34" charset="-122"/>
              </a:rPr>
              <a:t>目前最著名的数控系统是德国的</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西门</a:t>
            </a:r>
            <a:r>
              <a:rPr lang="zh-CN" altLang="en-US" sz="2200" b="1" smtClean="0">
                <a:latin typeface="微软雅黑" panose="020B0503020204020204" pitchFamily="34" charset="-122"/>
                <a:ea typeface="微软雅黑" panose="020B0503020204020204" pitchFamily="34" charset="-122"/>
              </a:rPr>
              <a:t>子和日本的</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法</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那克</a:t>
            </a:r>
            <a:r>
              <a:rPr lang="zh-CN" altLang="en-US" sz="2200" b="1" smtClean="0">
                <a:latin typeface="微软雅黑" panose="020B0503020204020204" pitchFamily="34" charset="-122"/>
                <a:ea typeface="微软雅黑" panose="020B0503020204020204" pitchFamily="34" charset="-122"/>
              </a:rPr>
              <a:t>计算机数控系统</a:t>
            </a:r>
            <a:r>
              <a:rPr lang="en-US" altLang="zh-CN" sz="2200" b="1" smtClean="0">
                <a:latin typeface="微软雅黑" panose="020B0503020204020204" pitchFamily="34" charset="-122"/>
                <a:ea typeface="微软雅黑" panose="020B0503020204020204" pitchFamily="34" charset="-122"/>
              </a:rPr>
              <a:t>(CNC)</a:t>
            </a:r>
            <a:r>
              <a:rPr lang="zh-CN" altLang="en-US" sz="2200" b="1" smtClean="0">
                <a:latin typeface="微软雅黑" panose="020B0503020204020204" pitchFamily="34" charset="-122"/>
                <a:ea typeface="微软雅黑" panose="020B0503020204020204" pitchFamily="34" charset="-122"/>
              </a:rPr>
              <a:t>。</a:t>
            </a:r>
            <a:endParaRPr lang="zh-CN" altLang="en-US" sz="2200" b="1" smtClean="0">
              <a:latin typeface="微软雅黑" panose="020B0503020204020204" pitchFamily="34" charset="-122"/>
              <a:ea typeface="微软雅黑" panose="020B0503020204020204" pitchFamily="34" charset="-122"/>
            </a:endParaRPr>
          </a:p>
          <a:p>
            <a:pPr eaLnBrk="1" latinLnBrk="0" hangingPunct="1">
              <a:lnSpc>
                <a:spcPct val="100000"/>
              </a:lnSpc>
              <a:spcBef>
                <a:spcPts val="0"/>
              </a:spcBef>
            </a:pPr>
            <a:r>
              <a:rPr lang="zh-CN" altLang="en-US" sz="2200" b="1" smtClean="0">
                <a:solidFill>
                  <a:srgbClr val="3333CC"/>
                </a:solidFill>
                <a:latin typeface="微软雅黑" panose="020B0503020204020204" pitchFamily="34" charset="-122"/>
                <a:ea typeface="微软雅黑" panose="020B0503020204020204" pitchFamily="34" charset="-122"/>
              </a:rPr>
              <a:t>从</a:t>
            </a:r>
            <a:r>
              <a:rPr lang="en-US" altLang="zh-CN" sz="2200" b="1" smtClean="0">
                <a:solidFill>
                  <a:srgbClr val="3333CC"/>
                </a:solidFill>
                <a:latin typeface="微软雅黑" panose="020B0503020204020204" pitchFamily="34" charset="-122"/>
                <a:ea typeface="微软雅黑" panose="020B0503020204020204" pitchFamily="34" charset="-122"/>
              </a:rPr>
              <a:t>CNC</a:t>
            </a:r>
            <a:r>
              <a:rPr lang="zh-CN" altLang="en-US" sz="2200" b="1" smtClean="0">
                <a:solidFill>
                  <a:srgbClr val="3333CC"/>
                </a:solidFill>
                <a:latin typeface="微软雅黑" panose="020B0503020204020204" pitchFamily="34" charset="-122"/>
                <a:ea typeface="微软雅黑" panose="020B0503020204020204" pitchFamily="34" charset="-122"/>
              </a:rPr>
              <a:t>机床到</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加工中心</a:t>
            </a:r>
            <a:r>
              <a:rPr lang="zh-CN" altLang="en-US" sz="2200" b="1" smtClean="0">
                <a:solidFill>
                  <a:srgbClr val="3333CC"/>
                </a:solidFill>
                <a:latin typeface="微软雅黑" panose="020B0503020204020204" pitchFamily="34" charset="-122"/>
                <a:ea typeface="微软雅黑" panose="020B0503020204020204" pitchFamily="34" charset="-122"/>
              </a:rPr>
              <a:t>，从</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柔性生产线</a:t>
            </a:r>
            <a:r>
              <a:rPr lang="zh-CN" altLang="en-US" sz="2200" b="1" smtClean="0">
                <a:solidFill>
                  <a:srgbClr val="3333CC"/>
                </a:solidFill>
                <a:latin typeface="微软雅黑" panose="020B0503020204020204" pitchFamily="34" charset="-122"/>
                <a:ea typeface="微软雅黑" panose="020B0503020204020204" pitchFamily="34" charset="-122"/>
              </a:rPr>
              <a:t>到</a:t>
            </a:r>
            <a:r>
              <a:rPr lang="en-US" altLang="zh-CN" sz="2200" b="1" smtClean="0">
                <a:solidFill>
                  <a:srgbClr val="3333CC"/>
                </a:solidFill>
                <a:latin typeface="微软雅黑" panose="020B0503020204020204" pitchFamily="34" charset="-122"/>
                <a:ea typeface="微软雅黑" panose="020B0503020204020204" pitchFamily="34" charset="-122"/>
              </a:rPr>
              <a:t>CIMs</a:t>
            </a:r>
            <a:r>
              <a:rPr lang="zh-CN" altLang="en-US" sz="2200" b="1" smtClean="0">
                <a:solidFill>
                  <a:srgbClr val="3333CC"/>
                </a:solidFill>
                <a:latin typeface="微软雅黑" panose="020B0503020204020204" pitchFamily="34" charset="-122"/>
                <a:ea typeface="微软雅黑" panose="020B0503020204020204" pitchFamily="34" charset="-122"/>
              </a:rPr>
              <a:t>，从工厂</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自动化</a:t>
            </a:r>
            <a:r>
              <a:rPr lang="zh-CN" altLang="en-US" sz="2200" b="1" smtClean="0">
                <a:solidFill>
                  <a:srgbClr val="3333CC"/>
                </a:solidFill>
                <a:latin typeface="微软雅黑" panose="020B0503020204020204" pitchFamily="34" charset="-122"/>
                <a:ea typeface="微软雅黑" panose="020B0503020204020204" pitchFamily="34" charset="-122"/>
              </a:rPr>
              <a:t>到</a:t>
            </a:r>
            <a:r>
              <a:rPr lang="zh-CN" altLang="en-US" sz="2400" b="1" dirty="0" smtClean="0">
                <a:solidFill>
                  <a:srgbClr val="C00000"/>
                </a:solidFill>
                <a:latin typeface="微软雅黑" panose="020B0503020204020204" pitchFamily="34" charset="-122"/>
                <a:ea typeface="微软雅黑" panose="020B0503020204020204" pitchFamily="34" charset="-122"/>
                <a:cs typeface="+mn-ea"/>
              </a:rPr>
              <a:t>无人化</a:t>
            </a:r>
            <a:r>
              <a:rPr lang="zh-CN" altLang="en-US" sz="2200" b="1" smtClean="0">
                <a:solidFill>
                  <a:srgbClr val="3333CC"/>
                </a:solidFill>
                <a:latin typeface="微软雅黑" panose="020B0503020204020204" pitchFamily="34" charset="-122"/>
                <a:ea typeface="微软雅黑" panose="020B0503020204020204" pitchFamily="34" charset="-122"/>
              </a:rPr>
              <a:t>工厂，技术在不断进步，生产率在不断提高，但也带来了一系列新的问题：</a:t>
            </a:r>
            <a:r>
              <a:rPr lang="zh-CN" altLang="en-US" sz="2400" b="1" smtClean="0">
                <a:solidFill>
                  <a:srgbClr val="003399"/>
                </a:solidFill>
                <a:latin typeface="微软雅黑" panose="020B0503020204020204" pitchFamily="34" charset="-122"/>
                <a:ea typeface="微软雅黑" panose="020B0503020204020204" pitchFamily="34" charset="-122"/>
              </a:rPr>
              <a:t>工人失业、成本上升、效益下降</a:t>
            </a:r>
            <a:r>
              <a:rPr lang="zh-CN" altLang="en-US" sz="2200" b="1" smtClean="0">
                <a:solidFill>
                  <a:srgbClr val="003399"/>
                </a:solidFill>
                <a:latin typeface="微软雅黑" panose="020B0503020204020204" pitchFamily="34" charset="-122"/>
                <a:ea typeface="微软雅黑" panose="020B0503020204020204" pitchFamily="34" charset="-122"/>
              </a:rPr>
              <a:t>，</a:t>
            </a:r>
            <a:r>
              <a:rPr lang="en-US" altLang="zh-CN" sz="2200" b="1" smtClean="0">
                <a:solidFill>
                  <a:srgbClr val="003399"/>
                </a:solidFill>
                <a:latin typeface="微软雅黑" panose="020B0503020204020204" pitchFamily="34" charset="-122"/>
                <a:ea typeface="微软雅黑" panose="020B0503020204020204" pitchFamily="34" charset="-122"/>
              </a:rPr>
              <a:t>……</a:t>
            </a:r>
            <a:endParaRPr lang="en-US" altLang="zh-CN" sz="2200" b="1" smtClean="0">
              <a:solidFill>
                <a:srgbClr val="00339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36133B6-6643-4D78-BB9F-1B96C67F7387}" type="datetime11">
              <a:rPr lang="zh-CN" altLang="en-US"/>
            </a:fld>
            <a:endParaRPr lang="en-US" altLang="zh-CN"/>
          </a:p>
        </p:txBody>
      </p:sp>
      <p:sp>
        <p:nvSpPr>
          <p:cNvPr id="5529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301C73-3989-4937-83E3-4243853CF1F8}"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40642" name="Rectangle 2"/>
          <p:cNvSpPr>
            <a:spLocks noGrp="1" noChangeArrowheads="1"/>
          </p:cNvSpPr>
          <p:nvPr>
            <p:ph type="title"/>
          </p:nvPr>
        </p:nvSpPr>
        <p:spPr>
          <a:xfrm>
            <a:off x="468313" y="277813"/>
            <a:ext cx="8218487" cy="847725"/>
          </a:xfrm>
          <a:solidFill>
            <a:srgbClr val="3333CC"/>
          </a:solidFill>
        </p:spPr>
        <p:txBody>
          <a:bodyPr/>
          <a:lstStyle/>
          <a:p>
            <a:pPr eaLnBrk="1" hangingPunct="1">
              <a:defRPr/>
            </a:pPr>
            <a:r>
              <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9.5 </a:t>
            </a:r>
            <a:r>
              <a:rPr lang="zh-CN" altLang="en-US"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工厂自动化 </a:t>
            </a:r>
            <a:r>
              <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无人工厂</a:t>
            </a:r>
            <a:endParaRPr lang="en-US" altLang="zh-CN" sz="4000" b="1" dirty="0" smtClean="0">
              <a:solidFill>
                <a:srgbClr val="FFCCCC"/>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55301" name="Rectangle 3"/>
          <p:cNvSpPr>
            <a:spLocks noGrp="1" noChangeArrowheads="1"/>
          </p:cNvSpPr>
          <p:nvPr>
            <p:ph idx="1"/>
          </p:nvPr>
        </p:nvSpPr>
        <p:spPr>
          <a:xfrm>
            <a:off x="361950" y="1125538"/>
            <a:ext cx="8313738" cy="4876800"/>
          </a:xfrm>
        </p:spPr>
        <p:txBody>
          <a:bodyPr/>
          <a:lstStyle/>
          <a:p>
            <a:pPr eaLnBrk="1" hangingPunct="1">
              <a:lnSpc>
                <a:spcPct val="110000"/>
              </a:lnSpc>
              <a:spcBef>
                <a:spcPct val="35000"/>
              </a:spcBef>
            </a:pPr>
            <a:r>
              <a:rPr lang="en-US" altLang="zh-CN" sz="2200" b="1" smtClean="0">
                <a:latin typeface="微软雅黑" panose="020B0503020204020204" pitchFamily="34" charset="-122"/>
                <a:ea typeface="微软雅黑" panose="020B0503020204020204" pitchFamily="34" charset="-122"/>
              </a:rPr>
              <a:t>1949</a:t>
            </a:r>
            <a:r>
              <a:rPr lang="zh-CN" altLang="en-US" sz="2200" b="1" smtClean="0">
                <a:latin typeface="微软雅黑" panose="020B0503020204020204" pitchFamily="34" charset="-122"/>
                <a:ea typeface="微软雅黑" panose="020B0503020204020204" pitchFamily="34" charset="-122"/>
              </a:rPr>
              <a:t>年，控制论创始人维纳警告说：</a:t>
            </a:r>
            <a:r>
              <a:rPr lang="zh-CN" altLang="en-US" sz="2200" b="1" smtClean="0">
                <a:solidFill>
                  <a:srgbClr val="FF3300"/>
                </a:solidFill>
                <a:latin typeface="微软雅黑" panose="020B0503020204020204" pitchFamily="34" charset="-122"/>
                <a:ea typeface="微软雅黑" panose="020B0503020204020204" pitchFamily="34" charset="-122"/>
              </a:rPr>
              <a:t>“计算机和自动控制系统将会导致</a:t>
            </a:r>
            <a:r>
              <a:rPr lang="zh-CN" altLang="en-US" sz="2400" b="1" smtClean="0">
                <a:solidFill>
                  <a:srgbClr val="C00000"/>
                </a:solidFill>
                <a:latin typeface="微软雅黑" panose="020B0503020204020204" pitchFamily="34" charset="-122"/>
                <a:ea typeface="微软雅黑" panose="020B0503020204020204" pitchFamily="34" charset="-122"/>
              </a:rPr>
              <a:t>无人工厂</a:t>
            </a:r>
            <a:r>
              <a:rPr lang="zh-CN" altLang="en-US" sz="2200" b="1" smtClean="0">
                <a:solidFill>
                  <a:srgbClr val="FF3300"/>
                </a:solidFill>
                <a:latin typeface="微软雅黑" panose="020B0503020204020204" pitchFamily="34" charset="-122"/>
                <a:ea typeface="微软雅黑" panose="020B0503020204020204" pitchFamily="34" charset="-122"/>
              </a:rPr>
              <a:t>，这种技术在当前企业家手里，将会导致灾难性的</a:t>
            </a:r>
            <a:r>
              <a:rPr lang="zh-CN" altLang="en-US" sz="2400" b="1" smtClean="0">
                <a:solidFill>
                  <a:srgbClr val="C00000"/>
                </a:solidFill>
                <a:latin typeface="微软雅黑" panose="020B0503020204020204" pitchFamily="34" charset="-122"/>
                <a:ea typeface="微软雅黑" panose="020B0503020204020204" pitchFamily="34" charset="-122"/>
              </a:rPr>
              <a:t>失业</a:t>
            </a:r>
            <a:r>
              <a:rPr lang="zh-CN" altLang="en-US" sz="2200" b="1" smtClean="0">
                <a:solidFill>
                  <a:srgbClr val="FF3300"/>
                </a:solidFill>
                <a:latin typeface="微软雅黑" panose="020B0503020204020204" pitchFamily="34" charset="-122"/>
                <a:ea typeface="微软雅黑" panose="020B0503020204020204" pitchFamily="34" charset="-122"/>
              </a:rPr>
              <a:t>问题”。</a:t>
            </a:r>
            <a:r>
              <a:rPr lang="zh-CN" altLang="en-US" sz="2200" b="1" smtClean="0">
                <a:latin typeface="微软雅黑" panose="020B0503020204020204" pitchFamily="34" charset="-122"/>
                <a:ea typeface="微软雅黑" panose="020B0503020204020204" pitchFamily="34" charset="-122"/>
              </a:rPr>
              <a:t> 他估计这种危险情况将会在十年到二十后出现。他的担忧果真在美国出现了。</a:t>
            </a:r>
            <a:endParaRPr lang="zh-CN" altLang="en-US" sz="2200" b="1" smtClean="0">
              <a:latin typeface="微软雅黑" panose="020B0503020204020204" pitchFamily="34" charset="-122"/>
              <a:ea typeface="微软雅黑" panose="020B0503020204020204" pitchFamily="34" charset="-122"/>
            </a:endParaRPr>
          </a:p>
          <a:p>
            <a:pPr eaLnBrk="1" hangingPunct="1">
              <a:lnSpc>
                <a:spcPct val="110000"/>
              </a:lnSpc>
              <a:spcBef>
                <a:spcPct val="35000"/>
              </a:spcBef>
            </a:pPr>
            <a:r>
              <a:rPr lang="en-US" altLang="zh-CN" sz="2200" b="1" smtClean="0">
                <a:latin typeface="微软雅黑" panose="020B0503020204020204" pitchFamily="34" charset="-122"/>
                <a:ea typeface="微软雅黑" panose="020B0503020204020204" pitchFamily="34" charset="-122"/>
              </a:rPr>
              <a:t>1961</a:t>
            </a:r>
            <a:r>
              <a:rPr lang="zh-CN" altLang="en-US" sz="2200" b="1" smtClean="0">
                <a:latin typeface="微软雅黑" panose="020B0503020204020204" pitchFamily="34" charset="-122"/>
                <a:ea typeface="微软雅黑" panose="020B0503020204020204" pitchFamily="34" charset="-122"/>
              </a:rPr>
              <a:t>年，美国总统肯尼迪说：</a:t>
            </a:r>
            <a:r>
              <a:rPr lang="zh-CN" altLang="en-US" sz="2200" b="1" smtClean="0">
                <a:solidFill>
                  <a:srgbClr val="FF3300"/>
                </a:solidFill>
                <a:latin typeface="微软雅黑" panose="020B0503020204020204" pitchFamily="34" charset="-122"/>
                <a:ea typeface="微软雅黑" panose="020B0503020204020204" pitchFamily="34" charset="-122"/>
              </a:rPr>
              <a:t>“</a:t>
            </a:r>
            <a:r>
              <a:rPr lang="zh-CN" altLang="en-US" sz="2400" b="1" smtClean="0">
                <a:solidFill>
                  <a:srgbClr val="C00000"/>
                </a:solidFill>
                <a:latin typeface="微软雅黑" panose="020B0503020204020204" pitchFamily="34" charset="-122"/>
                <a:ea typeface="微软雅黑" panose="020B0503020204020204" pitchFamily="34" charset="-122"/>
              </a:rPr>
              <a:t>自动控制</a:t>
            </a:r>
            <a:r>
              <a:rPr lang="zh-CN" altLang="en-US" sz="2200" b="1" smtClean="0">
                <a:solidFill>
                  <a:srgbClr val="FF3300"/>
                </a:solidFill>
                <a:latin typeface="微软雅黑" panose="020B0503020204020204" pitchFamily="34" charset="-122"/>
                <a:ea typeface="微软雅黑" panose="020B0503020204020204" pitchFamily="34" charset="-122"/>
              </a:rPr>
              <a:t>引起的</a:t>
            </a:r>
            <a:r>
              <a:rPr lang="zh-CN" altLang="en-US" sz="2400" b="1" smtClean="0">
                <a:solidFill>
                  <a:srgbClr val="C00000"/>
                </a:solidFill>
                <a:latin typeface="微软雅黑" panose="020B0503020204020204" pitchFamily="34" charset="-122"/>
                <a:ea typeface="微软雅黑" panose="020B0503020204020204" pitchFamily="34" charset="-122"/>
              </a:rPr>
              <a:t>失业</a:t>
            </a:r>
            <a:r>
              <a:rPr lang="zh-CN" altLang="en-US" sz="2200" b="1" smtClean="0">
                <a:solidFill>
                  <a:srgbClr val="FF3300"/>
                </a:solidFill>
                <a:latin typeface="微软雅黑" panose="020B0503020204020204" pitchFamily="34" charset="-122"/>
                <a:ea typeface="微软雅黑" panose="020B0503020204020204" pitchFamily="34" charset="-122"/>
              </a:rPr>
              <a:t>是</a:t>
            </a:r>
            <a:r>
              <a:rPr lang="en-US" altLang="zh-CN" sz="2200" b="1" smtClean="0">
                <a:solidFill>
                  <a:srgbClr val="FF3300"/>
                </a:solidFill>
                <a:latin typeface="微软雅黑" panose="020B0503020204020204" pitchFamily="34" charset="-122"/>
                <a:ea typeface="微软雅黑" panose="020B0503020204020204" pitchFamily="34" charset="-122"/>
              </a:rPr>
              <a:t>1960</a:t>
            </a:r>
            <a:r>
              <a:rPr lang="zh-CN" altLang="en-US" sz="2200" b="1" smtClean="0">
                <a:solidFill>
                  <a:srgbClr val="FF3300"/>
                </a:solidFill>
                <a:latin typeface="微软雅黑" panose="020B0503020204020204" pitchFamily="34" charset="-122"/>
                <a:ea typeface="微软雅黑" panose="020B0503020204020204" pitchFamily="34" charset="-122"/>
              </a:rPr>
              <a:t>年代对美国的主要</a:t>
            </a:r>
            <a:r>
              <a:rPr lang="zh-CN" altLang="en-US" sz="2400" b="1" smtClean="0">
                <a:solidFill>
                  <a:srgbClr val="C00000"/>
                </a:solidFill>
                <a:latin typeface="微软雅黑" panose="020B0503020204020204" pitchFamily="34" charset="-122"/>
                <a:ea typeface="微软雅黑" panose="020B0503020204020204" pitchFamily="34" charset="-122"/>
              </a:rPr>
              <a:t>挑战</a:t>
            </a:r>
            <a:r>
              <a:rPr lang="zh-CN" altLang="en-US" sz="2200" b="1" smtClean="0">
                <a:solidFill>
                  <a:srgbClr val="FF3300"/>
                </a:solidFill>
                <a:latin typeface="微软雅黑" panose="020B0503020204020204" pitchFamily="34" charset="-122"/>
                <a:ea typeface="微软雅黑" panose="020B0503020204020204" pitchFamily="34" charset="-122"/>
              </a:rPr>
              <a:t>。”</a:t>
            </a:r>
            <a:endParaRPr lang="zh-CN" altLang="en-US" sz="2200" b="1" smtClean="0">
              <a:solidFill>
                <a:srgbClr val="FF3300"/>
              </a:solidFill>
              <a:latin typeface="微软雅黑" panose="020B0503020204020204" pitchFamily="34" charset="-122"/>
              <a:ea typeface="微软雅黑" panose="020B0503020204020204" pitchFamily="34" charset="-122"/>
            </a:endParaRPr>
          </a:p>
          <a:p>
            <a:pPr eaLnBrk="1" hangingPunct="1">
              <a:lnSpc>
                <a:spcPct val="110000"/>
              </a:lnSpc>
              <a:spcBef>
                <a:spcPct val="35000"/>
              </a:spcBef>
            </a:pPr>
            <a:r>
              <a:rPr lang="zh-CN" altLang="en-US" sz="2200" b="1" smtClean="0">
                <a:solidFill>
                  <a:srgbClr val="3333CC"/>
                </a:solidFill>
                <a:latin typeface="微软雅黑" panose="020B0503020204020204" pitchFamily="34" charset="-122"/>
                <a:ea typeface="微软雅黑" panose="020B0503020204020204" pitchFamily="34" charset="-122"/>
              </a:rPr>
              <a:t>与</a:t>
            </a:r>
            <a:r>
              <a:rPr lang="en-US" altLang="zh-CN" sz="2200" b="1" smtClean="0">
                <a:solidFill>
                  <a:srgbClr val="3333CC"/>
                </a:solidFill>
                <a:latin typeface="微软雅黑" panose="020B0503020204020204" pitchFamily="34" charset="-122"/>
                <a:ea typeface="微软雅黑" panose="020B0503020204020204" pitchFamily="34" charset="-122"/>
              </a:rPr>
              <a:t>NC</a:t>
            </a:r>
            <a:r>
              <a:rPr lang="zh-CN" altLang="en-US" sz="2200" b="1" smtClean="0">
                <a:solidFill>
                  <a:srgbClr val="3333CC"/>
                </a:solidFill>
                <a:latin typeface="微软雅黑" panose="020B0503020204020204" pitchFamily="34" charset="-122"/>
                <a:ea typeface="微软雅黑" panose="020B0503020204020204" pitchFamily="34" charset="-122"/>
              </a:rPr>
              <a:t>技术和</a:t>
            </a:r>
            <a:r>
              <a:rPr lang="en-US" altLang="zh-CN" sz="2200" b="1" smtClean="0">
                <a:solidFill>
                  <a:srgbClr val="3333CC"/>
                </a:solidFill>
                <a:latin typeface="微软雅黑" panose="020B0503020204020204" pitchFamily="34" charset="-122"/>
                <a:ea typeface="微软雅黑" panose="020B0503020204020204" pitchFamily="34" charset="-122"/>
              </a:rPr>
              <a:t>CNC</a:t>
            </a:r>
            <a:r>
              <a:rPr lang="zh-CN" altLang="en-US" sz="2200" b="1" smtClean="0">
                <a:solidFill>
                  <a:srgbClr val="3333CC"/>
                </a:solidFill>
                <a:latin typeface="微软雅黑" panose="020B0503020204020204" pitchFamily="34" charset="-122"/>
                <a:ea typeface="微软雅黑" panose="020B0503020204020204" pitchFamily="34" charset="-122"/>
              </a:rPr>
              <a:t>技术同步发展的还有</a:t>
            </a:r>
            <a:r>
              <a:rPr lang="en-US" altLang="zh-CN" sz="2200" b="1" smtClean="0">
                <a:solidFill>
                  <a:srgbClr val="3333CC"/>
                </a:solidFill>
                <a:latin typeface="微软雅黑" panose="020B0503020204020204" pitchFamily="34" charset="-122"/>
                <a:ea typeface="微软雅黑" panose="020B0503020204020204" pitchFamily="34" charset="-122"/>
              </a:rPr>
              <a:t>CAD</a:t>
            </a:r>
            <a:r>
              <a:rPr lang="zh-CN" altLang="en-US" sz="2200" b="1" smtClean="0">
                <a:solidFill>
                  <a:srgbClr val="3333CC"/>
                </a:solidFill>
                <a:latin typeface="微软雅黑" panose="020B0503020204020204" pitchFamily="34" charset="-122"/>
                <a:ea typeface="微软雅黑" panose="020B0503020204020204" pitchFamily="34" charset="-122"/>
              </a:rPr>
              <a:t>、</a:t>
            </a:r>
            <a:r>
              <a:rPr lang="en-US" altLang="zh-CN" sz="2200" b="1" smtClean="0">
                <a:solidFill>
                  <a:srgbClr val="3333CC"/>
                </a:solidFill>
                <a:latin typeface="微软雅黑" panose="020B0503020204020204" pitchFamily="34" charset="-122"/>
                <a:ea typeface="微软雅黑" panose="020B0503020204020204" pitchFamily="34" charset="-122"/>
              </a:rPr>
              <a:t>CAM</a:t>
            </a:r>
            <a:r>
              <a:rPr lang="zh-CN" altLang="en-US" sz="2200" b="1" smtClean="0">
                <a:solidFill>
                  <a:srgbClr val="3333CC"/>
                </a:solidFill>
                <a:latin typeface="微软雅黑" panose="020B0503020204020204" pitchFamily="34" charset="-122"/>
                <a:ea typeface="微软雅黑" panose="020B0503020204020204" pitchFamily="34" charset="-122"/>
              </a:rPr>
              <a:t>、和</a:t>
            </a:r>
            <a:r>
              <a:rPr lang="en-US" altLang="zh-CN" sz="2200" b="1" smtClean="0">
                <a:solidFill>
                  <a:srgbClr val="3333CC"/>
                </a:solidFill>
                <a:latin typeface="微软雅黑" panose="020B0503020204020204" pitchFamily="34" charset="-122"/>
                <a:ea typeface="微软雅黑" panose="020B0503020204020204" pitchFamily="34" charset="-122"/>
              </a:rPr>
              <a:t>CAE</a:t>
            </a:r>
            <a:r>
              <a:rPr lang="zh-CN" altLang="en-US" sz="2200" b="1" smtClean="0">
                <a:solidFill>
                  <a:srgbClr val="3333CC"/>
                </a:solidFill>
                <a:latin typeface="微软雅黑" panose="020B0503020204020204" pitchFamily="34" charset="-122"/>
                <a:ea typeface="微软雅黑" panose="020B0503020204020204" pitchFamily="34" charset="-122"/>
              </a:rPr>
              <a:t>技术，这些技术结合在一起，形成设计、制造和管理一体化。形成了现代制造技术的基础。</a:t>
            </a:r>
            <a:endParaRPr lang="zh-CN" altLang="en-US" sz="2200" b="1" smtClean="0">
              <a:solidFill>
                <a:srgbClr val="3333CC"/>
              </a:solidFill>
              <a:latin typeface="微软雅黑" panose="020B0503020204020204" pitchFamily="34" charset="-122"/>
              <a:ea typeface="微软雅黑" panose="020B0503020204020204" pitchFamily="34" charset="-122"/>
            </a:endParaRPr>
          </a:p>
          <a:p>
            <a:pPr eaLnBrk="1" hangingPunct="1">
              <a:lnSpc>
                <a:spcPct val="110000"/>
              </a:lnSpc>
              <a:spcBef>
                <a:spcPct val="35000"/>
              </a:spcBef>
            </a:pPr>
            <a:r>
              <a:rPr lang="zh-CN" altLang="en-US" sz="2200" b="1" smtClean="0">
                <a:solidFill>
                  <a:srgbClr val="FF0000"/>
                </a:solidFill>
                <a:latin typeface="微软雅黑" panose="020B0503020204020204" pitchFamily="34" charset="-122"/>
                <a:ea typeface="微软雅黑" panose="020B0503020204020204" pitchFamily="34" charset="-122"/>
              </a:rPr>
              <a:t>单纯的</a:t>
            </a:r>
            <a:r>
              <a:rPr lang="zh-CN" altLang="en-US" sz="2400" b="1" smtClean="0">
                <a:solidFill>
                  <a:srgbClr val="C00000"/>
                </a:solidFill>
                <a:latin typeface="微软雅黑" panose="020B0503020204020204" pitchFamily="34" charset="-122"/>
                <a:ea typeface="微软雅黑" panose="020B0503020204020204" pitchFamily="34" charset="-122"/>
              </a:rPr>
              <a:t>技术进步</a:t>
            </a:r>
            <a:r>
              <a:rPr lang="zh-CN" altLang="en-US" sz="2200" b="1" smtClean="0">
                <a:solidFill>
                  <a:srgbClr val="FF0000"/>
                </a:solidFill>
                <a:latin typeface="微软雅黑" panose="020B0503020204020204" pitchFamily="34" charset="-122"/>
                <a:ea typeface="微软雅黑" panose="020B0503020204020204" pitchFamily="34" charset="-122"/>
              </a:rPr>
              <a:t>并不能解决</a:t>
            </a:r>
            <a:r>
              <a:rPr lang="zh-CN" altLang="en-US" sz="2400" b="1" smtClean="0">
                <a:solidFill>
                  <a:srgbClr val="C00000"/>
                </a:solidFill>
                <a:latin typeface="微软雅黑" panose="020B0503020204020204" pitchFamily="34" charset="-122"/>
                <a:ea typeface="微软雅黑" panose="020B0503020204020204" pitchFamily="34" charset="-122"/>
              </a:rPr>
              <a:t>社会问题</a:t>
            </a:r>
            <a:r>
              <a:rPr lang="zh-CN" altLang="en-US" sz="2200" b="1" smtClean="0">
                <a:solidFill>
                  <a:srgbClr val="FF0000"/>
                </a:solidFill>
                <a:latin typeface="微软雅黑" panose="020B0503020204020204" pitchFamily="34" charset="-122"/>
                <a:ea typeface="微软雅黑" panose="020B0503020204020204" pitchFamily="34" charset="-122"/>
              </a:rPr>
              <a:t>，比如</a:t>
            </a:r>
            <a:r>
              <a:rPr lang="en-US" altLang="zh-CN" sz="2200" b="1" smtClean="0">
                <a:solidFill>
                  <a:srgbClr val="FF0000"/>
                </a:solidFill>
                <a:latin typeface="微软雅黑" panose="020B0503020204020204" pitchFamily="34" charset="-122"/>
                <a:ea typeface="微软雅黑" panose="020B0503020204020204" pitchFamily="34" charset="-122"/>
              </a:rPr>
              <a:t>20</a:t>
            </a:r>
            <a:r>
              <a:rPr lang="zh-CN" altLang="en-US" sz="2200" b="1" smtClean="0">
                <a:solidFill>
                  <a:srgbClr val="FF0000"/>
                </a:solidFill>
                <a:latin typeface="微软雅黑" panose="020B0503020204020204" pitchFamily="34" charset="-122"/>
                <a:ea typeface="微软雅黑" panose="020B0503020204020204" pitchFamily="34" charset="-122"/>
              </a:rPr>
              <a:t>世纪</a:t>
            </a:r>
            <a:r>
              <a:rPr lang="en-US" altLang="zh-CN" sz="2200" b="1" smtClean="0">
                <a:solidFill>
                  <a:srgbClr val="FF0000"/>
                </a:solidFill>
                <a:latin typeface="微软雅黑" panose="020B0503020204020204" pitchFamily="34" charset="-122"/>
                <a:ea typeface="微软雅黑" panose="020B0503020204020204" pitchFamily="34" charset="-122"/>
              </a:rPr>
              <a:t>90</a:t>
            </a:r>
            <a:r>
              <a:rPr lang="zh-CN" altLang="en-US" sz="2200" b="1" smtClean="0">
                <a:solidFill>
                  <a:srgbClr val="FF0000"/>
                </a:solidFill>
                <a:latin typeface="微软雅黑" panose="020B0503020204020204" pitchFamily="34" charset="-122"/>
                <a:ea typeface="微软雅黑" panose="020B0503020204020204" pitchFamily="34" charset="-122"/>
              </a:rPr>
              <a:t>年代以来是全球科技发展特别是制造业</a:t>
            </a:r>
            <a:r>
              <a:rPr lang="zh-CN" altLang="en-US" sz="2400" b="1" smtClean="0">
                <a:solidFill>
                  <a:srgbClr val="C00000"/>
                </a:solidFill>
                <a:latin typeface="微软雅黑" panose="020B0503020204020204" pitchFamily="34" charset="-122"/>
                <a:ea typeface="微软雅黑" panose="020B0503020204020204" pitchFamily="34" charset="-122"/>
              </a:rPr>
              <a:t>技术进步</a:t>
            </a:r>
            <a:r>
              <a:rPr lang="zh-CN" altLang="en-US" sz="2200" b="1" smtClean="0">
                <a:solidFill>
                  <a:srgbClr val="FF0000"/>
                </a:solidFill>
                <a:latin typeface="微软雅黑" panose="020B0503020204020204" pitchFamily="34" charset="-122"/>
                <a:ea typeface="微软雅黑" panose="020B0503020204020204" pitchFamily="34" charset="-122"/>
              </a:rPr>
              <a:t>最</a:t>
            </a:r>
            <a:r>
              <a:rPr lang="zh-CN" altLang="en-US" sz="2200" b="1" smtClean="0">
                <a:solidFill>
                  <a:srgbClr val="0070C0"/>
                </a:solidFill>
                <a:latin typeface="微软雅黑" panose="020B0503020204020204" pitchFamily="34" charset="-122"/>
                <a:ea typeface="微软雅黑" panose="020B0503020204020204" pitchFamily="34" charset="-122"/>
              </a:rPr>
              <a:t>迅速</a:t>
            </a:r>
            <a:r>
              <a:rPr lang="zh-CN" altLang="en-US" sz="2200" b="1" smtClean="0">
                <a:solidFill>
                  <a:srgbClr val="FF0000"/>
                </a:solidFill>
                <a:latin typeface="微软雅黑" panose="020B0503020204020204" pitchFamily="34" charset="-122"/>
                <a:ea typeface="微软雅黑" panose="020B0503020204020204" pitchFamily="34" charset="-122"/>
              </a:rPr>
              <a:t>的时期，但欧洲</a:t>
            </a:r>
            <a:r>
              <a:rPr lang="en-US" altLang="zh-CN" sz="2200" b="1" smtClean="0">
                <a:solidFill>
                  <a:srgbClr val="FF0000"/>
                </a:solidFill>
                <a:latin typeface="微软雅黑" panose="020B0503020204020204" pitchFamily="34" charset="-122"/>
                <a:ea typeface="微软雅黑" panose="020B0503020204020204" pitchFamily="34" charset="-122"/>
              </a:rPr>
              <a:t>1990</a:t>
            </a:r>
            <a:r>
              <a:rPr lang="zh-CN" altLang="en-US" sz="2200" b="1" smtClean="0">
                <a:solidFill>
                  <a:srgbClr val="FF0000"/>
                </a:solidFill>
                <a:latin typeface="微软雅黑" panose="020B0503020204020204" pitchFamily="34" charset="-122"/>
                <a:ea typeface="微软雅黑" panose="020B0503020204020204" pitchFamily="34" charset="-122"/>
              </a:rPr>
              <a:t>年代至今，一直处于</a:t>
            </a:r>
            <a:r>
              <a:rPr lang="zh-CN" altLang="en-US" sz="2400" b="1" smtClean="0">
                <a:solidFill>
                  <a:srgbClr val="C00000"/>
                </a:solidFill>
                <a:latin typeface="微软雅黑" panose="020B0503020204020204" pitchFamily="34" charset="-122"/>
                <a:ea typeface="微软雅黑" panose="020B0503020204020204" pitchFamily="34" charset="-122"/>
              </a:rPr>
              <a:t>经济发展</a:t>
            </a:r>
            <a:r>
              <a:rPr lang="zh-CN" altLang="en-US" sz="2200" b="1" smtClean="0">
                <a:solidFill>
                  <a:srgbClr val="0070C0"/>
                </a:solidFill>
                <a:latin typeface="微软雅黑" panose="020B0503020204020204" pitchFamily="34" charset="-122"/>
                <a:ea typeface="微软雅黑" panose="020B0503020204020204" pitchFamily="34" charset="-122"/>
              </a:rPr>
              <a:t>缓慢</a:t>
            </a:r>
            <a:r>
              <a:rPr lang="zh-CN" altLang="en-US" sz="2200" b="1" smtClean="0">
                <a:solidFill>
                  <a:srgbClr val="FF0000"/>
                </a:solidFill>
                <a:latin typeface="微软雅黑" panose="020B0503020204020204" pitchFamily="34" charset="-122"/>
                <a:ea typeface="微软雅黑" panose="020B0503020204020204" pitchFamily="34" charset="-122"/>
              </a:rPr>
              <a:t>时期。</a:t>
            </a:r>
            <a:endParaRPr lang="zh-CN" altLang="en-US" sz="2200" b="1"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40000"/>
              <a:lumOff val="60000"/>
            </a:schemeClr>
          </a:solidFill>
        </p:spPr>
        <p:txBody>
          <a:bodyPr/>
          <a:lstStyle/>
          <a:p>
            <a:pPr latinLnBrk="0">
              <a:lnSpc>
                <a:spcPct val="130000"/>
              </a:lnSpc>
            </a:pPr>
            <a:r>
              <a:rPr lang="en-US" altLang="zh-CN" i="1">
                <a:latin typeface="微软雅黑" panose="020B0503020204020204" pitchFamily="34" charset="-122"/>
                <a:ea typeface="微软雅黑" panose="020B0503020204020204" pitchFamily="34" charset="-122"/>
              </a:rPr>
              <a:t> </a:t>
            </a:r>
            <a:r>
              <a:rPr lang="zh-CN" altLang="en-US" sz="3600" b="1" i="1">
                <a:latin typeface="微软雅黑" panose="020B0503020204020204" pitchFamily="34" charset="-122"/>
                <a:ea typeface="微软雅黑" panose="020B0503020204020204" pitchFamily="34" charset="-122"/>
              </a:rPr>
              <a:t>内容提要</a:t>
            </a:r>
            <a:r>
              <a:rPr lang="zh-CN" altLang="en-US" sz="3600" b="1" i="1"/>
              <a:t>：</a:t>
            </a:r>
            <a:endParaRPr lang="zh-CN" altLang="en-US" sz="3600" b="1" i="1"/>
          </a:p>
        </p:txBody>
      </p:sp>
      <p:sp>
        <p:nvSpPr>
          <p:cNvPr id="3" name="内容占位符 2"/>
          <p:cNvSpPr>
            <a:spLocks noGrp="1"/>
          </p:cNvSpPr>
          <p:nvPr>
            <p:ph idx="1"/>
          </p:nvPr>
        </p:nvSpPr>
        <p:spPr>
          <a:xfrm>
            <a:off x="793750" y="1600200"/>
            <a:ext cx="7893050" cy="4530725"/>
          </a:xfrm>
        </p:spPr>
        <p:txBody>
          <a:bodyPr/>
          <a:lstStyle/>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企业</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文化的概念</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西方</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国家的企业文化</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西方</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企业文化的历史渊源</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早期</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的美国式企业管理</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工厂自动化 / 无人工厂</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4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对</a:t>
            </a:r>
            <a:r>
              <a:rPr lang="en-US" altLang="zh-CN"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CIMS</a:t>
            </a:r>
            <a:r>
              <a:rPr lang="zh-CN" altLang="en-US"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的反思</a:t>
            </a:r>
            <a:endParaRPr lang="zh-CN" altLang="en-US"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D7DA9AB-D41D-43E1-A05C-C5383E4BF680}" type="datetime11">
              <a:rPr lang="zh-CN" altLang="en-US"/>
            </a:fld>
            <a:endParaRPr lang="en-US" altLang="zh-CN"/>
          </a:p>
        </p:txBody>
      </p:sp>
      <p:sp>
        <p:nvSpPr>
          <p:cNvPr id="5" name="灯片编号占位符 4"/>
          <p:cNvSpPr>
            <a:spLocks noGrp="1"/>
          </p:cNvSpPr>
          <p:nvPr>
            <p:ph type="sldNum" sz="quarter" idx="12"/>
          </p:nvPr>
        </p:nvSpPr>
        <p:spPr/>
        <p:txBody>
          <a:bodyPr/>
          <a:lstStyle/>
          <a:p>
            <a:pPr>
              <a:defRPr/>
            </a:pPr>
            <a:fld id="{CEE77352-B668-4544-AECB-089EBC7ACDC6}" type="slidenum">
              <a:rPr lang="en-US" altLang="zh-CN"/>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7286922-DF9A-490E-A98D-E188DE6FBBC7}" type="datetime11">
              <a:rPr lang="zh-CN" altLang="en-US"/>
            </a:fld>
            <a:endParaRPr lang="en-US" altLang="zh-CN"/>
          </a:p>
        </p:txBody>
      </p:sp>
      <p:sp>
        <p:nvSpPr>
          <p:cNvPr id="5632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41F023-CBB6-4764-9342-A7F44DB45F59}"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241666" name="Rectangle 2"/>
          <p:cNvSpPr>
            <a:spLocks noGrp="1" noChangeArrowheads="1"/>
          </p:cNvSpPr>
          <p:nvPr>
            <p:ph type="title"/>
          </p:nvPr>
        </p:nvSpPr>
        <p:spPr>
          <a:xfrm>
            <a:off x="468313" y="260350"/>
            <a:ext cx="8207375" cy="792163"/>
          </a:xfrm>
          <a:solidFill>
            <a:srgbClr val="FFFF00"/>
          </a:solidFill>
        </p:spPr>
        <p:txBody>
          <a:bodyPr/>
          <a:lstStyle/>
          <a:p>
            <a:pPr eaLnBrk="1" hangingPunct="1">
              <a:defRPr/>
            </a:pPr>
            <a:r>
              <a:rPr lang="en-US" altLang="zh-CN" sz="44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9.6 </a:t>
            </a:r>
            <a:r>
              <a:rPr lang="zh-CN" altLang="en-US" sz="44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对</a:t>
            </a:r>
            <a:r>
              <a:rPr lang="en-US" altLang="zh-CN" sz="44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CIMS</a:t>
            </a:r>
            <a:r>
              <a:rPr lang="zh-CN" altLang="en-US" sz="44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的</a:t>
            </a:r>
            <a:r>
              <a:rPr lang="zh-CN" altLang="en-US" sz="4400" b="1"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反思</a:t>
            </a:r>
            <a:endParaRPr lang="zh-CN" altLang="en-US" sz="4400" b="1" dirty="0" smtClean="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56325" name="Rectangle 3"/>
          <p:cNvSpPr>
            <a:spLocks noGrp="1" noChangeArrowheads="1"/>
          </p:cNvSpPr>
          <p:nvPr>
            <p:ph idx="1"/>
          </p:nvPr>
        </p:nvSpPr>
        <p:spPr>
          <a:xfrm>
            <a:off x="395288" y="1066800"/>
            <a:ext cx="8497887" cy="5314950"/>
          </a:xfrm>
        </p:spPr>
        <p:txBody>
          <a:bodyPr/>
          <a:lstStyle/>
          <a:p>
            <a:pPr eaLnBrk="1" hangingPunct="1">
              <a:spcBef>
                <a:spcPct val="35000"/>
              </a:spcBef>
            </a:pPr>
            <a:r>
              <a:rPr lang="zh-CN" altLang="en-US" sz="2000" b="1" smtClean="0">
                <a:latin typeface="微软雅黑" panose="020B0503020204020204" pitchFamily="34" charset="-122"/>
                <a:ea typeface="微软雅黑" panose="020B0503020204020204" pitchFamily="34" charset="-122"/>
              </a:rPr>
              <a:t>德国北莱茵西伐乐州政府出版第</a:t>
            </a:r>
            <a:r>
              <a:rPr lang="en-US" altLang="zh-CN" sz="2000" b="1" smtClean="0">
                <a:latin typeface="微软雅黑" panose="020B0503020204020204" pitchFamily="34" charset="-122"/>
                <a:ea typeface="微软雅黑" panose="020B0503020204020204" pitchFamily="34" charset="-122"/>
              </a:rPr>
              <a:t>100</a:t>
            </a:r>
            <a:r>
              <a:rPr lang="zh-CN" altLang="en-US" sz="2000" b="1" smtClean="0">
                <a:latin typeface="微软雅黑" panose="020B0503020204020204" pitchFamily="34" charset="-122"/>
                <a:ea typeface="微软雅黑" panose="020B0503020204020204" pitchFamily="34" charset="-122"/>
              </a:rPr>
              <a:t>号企业报告</a:t>
            </a:r>
            <a:r>
              <a:rPr lang="en-US" altLang="zh-CN" sz="2400" b="1" smtClean="0">
                <a:solidFill>
                  <a:srgbClr val="FF3300"/>
                </a:solidFill>
                <a:latin typeface="微软雅黑" panose="020B0503020204020204" pitchFamily="34" charset="-122"/>
                <a:ea typeface="微软雅黑" panose="020B0503020204020204" pitchFamily="34" charset="-122"/>
              </a:rPr>
              <a:t>《</a:t>
            </a:r>
            <a:r>
              <a:rPr lang="zh-CN" altLang="en-US" sz="2400" b="1" smtClean="0">
                <a:solidFill>
                  <a:srgbClr val="FF3300"/>
                </a:solidFill>
                <a:latin typeface="微软雅黑" panose="020B0503020204020204" pitchFamily="34" charset="-122"/>
                <a:ea typeface="微软雅黑" panose="020B0503020204020204" pitchFamily="34" charset="-122"/>
              </a:rPr>
              <a:t>人与技术</a:t>
            </a:r>
            <a:r>
              <a:rPr lang="en-US" altLang="zh-CN" sz="2400" b="1" smtClean="0">
                <a:solidFill>
                  <a:srgbClr val="FF3300"/>
                </a:solidFill>
                <a:latin typeface="微软雅黑" panose="020B0503020204020204" pitchFamily="34" charset="-122"/>
                <a:ea typeface="微软雅黑" panose="020B0503020204020204" pitchFamily="34" charset="-122"/>
              </a:rPr>
              <a:t>》</a:t>
            </a:r>
            <a:r>
              <a:rPr lang="en-US" altLang="zh-CN" sz="2000" b="1" smtClean="0">
                <a:solidFill>
                  <a:srgbClr val="FF3300"/>
                </a:solidFill>
                <a:latin typeface="微软雅黑" panose="020B0503020204020204" pitchFamily="34" charset="-122"/>
                <a:ea typeface="微软雅黑" panose="020B0503020204020204" pitchFamily="34" charset="-122"/>
              </a:rPr>
              <a:t>(1991)</a:t>
            </a:r>
            <a:r>
              <a:rPr lang="zh-CN" altLang="en-US" sz="2000" b="1" smtClean="0">
                <a:latin typeface="微软雅黑" panose="020B0503020204020204" pitchFamily="34" charset="-122"/>
                <a:ea typeface="微软雅黑" panose="020B0503020204020204" pitchFamily="34" charset="-122"/>
              </a:rPr>
              <a:t>，它是对欧洲</a:t>
            </a:r>
            <a:r>
              <a:rPr lang="en-US" altLang="zh-CN" sz="2000" b="1" smtClean="0">
                <a:latin typeface="微软雅黑" panose="020B0503020204020204" pitchFamily="34" charset="-122"/>
                <a:ea typeface="微软雅黑" panose="020B0503020204020204" pitchFamily="34" charset="-122"/>
              </a:rPr>
              <a:t>CIMS</a:t>
            </a:r>
            <a:r>
              <a:rPr lang="zh-CN" altLang="en-US" sz="2000" b="1" smtClean="0">
                <a:latin typeface="微软雅黑" panose="020B0503020204020204" pitchFamily="34" charset="-122"/>
                <a:ea typeface="微软雅黑" panose="020B0503020204020204" pitchFamily="34" charset="-122"/>
              </a:rPr>
              <a:t>（计算机一体化制造）技术的研究报告。该报告提出</a:t>
            </a:r>
            <a:r>
              <a:rPr lang="zh-CN" altLang="en-US" sz="2000" b="1" smtClean="0">
                <a:solidFill>
                  <a:srgbClr val="993300"/>
                </a:solidFill>
                <a:latin typeface="微软雅黑" panose="020B0503020204020204" pitchFamily="34" charset="-122"/>
                <a:ea typeface="微软雅黑" panose="020B0503020204020204" pitchFamily="34" charset="-122"/>
              </a:rPr>
              <a:t>“以人为中心的</a:t>
            </a:r>
            <a:r>
              <a:rPr lang="en-US" altLang="zh-CN" sz="2000" b="1" smtClean="0">
                <a:solidFill>
                  <a:srgbClr val="993300"/>
                </a:solidFill>
                <a:latin typeface="微软雅黑" panose="020B0503020204020204" pitchFamily="34" charset="-122"/>
                <a:ea typeface="微软雅黑" panose="020B0503020204020204" pitchFamily="34" charset="-122"/>
              </a:rPr>
              <a:t>CIMS”</a:t>
            </a:r>
            <a:r>
              <a:rPr lang="zh-CN" altLang="en-US" sz="2000" b="1" smtClean="0">
                <a:latin typeface="微软雅黑" panose="020B0503020204020204" pitchFamily="34" charset="-122"/>
                <a:ea typeface="微软雅黑" panose="020B0503020204020204" pitchFamily="34" charset="-122"/>
              </a:rPr>
              <a:t>，批评</a:t>
            </a:r>
            <a:r>
              <a:rPr lang="zh-CN" altLang="en-US" sz="2000" b="1" smtClean="0">
                <a:solidFill>
                  <a:srgbClr val="3333CC"/>
                </a:solidFill>
                <a:latin typeface="微软雅黑" panose="020B0503020204020204" pitchFamily="34" charset="-122"/>
                <a:ea typeface="微软雅黑" panose="020B0503020204020204" pitchFamily="34" charset="-122"/>
              </a:rPr>
              <a:t>以技术为中心的</a:t>
            </a:r>
            <a:r>
              <a:rPr lang="en-US" altLang="zh-CN" sz="2000" b="1" smtClean="0">
                <a:solidFill>
                  <a:srgbClr val="3333CC"/>
                </a:solidFill>
                <a:latin typeface="微软雅黑" panose="020B0503020204020204" pitchFamily="34" charset="-122"/>
                <a:ea typeface="微软雅黑" panose="020B0503020204020204" pitchFamily="34" charset="-122"/>
              </a:rPr>
              <a:t>CIMS</a:t>
            </a:r>
            <a:r>
              <a:rPr lang="zh-CN" altLang="en-US" sz="2000" b="1" smtClean="0">
                <a:solidFill>
                  <a:srgbClr val="3333CC"/>
                </a:solidFill>
                <a:latin typeface="微软雅黑" panose="020B0503020204020204" pitchFamily="34" charset="-122"/>
                <a:ea typeface="微软雅黑" panose="020B0503020204020204" pitchFamily="34" charset="-122"/>
              </a:rPr>
              <a:t>无人工厂和泰勒制</a:t>
            </a:r>
            <a:r>
              <a:rPr lang="zh-CN" altLang="en-US" sz="2000" b="1" smtClean="0">
                <a:latin typeface="微软雅黑" panose="020B0503020204020204" pitchFamily="34" charset="-122"/>
                <a:ea typeface="微软雅黑" panose="020B0503020204020204" pitchFamily="34" charset="-122"/>
              </a:rPr>
              <a:t>。</a:t>
            </a:r>
            <a:endParaRPr lang="zh-CN" altLang="en-US" sz="2000" b="1" smtClean="0">
              <a:latin typeface="微软雅黑" panose="020B0503020204020204" pitchFamily="34" charset="-122"/>
              <a:ea typeface="微软雅黑" panose="020B0503020204020204" pitchFamily="34" charset="-122"/>
            </a:endParaRPr>
          </a:p>
          <a:p>
            <a:pPr eaLnBrk="1" hangingPunct="1">
              <a:spcBef>
                <a:spcPct val="35000"/>
              </a:spcBef>
            </a:pPr>
            <a:r>
              <a:rPr lang="zh-CN" altLang="en-US" sz="2000" b="1" smtClean="0">
                <a:solidFill>
                  <a:srgbClr val="003399"/>
                </a:solidFill>
                <a:latin typeface="微软雅黑" panose="020B0503020204020204" pitchFamily="34" charset="-122"/>
                <a:ea typeface="微软雅黑" panose="020B0503020204020204" pitchFamily="34" charset="-122"/>
              </a:rPr>
              <a:t>“从</a:t>
            </a:r>
            <a:r>
              <a:rPr lang="zh-CN" altLang="en-US" sz="2400" b="1" smtClean="0">
                <a:solidFill>
                  <a:srgbClr val="C00000"/>
                </a:solidFill>
                <a:latin typeface="微软雅黑" panose="020B0503020204020204" pitchFamily="34" charset="-122"/>
                <a:ea typeface="微软雅黑" panose="020B0503020204020204" pitchFamily="34" charset="-122"/>
              </a:rPr>
              <a:t>健康方面</a:t>
            </a:r>
            <a:r>
              <a:rPr lang="zh-CN" altLang="en-US" sz="2000" b="1" smtClean="0">
                <a:solidFill>
                  <a:srgbClr val="003399"/>
                </a:solidFill>
                <a:latin typeface="微软雅黑" panose="020B0503020204020204" pitchFamily="34" charset="-122"/>
                <a:ea typeface="微软雅黑" panose="020B0503020204020204" pitchFamily="34" charset="-122"/>
              </a:rPr>
              <a:t>来说，泰勒理性策略把一切系统因素都对准最大企业效率，其劳动强度过大，它迫使工人常常超体力劳动，过早损坏健康，导致心理精神病”</a:t>
            </a:r>
            <a:r>
              <a:rPr lang="zh-CN" altLang="en-US" sz="2000" smtClean="0">
                <a:latin typeface="微软雅黑" panose="020B0503020204020204" pitchFamily="34" charset="-122"/>
                <a:ea typeface="微软雅黑" panose="020B0503020204020204" pitchFamily="34" charset="-122"/>
              </a:rPr>
              <a:t>；</a:t>
            </a:r>
            <a:endParaRPr lang="zh-CN" altLang="en-US" sz="2000" smtClean="0">
              <a:latin typeface="微软雅黑" panose="020B0503020204020204" pitchFamily="34" charset="-122"/>
              <a:ea typeface="微软雅黑" panose="020B0503020204020204" pitchFamily="34" charset="-122"/>
            </a:endParaRPr>
          </a:p>
          <a:p>
            <a:pPr eaLnBrk="1" hangingPunct="1">
              <a:spcBef>
                <a:spcPct val="35000"/>
              </a:spcBef>
            </a:pPr>
            <a:r>
              <a:rPr lang="zh-CN" altLang="en-US" sz="2000" b="1" smtClean="0">
                <a:solidFill>
                  <a:srgbClr val="3333CC"/>
                </a:solidFill>
                <a:latin typeface="微软雅黑" panose="020B0503020204020204" pitchFamily="34" charset="-122"/>
                <a:ea typeface="微软雅黑" panose="020B0503020204020204" pitchFamily="34" charset="-122"/>
              </a:rPr>
              <a:t>“从</a:t>
            </a:r>
            <a:r>
              <a:rPr lang="zh-CN" altLang="en-US" sz="2400" b="1" smtClean="0">
                <a:solidFill>
                  <a:srgbClr val="C00000"/>
                </a:solidFill>
                <a:latin typeface="微软雅黑" panose="020B0503020204020204" pitchFamily="34" charset="-122"/>
                <a:ea typeface="微软雅黑" panose="020B0503020204020204" pitchFamily="34" charset="-122"/>
              </a:rPr>
              <a:t>质量方面</a:t>
            </a:r>
            <a:r>
              <a:rPr lang="zh-CN" altLang="en-US" sz="2000" b="1" smtClean="0">
                <a:solidFill>
                  <a:srgbClr val="3333CC"/>
                </a:solidFill>
                <a:latin typeface="微软雅黑" panose="020B0503020204020204" pitchFamily="34" charset="-122"/>
                <a:ea typeface="微软雅黑" panose="020B0503020204020204" pitchFamily="34" charset="-122"/>
              </a:rPr>
              <a:t>来说，它排斥工人的经验，以专家主导的技术作为基础，把体力劳动与脑力劳动割裂开，排除了人与人的交流合作，全面地压抑了工人的能力（创造性、愉快劳动、积极创造）”</a:t>
            </a:r>
            <a:endParaRPr lang="zh-CN" altLang="en-US" sz="2000" smtClean="0">
              <a:solidFill>
                <a:srgbClr val="3333CC"/>
              </a:solidFill>
              <a:latin typeface="微软雅黑" panose="020B0503020204020204" pitchFamily="34" charset="-122"/>
              <a:ea typeface="微软雅黑" panose="020B0503020204020204" pitchFamily="34" charset="-122"/>
            </a:endParaRPr>
          </a:p>
          <a:p>
            <a:pPr eaLnBrk="1" hangingPunct="1">
              <a:spcBef>
                <a:spcPct val="35000"/>
              </a:spcBef>
            </a:pPr>
            <a:r>
              <a:rPr lang="zh-CN" altLang="en-US" sz="2000" b="1" smtClean="0">
                <a:solidFill>
                  <a:srgbClr val="003399"/>
                </a:solidFill>
                <a:latin typeface="微软雅黑" panose="020B0503020204020204" pitchFamily="34" charset="-122"/>
                <a:ea typeface="微软雅黑" panose="020B0503020204020204" pitchFamily="34" charset="-122"/>
              </a:rPr>
              <a:t>“从</a:t>
            </a:r>
            <a:r>
              <a:rPr lang="zh-CN" altLang="en-US" sz="2400" b="1" smtClean="0">
                <a:solidFill>
                  <a:srgbClr val="C00000"/>
                </a:solidFill>
                <a:latin typeface="微软雅黑" panose="020B0503020204020204" pitchFamily="34" charset="-122"/>
                <a:ea typeface="微软雅黑" panose="020B0503020204020204" pitchFamily="34" charset="-122"/>
              </a:rPr>
              <a:t>经济方面</a:t>
            </a:r>
            <a:r>
              <a:rPr lang="zh-CN" altLang="en-US" sz="2000" b="1" smtClean="0">
                <a:solidFill>
                  <a:srgbClr val="003399"/>
                </a:solidFill>
                <a:latin typeface="微软雅黑" panose="020B0503020204020204" pitchFamily="34" charset="-122"/>
                <a:ea typeface="微软雅黑" panose="020B0503020204020204" pitchFamily="34" charset="-122"/>
              </a:rPr>
              <a:t>来说，由于高计划要求和高度控制，企业的经济效果常常是没有把握的，它是一种错误的理性化，增加职业病和失业，降低工人技术水平，企业不考虑这些开销，但是增加了</a:t>
            </a:r>
            <a:r>
              <a:rPr lang="zh-CN" altLang="en-US" sz="2400" b="1" smtClean="0">
                <a:solidFill>
                  <a:srgbClr val="C00000"/>
                </a:solidFill>
                <a:latin typeface="微软雅黑" panose="020B0503020204020204" pitchFamily="34" charset="-122"/>
                <a:ea typeface="微软雅黑" panose="020B0503020204020204" pitchFamily="34" charset="-122"/>
              </a:rPr>
              <a:t>社会负担</a:t>
            </a:r>
            <a:r>
              <a:rPr lang="zh-CN" altLang="en-US" sz="2000" b="1" smtClean="0">
                <a:solidFill>
                  <a:srgbClr val="003399"/>
                </a:solidFill>
                <a:latin typeface="微软雅黑" panose="020B0503020204020204" pitchFamily="34" charset="-122"/>
                <a:ea typeface="微软雅黑" panose="020B0503020204020204" pitchFamily="34" charset="-122"/>
              </a:rPr>
              <a:t>”；</a:t>
            </a:r>
            <a:endParaRPr lang="zh-CN" altLang="en-US" sz="2000" b="1" smtClean="0">
              <a:solidFill>
                <a:srgbClr val="003399"/>
              </a:solidFill>
              <a:latin typeface="微软雅黑" panose="020B0503020204020204" pitchFamily="34" charset="-122"/>
              <a:ea typeface="微软雅黑" panose="020B0503020204020204" pitchFamily="34" charset="-122"/>
            </a:endParaRPr>
          </a:p>
          <a:p>
            <a:pPr eaLnBrk="1" hangingPunct="1">
              <a:spcBef>
                <a:spcPct val="35000"/>
              </a:spcBef>
            </a:pPr>
            <a:r>
              <a:rPr lang="zh-CN" altLang="en-US" sz="2000" b="1" smtClean="0">
                <a:solidFill>
                  <a:srgbClr val="3333CC"/>
                </a:solidFill>
                <a:latin typeface="微软雅黑" panose="020B0503020204020204" pitchFamily="34" charset="-122"/>
                <a:ea typeface="微软雅黑" panose="020B0503020204020204" pitchFamily="34" charset="-122"/>
              </a:rPr>
              <a:t>“从</a:t>
            </a:r>
            <a:r>
              <a:rPr lang="zh-CN" altLang="en-US" sz="2400" b="1" smtClean="0">
                <a:solidFill>
                  <a:srgbClr val="C00000"/>
                </a:solidFill>
                <a:latin typeface="微软雅黑" panose="020B0503020204020204" pitchFamily="34" charset="-122"/>
                <a:ea typeface="微软雅黑" panose="020B0503020204020204" pitchFamily="34" charset="-122"/>
              </a:rPr>
              <a:t>控制方面</a:t>
            </a:r>
            <a:r>
              <a:rPr lang="zh-CN" altLang="en-US" sz="2000" b="1" smtClean="0">
                <a:solidFill>
                  <a:srgbClr val="3333CC"/>
                </a:solidFill>
                <a:latin typeface="微软雅黑" panose="020B0503020204020204" pitchFamily="34" charset="-122"/>
                <a:ea typeface="微软雅黑" panose="020B0503020204020204" pitchFamily="34" charset="-122"/>
              </a:rPr>
              <a:t>来说，劳动组织依赖技术，它对生产手段、劳动过程、和劳动产出采用集中控制，或者用完全强迫手段，它依赖专家的权力，而对工人不利，把工人排除在技术之外。”</a:t>
            </a:r>
            <a:endParaRPr lang="zh-CN" altLang="en-US" sz="2000" b="1" smtClean="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0F44DE80-6F5E-48CA-8E06-323B985C0E00}" type="datetime11">
              <a:rPr lang="zh-CN" altLang="en-US"/>
            </a:fld>
            <a:endParaRPr lang="en-US" altLang="zh-CN"/>
          </a:p>
        </p:txBody>
      </p:sp>
      <p:sp>
        <p:nvSpPr>
          <p:cNvPr id="819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CC9650-E112-481E-9135-80647426AAE5}"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8196" name="Rectangle 2051"/>
          <p:cNvSpPr>
            <a:spLocks noGrp="1" noChangeArrowheads="1"/>
          </p:cNvSpPr>
          <p:nvPr>
            <p:ph idx="1"/>
          </p:nvPr>
        </p:nvSpPr>
        <p:spPr>
          <a:xfrm>
            <a:off x="539750" y="1887538"/>
            <a:ext cx="8070850" cy="4256087"/>
          </a:xfrm>
        </p:spPr>
        <p:txBody>
          <a:bodyPr/>
          <a:lstStyle/>
          <a:p>
            <a:pPr eaLnBrk="1" hangingPunct="1">
              <a:spcBef>
                <a:spcPct val="50000"/>
              </a:spcBef>
            </a:pPr>
            <a:r>
              <a:rPr lang="zh-CN" altLang="en-US" b="1" smtClean="0">
                <a:latin typeface="微软雅黑" panose="020B0503020204020204" pitchFamily="34" charset="-122"/>
                <a:ea typeface="微软雅黑" panose="020B0503020204020204" pitchFamily="34" charset="-122"/>
              </a:rPr>
              <a:t>企业文化是构建工业社会文化大厦的砖瓦，同时它又受所处的</a:t>
            </a:r>
            <a:r>
              <a:rPr lang="zh-CN" altLang="en-US" b="1" smtClean="0">
                <a:solidFill>
                  <a:srgbClr val="FF0000"/>
                </a:solidFill>
                <a:latin typeface="微软雅黑" panose="020B0503020204020204" pitchFamily="34" charset="-122"/>
                <a:ea typeface="微软雅黑" panose="020B0503020204020204" pitchFamily="34" charset="-122"/>
              </a:rPr>
              <a:t>社会环境</a:t>
            </a:r>
            <a:r>
              <a:rPr lang="zh-CN" altLang="en-US" b="1" smtClean="0">
                <a:latin typeface="微软雅黑" panose="020B0503020204020204" pitchFamily="34" charset="-122"/>
                <a:ea typeface="微软雅黑" panose="020B0503020204020204" pitchFamily="34" charset="-122"/>
              </a:rPr>
              <a:t>、</a:t>
            </a:r>
            <a:r>
              <a:rPr lang="zh-CN" altLang="en-US" b="1" smtClean="0">
                <a:solidFill>
                  <a:srgbClr val="FF0000"/>
                </a:solidFill>
                <a:latin typeface="微软雅黑" panose="020B0503020204020204" pitchFamily="34" charset="-122"/>
                <a:ea typeface="微软雅黑" panose="020B0503020204020204" pitchFamily="34" charset="-122"/>
              </a:rPr>
              <a:t>人文历史</a:t>
            </a:r>
            <a:r>
              <a:rPr lang="zh-CN" altLang="en-US" b="1" smtClean="0">
                <a:latin typeface="微软雅黑" panose="020B0503020204020204" pitchFamily="34" charset="-122"/>
                <a:ea typeface="微软雅黑" panose="020B0503020204020204" pitchFamily="34" charset="-122"/>
              </a:rPr>
              <a:t>和</a:t>
            </a:r>
            <a:r>
              <a:rPr lang="zh-CN" altLang="en-US" b="1" smtClean="0">
                <a:solidFill>
                  <a:srgbClr val="FF0000"/>
                </a:solidFill>
                <a:latin typeface="微软雅黑" panose="020B0503020204020204" pitchFamily="34" charset="-122"/>
                <a:ea typeface="微软雅黑" panose="020B0503020204020204" pitchFamily="34" charset="-122"/>
              </a:rPr>
              <a:t>文化背景</a:t>
            </a:r>
            <a:r>
              <a:rPr lang="zh-CN" altLang="en-US" b="1" smtClean="0">
                <a:latin typeface="微软雅黑" panose="020B0503020204020204" pitchFamily="34" charset="-122"/>
                <a:ea typeface="微软雅黑" panose="020B0503020204020204" pitchFamily="34" charset="-122"/>
              </a:rPr>
              <a:t>的影响。</a:t>
            </a:r>
            <a:endParaRPr lang="zh-CN" altLang="en-US" b="1" smtClean="0">
              <a:latin typeface="微软雅黑" panose="020B0503020204020204" pitchFamily="34" charset="-122"/>
              <a:ea typeface="微软雅黑" panose="020B0503020204020204" pitchFamily="34" charset="-122"/>
            </a:endParaRPr>
          </a:p>
          <a:p>
            <a:pPr eaLnBrk="1" hangingPunct="1">
              <a:spcBef>
                <a:spcPct val="50000"/>
              </a:spcBef>
            </a:pPr>
            <a:r>
              <a:rPr lang="zh-CN" altLang="en-US" b="1" smtClean="0">
                <a:latin typeface="微软雅黑" panose="020B0503020204020204" pitchFamily="34" charset="-122"/>
                <a:ea typeface="微软雅黑" panose="020B0503020204020204" pitchFamily="34" charset="-122"/>
              </a:rPr>
              <a:t>据报道，国际上中、小企业的平均寿命约为</a:t>
            </a:r>
            <a:r>
              <a:rPr lang="en-US" altLang="zh-CN" b="1" smtClean="0">
                <a:latin typeface="微软雅黑" panose="020B0503020204020204" pitchFamily="34" charset="-122"/>
                <a:ea typeface="微软雅黑" panose="020B0503020204020204" pitchFamily="34" charset="-122"/>
              </a:rPr>
              <a:t>7~10</a:t>
            </a:r>
            <a:r>
              <a:rPr lang="zh-CN" altLang="en-US" b="1" smtClean="0">
                <a:latin typeface="微软雅黑" panose="020B0503020204020204" pitchFamily="34" charset="-122"/>
                <a:ea typeface="微软雅黑" panose="020B0503020204020204" pitchFamily="34" charset="-122"/>
              </a:rPr>
              <a:t>年，在我国则仅为</a:t>
            </a:r>
            <a:r>
              <a:rPr lang="en-US" altLang="zh-CN" b="1" smtClean="0">
                <a:latin typeface="微软雅黑" panose="020B0503020204020204" pitchFamily="34" charset="-122"/>
                <a:ea typeface="微软雅黑" panose="020B0503020204020204" pitchFamily="34" charset="-122"/>
              </a:rPr>
              <a:t>2~3</a:t>
            </a:r>
            <a:r>
              <a:rPr lang="zh-CN" altLang="en-US" b="1" smtClean="0">
                <a:latin typeface="微软雅黑" panose="020B0503020204020204" pitchFamily="34" charset="-122"/>
                <a:ea typeface="微软雅黑" panose="020B0503020204020204" pitchFamily="34" charset="-122"/>
              </a:rPr>
              <a:t>年。</a:t>
            </a:r>
            <a:endParaRPr lang="zh-CN" altLang="en-US" b="1" smtClean="0">
              <a:latin typeface="微软雅黑" panose="020B0503020204020204" pitchFamily="34" charset="-122"/>
              <a:ea typeface="微软雅黑" panose="020B0503020204020204" pitchFamily="34" charset="-122"/>
            </a:endParaRPr>
          </a:p>
          <a:p>
            <a:pPr eaLnBrk="1" hangingPunct="1">
              <a:spcBef>
                <a:spcPct val="50000"/>
              </a:spcBef>
            </a:pPr>
            <a:r>
              <a:rPr lang="zh-CN" altLang="en-US" b="1" i="1" smtClean="0">
                <a:solidFill>
                  <a:srgbClr val="996600"/>
                </a:solidFill>
                <a:latin typeface="微软雅黑" panose="020B0503020204020204" pitchFamily="34" charset="-122"/>
                <a:ea typeface="微软雅黑" panose="020B0503020204020204" pitchFamily="34" charset="-122"/>
              </a:rPr>
              <a:t>企业如何才能持续生存？</a:t>
            </a:r>
            <a:endParaRPr lang="zh-CN" altLang="en-US" b="1" i="1" smtClean="0">
              <a:solidFill>
                <a:srgbClr val="996600"/>
              </a:solidFill>
              <a:latin typeface="微软雅黑" panose="020B0503020204020204" pitchFamily="34" charset="-122"/>
              <a:ea typeface="微软雅黑" panose="020B0503020204020204" pitchFamily="34" charset="-122"/>
            </a:endParaRPr>
          </a:p>
          <a:p>
            <a:pPr eaLnBrk="1" hangingPunct="1">
              <a:spcBef>
                <a:spcPct val="50000"/>
              </a:spcBef>
            </a:pPr>
            <a:r>
              <a:rPr lang="zh-CN" altLang="en-US" b="1" i="1" smtClean="0">
                <a:solidFill>
                  <a:srgbClr val="996600"/>
                </a:solidFill>
                <a:latin typeface="微软雅黑" panose="020B0503020204020204" pitchFamily="34" charset="-122"/>
                <a:ea typeface="微软雅黑" panose="020B0503020204020204" pitchFamily="34" charset="-122"/>
              </a:rPr>
              <a:t>哪些因素引</a:t>
            </a:r>
            <a:r>
              <a:rPr lang="zh-CN" altLang="en-US" b="1" i="1" smtClean="0">
                <a:solidFill>
                  <a:srgbClr val="996600"/>
                </a:solidFill>
                <a:latin typeface="微软雅黑" panose="020B0503020204020204" pitchFamily="34" charset="-122"/>
                <a:ea typeface="微软雅黑" panose="020B0503020204020204" pitchFamily="34" charset="-122"/>
              </a:rPr>
              <a:t>导企业可持续生存？</a:t>
            </a:r>
            <a:endParaRPr lang="zh-CN" altLang="en-US" b="1" i="1" smtClean="0">
              <a:solidFill>
                <a:srgbClr val="996600"/>
              </a:solidFill>
              <a:latin typeface="微软雅黑" panose="020B0503020204020204" pitchFamily="34" charset="-122"/>
              <a:ea typeface="微软雅黑" panose="020B0503020204020204" pitchFamily="34" charset="-122"/>
            </a:endParaRPr>
          </a:p>
        </p:txBody>
      </p:sp>
      <p:sp>
        <p:nvSpPr>
          <p:cNvPr id="163845" name="Rectangle 2053"/>
          <p:cNvSpPr>
            <a:spLocks noGrp="1" noChangeArrowheads="1"/>
          </p:cNvSpPr>
          <p:nvPr>
            <p:ph type="title"/>
          </p:nvPr>
        </p:nvSpPr>
        <p:spPr>
          <a:xfrm>
            <a:off x="2555875" y="277813"/>
            <a:ext cx="6130925" cy="1293812"/>
          </a:xfrm>
          <a:gradFill rotWithShape="1">
            <a:gsLst>
              <a:gs pos="0">
                <a:srgbClr val="0099FF"/>
              </a:gs>
              <a:gs pos="100000">
                <a:srgbClr val="0000CC"/>
              </a:gs>
            </a:gsLst>
            <a:lin ang="0" scaled="1"/>
          </a:gradFill>
        </p:spPr>
        <p:txBody>
          <a:bodyPr/>
          <a:lstStyle/>
          <a:p>
            <a:pPr algn="r" eaLnBrk="1" hangingPunct="1">
              <a:lnSpc>
                <a:spcPct val="150000"/>
              </a:lnSpc>
              <a:defRPr/>
            </a:pPr>
            <a:r>
              <a:rPr lang="zh-CN" altLang="en-US" sz="3800" b="1" i="1" dirty="0" smtClean="0">
                <a:solidFill>
                  <a:srgbClr val="FFFF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为什么要研究企业文化？</a:t>
            </a:r>
            <a:r>
              <a:rPr lang="zh-CN" altLang="en-US" sz="3800" b="1" i="1" dirty="0" smtClean="0">
                <a:solidFill>
                  <a:schemeClr val="accent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zh-CN" altLang="en-US" sz="3800" b="1" i="1" dirty="0" smtClean="0">
              <a:solidFill>
                <a:schemeClr val="accent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pic>
        <p:nvPicPr>
          <p:cNvPr id="8198" name="Picture 13" descr="三人看电脑"/>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88913"/>
            <a:ext cx="2341563"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04D8859-7E58-42EE-8D32-B967B976AF7F}" type="datetime11">
              <a:rPr lang="zh-CN" altLang="en-US"/>
            </a:fld>
            <a:endParaRPr lang="en-US" altLang="zh-CN"/>
          </a:p>
        </p:txBody>
      </p:sp>
      <p:sp>
        <p:nvSpPr>
          <p:cNvPr id="5734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7D13B2-AE6F-4CDA-9488-0C9746D7BA8B}"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190466" name="Rectangle 2"/>
          <p:cNvSpPr>
            <a:spLocks noGrp="1" noChangeArrowheads="1"/>
          </p:cNvSpPr>
          <p:nvPr>
            <p:ph type="title"/>
          </p:nvPr>
        </p:nvSpPr>
        <p:spPr>
          <a:xfrm>
            <a:off x="467544" y="344959"/>
            <a:ext cx="4033838" cy="1139825"/>
          </a:xfrm>
          <a:solidFill>
            <a:srgbClr val="FFFF00"/>
          </a:solidFill>
        </p:spPr>
        <p:txBody>
          <a:bodyPr/>
          <a:lstStyle/>
          <a:p>
            <a:pPr eaLnBrk="1" hangingPunct="1">
              <a:lnSpc>
                <a:spcPct val="120000"/>
              </a:lnSpc>
              <a:defRPr/>
            </a:pPr>
            <a:r>
              <a:rPr lang="zh-CN" altLang="en-US" sz="5000" b="1" i="1" dirty="0" smtClean="0">
                <a:solidFill>
                  <a:srgbClr val="C0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思考与讨论：</a:t>
            </a:r>
            <a:endParaRPr lang="zh-CN" altLang="en-US" sz="5000" b="1" i="1" dirty="0" smtClean="0">
              <a:solidFill>
                <a:srgbClr val="C0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57349" name="Rectangle 3"/>
          <p:cNvSpPr>
            <a:spLocks noGrp="1" noChangeArrowheads="1"/>
          </p:cNvSpPr>
          <p:nvPr>
            <p:ph idx="1"/>
          </p:nvPr>
        </p:nvSpPr>
        <p:spPr>
          <a:xfrm>
            <a:off x="457200" y="1700808"/>
            <a:ext cx="8229600" cy="4240499"/>
          </a:xfrm>
        </p:spPr>
        <p:txBody>
          <a:bodyPr/>
          <a:lstStyle/>
          <a:p>
            <a:pPr>
              <a:lnSpc>
                <a:spcPct val="140000"/>
              </a:lnSpc>
              <a:spcBef>
                <a:spcPts val="600"/>
              </a:spcBef>
              <a:buClr>
                <a:srgbClr val="FF0000"/>
              </a:buClr>
              <a:buSzPct val="80000"/>
              <a:buFont typeface="Wingdings" panose="05000000000000000000" pitchFamily="2" charset="2"/>
              <a:buChar char="p"/>
            </a:pPr>
            <a:r>
              <a:rPr lang="zh-CN" altLang="en-US" sz="3600" b="1" dirty="0" smtClean="0">
                <a:solidFill>
                  <a:srgbClr val="C00000"/>
                </a:solidFill>
                <a:latin typeface="微软雅黑" panose="020B0503020204020204" pitchFamily="34" charset="-122"/>
                <a:ea typeface="微软雅黑" panose="020B0503020204020204" pitchFamily="34" charset="-122"/>
              </a:rPr>
              <a:t>企业文化的主要目的是什么？</a:t>
            </a:r>
            <a:endParaRPr lang="zh-CN" altLang="en-US" sz="3600" b="1"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40000"/>
              </a:lnSpc>
              <a:spcBef>
                <a:spcPts val="600"/>
              </a:spcBef>
              <a:buSzPct val="80000"/>
              <a:buFont typeface="Wingdings" panose="05000000000000000000" pitchFamily="2" charset="2"/>
              <a:buChar char="p"/>
            </a:pPr>
            <a:r>
              <a:rPr lang="zh-CN" altLang="en-US" sz="3600" b="1" dirty="0" smtClean="0">
                <a:solidFill>
                  <a:srgbClr val="0000FF"/>
                </a:solidFill>
                <a:latin typeface="微软雅黑" panose="020B0503020204020204" pitchFamily="34" charset="-122"/>
                <a:ea typeface="微软雅黑" panose="020B0503020204020204" pitchFamily="34" charset="-122"/>
              </a:rPr>
              <a:t>在</a:t>
            </a:r>
            <a:r>
              <a:rPr lang="zh-CN" altLang="en-US" sz="3600" b="1" dirty="0" smtClean="0">
                <a:solidFill>
                  <a:srgbClr val="0000FF"/>
                </a:solidFill>
                <a:latin typeface="微软雅黑" panose="020B0503020204020204" pitchFamily="34" charset="-122"/>
                <a:ea typeface="微软雅黑" panose="020B0503020204020204" pitchFamily="34" charset="-122"/>
              </a:rPr>
              <a:t>工作中，人的哪些因素无法用量化的</a:t>
            </a:r>
            <a:r>
              <a:rPr lang="zh-CN" altLang="en-US" sz="3600" b="1" dirty="0" smtClean="0">
                <a:solidFill>
                  <a:srgbClr val="0000FF"/>
                </a:solidFill>
                <a:latin typeface="微软雅黑" panose="020B0503020204020204" pitchFamily="34" charset="-122"/>
                <a:ea typeface="微软雅黑" panose="020B0503020204020204" pitchFamily="34" charset="-122"/>
              </a:rPr>
              <a:t>计算方法来衡量？</a:t>
            </a:r>
            <a:endParaRPr lang="en-US" altLang="zh-CN" sz="3600" b="1" dirty="0" smtClean="0">
              <a:solidFill>
                <a:srgbClr val="0000FF"/>
              </a:solidFill>
              <a:latin typeface="微软雅黑" panose="020B0503020204020204" pitchFamily="34" charset="-122"/>
              <a:ea typeface="微软雅黑" panose="020B0503020204020204" pitchFamily="34" charset="-122"/>
            </a:endParaRPr>
          </a:p>
          <a:p>
            <a:pPr eaLnBrk="1" hangingPunct="1">
              <a:lnSpc>
                <a:spcPct val="140000"/>
              </a:lnSpc>
              <a:spcBef>
                <a:spcPts val="600"/>
              </a:spcBef>
              <a:buSzPct val="80000"/>
              <a:buFont typeface="Wingdings" panose="05000000000000000000" pitchFamily="2" charset="2"/>
              <a:buChar char="p"/>
            </a:pPr>
            <a:r>
              <a:rPr lang="zh-CN" altLang="en-US" sz="3600" b="1" dirty="0">
                <a:solidFill>
                  <a:srgbClr val="C00000"/>
                </a:solidFill>
                <a:latin typeface="微软雅黑" panose="020B0503020204020204" pitchFamily="34" charset="-122"/>
                <a:ea typeface="微软雅黑" panose="020B0503020204020204" pitchFamily="34" charset="-122"/>
              </a:rPr>
              <a:t>西方传统企业与现代企业文化异同</a:t>
            </a:r>
            <a:r>
              <a:rPr lang="zh-CN" altLang="en-US" sz="3600" b="1" dirty="0" smtClean="0">
                <a:solidFill>
                  <a:srgbClr val="C00000"/>
                </a:solidFill>
                <a:latin typeface="微软雅黑" panose="020B0503020204020204" pitchFamily="34" charset="-122"/>
                <a:ea typeface="微软雅黑" panose="020B0503020204020204" pitchFamily="34" charset="-122"/>
              </a:rPr>
              <a:t>？</a:t>
            </a:r>
            <a:endParaRPr lang="zh-CN" altLang="en-US" sz="3600" b="1" dirty="0" smtClean="0">
              <a:solidFill>
                <a:srgbClr val="0000FF"/>
              </a:solidFill>
              <a:latin typeface="微软雅黑" panose="020B0503020204020204" pitchFamily="34" charset="-122"/>
              <a:ea typeface="微软雅黑" panose="020B0503020204020204" pitchFamily="34" charset="-122"/>
            </a:endParaRPr>
          </a:p>
          <a:p>
            <a:pPr eaLnBrk="1" hangingPunct="1">
              <a:lnSpc>
                <a:spcPct val="140000"/>
              </a:lnSpc>
              <a:spcBef>
                <a:spcPts val="600"/>
              </a:spcBef>
              <a:buSzPct val="80000"/>
              <a:buFont typeface="Wingdings" panose="05000000000000000000" pitchFamily="2" charset="2"/>
              <a:buChar char="p"/>
            </a:pPr>
            <a:r>
              <a:rPr lang="zh-CN" altLang="en-US" sz="3600" b="1" dirty="0" smtClean="0">
                <a:solidFill>
                  <a:srgbClr val="0000FF"/>
                </a:solidFill>
                <a:latin typeface="微软雅黑" panose="020B0503020204020204" pitchFamily="34" charset="-122"/>
                <a:ea typeface="微软雅黑" panose="020B0503020204020204" pitchFamily="34" charset="-122"/>
              </a:rPr>
              <a:t>人工智能将对企业文化带来哪些影响？</a:t>
            </a:r>
            <a:endParaRPr lang="zh-CN" altLang="en-US" sz="3600" b="1" dirty="0" smtClean="0">
              <a:solidFill>
                <a:srgbClr val="0000FF"/>
              </a:solidFill>
              <a:latin typeface="微软雅黑" panose="020B0503020204020204" pitchFamily="34" charset="-122"/>
              <a:ea typeface="微软雅黑" panose="020B0503020204020204" pitchFamily="34" charset="-122"/>
            </a:endParaRPr>
          </a:p>
        </p:txBody>
      </p:sp>
      <p:pic>
        <p:nvPicPr>
          <p:cNvPr id="57350" name="Picture 15" descr="三人-讨论"/>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32240" y="-2941"/>
            <a:ext cx="2227262"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8130"/>
            <a:ext cx="8229600" cy="842645"/>
          </a:xfrm>
          <a:solidFill>
            <a:srgbClr val="FFFF00"/>
          </a:solidFill>
        </p:spPr>
        <p:txBody>
          <a:bodyPr/>
          <a:p>
            <a:r>
              <a:rPr lang="zh-CN" altLang="en-US" b="1">
                <a:solidFill>
                  <a:srgbClr val="002060"/>
                </a:solidFill>
                <a:latin typeface="微软雅黑" panose="020B0503020204020204" pitchFamily="34" charset="-122"/>
                <a:ea typeface="微软雅黑" panose="020B0503020204020204" pitchFamily="34" charset="-122"/>
              </a:rPr>
              <a:t>社会调查二：</a:t>
            </a:r>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企业文化调查</a:t>
            </a:r>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266190"/>
            <a:ext cx="8229600" cy="5334635"/>
          </a:xfrm>
          <a:blipFill>
            <a:blip r:embed="rId1">
              <a:alphaModFix amt="48000"/>
            </a:blip>
          </a:blipFill>
        </p:spPr>
        <p:txBody>
          <a:bodyPr/>
          <a:p>
            <a:pPr marL="0" indent="0">
              <a:buNone/>
            </a:pPr>
            <a:r>
              <a:rPr lang="zh-CN" altLang="en-US" sz="2800" b="1">
                <a:solidFill>
                  <a:srgbClr val="0000FF"/>
                </a:solidFill>
                <a:latin typeface="微软雅黑" panose="020B0503020204020204" pitchFamily="34" charset="-122"/>
                <a:ea typeface="微软雅黑" panose="020B0503020204020204" pitchFamily="34" charset="-122"/>
              </a:rPr>
              <a:t>作业要求：</a:t>
            </a:r>
            <a:endParaRPr lang="zh-CN" altLang="en-US" sz="2800" b="1">
              <a:solidFill>
                <a:srgbClr val="0000FF"/>
              </a:solidFill>
            </a:endParaRPr>
          </a:p>
          <a:p>
            <a:pPr algn="l"/>
            <a:r>
              <a:rPr lang="zh-CN" altLang="en-US" sz="2400">
                <a:latin typeface="微软雅黑" panose="020B0503020204020204" pitchFamily="34" charset="-122"/>
                <a:ea typeface="微软雅黑" panose="020B0503020204020204" pitchFamily="34" charset="-122"/>
                <a:cs typeface="微软雅黑" panose="020B0503020204020204" pitchFamily="34" charset="-122"/>
              </a:rPr>
              <a:t>以小组为单位开展企业调查，对象应为企业（不是政府部门或事业单位）的高管或员工，小组讨论调研</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方案和调研提纲、明确分工；</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应围绕</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“企业文化与企业管理”“企业需要什么样的毕业生”</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展开调研，根据企业的特点可另拟若干子问题（如，疫情后的企业复工复产情况，如何克服遇到的困难等）；</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至少调研</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三个不同性质</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企业（国有企业、民营企业、外资或合资企业）进行</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对比分析</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总结。</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注意记录</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基础信息：</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企业全称、所在地、性质（国营、民营、外资等）、类型（如制造业、IT业、服务业等）、规模、被访者（姓名、性别、岗位职务、工作年限等）</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a:p>
            <a:endParaRPr lang="zh-CN" altLang="en-US"/>
          </a:p>
        </p:txBody>
      </p:sp>
      <p:sp>
        <p:nvSpPr>
          <p:cNvPr id="5" name="灯片编号占位符 4"/>
          <p:cNvSpPr>
            <a:spLocks noGrp="1"/>
          </p:cNvSpPr>
          <p:nvPr>
            <p:ph type="sldNum" sz="quarter" idx="12"/>
          </p:nvPr>
        </p:nvSpPr>
        <p:spPr/>
        <p:txBody>
          <a:bodyPr/>
          <a:p>
            <a:pPr>
              <a:defRPr/>
            </a:pPr>
            <a:fld id="{CEE77352-B668-4544-AECB-089EBC7ACDC6}" type="slidenum">
              <a:rPr lang="en-US" altLang="zh-CN"/>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blipFill rotWithShape="1">
            <a:blip r:embed="rId1">
              <a:alphaModFix amt="48000"/>
            </a:blip>
            <a:tile tx="0" ty="0" sx="100000" sy="100000" flip="none" algn="tl"/>
          </a:blipFill>
        </p:spPr>
        <p:txBody>
          <a:bodyPr/>
          <a:p>
            <a:r>
              <a:rPr lang="zh-CN" altLang="en-US" sz="2800">
                <a:latin typeface="微软雅黑" panose="020B0503020204020204" pitchFamily="34" charset="-122"/>
                <a:ea typeface="微软雅黑" panose="020B0503020204020204" pitchFamily="34" charset="-122"/>
                <a:sym typeface="+mn-ea"/>
              </a:rPr>
              <a:t>撰写</a:t>
            </a:r>
            <a:r>
              <a:rPr lang="zh-CN" altLang="en-US" sz="2800" b="1">
                <a:solidFill>
                  <a:srgbClr val="0000FF"/>
                </a:solidFill>
                <a:latin typeface="微软雅黑" panose="020B0503020204020204" pitchFamily="34" charset="-122"/>
                <a:ea typeface="微软雅黑" panose="020B0503020204020204" pitchFamily="34" charset="-122"/>
                <a:sym typeface="+mn-ea"/>
              </a:rPr>
              <a:t>小组调研报告</a:t>
            </a:r>
            <a:r>
              <a:rPr lang="zh-CN" altLang="en-US" sz="2400">
                <a:latin typeface="微软雅黑" panose="020B0503020204020204" pitchFamily="34" charset="-122"/>
                <a:ea typeface="微软雅黑" panose="020B0503020204020204" pitchFamily="34" charset="-122"/>
                <a:sym typeface="+mn-ea"/>
              </a:rPr>
              <a:t>。内容包括：</a:t>
            </a:r>
            <a:endParaRPr lang="zh-CN" altLang="en-US" sz="2400">
              <a:latin typeface="微软雅黑" panose="020B0503020204020204" pitchFamily="34" charset="-122"/>
              <a:ea typeface="微软雅黑" panose="020B0503020204020204" pitchFamily="34" charset="-122"/>
            </a:endParaRPr>
          </a:p>
          <a:p>
            <a:pPr marL="914400" lvl="1" indent="-457200">
              <a:buFont typeface="+mj-ea"/>
              <a:buAutoNum type="circleNumDbPlain"/>
            </a:pPr>
            <a:r>
              <a:rPr lang="zh-CN" altLang="en-US" sz="2400">
                <a:latin typeface="微软雅黑" panose="020B0503020204020204" pitchFamily="34" charset="-122"/>
                <a:ea typeface="微软雅黑" panose="020B0503020204020204" pitchFamily="34" charset="-122"/>
                <a:sym typeface="+mn-ea"/>
              </a:rPr>
              <a:t>调研概况：调研方案拟定、小组分工、调研过程与基础信息等；</a:t>
            </a:r>
            <a:endParaRPr lang="zh-CN" altLang="en-US" sz="2400">
              <a:latin typeface="微软雅黑" panose="020B0503020204020204" pitchFamily="34" charset="-122"/>
              <a:ea typeface="微软雅黑" panose="020B0503020204020204" pitchFamily="34" charset="-122"/>
            </a:endParaRPr>
          </a:p>
          <a:p>
            <a:pPr marL="914400" lvl="1" indent="-457200">
              <a:buFont typeface="+mj-ea"/>
              <a:buAutoNum type="circleNumDbPlain"/>
            </a:pPr>
            <a:r>
              <a:rPr lang="zh-CN" altLang="en-US" sz="2400">
                <a:latin typeface="微软雅黑" panose="020B0503020204020204" pitchFamily="34" charset="-122"/>
                <a:ea typeface="微软雅黑" panose="020B0503020204020204" pitchFamily="34" charset="-122"/>
                <a:sym typeface="+mn-ea"/>
              </a:rPr>
              <a:t>不同类型</a:t>
            </a:r>
            <a:r>
              <a:rPr lang="zh-CN" altLang="en-US" sz="2800" b="1">
                <a:solidFill>
                  <a:srgbClr val="FF0000"/>
                </a:solidFill>
                <a:latin typeface="微软雅黑" panose="020B0503020204020204" pitchFamily="34" charset="-122"/>
                <a:ea typeface="微软雅黑" panose="020B0503020204020204" pitchFamily="34" charset="-122"/>
                <a:sym typeface="+mn-ea"/>
              </a:rPr>
              <a:t>企业的文化建设与管理思想</a:t>
            </a:r>
            <a:r>
              <a:rPr lang="zh-CN" altLang="en-US" sz="2400">
                <a:latin typeface="微软雅黑" panose="020B0503020204020204" pitchFamily="34" charset="-122"/>
                <a:ea typeface="微软雅黑" panose="020B0503020204020204" pitchFamily="34" charset="-122"/>
                <a:sym typeface="+mn-ea"/>
              </a:rPr>
              <a:t>对比；</a:t>
            </a:r>
            <a:endParaRPr lang="zh-CN" altLang="en-US" sz="2400">
              <a:latin typeface="微软雅黑" panose="020B0503020204020204" pitchFamily="34" charset="-122"/>
              <a:ea typeface="微软雅黑" panose="020B0503020204020204" pitchFamily="34" charset="-122"/>
            </a:endParaRPr>
          </a:p>
          <a:p>
            <a:pPr marL="914400" lvl="1" indent="-457200">
              <a:buFont typeface="+mj-ea"/>
              <a:buAutoNum type="circleNumDbPlain"/>
            </a:pPr>
            <a:r>
              <a:rPr lang="zh-CN" altLang="en-US" sz="2800" b="1">
                <a:solidFill>
                  <a:srgbClr val="FF0000"/>
                </a:solidFill>
                <a:latin typeface="微软雅黑" panose="020B0503020204020204" pitchFamily="34" charset="-122"/>
                <a:ea typeface="微软雅黑" panose="020B0503020204020204" pitchFamily="34" charset="-122"/>
                <a:cs typeface="+mn-ea"/>
                <a:sym typeface="+mn-ea"/>
              </a:rPr>
              <a:t>企业需要什么样的大学毕业生？</a:t>
            </a:r>
            <a:endParaRPr lang="zh-CN" altLang="en-US" sz="2400">
              <a:latin typeface="微软雅黑" panose="020B0503020204020204" pitchFamily="34" charset="-122"/>
              <a:ea typeface="微软雅黑" panose="020B0503020204020204" pitchFamily="34" charset="-122"/>
            </a:endParaRPr>
          </a:p>
          <a:p>
            <a:pPr marL="914400" lvl="1" indent="-457200">
              <a:buFont typeface="+mj-ea"/>
              <a:buAutoNum type="circleNumDbPlain"/>
            </a:pPr>
            <a:r>
              <a:rPr lang="zh-CN" altLang="en-US" sz="2400">
                <a:latin typeface="微软雅黑" panose="020B0503020204020204" pitchFamily="34" charset="-122"/>
                <a:ea typeface="微软雅黑" panose="020B0503020204020204" pitchFamily="34" charset="-122"/>
                <a:sym typeface="+mn-ea"/>
              </a:rPr>
              <a:t>调研总结；</a:t>
            </a:r>
            <a:endParaRPr lang="zh-CN" altLang="en-US" sz="2400">
              <a:latin typeface="微软雅黑" panose="020B0503020204020204" pitchFamily="34" charset="-122"/>
              <a:ea typeface="微软雅黑" panose="020B0503020204020204" pitchFamily="34" charset="-122"/>
            </a:endParaRPr>
          </a:p>
          <a:p>
            <a:pPr marL="914400" lvl="1" indent="-457200">
              <a:buFont typeface="+mj-ea"/>
              <a:buAutoNum type="circleNumDbPlain"/>
            </a:pPr>
            <a:r>
              <a:rPr lang="zh-CN" altLang="en-US" sz="2400">
                <a:latin typeface="微软雅黑" panose="020B0503020204020204" pitchFamily="34" charset="-122"/>
                <a:ea typeface="微软雅黑" panose="020B0503020204020204" pitchFamily="34" charset="-122"/>
                <a:sym typeface="+mn-ea"/>
              </a:rPr>
              <a:t>附录（调研企业的简要背景资料等）。</a:t>
            </a:r>
            <a:endParaRPr lang="zh-CN" altLang="en-US" sz="2400">
              <a:latin typeface="微软雅黑" panose="020B0503020204020204" pitchFamily="34" charset="-122"/>
              <a:ea typeface="微软雅黑" panose="020B0503020204020204" pitchFamily="34" charset="-122"/>
            </a:endParaRPr>
          </a:p>
          <a:p>
            <a:r>
              <a:rPr lang="zh-CN" altLang="en-US" sz="2800">
                <a:latin typeface="微软雅黑" panose="020B0503020204020204" pitchFamily="34" charset="-122"/>
                <a:ea typeface="微软雅黑" panose="020B0503020204020204" pitchFamily="34" charset="-122"/>
                <a:sym typeface="+mn-ea"/>
              </a:rPr>
              <a:t>撰写</a:t>
            </a:r>
            <a:r>
              <a:rPr lang="zh-CN" altLang="en-US" sz="2800" b="1">
                <a:solidFill>
                  <a:srgbClr val="0000FF"/>
                </a:solidFill>
                <a:latin typeface="微软雅黑" panose="020B0503020204020204" pitchFamily="34" charset="-122"/>
                <a:ea typeface="微软雅黑" panose="020B0503020204020204" pitchFamily="34" charset="-122"/>
                <a:sym typeface="+mn-ea"/>
              </a:rPr>
              <a:t>个人总结</a:t>
            </a:r>
            <a:r>
              <a:rPr lang="zh-CN" altLang="en-US" sz="2400">
                <a:latin typeface="微软雅黑" panose="020B0503020204020204" pitchFamily="34" charset="-122"/>
                <a:ea typeface="微软雅黑" panose="020B0503020204020204" pitchFamily="34" charset="-122"/>
                <a:sym typeface="+mn-ea"/>
              </a:rPr>
              <a:t>（本人分工任务、完成情况及调研体会）</a:t>
            </a:r>
            <a:endParaRPr lang="zh-CN" altLang="en-US" sz="2400">
              <a:latin typeface="微软雅黑" panose="020B0503020204020204" pitchFamily="34" charset="-122"/>
              <a:ea typeface="微软雅黑" panose="020B0503020204020204" pitchFamily="34" charset="-122"/>
            </a:endParaRPr>
          </a:p>
          <a:p>
            <a:r>
              <a:rPr lang="zh-CN" altLang="en-US" sz="2800" b="1">
                <a:solidFill>
                  <a:srgbClr val="0000FF"/>
                </a:solidFill>
                <a:latin typeface="微软雅黑" panose="020B0503020204020204" pitchFamily="34" charset="-122"/>
                <a:ea typeface="微软雅黑" panose="020B0503020204020204" pitchFamily="34" charset="-122"/>
                <a:sym typeface="+mn-ea"/>
              </a:rPr>
              <a:t>小组报告</a:t>
            </a:r>
            <a:r>
              <a:rPr lang="zh-CN" altLang="en-US" sz="2400">
                <a:latin typeface="微软雅黑" panose="020B0503020204020204" pitchFamily="34" charset="-122"/>
                <a:ea typeface="微软雅黑" panose="020B0503020204020204" pitchFamily="34" charset="-122"/>
                <a:sym typeface="+mn-ea"/>
              </a:rPr>
              <a:t>由</a:t>
            </a:r>
            <a:r>
              <a:rPr lang="zh-CN" altLang="en-US" sz="2800" b="1">
                <a:solidFill>
                  <a:srgbClr val="0000FF"/>
                </a:solidFill>
                <a:latin typeface="微软雅黑" panose="020B0503020204020204" pitchFamily="34" charset="-122"/>
                <a:ea typeface="微软雅黑" panose="020B0503020204020204" pitchFamily="34" charset="-122"/>
                <a:sym typeface="+mn-ea"/>
              </a:rPr>
              <a:t>组长</a:t>
            </a:r>
            <a:r>
              <a:rPr lang="zh-CN" altLang="en-US" sz="2400">
                <a:latin typeface="微软雅黑" panose="020B0503020204020204" pitchFamily="34" charset="-122"/>
                <a:ea typeface="微软雅黑" panose="020B0503020204020204" pitchFamily="34" charset="-122"/>
                <a:sym typeface="+mn-ea"/>
              </a:rPr>
              <a:t>提交，</a:t>
            </a:r>
            <a:r>
              <a:rPr lang="zh-CN" altLang="en-US" sz="2800" b="1">
                <a:solidFill>
                  <a:srgbClr val="0000FF"/>
                </a:solidFill>
                <a:latin typeface="微软雅黑" panose="020B0503020204020204" pitchFamily="34" charset="-122"/>
                <a:ea typeface="微软雅黑" panose="020B0503020204020204" pitchFamily="34" charset="-122"/>
                <a:sym typeface="+mn-ea"/>
              </a:rPr>
              <a:t>个人总结</a:t>
            </a:r>
            <a:r>
              <a:rPr lang="zh-CN" altLang="en-US" sz="2400">
                <a:latin typeface="微软雅黑" panose="020B0503020204020204" pitchFamily="34" charset="-122"/>
                <a:ea typeface="微软雅黑" panose="020B0503020204020204" pitchFamily="34" charset="-122"/>
                <a:sym typeface="+mn-ea"/>
              </a:rPr>
              <a:t>由</a:t>
            </a:r>
            <a:r>
              <a:rPr lang="zh-CN" altLang="en-US" sz="2800" b="1">
                <a:solidFill>
                  <a:srgbClr val="0000FF"/>
                </a:solidFill>
                <a:latin typeface="微软雅黑" panose="020B0503020204020204" pitchFamily="34" charset="-122"/>
                <a:ea typeface="微软雅黑" panose="020B0503020204020204" pitchFamily="34" charset="-122"/>
                <a:sym typeface="+mn-ea"/>
              </a:rPr>
              <a:t>各人</a:t>
            </a:r>
            <a:r>
              <a:rPr lang="zh-CN" altLang="en-US" sz="2400">
                <a:latin typeface="微软雅黑" panose="020B0503020204020204" pitchFamily="34" charset="-122"/>
                <a:ea typeface="微软雅黑" panose="020B0503020204020204" pitchFamily="34" charset="-122"/>
                <a:sym typeface="+mn-ea"/>
              </a:rPr>
              <a:t>直接提交。</a:t>
            </a:r>
            <a:endParaRPr lang="zh-CN" altLang="en-US" sz="2400">
              <a:latin typeface="微软雅黑" panose="020B0503020204020204" pitchFamily="34" charset="-122"/>
              <a:ea typeface="微软雅黑" panose="020B0503020204020204" pitchFamily="34" charset="-122"/>
            </a:endParaRPr>
          </a:p>
          <a:p>
            <a:pPr marL="0" indent="0">
              <a:buNone/>
            </a:pPr>
            <a:endParaRPr lang="zh-CN" altLang="en-US" sz="240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p>
            <a:pPr>
              <a:defRPr/>
            </a:pPr>
            <a:fld id="{ED7DA9AB-D41D-43E1-A05C-C5383E4BF680}" type="datetime11">
              <a:rPr lang="zh-CN" altLang="en-US"/>
            </a:fld>
            <a:endParaRPr lang="en-US" altLang="zh-CN"/>
          </a:p>
        </p:txBody>
      </p:sp>
      <p:sp>
        <p:nvSpPr>
          <p:cNvPr id="5" name="灯片编号占位符 4"/>
          <p:cNvSpPr>
            <a:spLocks noGrp="1"/>
          </p:cNvSpPr>
          <p:nvPr>
            <p:ph type="sldNum" sz="quarter" idx="12"/>
          </p:nvPr>
        </p:nvSpPr>
        <p:spPr/>
        <p:txBody>
          <a:bodyPr/>
          <a:p>
            <a:pPr>
              <a:defRPr/>
            </a:pPr>
            <a:fld id="{CEE77352-B668-4544-AECB-089EBC7ACDC6}" type="slidenum">
              <a:rPr lang="en-US" altLang="zh-CN"/>
            </a:fld>
            <a:endParaRPr lang="en-US" altLang="zh-CN"/>
          </a:p>
        </p:txBody>
      </p:sp>
      <p:sp>
        <p:nvSpPr>
          <p:cNvPr id="6" name="标题 1"/>
          <p:cNvSpPr>
            <a:spLocks noGrp="1"/>
          </p:cNvSpPr>
          <p:nvPr/>
        </p:nvSpPr>
        <p:spPr>
          <a:xfrm>
            <a:off x="457200" y="278130"/>
            <a:ext cx="8229600" cy="1054100"/>
          </a:xfrm>
          <a:prstGeom prst="rect">
            <a:avLst/>
          </a:prstGeom>
          <a:solidFill>
            <a:srgbClr val="FFFF00"/>
          </a:solidFill>
          <a:ln>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latinLnBrk="0">
              <a:lnSpc>
                <a:spcPct val="120000"/>
              </a:lnSpc>
            </a:pPr>
            <a:r>
              <a:rPr lang="zh-CN" altLang="en-US" b="1">
                <a:solidFill>
                  <a:srgbClr val="002060"/>
                </a:solidFill>
                <a:latin typeface="微软雅黑" panose="020B0503020204020204" pitchFamily="34" charset="-122"/>
                <a:ea typeface="微软雅黑" panose="020B0503020204020204" pitchFamily="34" charset="-122"/>
              </a:rPr>
              <a:t>社会调查二：</a:t>
            </a:r>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企业文化调查</a:t>
            </a:r>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8130"/>
            <a:ext cx="8229600" cy="768350"/>
          </a:xfrm>
          <a:solidFill>
            <a:srgbClr val="FFFF00"/>
          </a:solidFill>
        </p:spPr>
        <p:txBody>
          <a:bodyPr/>
          <a:p>
            <a:pPr algn="ctr"/>
            <a:r>
              <a:rPr lang="zh-CN" altLang="en-US"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关于课程考核的安排</a:t>
            </a:r>
            <a:endParaRPr lang="zh-CN" altLang="en-US"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531495" y="1148715"/>
            <a:ext cx="8229600" cy="5094605"/>
          </a:xfrm>
          <a:blipFill rotWithShape="1">
            <a:blip r:embed="rId1">
              <a:alphaModFix amt="48000"/>
            </a:blip>
            <a:tile tx="0" ty="0" sx="100000" sy="100000" flip="none" algn="tl"/>
          </a:blipFill>
        </p:spPr>
        <p:txBody>
          <a:bodyPr/>
          <a:p>
            <a:pPr algn="just"/>
            <a:r>
              <a:rPr lang="zh-CN" altLang="en-US" sz="2400">
                <a:latin typeface="微软雅黑" panose="020B0503020204020204" pitchFamily="34" charset="-122"/>
                <a:ea typeface="微软雅黑" panose="020B0503020204020204" pitchFamily="34" charset="-122"/>
                <a:cs typeface="微软雅黑" panose="020B0503020204020204" pitchFamily="34" charset="-122"/>
              </a:rPr>
              <a:t>本课程的考核方式之前在</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bb</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平台上已公布过了，即由</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课堂作业</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专题研讨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社会调查</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）三部分总和</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作为</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课程考核</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成绩。</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a:latin typeface="微软雅黑" panose="020B0503020204020204" pitchFamily="34" charset="-122"/>
                <a:ea typeface="微软雅黑" panose="020B0503020204020204" pitchFamily="34" charset="-122"/>
                <a:cs typeface="微软雅黑" panose="020B0503020204020204" pitchFamily="34" charset="-122"/>
              </a:rPr>
              <a:t>现在的问题是，由于本课程一直未能顺利在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雨课堂</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平台上授课，所以原来设计的</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雨课堂作业</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没有用上，导致大家缺少这一块考核内容，怎么办呢？</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a:latin typeface="微软雅黑" panose="020B0503020204020204" pitchFamily="34" charset="-122"/>
                <a:ea typeface="微软雅黑" panose="020B0503020204020204" pitchFamily="34" charset="-122"/>
                <a:cs typeface="微软雅黑" panose="020B0503020204020204" pitchFamily="34" charset="-122"/>
              </a:rPr>
              <a:t>按照以往</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课堂考核</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的办法，是安排各小组进行</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次</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课堂汇报，</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这次我们就通过网络平台以线上会议方式安排各小组进行</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汇报，主要汇报</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“大学生价值观调研”</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的结果。</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因为只有</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次汇报，只能计</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分，另外</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分准备调整增加 到</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专题研讨”</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上。</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我们有</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个小班，分了</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18</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个小组，每组汇报</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分钟，共</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需要至少</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180分钟（3小时）</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，具体时间另定。</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灯片编号占位符 4"/>
          <p:cNvSpPr>
            <a:spLocks noGrp="1"/>
          </p:cNvSpPr>
          <p:nvPr>
            <p:ph type="sldNum" sz="quarter" idx="12"/>
          </p:nvPr>
        </p:nvSpPr>
        <p:spPr/>
        <p:txBody>
          <a:bodyPr/>
          <a:p>
            <a:pPr>
              <a:defRPr/>
            </a:pPr>
            <a:fld id="{CEE77352-B668-4544-AECB-089EBC7ACDC6}" type="slidenum">
              <a:rPr lang="en-US" altLang="zh-CN"/>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020的交大落樱花道"/>
          <p:cNvPicPr>
            <a:picLocks noChangeAspect="1"/>
          </p:cNvPicPr>
          <p:nvPr/>
        </p:nvPicPr>
        <p:blipFill>
          <a:blip r:embed="rId1"/>
          <a:stretch>
            <a:fillRect/>
          </a:stretch>
        </p:blipFill>
        <p:spPr>
          <a:xfrm>
            <a:off x="-4445" y="79375"/>
            <a:ext cx="9148445" cy="6358255"/>
          </a:xfrm>
          <a:prstGeom prst="rect">
            <a:avLst/>
          </a:prstGeom>
        </p:spPr>
      </p:pic>
      <p:sp>
        <p:nvSpPr>
          <p:cNvPr id="60418" name="标题 1"/>
          <p:cNvSpPr>
            <a:spLocks noGrp="1" noChangeArrowheads="1"/>
          </p:cNvSpPr>
          <p:nvPr>
            <p:ph type="title"/>
          </p:nvPr>
        </p:nvSpPr>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7AEA4EDF-3610-44B0-A78E-06DEF12AF2C4}" type="datetime11">
              <a:rPr lang="zh-CN" altLang="en-US"/>
            </a:fld>
            <a:endParaRPr lang="en-US" altLang="zh-CN"/>
          </a:p>
        </p:txBody>
      </p:sp>
      <p:sp>
        <p:nvSpPr>
          <p:cNvPr id="60420" name="内容占位符 4"/>
          <p:cNvSpPr>
            <a:spLocks noGrp="1" noChangeArrowheads="1"/>
          </p:cNvSpPr>
          <p:nvPr>
            <p:ph idx="1"/>
          </p:nvPr>
        </p:nvSpPr>
        <p:spPr>
          <a:xfrm>
            <a:off x="1737360" y="3322955"/>
            <a:ext cx="5680710" cy="2187575"/>
          </a:xfrm>
          <a:noFill/>
        </p:spPr>
        <p:txBody>
          <a:bodyPr/>
          <a:lstStyle/>
          <a:p>
            <a:pPr marL="0" indent="0" algn="ctr">
              <a:lnSpc>
                <a:spcPct val="150000"/>
              </a:lnSpc>
              <a:buFont typeface="Wingdings" panose="05000000000000000000" pitchFamily="2" charset="2"/>
              <a:buNone/>
            </a:pPr>
            <a:r>
              <a:rPr lang="zh-CN" altLang="en-US" sz="8000" b="1"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本讲结束</a:t>
            </a:r>
            <a:endParaRPr lang="zh-CN" altLang="en-US" sz="8000" b="1"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0421"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649F06-F885-4EAD-A8DA-F8B3571D4FF8}"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E31A00CE-545B-4517-A1E8-CE14C91BD3B4}" type="datetime11">
              <a:rPr lang="zh-CN" altLang="en-US"/>
            </a:fld>
            <a:endParaRPr lang="en-US" altLang="zh-CN"/>
          </a:p>
        </p:txBody>
      </p:sp>
      <p:sp>
        <p:nvSpPr>
          <p:cNvPr id="921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F31501-ED04-46B2-8511-4D07295DEC70}"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
        <p:nvSpPr>
          <p:cNvPr id="8196" name="Rectangle 3"/>
          <p:cNvSpPr>
            <a:spLocks noGrp="1" noChangeArrowheads="1"/>
          </p:cNvSpPr>
          <p:nvPr>
            <p:ph idx="1"/>
          </p:nvPr>
        </p:nvSpPr>
        <p:spPr>
          <a:xfrm>
            <a:off x="457200" y="1562100"/>
            <a:ext cx="7980363" cy="4530725"/>
          </a:xfrm>
        </p:spPr>
        <p:txBody>
          <a:bodyPr/>
          <a:lstStyle/>
          <a:p>
            <a:pPr eaLnBrk="1" hangingPunct="1">
              <a:lnSpc>
                <a:spcPct val="120000"/>
              </a:lnSpc>
              <a:buFont typeface="Wingdings" panose="05000000000000000000" charset="0"/>
              <a:buChar char="l"/>
              <a:defRPr/>
            </a:pPr>
            <a:r>
              <a:rPr lang="zh-CN" altLang="en-US" sz="40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企业文化</a:t>
            </a:r>
            <a:r>
              <a:rPr lang="zh-CN" altLang="en-US" sz="34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a:t>
            </a:r>
            <a:r>
              <a:rPr lang="zh-CN" altLang="en-US" sz="40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促进</a:t>
            </a:r>
            <a:r>
              <a:rPr lang="zh-CN" altLang="en-US" sz="34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企业持续发展的</a:t>
            </a:r>
            <a:r>
              <a:rPr lang="zh-CN" altLang="en-US" sz="40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精神力量</a:t>
            </a:r>
            <a:r>
              <a:rPr lang="zh-CN" altLang="en-US" sz="34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34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charset="0"/>
              <a:buChar char="l"/>
              <a:defRPr/>
            </a:pPr>
            <a:r>
              <a:rPr lang="zh-CN" altLang="en-US" sz="40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企业文化</a:t>
            </a:r>
            <a:r>
              <a:rPr lang="zh-CN" altLang="en-US" sz="40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建设</a:t>
            </a:r>
            <a:r>
              <a:rPr lang="zh-CN" altLang="en-US" sz="34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的核心是</a:t>
            </a:r>
            <a:r>
              <a:rPr lang="zh-CN" altLang="en-US" sz="40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培植</a:t>
            </a:r>
            <a:r>
              <a:rPr lang="zh-CN" altLang="en-US" sz="34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可持续发展的</a:t>
            </a:r>
            <a:r>
              <a:rPr lang="zh-CN" altLang="en-US" sz="40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人文因素</a:t>
            </a:r>
            <a:r>
              <a:rPr lang="zh-CN" altLang="en-US" sz="34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3400" b="1"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eaLnBrk="1" hangingPunct="1">
              <a:buNone/>
              <a:defRPr/>
            </a:pPr>
            <a:endParaRPr lang="en-US" altLang="zh-CN" sz="3400" b="1" i="1" dirty="0" smtClean="0">
              <a:solidFill>
                <a:srgbClr val="FF3300"/>
              </a:solidFill>
            </a:endParaRPr>
          </a:p>
        </p:txBody>
      </p:sp>
      <p:sp>
        <p:nvSpPr>
          <p:cNvPr id="179204" name="Rectangle 4"/>
          <p:cNvSpPr>
            <a:spLocks noChangeArrowheads="1"/>
          </p:cNvSpPr>
          <p:nvPr/>
        </p:nvSpPr>
        <p:spPr bwMode="auto">
          <a:xfrm>
            <a:off x="457200" y="277813"/>
            <a:ext cx="8229600" cy="703262"/>
          </a:xfrm>
          <a:prstGeom prst="rect">
            <a:avLst/>
          </a:prstGeom>
          <a:gradFill rotWithShape="1">
            <a:gsLst>
              <a:gs pos="0">
                <a:srgbClr val="0099FF"/>
              </a:gs>
              <a:gs pos="100000">
                <a:srgbClr val="0000CC"/>
              </a:gs>
            </a:gsLst>
            <a:lin ang="0" scaled="1"/>
          </a:gradFill>
          <a:ln w="9525">
            <a:noFill/>
            <a:miter lim="800000"/>
          </a:ln>
          <a:effectLst/>
        </p:spPr>
        <p:txBody>
          <a:bodyPr/>
          <a:lstStyle/>
          <a:p>
            <a:pPr eaLnBrk="1" hangingPunct="1">
              <a:defRPr/>
            </a:pPr>
            <a:r>
              <a:rPr lang="zh-CN" altLang="en-US" sz="4200" b="1" i="1" dirty="0">
                <a:solidFill>
                  <a:srgbClr val="FFFF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为什么要研究企业文化？</a:t>
            </a:r>
            <a:endParaRPr lang="zh-CN" altLang="en-US" sz="4200" b="1" i="1" dirty="0">
              <a:solidFill>
                <a:srgbClr val="FFFF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pic>
        <p:nvPicPr>
          <p:cNvPr id="9222" name="Picture 6" descr="BS0206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80038" y="4159250"/>
            <a:ext cx="28638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40000"/>
              <a:lumOff val="60000"/>
            </a:schemeClr>
          </a:solidFill>
        </p:spPr>
        <p:txBody>
          <a:bodyPr/>
          <a:lstStyle/>
          <a:p>
            <a:pPr latinLnBrk="0">
              <a:lnSpc>
                <a:spcPct val="130000"/>
              </a:lnSpc>
            </a:pPr>
            <a:r>
              <a:rPr lang="en-US" altLang="zh-CN" i="1">
                <a:latin typeface="微软雅黑" panose="020B0503020204020204" pitchFamily="34" charset="-122"/>
                <a:ea typeface="微软雅黑" panose="020B0503020204020204" pitchFamily="34" charset="-122"/>
              </a:rPr>
              <a:t> </a:t>
            </a:r>
            <a:r>
              <a:rPr lang="zh-CN" altLang="en-US" sz="3600" b="1" i="1">
                <a:latin typeface="微软雅黑" panose="020B0503020204020204" pitchFamily="34" charset="-122"/>
                <a:ea typeface="微软雅黑" panose="020B0503020204020204" pitchFamily="34" charset="-122"/>
              </a:rPr>
              <a:t>内容提要</a:t>
            </a:r>
            <a:r>
              <a:rPr lang="zh-CN" altLang="en-US" sz="3600" b="1" i="1"/>
              <a:t>：</a:t>
            </a:r>
            <a:endParaRPr lang="zh-CN" altLang="en-US" sz="3600" b="1" i="1"/>
          </a:p>
        </p:txBody>
      </p:sp>
      <p:sp>
        <p:nvSpPr>
          <p:cNvPr id="3" name="内容占位符 2"/>
          <p:cNvSpPr>
            <a:spLocks noGrp="1"/>
          </p:cNvSpPr>
          <p:nvPr>
            <p:ph idx="1"/>
          </p:nvPr>
        </p:nvSpPr>
        <p:spPr>
          <a:xfrm>
            <a:off x="793750" y="1600200"/>
            <a:ext cx="7893050" cy="4530725"/>
          </a:xfrm>
        </p:spPr>
        <p:txBody>
          <a:bodyPr/>
          <a:lstStyle/>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企业</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文化的概念</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西方</a:t>
            </a:r>
            <a:r>
              <a:rPr lang="zh-CN" altLang="en-US"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国家的企业文化</a:t>
            </a:r>
            <a:endParaRPr lang="zh-CN" altLang="en-US"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西方</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企业文化的历史渊源</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早期</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的美国式企业管理</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工厂自动化 / 无人工厂</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
                <a:srgbClr val="C00000"/>
              </a:buClr>
              <a:buSzPct val="90000"/>
              <a:buFont typeface="Wingdings" panose="05000000000000000000" pitchFamily="2" charset="2"/>
              <a:buChar char="p"/>
            </a:pPr>
            <a:r>
              <a:rPr lang="zh-CN" altLang="en-US" sz="4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对</a:t>
            </a:r>
            <a:r>
              <a:rPr lang="en-US" altLang="zh-CN"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CIMS</a:t>
            </a:r>
            <a:r>
              <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的反思</a:t>
            </a:r>
            <a:endParaRPr lang="zh-CN" altLang="en-US" sz="4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D7DA9AB-D41D-43E1-A05C-C5383E4BF680}" type="datetime11">
              <a:rPr lang="zh-CN" altLang="en-US"/>
            </a:fld>
            <a:endParaRPr lang="en-US" altLang="zh-CN"/>
          </a:p>
        </p:txBody>
      </p:sp>
      <p:sp>
        <p:nvSpPr>
          <p:cNvPr id="5" name="灯片编号占位符 4"/>
          <p:cNvSpPr>
            <a:spLocks noGrp="1"/>
          </p:cNvSpPr>
          <p:nvPr>
            <p:ph type="sldNum" sz="quarter" idx="12"/>
          </p:nvPr>
        </p:nvSpPr>
        <p:spPr/>
        <p:txBody>
          <a:bodyPr/>
          <a:lstStyle/>
          <a:p>
            <a:pPr>
              <a:defRPr/>
            </a:pPr>
            <a:fld id="{CEE77352-B668-4544-AECB-089EBC7ACDC6}" type="slidenum">
              <a:rPr lang="en-US" altLang="zh-CN"/>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95288" y="188913"/>
            <a:ext cx="8229600" cy="1355725"/>
          </a:xfrm>
          <a:solidFill>
            <a:srgbClr val="FFFF00"/>
          </a:solidFill>
          <a:ln w="19050">
            <a:solidFill>
              <a:srgbClr val="C00000"/>
            </a:solidFill>
          </a:ln>
        </p:spPr>
        <p:txBody>
          <a:bodyPr/>
          <a:lstStyle/>
          <a:p>
            <a:pPr>
              <a:lnSpc>
                <a:spcPct val="150000"/>
              </a:lnSpc>
              <a:defRPr/>
            </a:pPr>
            <a:r>
              <a:rPr lang="en-US" altLang="zh-CN" sz="48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9.2 </a:t>
            </a:r>
            <a:r>
              <a:rPr lang="zh-CN" altLang="en-US" sz="48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西方国家的企业文化</a:t>
            </a:r>
            <a:endParaRPr lang="zh-CN" altLang="en-US" sz="4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219" name="副标题 6"/>
          <p:cNvSpPr>
            <a:spLocks noGrp="1"/>
          </p:cNvSpPr>
          <p:nvPr>
            <p:ph idx="1"/>
          </p:nvPr>
        </p:nvSpPr>
        <p:spPr>
          <a:xfrm>
            <a:off x="755650" y="2017713"/>
            <a:ext cx="7775575" cy="4506912"/>
          </a:xfrm>
          <a:ln w="15875"/>
        </p:spPr>
        <p:txBody>
          <a:bodyPr/>
          <a:lstStyle/>
          <a:p>
            <a:pPr>
              <a:lnSpc>
                <a:spcPct val="150000"/>
              </a:lnSpc>
              <a:defRPr/>
            </a:pPr>
            <a:r>
              <a:rPr lang="zh-CN" altLang="en-US"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美国</a:t>
            </a:r>
            <a:r>
              <a:rPr lang="zh-CN" altLang="en-US" sz="4400"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企业文化的</a:t>
            </a:r>
            <a:r>
              <a:rPr lang="zh-CN" altLang="en-US"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模式</a:t>
            </a:r>
            <a:r>
              <a:rPr lang="zh-CN" altLang="en-US" sz="4400"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a:t>
            </a:r>
            <a:r>
              <a:rPr lang="zh-CN" altLang="en-US"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特点</a:t>
            </a:r>
            <a:endParaRPr lang="en-US" altLang="zh-CN" sz="4400"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defRPr/>
            </a:pPr>
            <a:r>
              <a:rPr lang="zh-CN" altLang="en-US"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欧洲</a:t>
            </a:r>
            <a:r>
              <a:rPr lang="zh-CN" altLang="en-US" sz="4400"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企业文化的</a:t>
            </a:r>
            <a:r>
              <a:rPr lang="zh-CN" altLang="en-US"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模式</a:t>
            </a:r>
            <a:r>
              <a:rPr lang="zh-CN" altLang="en-US" sz="4400"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a:t>
            </a:r>
            <a:r>
              <a:rPr lang="zh-CN" altLang="en-US"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特点</a:t>
            </a:r>
            <a:endParaRPr lang="en-US" altLang="zh-CN" sz="4400"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defRPr/>
            </a:pPr>
            <a:r>
              <a:rPr lang="zh-CN" altLang="en-US"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日本</a:t>
            </a:r>
            <a:r>
              <a:rPr lang="zh-CN" altLang="en-US" sz="4400"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企业文化的</a:t>
            </a:r>
            <a:r>
              <a:rPr lang="zh-CN" altLang="en-US"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模式</a:t>
            </a:r>
            <a:r>
              <a:rPr lang="zh-CN" altLang="en-US" sz="4400"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a:t>
            </a:r>
            <a:r>
              <a:rPr lang="zh-CN" altLang="en-US"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特点</a:t>
            </a:r>
            <a:endParaRPr lang="en-US" altLang="zh-CN" sz="4400"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defRPr/>
            </a:pPr>
            <a:endParaRPr lang="en-US" altLang="zh-CN" sz="36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defRPr/>
            </a:pPr>
            <a:endParaRPr lang="zh-CN" altLang="en-US" dirty="0" smtClean="0">
              <a:solidFill>
                <a:srgbClr val="C00000"/>
              </a:solidFill>
              <a:effectLst>
                <a:outerShdw blurRad="38100" dist="38100" dir="2700000" algn="tl">
                  <a:srgbClr val="000000">
                    <a:alpha val="43137"/>
                  </a:srgbClr>
                </a:outerShdw>
              </a:effectLst>
            </a:endParaRPr>
          </a:p>
        </p:txBody>
      </p:sp>
      <p:sp>
        <p:nvSpPr>
          <p:cNvPr id="4" name="日期占位符 3"/>
          <p:cNvSpPr>
            <a:spLocks noGrp="1"/>
          </p:cNvSpPr>
          <p:nvPr>
            <p:ph type="dt" sz="quarter" idx="10"/>
          </p:nvPr>
        </p:nvSpPr>
        <p:spPr/>
        <p:txBody>
          <a:bodyPr/>
          <a:lstStyle/>
          <a:p>
            <a:pPr>
              <a:defRPr/>
            </a:pPr>
            <a:fld id="{6009996B-8C8B-41E7-9CF0-132DB19BE290}" type="datetime11">
              <a:rPr lang="zh-CN" altLang="en-US"/>
            </a:fld>
            <a:endParaRPr lang="en-US" altLang="zh-CN"/>
          </a:p>
        </p:txBody>
      </p:sp>
      <p:sp>
        <p:nvSpPr>
          <p:cNvPr id="10245"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B3C27B-D781-4928-8F68-A3591A882CE2}" type="slidenum">
              <a:rPr lang="en-US" altLang="zh-CN" smtClean="0">
                <a:latin typeface="Garamond" panose="02020404030301010803" pitchFamily="18" charset="0"/>
              </a:rPr>
            </a:fld>
            <a:endParaRPr lang="en-US" altLang="zh-CN" smtClean="0">
              <a:latin typeface="Garamond" panose="02020404030301010803" pitchFamily="18" charset="0"/>
            </a:endParaRPr>
          </a:p>
        </p:txBody>
      </p:sp>
    </p:spTree>
  </p:cSld>
  <p:clrMapOvr>
    <a:masterClrMapping/>
  </p:clrMapOvr>
  <p:transition>
    <p:wedge/>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12925</Words>
  <Application>WPS 演示</Application>
  <PresentationFormat>全屏显示(4:3)</PresentationFormat>
  <Paragraphs>725</Paragraphs>
  <Slides>64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Arial</vt:lpstr>
      <vt:lpstr>宋体</vt:lpstr>
      <vt:lpstr>Wingdings</vt:lpstr>
      <vt:lpstr>Garamond</vt:lpstr>
      <vt:lpstr>Tahoma</vt:lpstr>
      <vt:lpstr>微软雅黑</vt:lpstr>
      <vt:lpstr>Wingdings</vt:lpstr>
      <vt:lpstr>Arial Unicode MS</vt:lpstr>
      <vt:lpstr>仿宋_GB2312</vt:lpstr>
      <vt:lpstr>仿宋</vt:lpstr>
      <vt:lpstr>黑体</vt:lpstr>
      <vt:lpstr>Edge</vt:lpstr>
      <vt:lpstr> 西 方 企 业 文 化</vt:lpstr>
      <vt:lpstr> 内容提要：</vt:lpstr>
      <vt:lpstr>9.1 什么是企业文化？</vt:lpstr>
      <vt:lpstr>9.1.1 什么是企业文化？</vt:lpstr>
      <vt:lpstr>9.1.2 为什么要研究企业文化？</vt:lpstr>
      <vt:lpstr>为什么要研究企业文化？  </vt:lpstr>
      <vt:lpstr>PowerPoint 演示文稿</vt:lpstr>
      <vt:lpstr> 内容提要：</vt:lpstr>
      <vt:lpstr> 9.2 西方国家的企业文化</vt:lpstr>
      <vt:lpstr> 企业文化与民族特点</vt:lpstr>
      <vt:lpstr>9.2.1 美国的企业文化 </vt:lpstr>
      <vt:lpstr>9.2.1 美国的企业文化 </vt:lpstr>
      <vt:lpstr> 9.2.2 欧洲国家的企业文化</vt:lpstr>
      <vt:lpstr> 9.2.2 欧洲国家的企业文化 </vt:lpstr>
      <vt:lpstr> 9.2.2 欧洲国家的企业文化 </vt:lpstr>
      <vt:lpstr>9.2.2 欧洲国家的企业文化 </vt:lpstr>
      <vt:lpstr>9.2.3 日本的企业文化 　　 </vt:lpstr>
      <vt:lpstr>9.2.3 日本的企业文化 </vt:lpstr>
      <vt:lpstr> 内容提要：</vt:lpstr>
      <vt:lpstr> 9.3 西方企业文化的历史渊源</vt:lpstr>
      <vt:lpstr>9.3.1 机械论   西方哲学一种基本世界观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9.3.2 用机器控制人 功能主义价值观</vt:lpstr>
      <vt:lpstr>PowerPoint 演示文稿</vt:lpstr>
      <vt:lpstr>PowerPoint 演示文稿</vt:lpstr>
      <vt:lpstr>PowerPoint 演示文稿</vt:lpstr>
      <vt:lpstr> 内容提要：</vt:lpstr>
      <vt:lpstr>9.4 早期的美国式企业管理</vt:lpstr>
      <vt:lpstr>9.4.1泰勒制管理</vt:lpstr>
      <vt:lpstr>  泰勒制管理</vt:lpstr>
      <vt:lpstr>PowerPoint 演示文稿</vt:lpstr>
      <vt:lpstr> 泰勒制与工业工程</vt:lpstr>
      <vt:lpstr> 泰勒制的基本内容</vt:lpstr>
      <vt:lpstr>9.4.2 动作定时研究 </vt:lpstr>
      <vt:lpstr>9.4.2 动作定时研究</vt:lpstr>
      <vt:lpstr>9.4.3 福特流水线</vt:lpstr>
      <vt:lpstr>9.4.3 福特流水线</vt:lpstr>
      <vt:lpstr>思考&amp;讨论：</vt:lpstr>
      <vt:lpstr>PowerPoint 演示文稿</vt:lpstr>
      <vt:lpstr> 9.4.4 对泰勒制的评判</vt:lpstr>
      <vt:lpstr> 9.4.4 对泰勒制的评判</vt:lpstr>
      <vt:lpstr> 9.4.4 对泰勒制的评判</vt:lpstr>
      <vt:lpstr> 9.4.4 对泰勒制的评判</vt:lpstr>
      <vt:lpstr> 内容提要：</vt:lpstr>
      <vt:lpstr>9.5 工厂自动化 / 无人工厂</vt:lpstr>
      <vt:lpstr>9.5 工厂自动化 / 无人工厂</vt:lpstr>
      <vt:lpstr>9.5 工厂自动化 / 无人工厂</vt:lpstr>
      <vt:lpstr>9.5 工厂自动化 / 无人工厂</vt:lpstr>
      <vt:lpstr>9.5 工厂自动化 / 无人工厂</vt:lpstr>
      <vt:lpstr> 内容提要：</vt:lpstr>
      <vt:lpstr>9.6 对CIMS的反思</vt:lpstr>
      <vt:lpstr>思考与讨论：</vt:lpstr>
      <vt:lpstr>社会调查二：企业文化调查</vt:lpstr>
      <vt:lpstr>PowerPoint 演示文稿</vt:lpstr>
      <vt:lpstr>关于课程考核的安排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第十三讲    文化互动</dc:title>
  <dc:creator>Owner</dc:creator>
  <cp:lastModifiedBy>陈天宁</cp:lastModifiedBy>
  <cp:revision>527</cp:revision>
  <dcterms:created xsi:type="dcterms:W3CDTF">2004-01-21T02:10:00Z</dcterms:created>
  <dcterms:modified xsi:type="dcterms:W3CDTF">2020-04-13T08:16:44Z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