
<file path=[Content_Types].xml><?xml version="1.0" encoding="utf-8"?>
<Types xmlns="http://schemas.openxmlformats.org/package/2006/content-types">
  <Default Extension="jpeg" ContentType="image/jpe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6"/>
  </p:notesMasterIdLst>
  <p:sldIdLst>
    <p:sldId id="271" r:id="rId4"/>
    <p:sldId id="443" r:id="rId5"/>
    <p:sldId id="602" r:id="rId6"/>
    <p:sldId id="532" r:id="rId7"/>
    <p:sldId id="455" r:id="rId8"/>
    <p:sldId id="456" r:id="rId9"/>
    <p:sldId id="457" r:id="rId10"/>
    <p:sldId id="459" r:id="rId11"/>
    <p:sldId id="460" r:id="rId12"/>
    <p:sldId id="461" r:id="rId13"/>
    <p:sldId id="462" r:id="rId14"/>
    <p:sldId id="469" r:id="rId15"/>
    <p:sldId id="470" r:id="rId17"/>
    <p:sldId id="471" r:id="rId18"/>
    <p:sldId id="472" r:id="rId19"/>
    <p:sldId id="473" r:id="rId20"/>
    <p:sldId id="474" r:id="rId21"/>
    <p:sldId id="475" r:id="rId22"/>
    <p:sldId id="450" r:id="rId23"/>
    <p:sldId id="420" r:id="rId24"/>
    <p:sldId id="395" r:id="rId25"/>
    <p:sldId id="403" r:id="rId26"/>
    <p:sldId id="415" r:id="rId27"/>
    <p:sldId id="405" r:id="rId28"/>
    <p:sldId id="413" r:id="rId29"/>
    <p:sldId id="414" r:id="rId30"/>
    <p:sldId id="342" r:id="rId31"/>
    <p:sldId id="343" r:id="rId32"/>
    <p:sldId id="344" r:id="rId33"/>
    <p:sldId id="345" r:id="rId34"/>
    <p:sldId id="346" r:id="rId35"/>
    <p:sldId id="417" r:id="rId36"/>
    <p:sldId id="418" r:id="rId37"/>
    <p:sldId id="444" r:id="rId38"/>
    <p:sldId id="347" r:id="rId39"/>
    <p:sldId id="400" r:id="rId40"/>
    <p:sldId id="401" r:id="rId41"/>
    <p:sldId id="402" r:id="rId42"/>
    <p:sldId id="348" r:id="rId43"/>
    <p:sldId id="349" r:id="rId44"/>
    <p:sldId id="350" r:id="rId45"/>
    <p:sldId id="351" r:id="rId46"/>
    <p:sldId id="352" r:id="rId47"/>
    <p:sldId id="422" r:id="rId48"/>
    <p:sldId id="423" r:id="rId49"/>
    <p:sldId id="424" r:id="rId50"/>
    <p:sldId id="425" r:id="rId51"/>
    <p:sldId id="426" r:id="rId52"/>
    <p:sldId id="427" r:id="rId53"/>
    <p:sldId id="428" r:id="rId54"/>
    <p:sldId id="429" r:id="rId55"/>
    <p:sldId id="430" r:id="rId56"/>
    <p:sldId id="435" r:id="rId57"/>
    <p:sldId id="436" r:id="rId58"/>
    <p:sldId id="437" r:id="rId59"/>
    <p:sldId id="432" r:id="rId60"/>
    <p:sldId id="433" r:id="rId61"/>
    <p:sldId id="434" r:id="rId62"/>
    <p:sldId id="419" r:id="rId63"/>
    <p:sldId id="448" r:id="rId64"/>
    <p:sldId id="507" r:id="rId65"/>
    <p:sldId id="533" r:id="rId66"/>
    <p:sldId id="534" r:id="rId67"/>
    <p:sldId id="535" r:id="rId68"/>
    <p:sldId id="506" r:id="rId69"/>
    <p:sldId id="508" r:id="rId70"/>
    <p:sldId id="509" r:id="rId71"/>
    <p:sldId id="478" r:id="rId72"/>
    <p:sldId id="480" r:id="rId73"/>
    <p:sldId id="503" r:id="rId74"/>
    <p:sldId id="504" r:id="rId75"/>
    <p:sldId id="505" r:id="rId76"/>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CCFFFF"/>
    <a:srgbClr val="008000"/>
    <a:srgbClr val="FFFF66"/>
    <a:srgbClr val="CAF725"/>
    <a:srgbClr val="FFFF00"/>
    <a:srgbClr val="FF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59"/>
    <p:restoredTop sz="84950"/>
  </p:normalViewPr>
  <p:slideViewPr>
    <p:cSldViewPr showGuides="1">
      <p:cViewPr varScale="1">
        <p:scale>
          <a:sx n="111" d="100"/>
          <a:sy n="111" d="100"/>
        </p:scale>
        <p:origin x="89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varScale="1">
      <p:scale>
        <a:sx n="100" d="100"/>
        <a:sy n="100" d="100"/>
      </p:scale>
      <p:origin x="0" y="-1239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0"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891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ECFD681-D1E4-4CC3-9DC9-B37045DA5ABA}"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p:txBody>
          <a:bodyPr wrap="square" lIns="91440" tIns="45720" rIns="91440" bIns="45720" anchor="t"/>
          <a:p>
            <a:pPr lvl="0"/>
            <a:endParaRPr lang="zh-CN" altLang="en-US" dirty="0"/>
          </a:p>
        </p:txBody>
      </p:sp>
      <p:sp>
        <p:nvSpPr>
          <p:cNvPr id="19460"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幻灯片图像占位符 1"/>
          <p:cNvSpPr>
            <a:spLocks noGrp="1" noRot="1" noChangeAspect="1" noTextEdit="1"/>
          </p:cNvSpPr>
          <p:nvPr>
            <p:ph type="sldImg"/>
          </p:nvPr>
        </p:nvSpPr>
        <p:spPr/>
      </p:sp>
      <p:sp>
        <p:nvSpPr>
          <p:cNvPr id="70659" name="备注占位符 2"/>
          <p:cNvSpPr>
            <a:spLocks noGrp="1"/>
          </p:cNvSpPr>
          <p:nvPr>
            <p:ph type="body" idx="1"/>
          </p:nvPr>
        </p:nvSpPr>
        <p:spPr/>
        <p:txBody>
          <a:bodyPr wrap="square" lIns="91440" tIns="45720" rIns="91440" bIns="45720" anchor="t"/>
          <a:p>
            <a:pPr lvl="0"/>
            <a:r>
              <a:rPr lang="zh-CN" altLang="zh-CN" b="1" dirty="0"/>
              <a:t>风险社会理论</a:t>
            </a:r>
            <a:endParaRPr lang="zh-CN" altLang="zh-CN" dirty="0"/>
          </a:p>
          <a:p>
            <a:pPr lvl="0"/>
            <a:r>
              <a:rPr lang="zh-CN" altLang="zh-CN" dirty="0"/>
              <a:t>风险社会</a:t>
            </a:r>
            <a:r>
              <a:rPr lang="en-US" altLang="zh-CN" dirty="0"/>
              <a:t>(</a:t>
            </a:r>
            <a:r>
              <a:rPr lang="zh-CN" altLang="zh-CN" dirty="0"/>
              <a:t>自反性现代化</a:t>
            </a:r>
            <a:r>
              <a:rPr lang="en-US" altLang="zh-CN" dirty="0"/>
              <a:t>)</a:t>
            </a:r>
            <a:r>
              <a:rPr lang="zh-CN" altLang="zh-CN" dirty="0"/>
              <a:t>理论表明，在发达的现代社会中，工业生产无法预测的后果已经演变为全球性的生态危机，但这并不是一个简单的环境问题，而是工业社会本身内含着的一种意义深远的制度性危机。</a:t>
            </a:r>
            <a:endParaRPr lang="zh-CN" altLang="en-US" dirty="0"/>
          </a:p>
        </p:txBody>
      </p:sp>
      <p:sp>
        <p:nvSpPr>
          <p:cNvPr id="70660"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78851" name="Rectangle 2"/>
          <p:cNvSpPr>
            <a:spLocks noRot="1" noTextEdit="1"/>
          </p:cNvSpPr>
          <p:nvPr>
            <p:ph type="sldImg"/>
          </p:nvPr>
        </p:nvSpPr>
        <p:spPr/>
      </p:sp>
      <p:sp>
        <p:nvSpPr>
          <p:cNvPr id="78852" name="Rectangle 3"/>
          <p:cNvSpPr>
            <a:spLocks noGrp="1"/>
          </p:cNvSpPr>
          <p:nvPr>
            <p:ph type="body" idx="1"/>
          </p:nvPr>
        </p:nvSpPr>
        <p:spPr/>
        <p:txBody>
          <a:bodyPr wrap="square" lIns="91440" tIns="45720" rIns="91440" bIns="45720" anchor="t"/>
          <a:p>
            <a:pPr lvl="0" eaLnBrk="1" hangingPunct="1">
              <a:lnSpc>
                <a:spcPct val="80000"/>
              </a:lnSpc>
            </a:pPr>
            <a:r>
              <a:rPr lang="en-US" altLang="zh-CN" dirty="0"/>
              <a:t>Daniel Bell</a:t>
            </a:r>
            <a:r>
              <a:rPr lang="zh-CN" altLang="en-US" dirty="0"/>
              <a:t>，丹尼尔</a:t>
            </a:r>
            <a:r>
              <a:rPr lang="en-US" altLang="zh-CN" dirty="0"/>
              <a:t>·</a:t>
            </a:r>
            <a:r>
              <a:rPr lang="zh-CN" altLang="en-US" dirty="0"/>
              <a:t>贝尔是当代著名的美国社会学家和未来学家</a:t>
            </a:r>
            <a:r>
              <a:rPr lang="en-US" altLang="zh-CN" dirty="0"/>
              <a:t>,</a:t>
            </a:r>
            <a:r>
              <a:rPr lang="zh-CN" altLang="en-US" dirty="0"/>
              <a:t>他在政治、经济和文化诸领域均有独特的建树</a:t>
            </a:r>
            <a:r>
              <a:rPr lang="en-US" altLang="zh-CN" dirty="0"/>
              <a:t>,</a:t>
            </a:r>
            <a:r>
              <a:rPr lang="zh-CN" altLang="en-US" dirty="0"/>
              <a:t>作为一个“三位一体”的学者</a:t>
            </a:r>
            <a:r>
              <a:rPr lang="en-US" altLang="zh-CN" dirty="0"/>
              <a:t>,“</a:t>
            </a:r>
            <a:r>
              <a:rPr lang="zh-CN" altLang="en-US" dirty="0"/>
              <a:t>激进”与“保守”在他身上并存：“在经济领域是社会主义者</a:t>
            </a:r>
            <a:r>
              <a:rPr lang="en-US" altLang="zh-CN" dirty="0"/>
              <a:t>,</a:t>
            </a:r>
            <a:r>
              <a:rPr lang="zh-CN" altLang="en-US" dirty="0"/>
              <a:t>在政治领域是自由主义者</a:t>
            </a:r>
            <a:r>
              <a:rPr lang="en-US" altLang="zh-CN" dirty="0"/>
              <a:t>,</a:t>
            </a:r>
            <a:r>
              <a:rPr lang="zh-CN" altLang="en-US" dirty="0"/>
              <a:t>而在文化方面是保守主义者。” 贝尔是“后工业社会理论”的创立者，西方未来社会学后工业社会学派的代表人物之一。著作有</a:t>
            </a:r>
            <a:r>
              <a:rPr lang="en-US" altLang="zh-CN" dirty="0"/>
              <a:t>《</a:t>
            </a:r>
            <a:r>
              <a:rPr lang="zh-CN" altLang="en-US" dirty="0"/>
              <a:t>美国马克思主义的社会主义</a:t>
            </a:r>
            <a:r>
              <a:rPr lang="en-US" altLang="zh-CN" dirty="0"/>
              <a:t>》</a:t>
            </a:r>
            <a:r>
              <a:rPr lang="zh-CN" altLang="en-US" dirty="0"/>
              <a:t>、</a:t>
            </a:r>
            <a:r>
              <a:rPr lang="en-US" altLang="zh-CN" dirty="0"/>
              <a:t>《</a:t>
            </a:r>
            <a:r>
              <a:rPr lang="zh-CN" altLang="en-US" dirty="0"/>
              <a:t>意识形态的终结</a:t>
            </a:r>
            <a:r>
              <a:rPr lang="en-US" altLang="zh-CN" dirty="0"/>
              <a:t>》</a:t>
            </a:r>
            <a:r>
              <a:rPr lang="zh-CN" altLang="en-US" dirty="0"/>
              <a:t>、</a:t>
            </a:r>
            <a:r>
              <a:rPr lang="en-US" altLang="zh-CN" dirty="0"/>
              <a:t>《</a:t>
            </a:r>
            <a:r>
              <a:rPr lang="zh-CN" altLang="en-US" dirty="0"/>
              <a:t>后工业社会的来临</a:t>
            </a:r>
            <a:r>
              <a:rPr lang="en-US" altLang="zh-CN" dirty="0"/>
              <a:t>》</a:t>
            </a:r>
            <a:r>
              <a:rPr lang="zh-CN" altLang="en-US" dirty="0"/>
              <a:t>、</a:t>
            </a:r>
            <a:r>
              <a:rPr lang="en-US" altLang="zh-CN" dirty="0"/>
              <a:t>《</a:t>
            </a:r>
            <a:r>
              <a:rPr lang="zh-CN" altLang="en-US" dirty="0"/>
              <a:t>资本主义的文化矛盾</a:t>
            </a:r>
            <a:r>
              <a:rPr lang="en-US" altLang="zh-CN" dirty="0"/>
              <a:t>》</a:t>
            </a:r>
            <a:r>
              <a:rPr lang="zh-CN" altLang="en-US" dirty="0"/>
              <a:t>、</a:t>
            </a:r>
            <a:r>
              <a:rPr lang="en-US" altLang="zh-CN" dirty="0"/>
              <a:t>《</a:t>
            </a:r>
            <a:r>
              <a:rPr lang="zh-CN" altLang="en-US" dirty="0"/>
              <a:t>曲折的道路</a:t>
            </a:r>
            <a:r>
              <a:rPr lang="en-US" altLang="zh-CN" dirty="0"/>
              <a:t>》</a:t>
            </a:r>
            <a:r>
              <a:rPr lang="zh-CN" altLang="en-US" dirty="0"/>
              <a:t>等。</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chemeClr val="bg1"/>
        </a:solidFill>
        <a:effectLst/>
      </p:bgPr>
    </p:bg>
    <p:spTree>
      <p:nvGrpSpPr>
        <p:cNvPr id="1" name=""/>
        <p:cNvGrpSpPr/>
        <p:nvPr/>
      </p:nvGrpSpPr>
      <p:grpSpPr>
        <a:xfrm>
          <a:off x="0" y="0"/>
          <a:ext cx="0" cy="0"/>
          <a:chOff x="0" y="0"/>
          <a:chExt cx="0" cy="0"/>
        </a:xfrm>
      </p:grpSpPr>
      <p:sp>
        <p:nvSpPr>
          <p:cNvPr id="3074" name="Freeform 7"/>
          <p:cNvSpPr/>
          <p:nvPr/>
        </p:nvSpPr>
        <p:spPr>
          <a:xfrm>
            <a:off x="609600" y="1219200"/>
            <a:ext cx="7924800" cy="914400"/>
          </a:xfrm>
          <a:custGeom>
            <a:avLst/>
            <a:gdLst/>
            <a:ahLst/>
            <a:cxnLst>
              <a:cxn ang="0">
                <a:pos x="0" y="2147483646"/>
              </a:cxn>
              <a:cxn ang="0">
                <a:pos x="0" y="0"/>
              </a:cxn>
              <a:cxn ang="0">
                <a:pos x="2147483646" y="0"/>
              </a:cxn>
            </a:cxnLst>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p>
            <a:endParaRPr lang="zh-CN" altLang="en-US"/>
          </a:p>
        </p:txBody>
      </p:sp>
      <p:sp>
        <p:nvSpPr>
          <p:cNvPr id="3075" name="Line 8"/>
          <p:cNvSpPr/>
          <p:nvPr/>
        </p:nvSpPr>
        <p:spPr>
          <a:xfrm>
            <a:off x="1981200" y="3962400"/>
            <a:ext cx="6511925" cy="0"/>
          </a:xfrm>
          <a:prstGeom prst="line">
            <a:avLst/>
          </a:prstGeom>
          <a:ln w="19050" cap="flat" cmpd="sng">
            <a:solidFill>
              <a:schemeClr val="accent1"/>
            </a:solidFill>
            <a:prstDash val="solid"/>
            <a:headEnd type="none" w="med" len="med"/>
            <a:tailEnd type="none" w="med" len="med"/>
          </a:ln>
        </p:spPr>
      </p:sp>
      <p:sp>
        <p:nvSpPr>
          <p:cNvPr id="11878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endParaRPr lang="zh-CN" altLang="en-US"/>
          </a:p>
        </p:txBody>
      </p:sp>
      <p:sp>
        <p:nvSpPr>
          <p:cNvPr id="118787"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1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F9B2318-1628-4EB2-82D4-9F6F354C00B0}"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26B40E7-D83C-4D02-A164-434E2924ECEB}"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F6C002-783B-47C2-B654-498E0FC7842B}"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B14DE9-23BA-41E8-9A7E-956D1551227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F6C002-783B-47C2-B654-498E0FC7842B}"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B14DE9-23BA-41E8-9A7E-956D1551227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F6C002-783B-47C2-B654-498E0FC7842B}"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B14DE9-23BA-41E8-9A7E-956D1551227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chemeClr val="bg1"/>
        </a:solidFill>
        <a:effectLst/>
      </p:bgPr>
    </p:bg>
    <p:spTree>
      <p:nvGrpSpPr>
        <p:cNvPr id="1" name=""/>
        <p:cNvGrpSpPr/>
        <p:nvPr/>
      </p:nvGrpSpPr>
      <p:grpSpPr>
        <a:xfrm>
          <a:off x="0" y="0"/>
          <a:ext cx="0" cy="0"/>
          <a:chOff x="0" y="0"/>
          <a:chExt cx="0" cy="0"/>
        </a:xfrm>
      </p:grpSpPr>
      <p:sp>
        <p:nvSpPr>
          <p:cNvPr id="3074" name="Freeform 7"/>
          <p:cNvSpPr/>
          <p:nvPr/>
        </p:nvSpPr>
        <p:spPr>
          <a:xfrm>
            <a:off x="609600" y="1219200"/>
            <a:ext cx="7924800" cy="914400"/>
          </a:xfrm>
          <a:custGeom>
            <a:avLst/>
            <a:gdLst/>
            <a:ahLst/>
            <a:cxnLst>
              <a:cxn ang="0">
                <a:pos x="0" y="2147483646"/>
              </a:cxn>
              <a:cxn ang="0">
                <a:pos x="0" y="0"/>
              </a:cxn>
              <a:cxn ang="0">
                <a:pos x="2147483646" y="0"/>
              </a:cxn>
            </a:cxnLst>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p>
            <a:endParaRPr lang="zh-CN" altLang="en-US"/>
          </a:p>
        </p:txBody>
      </p:sp>
      <p:sp>
        <p:nvSpPr>
          <p:cNvPr id="3075" name="Line 8"/>
          <p:cNvSpPr/>
          <p:nvPr/>
        </p:nvSpPr>
        <p:spPr>
          <a:xfrm>
            <a:off x="1981200" y="3962400"/>
            <a:ext cx="6511925" cy="0"/>
          </a:xfrm>
          <a:prstGeom prst="line">
            <a:avLst/>
          </a:prstGeom>
          <a:ln w="19050" cap="flat" cmpd="sng">
            <a:solidFill>
              <a:schemeClr val="accent1"/>
            </a:solidFill>
            <a:prstDash val="solid"/>
            <a:headEnd type="none" w="med" len="med"/>
            <a:tailEnd type="none" w="med" len="med"/>
          </a:ln>
        </p:spPr>
      </p:sp>
      <p:sp>
        <p:nvSpPr>
          <p:cNvPr id="11878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endParaRPr lang="zh-CN" altLang="en-US"/>
          </a:p>
        </p:txBody>
      </p:sp>
      <p:sp>
        <p:nvSpPr>
          <p:cNvPr id="118787"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1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F9B2318-1628-4EB2-82D4-9F6F354C00B0}"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26B40E7-D83C-4D02-A164-434E2924ECEB}"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F6C002-783B-47C2-B654-498E0FC7842B}"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B14DE9-23BA-41E8-9A7E-956D1551227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F6C002-783B-47C2-B654-498E0FC7842B}"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B14DE9-23BA-41E8-9A7E-956D1551227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F6C002-783B-47C2-B654-498E0FC7842B}"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B14DE9-23BA-41E8-9A7E-956D1551227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F6C002-783B-47C2-B654-498E0FC7842B}"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B14DE9-23BA-41E8-9A7E-956D1551227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F6C002-783B-47C2-B654-498E0FC7842B}"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B14DE9-23BA-41E8-9A7E-956D1551227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F6C002-783B-47C2-B654-498E0FC7842B}"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B14DE9-23BA-41E8-9A7E-956D1551227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F6C002-783B-47C2-B654-498E0FC7842B}"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B14DE9-23BA-41E8-9A7E-956D1551227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F6C002-783B-47C2-B654-498E0FC7842B}"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B14DE9-23BA-41E8-9A7E-956D1551227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F6C002-783B-47C2-B654-498E0FC7842B}"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B14DE9-23BA-41E8-9A7E-956D1551227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F6C002-783B-47C2-B654-498E0FC7842B}"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B14DE9-23BA-41E8-9A7E-956D1551227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F6C002-783B-47C2-B654-498E0FC7842B}"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B14DE9-23BA-41E8-9A7E-956D1551227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F6C002-783B-47C2-B654-498E0FC7842B}"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B14DE9-23BA-41E8-9A7E-956D1551227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F6C002-783B-47C2-B654-498E0FC7842B}"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B14DE9-23BA-41E8-9A7E-956D1551227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F6C002-783B-47C2-B654-498E0FC7842B}"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B14DE9-23BA-41E8-9A7E-956D1551227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F6C002-783B-47C2-B654-498E0FC7842B}"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B14DE9-23BA-41E8-9A7E-956D1551227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F6C002-783B-47C2-B654-498E0FC7842B}"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B14DE9-23BA-41E8-9A7E-956D1551227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F6C002-783B-47C2-B654-498E0FC7842B}"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B14DE9-23BA-41E8-9A7E-956D1551227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F6C002-783B-47C2-B654-498E0FC7842B}"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B14DE9-23BA-41E8-9A7E-956D1551227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F6C002-783B-47C2-B654-498E0FC7842B}"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B14DE9-23BA-41E8-9A7E-956D1551227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7762" name="Rectangle 2"/>
          <p:cNvSpPr>
            <a:spLocks noGrp="1"/>
          </p:cNvSpPr>
          <p:nvPr>
            <p:ph type="title"/>
          </p:nvPr>
        </p:nvSpPr>
        <p:spPr>
          <a:xfrm>
            <a:off x="457200" y="277813"/>
            <a:ext cx="8229600" cy="1139825"/>
          </a:xfrm>
          <a:prstGeom prst="rect">
            <a:avLst/>
          </a:prstGeom>
          <a:noFill/>
          <a:ln w="9525">
            <a:noFill/>
          </a:ln>
        </p:spPr>
        <p:txBody>
          <a:bodyPr/>
          <a:p>
            <a:pPr lvl="0"/>
            <a:r>
              <a:rPr lang="zh-CN" altLang="en-US" dirty="0"/>
              <a:t>单击此处编辑母版标题样式</a:t>
            </a:r>
            <a:endParaRPr lang="zh-CN" altLang="en-US" dirty="0"/>
          </a:p>
        </p:txBody>
      </p:sp>
      <p:sp>
        <p:nvSpPr>
          <p:cNvPr id="117763" name="Rectangle 3"/>
          <p:cNvSpPr>
            <a:spLocks noGrp="1"/>
          </p:cNvSpPr>
          <p:nvPr>
            <p:ph type="body" idx="1"/>
          </p:nvPr>
        </p:nvSpPr>
        <p:spPr>
          <a:xfrm>
            <a:off x="457200" y="1600200"/>
            <a:ext cx="8229600" cy="45307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7764"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mj-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AF6C002-783B-47C2-B654-498E0FC7842B}"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1776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j-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17766"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Garamond" panose="02020404030301010803"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2B14DE9-23BA-41E8-9A7E-956D1551227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
        <p:nvSpPr>
          <p:cNvPr id="2055" name="Freeform 7"/>
          <p:cNvSpPr/>
          <p:nvPr/>
        </p:nvSpPr>
        <p:spPr>
          <a:xfrm>
            <a:off x="381000" y="228600"/>
            <a:ext cx="8229600" cy="609600"/>
          </a:xfrm>
          <a:custGeom>
            <a:avLst/>
            <a:gdLst/>
            <a:ahLst/>
            <a:cxnLst>
              <a:cxn ang="0">
                <a:pos x="0" y="2147483646"/>
              </a:cxn>
              <a:cxn ang="0">
                <a:pos x="0" y="0"/>
              </a:cxn>
              <a:cxn ang="0">
                <a:pos x="2147483646" y="0"/>
              </a:cxn>
            </a:cxnLst>
            <a:pathLst>
              <a:path w="1000" h="1000">
                <a:moveTo>
                  <a:pt x="0" y="1000"/>
                </a:moveTo>
                <a:lnTo>
                  <a:pt x="0" y="0"/>
                </a:lnTo>
                <a:lnTo>
                  <a:pt x="1000" y="0"/>
                </a:lnTo>
              </a:path>
            </a:pathLst>
          </a:custGeom>
          <a:noFill/>
          <a:ln w="19050" cap="flat" cmpd="sng">
            <a:solidFill>
              <a:schemeClr val="accent1">
                <a:alpha val="100000"/>
              </a:schemeClr>
            </a:solidFill>
            <a:prstDash val="solid"/>
            <a:miter lim="800000"/>
            <a:headEnd type="none" w="med" len="med"/>
            <a:tailEnd type="none" w="med" len="med"/>
          </a:ln>
        </p:spPr>
        <p:txBody>
          <a:bodyPr/>
          <a:p>
            <a:endParaRPr lang="zh-CN" altLang="en-US"/>
          </a:p>
        </p:txBody>
      </p:sp>
      <p:sp>
        <p:nvSpPr>
          <p:cNvPr id="2056" name="Line 8"/>
          <p:cNvSpPr/>
          <p:nvPr/>
        </p:nvSpPr>
        <p:spPr>
          <a:xfrm>
            <a:off x="457200" y="6172200"/>
            <a:ext cx="8229600" cy="0"/>
          </a:xfrm>
          <a:prstGeom prst="line">
            <a:avLst/>
          </a:prstGeom>
          <a:ln w="19050" cap="flat" cmpd="sng">
            <a:solidFill>
              <a:schemeClr val="accent1"/>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7762"/>
                                        </p:tgtEl>
                                        <p:attrNameLst>
                                          <p:attrName>style.visibility</p:attrName>
                                        </p:attrNameLst>
                                      </p:cBhvr>
                                      <p:to>
                                        <p:strVal val="visible"/>
                                      </p:to>
                                    </p:set>
                                    <p:anim calcmode="lin" valueType="num">
                                      <p:cBhvr>
                                        <p:cTn id="7" dur="500" fill="hold"/>
                                        <p:tgtEl>
                                          <p:spTgt spid="117762"/>
                                        </p:tgtEl>
                                        <p:attrNameLst>
                                          <p:attrName>ppt_w</p:attrName>
                                        </p:attrNameLst>
                                      </p:cBhvr>
                                      <p:tavLst>
                                        <p:tav tm="0">
                                          <p:val>
                                            <p:fltVal val="0"/>
                                          </p:val>
                                        </p:tav>
                                        <p:tav tm="100000">
                                          <p:val>
                                            <p:strVal val="#ppt_w"/>
                                          </p:val>
                                        </p:tav>
                                      </p:tavLst>
                                    </p:anim>
                                    <p:anim calcmode="lin" valueType="num">
                                      <p:cBhvr>
                                        <p:cTn id="8" dur="500" fill="hold"/>
                                        <p:tgtEl>
                                          <p:spTgt spid="117762"/>
                                        </p:tgtEl>
                                        <p:attrNameLst>
                                          <p:attrName>ppt_h</p:attrName>
                                        </p:attrNameLst>
                                      </p:cBhvr>
                                      <p:tavLst>
                                        <p:tav tm="0">
                                          <p:val>
                                            <p:fltVal val="0"/>
                                          </p:val>
                                        </p:tav>
                                        <p:tav tm="100000">
                                          <p:val>
                                            <p:strVal val="#ppt_h"/>
                                          </p:val>
                                        </p:tav>
                                      </p:tavLst>
                                    </p:anim>
                                    <p:animEffect transition="in" filter="fade">
                                      <p:cBhvr>
                                        <p:cTn id="9" dur="500"/>
                                        <p:tgtEl>
                                          <p:spTgt spid="11776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7763">
                                            <p:txEl>
                                              <p:pRg st="0" end="0"/>
                                            </p:txEl>
                                          </p:spTgt>
                                        </p:tgtEl>
                                        <p:attrNameLst>
                                          <p:attrName>style.visibility</p:attrName>
                                        </p:attrNameLst>
                                      </p:cBhvr>
                                      <p:to>
                                        <p:strVal val="visible"/>
                                      </p:to>
                                    </p:set>
                                    <p:animEffect transition="in" filter="fade">
                                      <p:cBhvr>
                                        <p:cTn id="14" dur="400">
                                          <p:stCondLst>
                                            <p:cond delay="0"/>
                                          </p:stCondLst>
                                        </p:cTn>
                                        <p:tgtEl>
                                          <p:spTgt spid="11776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7763">
                                            <p:txEl>
                                              <p:pRg st="1" end="1"/>
                                            </p:txEl>
                                          </p:spTgt>
                                        </p:tgtEl>
                                        <p:attrNameLst>
                                          <p:attrName>style.visibility</p:attrName>
                                        </p:attrNameLst>
                                      </p:cBhvr>
                                      <p:to>
                                        <p:strVal val="visible"/>
                                      </p:to>
                                    </p:set>
                                    <p:animEffect transition="in" filter="fade">
                                      <p:cBhvr>
                                        <p:cTn id="17" dur="1000">
                                          <p:stCondLst>
                                            <p:cond delay="0"/>
                                          </p:stCondLst>
                                        </p:cTn>
                                        <p:tgtEl>
                                          <p:spTgt spid="11776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7763">
                                            <p:txEl>
                                              <p:pRg st="2" end="2"/>
                                            </p:txEl>
                                          </p:spTgt>
                                        </p:tgtEl>
                                        <p:attrNameLst>
                                          <p:attrName>style.visibility</p:attrName>
                                        </p:attrNameLst>
                                      </p:cBhvr>
                                      <p:to>
                                        <p:strVal val="visible"/>
                                      </p:to>
                                    </p:set>
                                    <p:animEffect transition="in" filter="fade">
                                      <p:cBhvr>
                                        <p:cTn id="20" dur="1000">
                                          <p:stCondLst>
                                            <p:cond delay="0"/>
                                          </p:stCondLst>
                                        </p:cTn>
                                        <p:tgtEl>
                                          <p:spTgt spid="11776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7763">
                                            <p:txEl>
                                              <p:pRg st="3" end="3"/>
                                            </p:txEl>
                                          </p:spTgt>
                                        </p:tgtEl>
                                        <p:attrNameLst>
                                          <p:attrName>style.visibility</p:attrName>
                                        </p:attrNameLst>
                                      </p:cBhvr>
                                      <p:to>
                                        <p:strVal val="visible"/>
                                      </p:to>
                                    </p:set>
                                    <p:animEffect transition="in" filter="fade">
                                      <p:cBhvr>
                                        <p:cTn id="23" dur="1000">
                                          <p:stCondLst>
                                            <p:cond delay="0"/>
                                          </p:stCondLst>
                                        </p:cTn>
                                        <p:tgtEl>
                                          <p:spTgt spid="11776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7763">
                                            <p:txEl>
                                              <p:pRg st="4" end="4"/>
                                            </p:txEl>
                                          </p:spTgt>
                                        </p:tgtEl>
                                        <p:attrNameLst>
                                          <p:attrName>style.visibility</p:attrName>
                                        </p:attrNameLst>
                                      </p:cBhvr>
                                      <p:to>
                                        <p:strVal val="visible"/>
                                      </p:to>
                                    </p:set>
                                    <p:animEffect transition="in" filter="fade">
                                      <p:cBhvr>
                                        <p:cTn id="26" dur="1000">
                                          <p:stCondLst>
                                            <p:cond delay="0"/>
                                          </p:stCondLst>
                                        </p:cTn>
                                        <p:tgtEl>
                                          <p:spTgt spid="1177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p:bldP spid="117763" grpId="0" build="p">
        <p:tmplLst>
          <p:tmpl lvl="1">
            <p:tnLst>
              <p:par>
                <p:cTn presetID="10" presetClass="entr" presetSubtype="0" fill="hold" nodeType="clickEffect">
                  <p:stCondLst>
                    <p:cond delay="0"/>
                  </p:stCondLst>
                  <p:childTnLst>
                    <p:set>
                      <p:cBhvr>
                        <p:cTn dur="1" fill="hold">
                          <p:stCondLst>
                            <p:cond delay="0"/>
                          </p:stCondLst>
                        </p:cTn>
                        <p:tgtEl>
                          <p:spTgt spid="117763"/>
                        </p:tgtEl>
                        <p:attrNameLst>
                          <p:attrName>style.visibility</p:attrName>
                        </p:attrNameLst>
                      </p:cBhvr>
                      <p:to>
                        <p:strVal val="visible"/>
                      </p:to>
                    </p:set>
                    <p:animEffect transition="in" filter="fade">
                      <p:cBhvr>
                        <p:cTn dur="400">
                          <p:stCondLst>
                            <p:cond delay="0"/>
                          </p:stCondLst>
                        </p:cTn>
                        <p:tgtEl>
                          <p:spTgt spid="11776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7763"/>
                        </p:tgtEl>
                        <p:attrNameLst>
                          <p:attrName>style.visibility</p:attrName>
                        </p:attrNameLst>
                      </p:cBhvr>
                      <p:to>
                        <p:strVal val="visible"/>
                      </p:to>
                    </p:set>
                    <p:animEffect transition="in" filter="fade">
                      <p:cBhvr>
                        <p:cTn dur="1000">
                          <p:stCondLst>
                            <p:cond delay="0"/>
                          </p:stCondLst>
                        </p:cTn>
                        <p:tgtEl>
                          <p:spTgt spid="11776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17763"/>
                        </p:tgtEl>
                        <p:attrNameLst>
                          <p:attrName>style.visibility</p:attrName>
                        </p:attrNameLst>
                      </p:cBhvr>
                      <p:to>
                        <p:strVal val="visible"/>
                      </p:to>
                    </p:set>
                    <p:animEffect transition="in" filter="fade">
                      <p:cBhvr>
                        <p:cTn dur="1000">
                          <p:stCondLst>
                            <p:cond delay="0"/>
                          </p:stCondLst>
                        </p:cTn>
                        <p:tgtEl>
                          <p:spTgt spid="11776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17763"/>
                        </p:tgtEl>
                        <p:attrNameLst>
                          <p:attrName>style.visibility</p:attrName>
                        </p:attrNameLst>
                      </p:cBhvr>
                      <p:to>
                        <p:strVal val="visible"/>
                      </p:to>
                    </p:set>
                    <p:animEffect transition="in" filter="fade">
                      <p:cBhvr>
                        <p:cTn dur="1000">
                          <p:stCondLst>
                            <p:cond delay="0"/>
                          </p:stCondLst>
                        </p:cTn>
                        <p:tgtEl>
                          <p:spTgt spid="11776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17763"/>
                        </p:tgtEl>
                        <p:attrNameLst>
                          <p:attrName>style.visibility</p:attrName>
                        </p:attrNameLst>
                      </p:cBhvr>
                      <p:to>
                        <p:strVal val="visible"/>
                      </p:to>
                    </p:set>
                    <p:animEffect transition="in" filter="fade">
                      <p:cBhvr>
                        <p:cTn dur="1000">
                          <p:stCondLst>
                            <p:cond delay="0"/>
                          </p:stCondLst>
                        </p:cTn>
                        <p:tgtEl>
                          <p:spTgt spid="117763"/>
                        </p:tgtEl>
                      </p:cBhvr>
                    </p:animEffect>
                  </p:childTnLst>
                </p:cTn>
              </p:par>
            </p:tnLst>
          </p:tmpl>
        </p:tmplLst>
      </p:bldP>
    </p:bldLst>
  </p:timing>
  <p:hf sldNum="0"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7762" name="Rectangle 2"/>
          <p:cNvSpPr>
            <a:spLocks noGrp="1"/>
          </p:cNvSpPr>
          <p:nvPr>
            <p:ph type="title"/>
          </p:nvPr>
        </p:nvSpPr>
        <p:spPr>
          <a:xfrm>
            <a:off x="457200" y="277813"/>
            <a:ext cx="8229600" cy="1139825"/>
          </a:xfrm>
          <a:prstGeom prst="rect">
            <a:avLst/>
          </a:prstGeom>
          <a:noFill/>
          <a:ln w="9525">
            <a:noFill/>
          </a:ln>
        </p:spPr>
        <p:txBody>
          <a:bodyPr/>
          <a:p>
            <a:pPr lvl="0"/>
            <a:r>
              <a:rPr lang="zh-CN" altLang="en-US" dirty="0"/>
              <a:t>单击此处编辑母版标题样式</a:t>
            </a:r>
            <a:endParaRPr lang="zh-CN" altLang="en-US" dirty="0"/>
          </a:p>
        </p:txBody>
      </p:sp>
      <p:sp>
        <p:nvSpPr>
          <p:cNvPr id="117763" name="Rectangle 3"/>
          <p:cNvSpPr>
            <a:spLocks noGrp="1"/>
          </p:cNvSpPr>
          <p:nvPr>
            <p:ph type="body" idx="1"/>
          </p:nvPr>
        </p:nvSpPr>
        <p:spPr>
          <a:xfrm>
            <a:off x="457200" y="1600200"/>
            <a:ext cx="8229600" cy="45307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7764"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mj-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AF6C002-783B-47C2-B654-498E0FC7842B}"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1776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j-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17766"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Garamond" panose="02020404030301010803"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2B14DE9-23BA-41E8-9A7E-956D1551227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
        <p:nvSpPr>
          <p:cNvPr id="2055" name="Freeform 7"/>
          <p:cNvSpPr/>
          <p:nvPr/>
        </p:nvSpPr>
        <p:spPr>
          <a:xfrm>
            <a:off x="381000" y="228600"/>
            <a:ext cx="8229600" cy="609600"/>
          </a:xfrm>
          <a:custGeom>
            <a:avLst/>
            <a:gdLst/>
            <a:ahLst/>
            <a:cxnLst>
              <a:cxn ang="0">
                <a:pos x="0" y="2147483646"/>
              </a:cxn>
              <a:cxn ang="0">
                <a:pos x="0" y="0"/>
              </a:cxn>
              <a:cxn ang="0">
                <a:pos x="2147483646" y="0"/>
              </a:cxn>
            </a:cxnLst>
            <a:pathLst>
              <a:path w="1000" h="1000">
                <a:moveTo>
                  <a:pt x="0" y="1000"/>
                </a:moveTo>
                <a:lnTo>
                  <a:pt x="0" y="0"/>
                </a:lnTo>
                <a:lnTo>
                  <a:pt x="1000" y="0"/>
                </a:lnTo>
              </a:path>
            </a:pathLst>
          </a:custGeom>
          <a:noFill/>
          <a:ln w="19050" cap="flat" cmpd="sng">
            <a:solidFill>
              <a:schemeClr val="accent1">
                <a:alpha val="100000"/>
              </a:schemeClr>
            </a:solidFill>
            <a:prstDash val="solid"/>
            <a:miter lim="800000"/>
            <a:headEnd type="none" w="med" len="med"/>
            <a:tailEnd type="none" w="med" len="med"/>
          </a:ln>
        </p:spPr>
        <p:txBody>
          <a:bodyPr/>
          <a:p>
            <a:endParaRPr lang="zh-CN" altLang="en-US"/>
          </a:p>
        </p:txBody>
      </p:sp>
      <p:sp>
        <p:nvSpPr>
          <p:cNvPr id="2056" name="Line 8"/>
          <p:cNvSpPr/>
          <p:nvPr/>
        </p:nvSpPr>
        <p:spPr>
          <a:xfrm>
            <a:off x="457200" y="6172200"/>
            <a:ext cx="8229600" cy="0"/>
          </a:xfrm>
          <a:prstGeom prst="line">
            <a:avLst/>
          </a:prstGeom>
          <a:ln w="19050" cap="flat" cmpd="sng">
            <a:solidFill>
              <a:schemeClr val="accent1"/>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7762"/>
                                        </p:tgtEl>
                                        <p:attrNameLst>
                                          <p:attrName>style.visibility</p:attrName>
                                        </p:attrNameLst>
                                      </p:cBhvr>
                                      <p:to>
                                        <p:strVal val="visible"/>
                                      </p:to>
                                    </p:set>
                                    <p:anim calcmode="lin" valueType="num">
                                      <p:cBhvr>
                                        <p:cTn id="7" dur="500" fill="hold"/>
                                        <p:tgtEl>
                                          <p:spTgt spid="117762"/>
                                        </p:tgtEl>
                                        <p:attrNameLst>
                                          <p:attrName>ppt_w</p:attrName>
                                        </p:attrNameLst>
                                      </p:cBhvr>
                                      <p:tavLst>
                                        <p:tav tm="0">
                                          <p:val>
                                            <p:fltVal val="0"/>
                                          </p:val>
                                        </p:tav>
                                        <p:tav tm="100000">
                                          <p:val>
                                            <p:strVal val="#ppt_w"/>
                                          </p:val>
                                        </p:tav>
                                      </p:tavLst>
                                    </p:anim>
                                    <p:anim calcmode="lin" valueType="num">
                                      <p:cBhvr>
                                        <p:cTn id="8" dur="500" fill="hold"/>
                                        <p:tgtEl>
                                          <p:spTgt spid="117762"/>
                                        </p:tgtEl>
                                        <p:attrNameLst>
                                          <p:attrName>ppt_h</p:attrName>
                                        </p:attrNameLst>
                                      </p:cBhvr>
                                      <p:tavLst>
                                        <p:tav tm="0">
                                          <p:val>
                                            <p:fltVal val="0"/>
                                          </p:val>
                                        </p:tav>
                                        <p:tav tm="100000">
                                          <p:val>
                                            <p:strVal val="#ppt_h"/>
                                          </p:val>
                                        </p:tav>
                                      </p:tavLst>
                                    </p:anim>
                                    <p:animEffect transition="in" filter="fade">
                                      <p:cBhvr>
                                        <p:cTn id="9" dur="500"/>
                                        <p:tgtEl>
                                          <p:spTgt spid="11776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7763">
                                            <p:txEl>
                                              <p:pRg st="0" end="0"/>
                                            </p:txEl>
                                          </p:spTgt>
                                        </p:tgtEl>
                                        <p:attrNameLst>
                                          <p:attrName>style.visibility</p:attrName>
                                        </p:attrNameLst>
                                      </p:cBhvr>
                                      <p:to>
                                        <p:strVal val="visible"/>
                                      </p:to>
                                    </p:set>
                                    <p:animEffect transition="in" filter="fade">
                                      <p:cBhvr>
                                        <p:cTn id="14" dur="400">
                                          <p:stCondLst>
                                            <p:cond delay="0"/>
                                          </p:stCondLst>
                                        </p:cTn>
                                        <p:tgtEl>
                                          <p:spTgt spid="11776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7763">
                                            <p:txEl>
                                              <p:pRg st="1" end="1"/>
                                            </p:txEl>
                                          </p:spTgt>
                                        </p:tgtEl>
                                        <p:attrNameLst>
                                          <p:attrName>style.visibility</p:attrName>
                                        </p:attrNameLst>
                                      </p:cBhvr>
                                      <p:to>
                                        <p:strVal val="visible"/>
                                      </p:to>
                                    </p:set>
                                    <p:animEffect transition="in" filter="fade">
                                      <p:cBhvr>
                                        <p:cTn id="17" dur="1000">
                                          <p:stCondLst>
                                            <p:cond delay="0"/>
                                          </p:stCondLst>
                                        </p:cTn>
                                        <p:tgtEl>
                                          <p:spTgt spid="11776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7763">
                                            <p:txEl>
                                              <p:pRg st="2" end="2"/>
                                            </p:txEl>
                                          </p:spTgt>
                                        </p:tgtEl>
                                        <p:attrNameLst>
                                          <p:attrName>style.visibility</p:attrName>
                                        </p:attrNameLst>
                                      </p:cBhvr>
                                      <p:to>
                                        <p:strVal val="visible"/>
                                      </p:to>
                                    </p:set>
                                    <p:animEffect transition="in" filter="fade">
                                      <p:cBhvr>
                                        <p:cTn id="20" dur="1000">
                                          <p:stCondLst>
                                            <p:cond delay="0"/>
                                          </p:stCondLst>
                                        </p:cTn>
                                        <p:tgtEl>
                                          <p:spTgt spid="11776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7763">
                                            <p:txEl>
                                              <p:pRg st="3" end="3"/>
                                            </p:txEl>
                                          </p:spTgt>
                                        </p:tgtEl>
                                        <p:attrNameLst>
                                          <p:attrName>style.visibility</p:attrName>
                                        </p:attrNameLst>
                                      </p:cBhvr>
                                      <p:to>
                                        <p:strVal val="visible"/>
                                      </p:to>
                                    </p:set>
                                    <p:animEffect transition="in" filter="fade">
                                      <p:cBhvr>
                                        <p:cTn id="23" dur="1000">
                                          <p:stCondLst>
                                            <p:cond delay="0"/>
                                          </p:stCondLst>
                                        </p:cTn>
                                        <p:tgtEl>
                                          <p:spTgt spid="11776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7763">
                                            <p:txEl>
                                              <p:pRg st="4" end="4"/>
                                            </p:txEl>
                                          </p:spTgt>
                                        </p:tgtEl>
                                        <p:attrNameLst>
                                          <p:attrName>style.visibility</p:attrName>
                                        </p:attrNameLst>
                                      </p:cBhvr>
                                      <p:to>
                                        <p:strVal val="visible"/>
                                      </p:to>
                                    </p:set>
                                    <p:animEffect transition="in" filter="fade">
                                      <p:cBhvr>
                                        <p:cTn id="26" dur="1000">
                                          <p:stCondLst>
                                            <p:cond delay="0"/>
                                          </p:stCondLst>
                                        </p:cTn>
                                        <p:tgtEl>
                                          <p:spTgt spid="1177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p:bldP spid="117763" grpId="0" build="p">
        <p:tmplLst>
          <p:tmpl lvl="1">
            <p:tnLst>
              <p:par>
                <p:cTn presetID="10" presetClass="entr" presetSubtype="0" fill="hold" nodeType="clickEffect">
                  <p:stCondLst>
                    <p:cond delay="0"/>
                  </p:stCondLst>
                  <p:childTnLst>
                    <p:set>
                      <p:cBhvr>
                        <p:cTn dur="1" fill="hold">
                          <p:stCondLst>
                            <p:cond delay="0"/>
                          </p:stCondLst>
                        </p:cTn>
                        <p:tgtEl>
                          <p:spTgt spid="117763"/>
                        </p:tgtEl>
                        <p:attrNameLst>
                          <p:attrName>style.visibility</p:attrName>
                        </p:attrNameLst>
                      </p:cBhvr>
                      <p:to>
                        <p:strVal val="visible"/>
                      </p:to>
                    </p:set>
                    <p:animEffect transition="in" filter="fade">
                      <p:cBhvr>
                        <p:cTn dur="400">
                          <p:stCondLst>
                            <p:cond delay="0"/>
                          </p:stCondLst>
                        </p:cTn>
                        <p:tgtEl>
                          <p:spTgt spid="11776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7763"/>
                        </p:tgtEl>
                        <p:attrNameLst>
                          <p:attrName>style.visibility</p:attrName>
                        </p:attrNameLst>
                      </p:cBhvr>
                      <p:to>
                        <p:strVal val="visible"/>
                      </p:to>
                    </p:set>
                    <p:animEffect transition="in" filter="fade">
                      <p:cBhvr>
                        <p:cTn dur="1000">
                          <p:stCondLst>
                            <p:cond delay="0"/>
                          </p:stCondLst>
                        </p:cTn>
                        <p:tgtEl>
                          <p:spTgt spid="11776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17763"/>
                        </p:tgtEl>
                        <p:attrNameLst>
                          <p:attrName>style.visibility</p:attrName>
                        </p:attrNameLst>
                      </p:cBhvr>
                      <p:to>
                        <p:strVal val="visible"/>
                      </p:to>
                    </p:set>
                    <p:animEffect transition="in" filter="fade">
                      <p:cBhvr>
                        <p:cTn dur="1000">
                          <p:stCondLst>
                            <p:cond delay="0"/>
                          </p:stCondLst>
                        </p:cTn>
                        <p:tgtEl>
                          <p:spTgt spid="11776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17763"/>
                        </p:tgtEl>
                        <p:attrNameLst>
                          <p:attrName>style.visibility</p:attrName>
                        </p:attrNameLst>
                      </p:cBhvr>
                      <p:to>
                        <p:strVal val="visible"/>
                      </p:to>
                    </p:set>
                    <p:animEffect transition="in" filter="fade">
                      <p:cBhvr>
                        <p:cTn dur="1000">
                          <p:stCondLst>
                            <p:cond delay="0"/>
                          </p:stCondLst>
                        </p:cTn>
                        <p:tgtEl>
                          <p:spTgt spid="11776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17763"/>
                        </p:tgtEl>
                        <p:attrNameLst>
                          <p:attrName>style.visibility</p:attrName>
                        </p:attrNameLst>
                      </p:cBhvr>
                      <p:to>
                        <p:strVal val="visible"/>
                      </p:to>
                    </p:set>
                    <p:animEffect transition="in" filter="fade">
                      <p:cBhvr>
                        <p:cTn dur="1000">
                          <p:stCondLst>
                            <p:cond delay="0"/>
                          </p:stCondLst>
                        </p:cTn>
                        <p:tgtEl>
                          <p:spTgt spid="117763"/>
                        </p:tgtEl>
                      </p:cBhvr>
                    </p:animEffect>
                  </p:childTnLst>
                </p:cTn>
              </p:par>
            </p:tnLst>
          </p:tmpl>
        </p:tmplLst>
      </p:bldP>
    </p:bldLst>
  </p:timing>
  <p:hf sldNum="0"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mailto:tnchen@mail.xjtu.edu.cn" TargetMode="External"/><Relationship Id="rId1"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wmf"/></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image" Target="../media/image6.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wmf"/></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9" Type="http://schemas.openxmlformats.org/officeDocument/2006/relationships/hyperlink" Target="http://baike.baidu.com/view/47065.htm" TargetMode="External"/><Relationship Id="rId8" Type="http://schemas.openxmlformats.org/officeDocument/2006/relationships/hyperlink" Target="http://baike.baidu.com/view/1164929.htm" TargetMode="External"/><Relationship Id="rId7" Type="http://schemas.openxmlformats.org/officeDocument/2006/relationships/hyperlink" Target="http://baike.baidu.com/view/16684.htm" TargetMode="External"/><Relationship Id="rId6" Type="http://schemas.openxmlformats.org/officeDocument/2006/relationships/hyperlink" Target="http://baike.baidu.com/view/39125.htm" TargetMode="External"/><Relationship Id="rId5" Type="http://schemas.openxmlformats.org/officeDocument/2006/relationships/hyperlink" Target="http://baike.baidu.com/view/4486.htm" TargetMode="External"/><Relationship Id="rId4" Type="http://schemas.openxmlformats.org/officeDocument/2006/relationships/image" Target="../media/image10.jpeg"/><Relationship Id="rId3" Type="http://schemas.openxmlformats.org/officeDocument/2006/relationships/hyperlink" Target="http://baike.baidu.com/view/781320.htm" TargetMode="External"/><Relationship Id="rId2" Type="http://schemas.openxmlformats.org/officeDocument/2006/relationships/hyperlink" Target="http://baike.baidu.com/view/163069.htm" TargetMode="External"/><Relationship Id="rId10" Type="http://schemas.openxmlformats.org/officeDocument/2006/relationships/slideLayout" Target="../slideLayouts/slideLayout4.xml"/><Relationship Id="rId1" Type="http://schemas.openxmlformats.org/officeDocument/2006/relationships/hyperlink" Target="http://baike.baidu.com/view/26403.ht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baike.baidu.com/view/1510476.htm" TargetMode="External"/><Relationship Id="rId1" Type="http://schemas.openxmlformats.org/officeDocument/2006/relationships/hyperlink" Target="http://baike.baidu.com/view/371750.htm"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68.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6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6"/>
          <p:cNvSpPr txBox="1">
            <a:spLocks noGrp="1"/>
          </p:cNvSpPr>
          <p:nvPr>
            <p:ph type="sldNum" sz="quarter" idx="4"/>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7410" name="Rectangle 2"/>
          <p:cNvSpPr>
            <a:spLocks noGrp="1" noChangeArrowheads="1"/>
          </p:cNvSpPr>
          <p:nvPr>
            <p:ph type="ctrTitle"/>
          </p:nvPr>
        </p:nvSpPr>
        <p:spPr>
          <a:xfrm>
            <a:off x="-36512" y="1200150"/>
            <a:ext cx="9180513" cy="2805113"/>
          </a:xfrm>
          <a:solidFill>
            <a:srgbClr val="FFFF00"/>
          </a:solidFill>
        </p:spPr>
        <p:txBody>
          <a:bodyPr vert="horz" wrap="square" lIns="91440" tIns="45720" rIns="91440" bIns="45720" numCol="1" anchor="t" anchorCtr="0" compatLnSpc="1"/>
          <a:lstStyle/>
          <a:p>
            <a:pPr marL="0" marR="0" lvl="0" indent="0" algn="ctr" defTabSz="914400" rtl="0" eaLnBrk="1" fontAlgn="base" latinLnBrk="0" hangingPunct="1">
              <a:lnSpc>
                <a:spcPct val="250000"/>
              </a:lnSpc>
              <a:spcBef>
                <a:spcPct val="40000"/>
              </a:spcBef>
              <a:spcAft>
                <a:spcPct val="0"/>
              </a:spcAft>
              <a:buClrTx/>
              <a:buSzTx/>
              <a:buFontTx/>
              <a:buNone/>
              <a:defRPr/>
            </a:pPr>
            <a:r>
              <a:rPr kumimoji="0" lang="zh-CN" altLang="en-US" sz="5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社会现代化</a:t>
            </a:r>
            <a:endParaRPr kumimoji="0" lang="zh-CN" altLang="en-US"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pic>
        <p:nvPicPr>
          <p:cNvPr id="5125" name="Picture 6" descr="C:\Program Files (x86)\Microsoft Office\MEDIA\CAGCAT10\j0215086.wmf"/>
          <p:cNvPicPr>
            <a:picLocks noChangeAspect="1"/>
          </p:cNvPicPr>
          <p:nvPr/>
        </p:nvPicPr>
        <p:blipFill>
          <a:blip r:embed="rId1"/>
          <a:stretch>
            <a:fillRect/>
          </a:stretch>
        </p:blipFill>
        <p:spPr>
          <a:xfrm>
            <a:off x="58738" y="4737100"/>
            <a:ext cx="1366837" cy="2141538"/>
          </a:xfrm>
          <a:prstGeom prst="rect">
            <a:avLst/>
          </a:prstGeom>
          <a:noFill/>
          <a:ln w="9525">
            <a:noFill/>
          </a:ln>
        </p:spPr>
      </p:pic>
      <p:sp>
        <p:nvSpPr>
          <p:cNvPr id="7" name="矩形 6"/>
          <p:cNvSpPr/>
          <p:nvPr/>
        </p:nvSpPr>
        <p:spPr>
          <a:xfrm>
            <a:off x="755650" y="476250"/>
            <a:ext cx="4895850" cy="521970"/>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工业社会学</a:t>
            </a:r>
            <a:r>
              <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第十一讲</a:t>
            </a:r>
            <a:endParaRPr kumimoji="0" lang="zh-CN" altLang="en-US" sz="28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2" name="文本框 1"/>
          <p:cNvSpPr txBox="1"/>
          <p:nvPr/>
        </p:nvSpPr>
        <p:spPr>
          <a:xfrm>
            <a:off x="1619250" y="4005263"/>
            <a:ext cx="6192838" cy="1728788"/>
          </a:xfrm>
          <a:prstGeom prst="rect">
            <a:avLst/>
          </a:prstGeom>
          <a:noFill/>
        </p:spPr>
        <p:txBody>
          <a:bodyPr>
            <a:spAutoFit/>
          </a:bodyPr>
          <a:lstStyle/>
          <a:p>
            <a:pPr marR="0" algn="ctr" defTabSz="914400" eaLnBrk="1" hangingPunct="1">
              <a:spcBef>
                <a:spcPct val="20000"/>
              </a:spcBef>
              <a:buClr>
                <a:schemeClr val="accent1"/>
              </a:buClr>
              <a:buSzPct val="65000"/>
              <a:buFontTx/>
              <a:defRPr/>
            </a:pPr>
            <a:r>
              <a:rPr kumimoji="0" lang="zh-CN" altLang="en-US" sz="3200" b="1" kern="1200" cap="none" spc="0" normalizeH="0" baseline="0" noProof="0" dirty="0">
                <a:solidFill>
                  <a:srgbClr val="0033CC"/>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rPr>
              <a:t>陈天宁</a:t>
            </a:r>
            <a:endParaRPr kumimoji="0" lang="en-US" altLang="zh-CN" sz="3200" b="1" kern="1200" cap="none" spc="0" normalizeH="0" baseline="0" noProof="0" dirty="0">
              <a:solidFill>
                <a:srgbClr val="0033CC"/>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endParaRPr>
          </a:p>
          <a:p>
            <a:pPr marR="0" algn="ctr" defTabSz="914400" eaLnBrk="1" hangingPunct="1">
              <a:spcBef>
                <a:spcPct val="20000"/>
              </a:spcBef>
              <a:buClr>
                <a:schemeClr val="accent1"/>
              </a:buClr>
              <a:buSzPct val="65000"/>
              <a:buFontTx/>
              <a:defRPr/>
            </a:pPr>
            <a:r>
              <a:rPr kumimoji="0" lang="en-US" altLang="zh-CN" sz="3200" b="1" kern="1200" cap="none" spc="0" normalizeH="0" baseline="0" noProof="0" dirty="0">
                <a:solidFill>
                  <a:srgbClr val="0033CC"/>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rPr>
              <a:t>13991861066</a:t>
            </a:r>
            <a:endParaRPr kumimoji="0" lang="en-US" altLang="zh-CN" sz="3200" b="1" kern="1200" cap="none" spc="0" normalizeH="0" baseline="0" noProof="0" dirty="0">
              <a:solidFill>
                <a:srgbClr val="0033CC"/>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endParaRPr>
          </a:p>
          <a:p>
            <a:pPr marR="0" algn="ctr" defTabSz="914400">
              <a:buClrTx/>
              <a:buSzTx/>
              <a:buFontTx/>
              <a:defRPr/>
            </a:pPr>
            <a:r>
              <a:rPr kumimoji="0" lang="en-US" altLang="zh-CN" sz="3600" b="1" kern="1200" cap="none" spc="0" normalizeH="0" baseline="0" noProof="0" dirty="0">
                <a:latin typeface="微软雅黑" panose="020B0503020204020204" pitchFamily="34" charset="-122"/>
                <a:ea typeface="微软雅黑" panose="020B0503020204020204" pitchFamily="34" charset="-122"/>
                <a:cs typeface="+mn-cs"/>
                <a:hlinkClick r:id="rId2"/>
              </a:rPr>
              <a:t>tnchen@mail.xjtu.edu.cn</a:t>
            </a:r>
            <a:endParaRPr kumimoji="0" lang="en-US" altLang="zh-CN" sz="3600" b="1" kern="1200" cap="none" spc="0" normalizeH="0" baseline="0" noProof="0" dirty="0">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8610" name="Rectangle 2"/>
          <p:cNvSpPr>
            <a:spLocks noGrp="1" noChangeArrowheads="1"/>
          </p:cNvSpPr>
          <p:nvPr>
            <p:ph type="title"/>
          </p:nvPr>
        </p:nvSpPr>
        <p:spPr>
          <a:xfrm>
            <a:off x="457200" y="188913"/>
            <a:ext cx="8229600" cy="936625"/>
          </a:xfrm>
          <a:solidFill>
            <a:srgbClr val="CCFFFF"/>
          </a:solidFill>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ct val="0"/>
              </a:spcBef>
              <a:spcAft>
                <a:spcPct val="0"/>
              </a:spcAft>
              <a:buClr>
                <a:srgbClr val="FF0000"/>
              </a:buClr>
              <a:buSzPct val="90000"/>
              <a:buFont typeface="Wingdings" panose="05000000000000000000" pitchFamily="2" charset="2"/>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1.4 </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和谐</a:t>
            </a:r>
            <a:r>
              <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论 </a:t>
            </a:r>
            <a:r>
              <a:rPr kumimoji="0" lang="en-US" altLang="zh-CN" sz="4000" b="1" i="0" u="none" strike="noStrike" kern="0" cap="none" spc="0" normalizeH="0" baseline="0" noProof="0" dirty="0" err="1">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vs</a:t>
            </a:r>
            <a:r>
              <a:rPr kumimoji="0" lang="en-US" altLang="zh-CN"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a:t>
            </a:r>
            <a:r>
              <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冲突论</a:t>
            </a:r>
            <a:endPar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17413" name="Rectangle 3"/>
          <p:cNvSpPr>
            <a:spLocks noGrp="1"/>
          </p:cNvSpPr>
          <p:nvPr>
            <p:ph idx="1"/>
          </p:nvPr>
        </p:nvSpPr>
        <p:spPr>
          <a:xfrm>
            <a:off x="685800" y="1341438"/>
            <a:ext cx="7772400" cy="4830762"/>
          </a:xfrm>
        </p:spPr>
        <p:txBody>
          <a:bodyPr vert="horz" wrap="square" lIns="91440" tIns="45720" rIns="91440" bIns="45720" anchor="t"/>
          <a:p>
            <a:pPr eaLnBrk="1" hangingPunct="1">
              <a:lnSpc>
                <a:spcPct val="120000"/>
              </a:lnSpc>
              <a:spcBef>
                <a:spcPts val="1200"/>
              </a:spcBef>
            </a:pPr>
            <a:r>
              <a:rPr lang="zh-CN" altLang="en-US" sz="2600" b="1" dirty="0">
                <a:latin typeface="微软雅黑" panose="020B0503020204020204" pitchFamily="34" charset="-122"/>
                <a:ea typeface="微软雅黑" panose="020B0503020204020204" pitchFamily="34" charset="-122"/>
              </a:rPr>
              <a:t>将社会发展的各种因素看成是互容的</a:t>
            </a:r>
            <a:r>
              <a:rPr lang="zh-CN" altLang="en-US" sz="2600" b="1" dirty="0">
                <a:solidFill>
                  <a:srgbClr val="0033CC"/>
                </a:solidFill>
                <a:latin typeface="微软雅黑" panose="020B0503020204020204" pitchFamily="34" charset="-122"/>
                <a:ea typeface="微软雅黑" panose="020B0503020204020204" pitchFamily="34" charset="-122"/>
              </a:rPr>
              <a:t>，“甚至是不可分割的，也就意味着一个社会在社会发展的过程中可以同时获得多方面的进步。”</a:t>
            </a:r>
            <a:r>
              <a:rPr lang="en-US" altLang="zh-CN" sz="2600" b="1" dirty="0">
                <a:solidFill>
                  <a:srgbClr val="FF3300"/>
                </a:solidFill>
                <a:latin typeface="微软雅黑" panose="020B0503020204020204" pitchFamily="34" charset="-122"/>
                <a:ea typeface="微软雅黑" panose="020B0503020204020204" pitchFamily="34" charset="-122"/>
              </a:rPr>
              <a:t>(Weiner and Huntington,1987)</a:t>
            </a:r>
            <a:endParaRPr lang="en-US" altLang="zh-CN" sz="2600" b="1" dirty="0">
              <a:solidFill>
                <a:srgbClr val="FF3300"/>
              </a:solidFill>
              <a:latin typeface="微软雅黑" panose="020B0503020204020204" pitchFamily="34" charset="-122"/>
              <a:ea typeface="微软雅黑" panose="020B0503020204020204" pitchFamily="34" charset="-122"/>
            </a:endParaRPr>
          </a:p>
          <a:p>
            <a:pPr eaLnBrk="1" hangingPunct="1">
              <a:lnSpc>
                <a:spcPct val="120000"/>
              </a:lnSpc>
              <a:spcBef>
                <a:spcPts val="1200"/>
              </a:spcBef>
              <a:buFont typeface="Wingdings" panose="05000000000000000000" charset="0"/>
              <a:buChar char="p"/>
            </a:pPr>
            <a:r>
              <a:rPr lang="zh-CN" altLang="en-US" sz="2800" b="1" dirty="0">
                <a:solidFill>
                  <a:srgbClr val="C00000"/>
                </a:solidFill>
                <a:latin typeface="微软雅黑" panose="020B0503020204020204" pitchFamily="34" charset="-122"/>
                <a:ea typeface="微软雅黑" panose="020B0503020204020204" pitchFamily="34" charset="-122"/>
              </a:rPr>
              <a:t>这种和谐论的思想是与人类的理想相一致的。</a:t>
            </a:r>
            <a:endParaRPr lang="zh-CN" altLang="en-US" sz="2800" b="1" dirty="0">
              <a:solidFill>
                <a:srgbClr val="C00000"/>
              </a:solidFill>
              <a:latin typeface="微软雅黑" panose="020B0503020204020204" pitchFamily="34" charset="-122"/>
              <a:ea typeface="微软雅黑" panose="020B0503020204020204" pitchFamily="34" charset="-122"/>
            </a:endParaRPr>
          </a:p>
          <a:p>
            <a:pPr lvl="1" eaLnBrk="1" hangingPunct="1">
              <a:lnSpc>
                <a:spcPct val="120000"/>
              </a:lnSpc>
              <a:spcBef>
                <a:spcPts val="1200"/>
              </a:spcBef>
            </a:pPr>
            <a:r>
              <a:rPr lang="zh-CN" altLang="en-US" b="1" dirty="0">
                <a:latin typeface="微软雅黑" panose="020B0503020204020204" pitchFamily="34" charset="-122"/>
                <a:ea typeface="微软雅黑" panose="020B0503020204020204" pitchFamily="34" charset="-122"/>
              </a:rPr>
              <a:t>自从人类文明形成以来，历代的思想家都在孜孜不倦地描述和追求人类的理想境界。</a:t>
            </a:r>
            <a:endParaRPr lang="zh-CN" altLang="en-US" b="1" dirty="0">
              <a:latin typeface="微软雅黑" panose="020B0503020204020204" pitchFamily="34" charset="-122"/>
              <a:ea typeface="微软雅黑" panose="020B0503020204020204" pitchFamily="34" charset="-122"/>
            </a:endParaRPr>
          </a:p>
          <a:p>
            <a:pPr lvl="1" eaLnBrk="1" hangingPunct="1">
              <a:lnSpc>
                <a:spcPct val="120000"/>
              </a:lnSpc>
              <a:spcBef>
                <a:spcPts val="1200"/>
              </a:spcBef>
            </a:pPr>
            <a:r>
              <a:rPr lang="zh-CN" altLang="en-US" b="1" dirty="0">
                <a:latin typeface="微软雅黑" panose="020B0503020204020204" pitchFamily="34" charset="-122"/>
                <a:ea typeface="微软雅黑" panose="020B0503020204020204" pitchFamily="34" charset="-122"/>
              </a:rPr>
              <a:t>尽管每个人的表述各不相同，但</a:t>
            </a:r>
            <a:r>
              <a:rPr lang="zh-CN" altLang="en-US" b="1" dirty="0">
                <a:solidFill>
                  <a:srgbClr val="C00000"/>
                </a:solidFill>
                <a:latin typeface="微软雅黑" panose="020B0503020204020204" pitchFamily="34" charset="-122"/>
                <a:ea typeface="微软雅黑" panose="020B0503020204020204" pitchFamily="34" charset="-122"/>
              </a:rPr>
              <a:t>富裕、平等、自由、尊严</a:t>
            </a:r>
            <a:r>
              <a:rPr lang="zh-CN" altLang="en-US" b="1" dirty="0">
                <a:latin typeface="微软雅黑" panose="020B0503020204020204" pitchFamily="34" charset="-122"/>
                <a:ea typeface="微软雅黑" panose="020B0503020204020204" pitchFamily="34" charset="-122"/>
              </a:rPr>
              <a:t>，一直是这种追求中的永恒主题。</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8610"/>
                                        </p:tgtEl>
                                        <p:attrNameLst>
                                          <p:attrName>style.visibility</p:attrName>
                                        </p:attrNameLst>
                                      </p:cBhvr>
                                      <p:to>
                                        <p:strVal val="visible"/>
                                      </p:to>
                                    </p:set>
                                    <p:anim calcmode="lin" valueType="num">
                                      <p:cBhvr>
                                        <p:cTn id="7" dur="500" fill="hold"/>
                                        <p:tgtEl>
                                          <p:spTgt spid="68610"/>
                                        </p:tgtEl>
                                        <p:attrNameLst>
                                          <p:attrName>ppt_w</p:attrName>
                                        </p:attrNameLst>
                                      </p:cBhvr>
                                      <p:tavLst>
                                        <p:tav tm="0">
                                          <p:val>
                                            <p:fltVal val="0.000000"/>
                                          </p:val>
                                        </p:tav>
                                        <p:tav tm="100000">
                                          <p:val>
                                            <p:strVal val="#ppt_w"/>
                                          </p:val>
                                        </p:tav>
                                      </p:tavLst>
                                    </p:anim>
                                    <p:anim calcmode="lin" valueType="num">
                                      <p:cBhvr>
                                        <p:cTn id="8" dur="500" fill="hold"/>
                                        <p:tgtEl>
                                          <p:spTgt spid="68610"/>
                                        </p:tgtEl>
                                        <p:attrNameLst>
                                          <p:attrName>ppt_h</p:attrName>
                                        </p:attrNameLst>
                                      </p:cBhvr>
                                      <p:tavLst>
                                        <p:tav tm="0">
                                          <p:val>
                                            <p:fltVal val="0.000000"/>
                                          </p:val>
                                        </p:tav>
                                        <p:tav tm="100000">
                                          <p:val>
                                            <p:strVal val="#ppt_h"/>
                                          </p:val>
                                        </p:tav>
                                      </p:tavLst>
                                    </p:anim>
                                    <p:animEffect transition="in" filter="fade">
                                      <p:cBhvr>
                                        <p:cTn id="9" dur="500"/>
                                        <p:tgtEl>
                                          <p:spTgt spid="6861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413">
                                            <p:txEl>
                                              <p:charRg st="0" end="88"/>
                                            </p:txEl>
                                          </p:spTgt>
                                        </p:tgtEl>
                                        <p:attrNameLst>
                                          <p:attrName>style.visibility</p:attrName>
                                        </p:attrNameLst>
                                      </p:cBhvr>
                                      <p:to>
                                        <p:strVal val="visible"/>
                                      </p:to>
                                    </p:set>
                                    <p:animEffect transition="in" filter="fade">
                                      <p:cBhvr>
                                        <p:cTn id="13" dur="1000">
                                          <p:stCondLst>
                                            <p:cond delay="0"/>
                                          </p:stCondLst>
                                        </p:cTn>
                                        <p:tgtEl>
                                          <p:spTgt spid="17413">
                                            <p:txEl>
                                              <p:charRg st="0" end="88"/>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7413">
                                            <p:txEl>
                                              <p:charRg st="88" end="111"/>
                                            </p:txEl>
                                          </p:spTgt>
                                        </p:tgtEl>
                                        <p:attrNameLst>
                                          <p:attrName>style.visibility</p:attrName>
                                        </p:attrNameLst>
                                      </p:cBhvr>
                                      <p:to>
                                        <p:strVal val="visible"/>
                                      </p:to>
                                    </p:set>
                                    <p:animEffect transition="in" filter="fade">
                                      <p:cBhvr>
                                        <p:cTn id="17" dur="1000">
                                          <p:stCondLst>
                                            <p:cond delay="0"/>
                                          </p:stCondLst>
                                        </p:cTn>
                                        <p:tgtEl>
                                          <p:spTgt spid="17413">
                                            <p:txEl>
                                              <p:charRg st="88" end="111"/>
                                            </p:txEl>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17413">
                                            <p:txEl>
                                              <p:charRg st="111" end="149"/>
                                            </p:txEl>
                                          </p:spTgt>
                                        </p:tgtEl>
                                        <p:attrNameLst>
                                          <p:attrName>style.visibility</p:attrName>
                                        </p:attrNameLst>
                                      </p:cBhvr>
                                      <p:to>
                                        <p:strVal val="visible"/>
                                      </p:to>
                                    </p:set>
                                    <p:animEffect transition="in" filter="fade">
                                      <p:cBhvr>
                                        <p:cTn id="21" dur="1000">
                                          <p:stCondLst>
                                            <p:cond delay="0"/>
                                          </p:stCondLst>
                                        </p:cTn>
                                        <p:tgtEl>
                                          <p:spTgt spid="17413">
                                            <p:txEl>
                                              <p:charRg st="111" end="149"/>
                                            </p:txEl>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17413">
                                            <p:txEl>
                                              <p:charRg st="149" end="190"/>
                                            </p:txEl>
                                          </p:spTgt>
                                        </p:tgtEl>
                                        <p:attrNameLst>
                                          <p:attrName>style.visibility</p:attrName>
                                        </p:attrNameLst>
                                      </p:cBhvr>
                                      <p:to>
                                        <p:strVal val="visible"/>
                                      </p:to>
                                    </p:set>
                                    <p:animEffect transition="in" filter="fade">
                                      <p:cBhvr>
                                        <p:cTn id="25" dur="1000">
                                          <p:stCondLst>
                                            <p:cond delay="0"/>
                                          </p:stCondLst>
                                        </p:cTn>
                                        <p:tgtEl>
                                          <p:spTgt spid="17413">
                                            <p:txEl>
                                              <p:charRg st="149" end="1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P spid="1741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8437" name="Rectangle 3"/>
          <p:cNvSpPr>
            <a:spLocks noGrp="1"/>
          </p:cNvSpPr>
          <p:nvPr>
            <p:ph idx="1"/>
          </p:nvPr>
        </p:nvSpPr>
        <p:spPr>
          <a:xfrm>
            <a:off x="539750" y="1341438"/>
            <a:ext cx="7772400" cy="4679950"/>
          </a:xfrm>
        </p:spPr>
        <p:txBody>
          <a:bodyPr vert="horz" wrap="square" lIns="91440" tIns="45720" rIns="91440" bIns="45720" anchor="t"/>
          <a:p>
            <a:pPr algn="just" eaLnBrk="1" hangingPunct="1">
              <a:lnSpc>
                <a:spcPct val="110000"/>
              </a:lnSpc>
              <a:spcBef>
                <a:spcPts val="600"/>
              </a:spcBef>
              <a:buFont typeface="Wingdings" panose="05000000000000000000" charset="0"/>
              <a:buChar char="p"/>
            </a:pPr>
            <a:r>
              <a:rPr lang="zh-CN" altLang="en-US" sz="2800" b="1" dirty="0">
                <a:solidFill>
                  <a:srgbClr val="C00000"/>
                </a:solidFill>
                <a:latin typeface="微软雅黑" panose="020B0503020204020204" pitchFamily="34" charset="-122"/>
                <a:ea typeface="微软雅黑" panose="020B0503020204020204" pitchFamily="34" charset="-122"/>
              </a:rPr>
              <a:t>一些国家的社会发展历程也似乎可以证明社会发展的这种和谐图景。</a:t>
            </a:r>
            <a:endParaRPr lang="zh-CN" altLang="en-US" sz="2800" b="1" dirty="0">
              <a:solidFill>
                <a:srgbClr val="C00000"/>
              </a:solidFill>
              <a:latin typeface="微软雅黑" panose="020B0503020204020204" pitchFamily="34" charset="-122"/>
              <a:ea typeface="微软雅黑" panose="020B0503020204020204" pitchFamily="34" charset="-122"/>
            </a:endParaRPr>
          </a:p>
          <a:p>
            <a:pPr lvl="1" algn="just" eaLnBrk="1" hangingPunct="1">
              <a:lnSpc>
                <a:spcPct val="110000"/>
              </a:lnSpc>
              <a:spcBef>
                <a:spcPts val="600"/>
              </a:spcBef>
            </a:pPr>
            <a:r>
              <a:rPr lang="zh-CN" altLang="en-US" b="1" dirty="0">
                <a:latin typeface="微软雅黑" panose="020B0503020204020204" pitchFamily="34" charset="-122"/>
                <a:ea typeface="微软雅黑" panose="020B0503020204020204" pitchFamily="34" charset="-122"/>
              </a:rPr>
              <a:t>除了北美、西欧和日本的经验之外，哥斯达黎加似乎也是一个例证。</a:t>
            </a:r>
            <a:endParaRPr lang="zh-CN" altLang="en-US" b="1" dirty="0">
              <a:latin typeface="微软雅黑" panose="020B0503020204020204" pitchFamily="34" charset="-122"/>
              <a:ea typeface="微软雅黑" panose="020B0503020204020204" pitchFamily="34" charset="-122"/>
            </a:endParaRPr>
          </a:p>
          <a:p>
            <a:pPr lvl="1" algn="just" eaLnBrk="1" hangingPunct="1">
              <a:lnSpc>
                <a:spcPct val="110000"/>
              </a:lnSpc>
              <a:spcBef>
                <a:spcPts val="600"/>
              </a:spcBef>
            </a:pPr>
            <a:r>
              <a:rPr lang="zh-CN" altLang="en-US" b="1" dirty="0">
                <a:solidFill>
                  <a:srgbClr val="0033CC"/>
                </a:solidFill>
                <a:latin typeface="微软雅黑" panose="020B0503020204020204" pitchFamily="34" charset="-122"/>
                <a:ea typeface="微软雅黑" panose="020B0503020204020204" pitchFamily="34" charset="-122"/>
              </a:rPr>
              <a:t>哥斯达黎加在</a:t>
            </a:r>
            <a:r>
              <a:rPr lang="en-US" altLang="zh-CN" b="1" dirty="0">
                <a:solidFill>
                  <a:srgbClr val="0033CC"/>
                </a:solidFill>
                <a:latin typeface="微软雅黑" panose="020B0503020204020204" pitchFamily="34" charset="-122"/>
                <a:ea typeface="微软雅黑" panose="020B0503020204020204" pitchFamily="34" charset="-122"/>
              </a:rPr>
              <a:t>1948</a:t>
            </a:r>
            <a:r>
              <a:rPr lang="zh-CN" altLang="en-US" b="1" dirty="0">
                <a:solidFill>
                  <a:srgbClr val="0033CC"/>
                </a:solidFill>
                <a:latin typeface="微软雅黑" panose="020B0503020204020204" pitchFamily="34" charset="-122"/>
                <a:ea typeface="微软雅黑" panose="020B0503020204020204" pitchFamily="34" charset="-122"/>
              </a:rPr>
              <a:t>年革命之后，建立了一个较为稳定的民主政体。从</a:t>
            </a:r>
            <a:r>
              <a:rPr lang="en-US" altLang="zh-CN" b="1" dirty="0">
                <a:solidFill>
                  <a:srgbClr val="0033CC"/>
                </a:solidFill>
                <a:latin typeface="微软雅黑" panose="020B0503020204020204" pitchFamily="34" charset="-122"/>
                <a:ea typeface="微软雅黑" panose="020B0503020204020204" pitchFamily="34" charset="-122"/>
              </a:rPr>
              <a:t>20</a:t>
            </a:r>
            <a:r>
              <a:rPr lang="zh-CN" altLang="en-US" b="1" dirty="0">
                <a:solidFill>
                  <a:srgbClr val="0033CC"/>
                </a:solidFill>
                <a:latin typeface="微软雅黑" panose="020B0503020204020204" pitchFamily="34" charset="-122"/>
                <a:ea typeface="微软雅黑" panose="020B0503020204020204" pitchFamily="34" charset="-122"/>
              </a:rPr>
              <a:t>世纪</a:t>
            </a:r>
            <a:r>
              <a:rPr lang="en-US" altLang="zh-CN" b="1" dirty="0">
                <a:solidFill>
                  <a:srgbClr val="0033CC"/>
                </a:solidFill>
                <a:latin typeface="微软雅黑" panose="020B0503020204020204" pitchFamily="34" charset="-122"/>
                <a:ea typeface="微软雅黑" panose="020B0503020204020204" pitchFamily="34" charset="-122"/>
              </a:rPr>
              <a:t>60</a:t>
            </a:r>
            <a:r>
              <a:rPr lang="zh-CN" altLang="en-US" b="1" dirty="0">
                <a:solidFill>
                  <a:srgbClr val="0033CC"/>
                </a:solidFill>
                <a:latin typeface="微软雅黑" panose="020B0503020204020204" pitchFamily="34" charset="-122"/>
                <a:ea typeface="微软雅黑" panose="020B0503020204020204" pitchFamily="34" charset="-122"/>
              </a:rPr>
              <a:t>年代到</a:t>
            </a:r>
            <a:r>
              <a:rPr lang="en-US" altLang="zh-CN" b="1" dirty="0">
                <a:solidFill>
                  <a:srgbClr val="0033CC"/>
                </a:solidFill>
                <a:latin typeface="微软雅黑" panose="020B0503020204020204" pitchFamily="34" charset="-122"/>
                <a:ea typeface="微软雅黑" panose="020B0503020204020204" pitchFamily="34" charset="-122"/>
              </a:rPr>
              <a:t>70</a:t>
            </a:r>
            <a:r>
              <a:rPr lang="zh-CN" altLang="en-US" b="1" dirty="0">
                <a:solidFill>
                  <a:srgbClr val="0033CC"/>
                </a:solidFill>
                <a:latin typeface="微软雅黑" panose="020B0503020204020204" pitchFamily="34" charset="-122"/>
                <a:ea typeface="微软雅黑" panose="020B0503020204020204" pitchFamily="34" charset="-122"/>
              </a:rPr>
              <a:t>年代中期，其经济增长一直保持一个较高的速度，同时土地占有量相对来说也是较为平等的；处于绝对贫困状态的人口比重大幅度下降，收入分配渐趋平等。</a:t>
            </a:r>
            <a:endParaRPr lang="zh-CN" altLang="en-US" b="1" dirty="0">
              <a:solidFill>
                <a:srgbClr val="0033CC"/>
              </a:solidFill>
              <a:latin typeface="微软雅黑" panose="020B0503020204020204" pitchFamily="34" charset="-122"/>
              <a:ea typeface="微软雅黑" panose="020B0503020204020204" pitchFamily="34" charset="-122"/>
            </a:endParaRPr>
          </a:p>
        </p:txBody>
      </p:sp>
      <p:sp>
        <p:nvSpPr>
          <p:cNvPr id="68610" name="Rectangle 2"/>
          <p:cNvSpPr>
            <a:spLocks noGrp="1" noChangeArrowheads="1"/>
          </p:cNvSpPr>
          <p:nvPr>
            <p:ph type="title"/>
          </p:nvPr>
        </p:nvSpPr>
        <p:spPr>
          <a:xfrm>
            <a:off x="457200" y="188913"/>
            <a:ext cx="8229600" cy="936625"/>
          </a:xfrm>
          <a:solidFill>
            <a:srgbClr val="CCFFFF"/>
          </a:solidFill>
        </p:spPr>
        <p:txBody>
          <a:bodyPr vert="horz" wrap="square" lIns="91440" tIns="45720" rIns="91440" bIns="45720" numCol="1" anchor="t" anchorCtr="0" compatLnSpc="1"/>
          <a:p>
            <a:pPr marL="0" marR="0" lvl="0" indent="0" algn="l" defTabSz="914400" rtl="0" eaLnBrk="1" fontAlgn="base" latinLnBrk="0" hangingPunct="1">
              <a:lnSpc>
                <a:spcPct val="120000"/>
              </a:lnSpc>
              <a:spcBef>
                <a:spcPct val="0"/>
              </a:spcBef>
              <a:spcAft>
                <a:spcPct val="0"/>
              </a:spcAft>
              <a:buClr>
                <a:srgbClr val="FF0000"/>
              </a:buClr>
              <a:buSzPct val="90000"/>
              <a:buFont typeface="Wingdings" panose="05000000000000000000" pitchFamily="2" charset="2"/>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1.4 </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和谐</a:t>
            </a:r>
            <a:r>
              <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论 </a:t>
            </a:r>
            <a:r>
              <a:rPr kumimoji="0" lang="en-US" altLang="zh-CN" sz="4000" b="1" i="0" u="none" strike="noStrike" kern="0" cap="none" spc="0" normalizeH="0" baseline="0" noProof="0" dirty="0" err="1">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vs</a:t>
            </a:r>
            <a:r>
              <a:rPr kumimoji="0" lang="en-US" altLang="zh-CN"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a:t>
            </a:r>
            <a:r>
              <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冲突论</a:t>
            </a:r>
            <a:endPar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5605" name="Rectangle 3"/>
          <p:cNvSpPr>
            <a:spLocks noGrp="1"/>
          </p:cNvSpPr>
          <p:nvPr>
            <p:ph idx="1"/>
          </p:nvPr>
        </p:nvSpPr>
        <p:spPr>
          <a:xfrm>
            <a:off x="685800" y="1665288"/>
            <a:ext cx="7772400" cy="4427537"/>
          </a:xfrm>
        </p:spPr>
        <p:txBody>
          <a:bodyPr vert="horz" wrap="square" lIns="91440" tIns="45720" rIns="91440" bIns="45720" anchor="t"/>
          <a:p>
            <a:pPr eaLnBrk="1" hangingPunct="1">
              <a:spcBef>
                <a:spcPct val="40000"/>
              </a:spcBef>
            </a:pPr>
            <a:r>
              <a:rPr lang="zh-CN" altLang="en-US" b="1" dirty="0">
                <a:solidFill>
                  <a:srgbClr val="0033CC"/>
                </a:solidFill>
                <a:latin typeface="微软雅黑" panose="020B0503020204020204" pitchFamily="34" charset="-122"/>
                <a:ea typeface="微软雅黑" panose="020B0503020204020204" pitchFamily="34" charset="-122"/>
              </a:rPr>
              <a:t>社会发展各种因素之间的矛盾和冲突日益显现。</a:t>
            </a:r>
            <a:endParaRPr lang="zh-CN" altLang="en-US" b="1" dirty="0">
              <a:solidFill>
                <a:srgbClr val="0033CC"/>
              </a:solidFill>
              <a:latin typeface="微软雅黑" panose="020B0503020204020204" pitchFamily="34" charset="-122"/>
              <a:ea typeface="微软雅黑" panose="020B0503020204020204" pitchFamily="34" charset="-122"/>
            </a:endParaRPr>
          </a:p>
          <a:p>
            <a:pPr algn="just" eaLnBrk="1" hangingPunct="1">
              <a:spcBef>
                <a:spcPct val="40000"/>
              </a:spcBef>
              <a:buNone/>
            </a:pPr>
            <a:r>
              <a:rPr lang="zh-CN" altLang="en-US" b="1" dirty="0">
                <a:solidFill>
                  <a:schemeClr val="hlink"/>
                </a:solidFill>
                <a:latin typeface="微软雅黑" panose="020B0503020204020204" pitchFamily="34" charset="-122"/>
                <a:ea typeface="微软雅黑" panose="020B0503020204020204" pitchFamily="34" charset="-122"/>
              </a:rPr>
              <a:t>   </a:t>
            </a:r>
            <a:r>
              <a:rPr lang="zh-CN" altLang="en-US" sz="2600" b="1" dirty="0">
                <a:latin typeface="微软雅黑" panose="020B0503020204020204" pitchFamily="34" charset="-122"/>
                <a:ea typeface="微软雅黑" panose="020B0503020204020204" pitchFamily="34" charset="-122"/>
              </a:rPr>
              <a:t>二战后，发展中国家的社会发展过程中这种矛盾和冲突表现得尤为突出。主要有以下几点：</a:t>
            </a:r>
            <a:endParaRPr lang="zh-CN" altLang="en-US" sz="2600" b="1" dirty="0">
              <a:latin typeface="微软雅黑" panose="020B0503020204020204" pitchFamily="34" charset="-122"/>
              <a:ea typeface="微软雅黑" panose="020B0503020204020204" pitchFamily="34" charset="-122"/>
            </a:endParaRPr>
          </a:p>
          <a:p>
            <a:pPr marL="800100" lvl="2" indent="-342900" algn="just" eaLnBrk="1" hangingPunct="1">
              <a:lnSpc>
                <a:spcPct val="110000"/>
              </a:lnSpc>
              <a:spcBef>
                <a:spcPts val="600"/>
              </a:spcBef>
              <a:buSzTx/>
              <a:buFont typeface="Wingdings" panose="05000000000000000000" charset="0"/>
              <a:buChar char="p"/>
            </a:pPr>
            <a:r>
              <a:rPr lang="zh-CN" altLang="en-US" sz="2800" b="1" dirty="0">
                <a:solidFill>
                  <a:srgbClr val="C00000"/>
                </a:solidFill>
                <a:latin typeface="微软雅黑" panose="020B0503020204020204" pitchFamily="34" charset="-122"/>
                <a:ea typeface="微软雅黑" panose="020B0503020204020204" pitchFamily="34" charset="-122"/>
                <a:cs typeface="+mn-cs"/>
              </a:rPr>
              <a:t>经济增长与收入平等的矛盾</a:t>
            </a:r>
            <a:endParaRPr lang="zh-CN" altLang="en-US" sz="2800" b="1" dirty="0">
              <a:solidFill>
                <a:srgbClr val="C00000"/>
              </a:solidFill>
              <a:latin typeface="微软雅黑" panose="020B0503020204020204" pitchFamily="34" charset="-122"/>
              <a:ea typeface="微软雅黑" panose="020B0503020204020204" pitchFamily="34" charset="-122"/>
              <a:cs typeface="+mn-cs"/>
            </a:endParaRPr>
          </a:p>
          <a:p>
            <a:pPr marL="800100" lvl="2" indent="-342900" algn="just" eaLnBrk="1" hangingPunct="1">
              <a:lnSpc>
                <a:spcPct val="110000"/>
              </a:lnSpc>
              <a:spcBef>
                <a:spcPts val="600"/>
              </a:spcBef>
              <a:buSzTx/>
              <a:buFont typeface="Wingdings" panose="05000000000000000000" charset="0"/>
              <a:buChar char="p"/>
            </a:pPr>
            <a:r>
              <a:rPr lang="zh-CN" altLang="en-US" sz="2800" b="1" dirty="0">
                <a:solidFill>
                  <a:srgbClr val="C00000"/>
                </a:solidFill>
                <a:latin typeface="微软雅黑" panose="020B0503020204020204" pitchFamily="34" charset="-122"/>
                <a:ea typeface="微软雅黑" panose="020B0503020204020204" pitchFamily="34" charset="-122"/>
                <a:cs typeface="+mn-cs"/>
              </a:rPr>
              <a:t>民主化与政治稳定的矛盾</a:t>
            </a:r>
            <a:endParaRPr lang="zh-CN" altLang="en-US" sz="2800" b="1" dirty="0">
              <a:solidFill>
                <a:srgbClr val="C00000"/>
              </a:solidFill>
              <a:latin typeface="微软雅黑" panose="020B0503020204020204" pitchFamily="34" charset="-122"/>
              <a:ea typeface="微软雅黑" panose="020B0503020204020204" pitchFamily="34" charset="-122"/>
              <a:cs typeface="+mn-cs"/>
            </a:endParaRPr>
          </a:p>
          <a:p>
            <a:pPr marL="800100" lvl="2" indent="-342900" algn="just" eaLnBrk="1" hangingPunct="1">
              <a:lnSpc>
                <a:spcPct val="110000"/>
              </a:lnSpc>
              <a:spcBef>
                <a:spcPts val="600"/>
              </a:spcBef>
              <a:buSzTx/>
              <a:buFont typeface="Wingdings" panose="05000000000000000000" charset="0"/>
              <a:buChar char="p"/>
            </a:pPr>
            <a:r>
              <a:rPr lang="zh-CN" altLang="en-US" sz="2800" b="1" dirty="0">
                <a:solidFill>
                  <a:srgbClr val="C00000"/>
                </a:solidFill>
                <a:latin typeface="微软雅黑" panose="020B0503020204020204" pitchFamily="34" charset="-122"/>
                <a:ea typeface="微软雅黑" panose="020B0503020204020204" pitchFamily="34" charset="-122"/>
                <a:cs typeface="+mn-cs"/>
              </a:rPr>
              <a:t>社会分化与社会整合的矛盾</a:t>
            </a:r>
            <a:endParaRPr lang="zh-CN" altLang="en-US" sz="2800" b="1" dirty="0">
              <a:solidFill>
                <a:srgbClr val="C00000"/>
              </a:solidFill>
              <a:latin typeface="微软雅黑" panose="020B0503020204020204" pitchFamily="34" charset="-122"/>
              <a:ea typeface="微软雅黑" panose="020B0503020204020204" pitchFamily="34" charset="-122"/>
              <a:cs typeface="+mn-cs"/>
            </a:endParaRPr>
          </a:p>
          <a:p>
            <a:pPr marL="800100" lvl="2" indent="-342900" algn="just" eaLnBrk="1" hangingPunct="1">
              <a:lnSpc>
                <a:spcPct val="110000"/>
              </a:lnSpc>
              <a:spcBef>
                <a:spcPts val="600"/>
              </a:spcBef>
              <a:buSzTx/>
              <a:buFont typeface="Wingdings" panose="05000000000000000000" charset="0"/>
              <a:buChar char="p"/>
            </a:pPr>
            <a:r>
              <a:rPr lang="zh-CN" altLang="en-US" sz="2800" b="1" dirty="0">
                <a:solidFill>
                  <a:srgbClr val="C00000"/>
                </a:solidFill>
                <a:latin typeface="微软雅黑" panose="020B0503020204020204" pitchFamily="34" charset="-122"/>
                <a:ea typeface="微软雅黑" panose="020B0503020204020204" pitchFamily="34" charset="-122"/>
                <a:cs typeface="+mn-cs"/>
              </a:rPr>
              <a:t>城市化与经济社会发展的矛盾</a:t>
            </a:r>
            <a:endParaRPr lang="zh-CN" altLang="en-US" sz="2800" b="1" dirty="0">
              <a:solidFill>
                <a:srgbClr val="C00000"/>
              </a:solidFill>
              <a:latin typeface="微软雅黑" panose="020B0503020204020204" pitchFamily="34" charset="-122"/>
              <a:ea typeface="微软雅黑" panose="020B0503020204020204" pitchFamily="34" charset="-122"/>
              <a:cs typeface="+mn-cs"/>
            </a:endParaRPr>
          </a:p>
        </p:txBody>
      </p:sp>
      <p:sp>
        <p:nvSpPr>
          <p:cNvPr id="68610" name="Rectangle 2"/>
          <p:cNvSpPr>
            <a:spLocks noGrp="1" noChangeArrowheads="1"/>
          </p:cNvSpPr>
          <p:nvPr>
            <p:ph type="title"/>
          </p:nvPr>
        </p:nvSpPr>
        <p:spPr>
          <a:xfrm>
            <a:off x="457200" y="189230"/>
            <a:ext cx="8229600" cy="1195070"/>
          </a:xfrm>
          <a:solidFill>
            <a:srgbClr val="CCFFFF"/>
          </a:solidFill>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ct val="0"/>
              </a:spcBef>
              <a:spcAft>
                <a:spcPct val="0"/>
              </a:spcAft>
              <a:buClr>
                <a:srgbClr val="FF0000"/>
              </a:buClr>
              <a:buSzPct val="90000"/>
              <a:buFont typeface="Wingdings" panose="05000000000000000000" pitchFamily="2" charset="2"/>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1.4 </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和谐</a:t>
            </a:r>
            <a:r>
              <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论 </a:t>
            </a:r>
            <a:r>
              <a:rPr kumimoji="0" lang="en-US" altLang="zh-CN" sz="4000" b="1" i="0" u="none" strike="noStrike" kern="0" cap="none" spc="0" normalizeH="0" baseline="0" noProof="0" dirty="0" err="1">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vs</a:t>
            </a:r>
            <a:r>
              <a:rPr kumimoji="0" lang="en-US" altLang="zh-CN"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a:t>
            </a:r>
            <a:r>
              <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冲突论</a:t>
            </a:r>
            <a:endPar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6628" name="Rectangle 3"/>
          <p:cNvSpPr>
            <a:spLocks noGrp="1"/>
          </p:cNvSpPr>
          <p:nvPr>
            <p:ph idx="1"/>
          </p:nvPr>
        </p:nvSpPr>
        <p:spPr>
          <a:xfrm>
            <a:off x="609600" y="685800"/>
            <a:ext cx="7772400" cy="5334000"/>
          </a:xfrm>
        </p:spPr>
        <p:txBody>
          <a:bodyPr vert="horz" wrap="square" lIns="91440" tIns="45720" rIns="91440" bIns="45720" anchor="t"/>
          <a:p>
            <a:pPr eaLnBrk="1" hangingPunct="1">
              <a:lnSpc>
                <a:spcPct val="90000"/>
              </a:lnSpc>
              <a:buNone/>
            </a:pPr>
            <a:r>
              <a:rPr lang="en-US" altLang="zh-CN" sz="3600" b="1" dirty="0">
                <a:solidFill>
                  <a:srgbClr val="996600"/>
                </a:solidFill>
                <a:latin typeface="微软雅黑" panose="020B0503020204020204" pitchFamily="34" charset="-122"/>
                <a:ea typeface="微软雅黑" panose="020B0503020204020204" pitchFamily="34" charset="-122"/>
              </a:rPr>
              <a:t>1.4.1 </a:t>
            </a:r>
            <a:r>
              <a:rPr lang="zh-CN" altLang="en-US" sz="3600" b="1" dirty="0">
                <a:solidFill>
                  <a:srgbClr val="996600"/>
                </a:solidFill>
                <a:latin typeface="微软雅黑" panose="020B0503020204020204" pitchFamily="34" charset="-122"/>
                <a:ea typeface="微软雅黑" panose="020B0503020204020204" pitchFamily="34" charset="-122"/>
              </a:rPr>
              <a:t>经济增长与收入平等的矛盾</a:t>
            </a:r>
            <a:endParaRPr lang="zh-CN" altLang="en-US" sz="3600" b="1" dirty="0">
              <a:solidFill>
                <a:srgbClr val="996600"/>
              </a:solidFill>
              <a:latin typeface="微软雅黑" panose="020B0503020204020204" pitchFamily="34" charset="-122"/>
              <a:ea typeface="微软雅黑" panose="020B0503020204020204" pitchFamily="34" charset="-122"/>
            </a:endParaRPr>
          </a:p>
          <a:p>
            <a:pPr algn="just" eaLnBrk="1" hangingPunct="1">
              <a:lnSpc>
                <a:spcPct val="110000"/>
              </a:lnSpc>
              <a:spcBef>
                <a:spcPct val="30000"/>
              </a:spcBef>
            </a:pPr>
            <a:r>
              <a:rPr lang="zh-CN" altLang="en-US" sz="2600" b="1" dirty="0">
                <a:latin typeface="微软雅黑" panose="020B0503020204020204" pitchFamily="34" charset="-122"/>
                <a:ea typeface="微软雅黑" panose="020B0503020204020204" pitchFamily="34" charset="-122"/>
              </a:rPr>
              <a:t>许多发展中国家开始社会发展时所面临的一个严峻现实是，与发达国家在经济发展水平上存在的巨大差距。因此，他们</a:t>
            </a:r>
            <a:r>
              <a:rPr lang="zh-CN" altLang="en-US" sz="2600" b="1" dirty="0">
                <a:solidFill>
                  <a:srgbClr val="0033CC"/>
                </a:solidFill>
                <a:latin typeface="微软雅黑" panose="020B0503020204020204" pitchFamily="34" charset="-122"/>
                <a:ea typeface="微软雅黑" panose="020B0503020204020204" pitchFamily="34" charset="-122"/>
              </a:rPr>
              <a:t>往往一开始就将经济增长作为现代化的首要目标。</a:t>
            </a:r>
            <a:endParaRPr lang="zh-CN" altLang="en-US" sz="2600" b="1" dirty="0">
              <a:solidFill>
                <a:srgbClr val="0033CC"/>
              </a:solidFill>
              <a:latin typeface="微软雅黑" panose="020B0503020204020204" pitchFamily="34" charset="-122"/>
              <a:ea typeface="微软雅黑" panose="020B0503020204020204" pitchFamily="34" charset="-122"/>
            </a:endParaRPr>
          </a:p>
          <a:p>
            <a:pPr algn="just" eaLnBrk="1" hangingPunct="1">
              <a:lnSpc>
                <a:spcPct val="110000"/>
              </a:lnSpc>
              <a:spcBef>
                <a:spcPct val="30000"/>
              </a:spcBef>
            </a:pPr>
            <a:r>
              <a:rPr lang="zh-CN" altLang="en-US" sz="2600" b="1" dirty="0">
                <a:latin typeface="微软雅黑" panose="020B0503020204020204" pitchFamily="34" charset="-122"/>
                <a:ea typeface="微软雅黑" panose="020B0503020204020204" pitchFamily="34" charset="-122"/>
              </a:rPr>
              <a:t>但是，相当多的发展中国家，</a:t>
            </a:r>
            <a:r>
              <a:rPr lang="zh-CN" altLang="en-US" sz="2600" b="1" dirty="0">
                <a:solidFill>
                  <a:srgbClr val="0033CC"/>
                </a:solidFill>
                <a:latin typeface="微软雅黑" panose="020B0503020204020204" pitchFamily="34" charset="-122"/>
                <a:ea typeface="微软雅黑" panose="020B0503020204020204" pitchFamily="34" charset="-122"/>
              </a:rPr>
              <a:t>在经济获得较为可观的增长的同时，收入平等的趋势并没有出现，</a:t>
            </a:r>
            <a:r>
              <a:rPr lang="zh-CN" altLang="en-US" sz="2600" b="1" dirty="0">
                <a:latin typeface="微软雅黑" panose="020B0503020204020204" pitchFamily="34" charset="-122"/>
                <a:ea typeface="微软雅黑" panose="020B0503020204020204" pitchFamily="34" charset="-122"/>
              </a:rPr>
              <a:t>反而出现了不断恶化的趋势。</a:t>
            </a:r>
            <a:endParaRPr lang="zh-CN" altLang="en-US" sz="2600" b="1" dirty="0">
              <a:latin typeface="微软雅黑" panose="020B0503020204020204" pitchFamily="34" charset="-122"/>
              <a:ea typeface="微软雅黑" panose="020B0503020204020204" pitchFamily="34" charset="-122"/>
            </a:endParaRPr>
          </a:p>
          <a:p>
            <a:pPr algn="just" eaLnBrk="1" hangingPunct="1">
              <a:lnSpc>
                <a:spcPct val="110000"/>
              </a:lnSpc>
              <a:spcBef>
                <a:spcPct val="30000"/>
              </a:spcBef>
            </a:pPr>
            <a:r>
              <a:rPr lang="zh-CN" altLang="en-US" sz="2600" b="1" dirty="0">
                <a:latin typeface="微软雅黑" panose="020B0503020204020204" pitchFamily="34" charset="-122"/>
                <a:ea typeface="微软雅黑" panose="020B0503020204020204" pitchFamily="34" charset="-122"/>
              </a:rPr>
              <a:t>而且事实表明，</a:t>
            </a:r>
            <a:r>
              <a:rPr lang="zh-CN" altLang="en-US" sz="2600" b="1" dirty="0">
                <a:solidFill>
                  <a:srgbClr val="0033CC"/>
                </a:solidFill>
                <a:latin typeface="微软雅黑" panose="020B0503020204020204" pitchFamily="34" charset="-122"/>
                <a:ea typeface="微软雅黑" panose="020B0503020204020204" pitchFamily="34" charset="-122"/>
              </a:rPr>
              <a:t>一些国家恰恰是力图用扩大收入不平等的方式来促进经济增长。</a:t>
            </a:r>
            <a:r>
              <a:rPr lang="zh-CN" altLang="en-US" sz="2600" b="1" dirty="0">
                <a:latin typeface="微软雅黑" panose="020B0503020204020204" pitchFamily="34" charset="-122"/>
                <a:ea typeface="微软雅黑" panose="020B0503020204020204" pitchFamily="34" charset="-122"/>
              </a:rPr>
              <a:t>因为他们认为，收入不平等有利于刺激个体活力和资本形成。</a:t>
            </a:r>
            <a:endParaRPr lang="zh-CN" altLang="en-US" sz="26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内容占位符 2"/>
          <p:cNvSpPr>
            <a:spLocks noGrp="1"/>
          </p:cNvSpPr>
          <p:nvPr>
            <p:ph idx="1"/>
          </p:nvPr>
        </p:nvSpPr>
        <p:spPr>
          <a:xfrm>
            <a:off x="457200" y="571500"/>
            <a:ext cx="8229600" cy="5559425"/>
          </a:xfrm>
        </p:spPr>
        <p:txBody>
          <a:bodyPr vert="horz" wrap="square" lIns="91440" tIns="45720" rIns="91440" bIns="45720" anchor="t"/>
          <a:p>
            <a:pPr eaLnBrk="1" hangingPunct="1">
              <a:lnSpc>
                <a:spcPct val="120000"/>
              </a:lnSpc>
              <a:spcBef>
                <a:spcPts val="1200"/>
              </a:spcBef>
            </a:pPr>
            <a:r>
              <a:rPr lang="zh-CN" altLang="en-US" sz="3200" b="1" dirty="0">
                <a:solidFill>
                  <a:srgbClr val="C00000"/>
                </a:solidFill>
                <a:latin typeface="微软雅黑" panose="020B0503020204020204" pitchFamily="34" charset="-122"/>
                <a:ea typeface="微软雅黑" panose="020B0503020204020204" pitchFamily="34" charset="-122"/>
              </a:rPr>
              <a:t>中共中央政治局曾经在</a:t>
            </a:r>
            <a:r>
              <a:rPr lang="en-US" altLang="zh-CN" sz="3200" b="1" dirty="0">
                <a:solidFill>
                  <a:srgbClr val="C00000"/>
                </a:solidFill>
                <a:latin typeface="微软雅黑" panose="020B0503020204020204" pitchFamily="34" charset="-122"/>
                <a:ea typeface="微软雅黑" panose="020B0503020204020204" pitchFamily="34" charset="-122"/>
              </a:rPr>
              <a:t>2011</a:t>
            </a:r>
            <a:r>
              <a:rPr lang="zh-CN" altLang="en-US" sz="3200" b="1" dirty="0">
                <a:solidFill>
                  <a:srgbClr val="C00000"/>
                </a:solidFill>
                <a:latin typeface="微软雅黑" panose="020B0503020204020204" pitchFamily="34" charset="-122"/>
                <a:ea typeface="微软雅黑" panose="020B0503020204020204" pitchFamily="34" charset="-122"/>
              </a:rPr>
              <a:t>年</a:t>
            </a:r>
            <a:r>
              <a:rPr lang="en-US" altLang="zh-CN" sz="3200" b="1" dirty="0">
                <a:solidFill>
                  <a:srgbClr val="C00000"/>
                </a:solidFill>
                <a:latin typeface="微软雅黑" panose="020B0503020204020204" pitchFamily="34" charset="-122"/>
                <a:ea typeface="微软雅黑" panose="020B0503020204020204" pitchFamily="34" charset="-122"/>
              </a:rPr>
              <a:t>5</a:t>
            </a:r>
            <a:r>
              <a:rPr lang="zh-CN" altLang="en-US" sz="3200" b="1" dirty="0">
                <a:solidFill>
                  <a:srgbClr val="C00000"/>
                </a:solidFill>
                <a:latin typeface="微软雅黑" panose="020B0503020204020204" pitchFamily="34" charset="-122"/>
                <a:ea typeface="微软雅黑" panose="020B0503020204020204" pitchFamily="34" charset="-122"/>
              </a:rPr>
              <a:t>月</a:t>
            </a:r>
            <a:r>
              <a:rPr lang="en-US" altLang="zh-CN" sz="3200" b="1" dirty="0">
                <a:solidFill>
                  <a:srgbClr val="C00000"/>
                </a:solidFill>
                <a:latin typeface="微软雅黑" panose="020B0503020204020204" pitchFamily="34" charset="-122"/>
                <a:ea typeface="微软雅黑" panose="020B0503020204020204" pitchFamily="34" charset="-122"/>
              </a:rPr>
              <a:t>30</a:t>
            </a:r>
            <a:r>
              <a:rPr lang="zh-CN" altLang="en-US" sz="3200" b="1" dirty="0">
                <a:solidFill>
                  <a:srgbClr val="C00000"/>
                </a:solidFill>
                <a:latin typeface="微软雅黑" panose="020B0503020204020204" pitchFamily="34" charset="-122"/>
                <a:ea typeface="微软雅黑" panose="020B0503020204020204" pitchFamily="34" charset="-122"/>
              </a:rPr>
              <a:t>日召开会议，研究加强和创新社会管理问题。</a:t>
            </a:r>
            <a:r>
              <a:rPr lang="zh-CN" altLang="en-US" sz="2800" b="1" dirty="0">
                <a:solidFill>
                  <a:srgbClr val="FF0000"/>
                </a:solidFill>
                <a:latin typeface="微软雅黑" panose="020B0503020204020204" pitchFamily="34" charset="-122"/>
                <a:ea typeface="微软雅黑" panose="020B0503020204020204" pitchFamily="34" charset="-122"/>
              </a:rPr>
              <a:t>（战略机遇期和社会矛盾凸显期）</a:t>
            </a:r>
            <a:endParaRPr lang="en-US" altLang="zh-CN" sz="2800" b="1" dirty="0">
              <a:solidFill>
                <a:srgbClr val="FF0000"/>
              </a:solidFill>
              <a:latin typeface="微软雅黑" panose="020B0503020204020204" pitchFamily="34" charset="-122"/>
              <a:ea typeface="微软雅黑" panose="020B0503020204020204" pitchFamily="34" charset="-122"/>
            </a:endParaRPr>
          </a:p>
          <a:p>
            <a:pPr algn="just" eaLnBrk="1" hangingPunct="1">
              <a:spcBef>
                <a:spcPts val="600"/>
              </a:spcBef>
            </a:pPr>
            <a:r>
              <a:rPr lang="zh-CN" altLang="en-US" sz="2800" b="1" dirty="0">
                <a:latin typeface="微软雅黑" panose="020B0503020204020204" pitchFamily="34" charset="-122"/>
                <a:ea typeface="微软雅黑" panose="020B0503020204020204" pitchFamily="34" charset="-122"/>
              </a:rPr>
              <a:t>目前中国社会管理从总体上看，解决</a:t>
            </a:r>
            <a:r>
              <a:rPr lang="zh-CN" altLang="en-US" sz="2800" b="1" dirty="0">
                <a:solidFill>
                  <a:srgbClr val="FF0000"/>
                </a:solidFill>
                <a:latin typeface="微软雅黑" panose="020B0503020204020204" pitchFamily="34" charset="-122"/>
                <a:ea typeface="微软雅黑" panose="020B0503020204020204" pitchFamily="34" charset="-122"/>
              </a:rPr>
              <a:t>“不平衡、不协调、不可持续”</a:t>
            </a:r>
            <a:r>
              <a:rPr lang="zh-CN" altLang="en-US" sz="2800" b="1" dirty="0">
                <a:latin typeface="微软雅黑" panose="020B0503020204020204" pitchFamily="34" charset="-122"/>
                <a:ea typeface="微软雅黑" panose="020B0503020204020204" pitchFamily="34" charset="-122"/>
              </a:rPr>
              <a:t>现象是当前中国社会经济面临的最大难题。</a:t>
            </a:r>
            <a:endParaRPr lang="en-US" altLang="zh-CN" sz="2800" b="1" dirty="0">
              <a:latin typeface="微软雅黑" panose="020B0503020204020204" pitchFamily="34" charset="-122"/>
              <a:ea typeface="微软雅黑" panose="020B0503020204020204" pitchFamily="34" charset="-122"/>
            </a:endParaRPr>
          </a:p>
          <a:p>
            <a:pPr algn="just" eaLnBrk="1" hangingPunct="1">
              <a:spcBef>
                <a:spcPts val="600"/>
              </a:spcBef>
            </a:pPr>
            <a:r>
              <a:rPr lang="zh-CN" altLang="en-US" sz="2800" b="1" dirty="0">
                <a:latin typeface="微软雅黑" panose="020B0503020204020204" pitchFamily="34" charset="-122"/>
                <a:ea typeface="微软雅黑" panose="020B0503020204020204" pitchFamily="34" charset="-122"/>
              </a:rPr>
              <a:t>在计划经济时代的</a:t>
            </a:r>
            <a:r>
              <a:rPr lang="zh-CN" altLang="en-US" sz="2800" b="1" dirty="0">
                <a:solidFill>
                  <a:srgbClr val="FF0000"/>
                </a:solidFill>
                <a:latin typeface="微软雅黑" panose="020B0503020204020204" pitchFamily="34" charset="-122"/>
                <a:ea typeface="微软雅黑" panose="020B0503020204020204" pitchFamily="34" charset="-122"/>
              </a:rPr>
              <a:t>“三大差别”（工农、城乡、脑体）</a:t>
            </a:r>
            <a:endParaRPr lang="en-US" altLang="zh-CN" sz="2800" b="1" dirty="0">
              <a:solidFill>
                <a:srgbClr val="FF0000"/>
              </a:solidFill>
              <a:latin typeface="微软雅黑" panose="020B0503020204020204" pitchFamily="34" charset="-122"/>
              <a:ea typeface="微软雅黑" panose="020B0503020204020204" pitchFamily="34" charset="-122"/>
            </a:endParaRPr>
          </a:p>
          <a:p>
            <a:pPr algn="just" eaLnBrk="1" hangingPunct="1">
              <a:spcBef>
                <a:spcPts val="600"/>
              </a:spcBef>
            </a:pPr>
            <a:r>
              <a:rPr lang="zh-CN" altLang="en-US" sz="2800" b="1" dirty="0">
                <a:latin typeface="微软雅黑" panose="020B0503020204020204" pitchFamily="34" charset="-122"/>
                <a:ea typeface="微软雅黑" panose="020B0503020204020204" pitchFamily="34" charset="-122"/>
              </a:rPr>
              <a:t>目前，取而代之的是“五大差别”（</a:t>
            </a:r>
            <a:r>
              <a:rPr lang="zh-CN" altLang="en-US" sz="2800" b="1" dirty="0">
                <a:solidFill>
                  <a:srgbClr val="0033CC"/>
                </a:solidFill>
                <a:latin typeface="微软雅黑" panose="020B0503020204020204" pitchFamily="34" charset="-122"/>
                <a:ea typeface="微软雅黑" panose="020B0503020204020204" pitchFamily="34" charset="-122"/>
              </a:rPr>
              <a:t>贫富、官民、地区经济差别、第一、二、三产业之间、垄断行业与非垄断行业）</a:t>
            </a:r>
            <a:endParaRPr lang="zh-CN" altLang="en-US" sz="2800" b="1" dirty="0">
              <a:solidFill>
                <a:srgbClr val="0033CC"/>
              </a:solidFill>
              <a:latin typeface="微软雅黑" panose="020B0503020204020204" pitchFamily="34" charset="-122"/>
              <a:ea typeface="微软雅黑" panose="020B0503020204020204" pitchFamily="34" charset="-122"/>
            </a:endParaRPr>
          </a:p>
        </p:txBody>
      </p:sp>
      <p:sp>
        <p:nvSpPr>
          <p:cNvPr id="21507"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8676" name="Rectangle 3"/>
          <p:cNvSpPr>
            <a:spLocks noGrp="1"/>
          </p:cNvSpPr>
          <p:nvPr>
            <p:ph idx="1"/>
          </p:nvPr>
        </p:nvSpPr>
        <p:spPr>
          <a:xfrm>
            <a:off x="685800" y="542925"/>
            <a:ext cx="7772400" cy="5562600"/>
          </a:xfrm>
        </p:spPr>
        <p:txBody>
          <a:bodyPr vert="horz" wrap="square" lIns="91440" tIns="45720" rIns="91440" bIns="45720" anchor="t"/>
          <a:p>
            <a:pPr eaLnBrk="1" hangingPunct="1">
              <a:lnSpc>
                <a:spcPct val="80000"/>
              </a:lnSpc>
              <a:buNone/>
            </a:pPr>
            <a:r>
              <a:rPr lang="en-US" sz="3600" b="1" dirty="0">
                <a:solidFill>
                  <a:srgbClr val="996600"/>
                </a:solidFill>
                <a:latin typeface="微软雅黑" panose="020B0503020204020204" pitchFamily="34" charset="-122"/>
                <a:ea typeface="微软雅黑" panose="020B0503020204020204" pitchFamily="34" charset="-122"/>
              </a:rPr>
              <a:t>1.4.2 </a:t>
            </a:r>
            <a:r>
              <a:rPr lang="zh-CN" altLang="en-US" sz="3600" b="1" dirty="0">
                <a:solidFill>
                  <a:srgbClr val="996600"/>
                </a:solidFill>
                <a:latin typeface="微软雅黑" panose="020B0503020204020204" pitchFamily="34" charset="-122"/>
                <a:ea typeface="微软雅黑" panose="020B0503020204020204" pitchFamily="34" charset="-122"/>
              </a:rPr>
              <a:t>民主化与政治稳定的矛盾</a:t>
            </a:r>
            <a:endParaRPr lang="zh-CN" altLang="en-US" sz="3600" b="1" dirty="0">
              <a:solidFill>
                <a:srgbClr val="996600"/>
              </a:solidFill>
              <a:latin typeface="微软雅黑" panose="020B0503020204020204" pitchFamily="34" charset="-122"/>
              <a:ea typeface="微软雅黑" panose="020B0503020204020204" pitchFamily="34" charset="-122"/>
            </a:endParaRPr>
          </a:p>
          <a:p>
            <a:pPr algn="just" eaLnBrk="1" hangingPunct="1">
              <a:lnSpc>
                <a:spcPct val="105000"/>
              </a:lnSpc>
              <a:spcBef>
                <a:spcPct val="40000"/>
              </a:spcBef>
            </a:pPr>
            <a:r>
              <a:rPr lang="zh-CN" altLang="en-US" sz="2200" b="1" dirty="0">
                <a:solidFill>
                  <a:schemeClr val="hlink"/>
                </a:solidFill>
                <a:latin typeface="微软雅黑" panose="020B0503020204020204" pitchFamily="34" charset="-122"/>
                <a:ea typeface="微软雅黑" panose="020B0503020204020204" pitchFamily="34" charset="-122"/>
              </a:rPr>
              <a:t>民主化与政治稳定是公认的政治现代化的两个重要指标。</a:t>
            </a:r>
            <a:r>
              <a:rPr lang="zh-CN" altLang="en-US" sz="2200" b="1" dirty="0">
                <a:latin typeface="微软雅黑" panose="020B0503020204020204" pitchFamily="34" charset="-122"/>
                <a:ea typeface="微软雅黑" panose="020B0503020204020204" pitchFamily="34" charset="-122"/>
              </a:rPr>
              <a:t>持自由主义观点的学者认为，</a:t>
            </a:r>
            <a:r>
              <a:rPr lang="zh-CN" altLang="en-US" sz="2200" b="1" dirty="0">
                <a:solidFill>
                  <a:srgbClr val="336600"/>
                </a:solidFill>
                <a:latin typeface="微软雅黑" panose="020B0503020204020204" pitchFamily="34" charset="-122"/>
                <a:ea typeface="微软雅黑" panose="020B0503020204020204" pitchFamily="34" charset="-122"/>
              </a:rPr>
              <a:t>这两者是可以互容的，甚至可以互相促进，即民主化可以促进政治稳定，因为民主化可以提高人民对政权的认同度，扩大政府的合法性基础。</a:t>
            </a:r>
            <a:endParaRPr lang="zh-CN" altLang="en-US" sz="2200" b="1" dirty="0">
              <a:solidFill>
                <a:srgbClr val="336600"/>
              </a:solidFill>
              <a:latin typeface="微软雅黑" panose="020B0503020204020204" pitchFamily="34" charset="-122"/>
              <a:ea typeface="微软雅黑" panose="020B0503020204020204" pitchFamily="34" charset="-122"/>
            </a:endParaRPr>
          </a:p>
          <a:p>
            <a:pPr algn="just" eaLnBrk="1" hangingPunct="1">
              <a:lnSpc>
                <a:spcPct val="105000"/>
              </a:lnSpc>
              <a:spcBef>
                <a:spcPct val="40000"/>
              </a:spcBef>
            </a:pPr>
            <a:r>
              <a:rPr lang="zh-CN" altLang="en-US" sz="2200" b="1" dirty="0">
                <a:latin typeface="微软雅黑" panose="020B0503020204020204" pitchFamily="34" charset="-122"/>
                <a:ea typeface="微软雅黑" panose="020B0503020204020204" pitchFamily="34" charset="-122"/>
              </a:rPr>
              <a:t>但</a:t>
            </a:r>
            <a:r>
              <a:rPr lang="zh-CN" altLang="en-US" sz="2200" b="1" dirty="0">
                <a:solidFill>
                  <a:srgbClr val="0033CC"/>
                </a:solidFill>
                <a:latin typeface="微软雅黑" panose="020B0503020204020204" pitchFamily="34" charset="-122"/>
                <a:ea typeface="微软雅黑" panose="020B0503020204020204" pitchFamily="34" charset="-122"/>
              </a:rPr>
              <a:t>在一些发展中国家，独立之初按西方模式建立起来的民主政体，不仅在动员各种社会资源以促进经济发展上显得无能为力，甚至</a:t>
            </a:r>
            <a:r>
              <a:rPr lang="zh-CN" altLang="en-US" sz="2200" b="1" dirty="0">
                <a:solidFill>
                  <a:srgbClr val="FF0000"/>
                </a:solidFill>
                <a:latin typeface="微软雅黑" panose="020B0503020204020204" pitchFamily="34" charset="-122"/>
                <a:ea typeface="微软雅黑" panose="020B0503020204020204" pitchFamily="34" charset="-122"/>
              </a:rPr>
              <a:t>连社会秩序也无法维持</a:t>
            </a:r>
            <a:r>
              <a:rPr lang="zh-CN" altLang="en-US" sz="2200" b="1" dirty="0">
                <a:solidFill>
                  <a:srgbClr val="0033CC"/>
                </a:solidFill>
                <a:latin typeface="微软雅黑" panose="020B0503020204020204" pitchFamily="34" charset="-122"/>
                <a:ea typeface="微软雅黑" panose="020B0503020204020204" pitchFamily="34" charset="-122"/>
              </a:rPr>
              <a:t>，</a:t>
            </a:r>
            <a:r>
              <a:rPr lang="zh-CN" altLang="en-US" sz="2200" b="1" dirty="0">
                <a:solidFill>
                  <a:srgbClr val="FF0000"/>
                </a:solidFill>
                <a:latin typeface="微软雅黑" panose="020B0503020204020204" pitchFamily="34" charset="-122"/>
                <a:ea typeface="微软雅黑" panose="020B0503020204020204" pitchFamily="34" charset="-122"/>
              </a:rPr>
              <a:t>频繁的社会动荡</a:t>
            </a:r>
            <a:r>
              <a:rPr lang="zh-CN" altLang="en-US" sz="2200" b="1" dirty="0">
                <a:solidFill>
                  <a:srgbClr val="0033CC"/>
                </a:solidFill>
                <a:latin typeface="微软雅黑" panose="020B0503020204020204" pitchFamily="34" charset="-122"/>
                <a:ea typeface="微软雅黑" panose="020B0503020204020204" pitchFamily="34" charset="-122"/>
              </a:rPr>
              <a:t>使这些脆弱的民主政权纷纷垮台，</a:t>
            </a:r>
            <a:r>
              <a:rPr lang="zh-CN" altLang="en-US" sz="2200" b="1" dirty="0">
                <a:latin typeface="微软雅黑" panose="020B0503020204020204" pitchFamily="34" charset="-122"/>
                <a:ea typeface="微软雅黑" panose="020B0503020204020204" pitchFamily="34" charset="-122"/>
              </a:rPr>
              <a:t>结果在许多国家取而代之的是同样没有希望的专职政权。</a:t>
            </a:r>
            <a:endParaRPr lang="zh-CN" altLang="en-US" sz="2200" b="1" dirty="0">
              <a:latin typeface="微软雅黑" panose="020B0503020204020204" pitchFamily="34" charset="-122"/>
              <a:ea typeface="微软雅黑" panose="020B0503020204020204" pitchFamily="34" charset="-122"/>
            </a:endParaRPr>
          </a:p>
          <a:p>
            <a:pPr algn="just" eaLnBrk="1" hangingPunct="1">
              <a:lnSpc>
                <a:spcPct val="105000"/>
              </a:lnSpc>
              <a:spcBef>
                <a:spcPct val="40000"/>
              </a:spcBef>
            </a:pPr>
            <a:r>
              <a:rPr lang="en-US" altLang="zh-CN" sz="2400" b="1" dirty="0">
                <a:solidFill>
                  <a:srgbClr val="FF0000"/>
                </a:solidFill>
                <a:latin typeface="微软雅黑" panose="020B0503020204020204" pitchFamily="34" charset="-122"/>
                <a:ea typeface="微软雅黑" panose="020B0503020204020204" pitchFamily="34" charset="-122"/>
                <a:sym typeface="+mn-ea"/>
              </a:rPr>
              <a:t>“</a:t>
            </a:r>
            <a:r>
              <a:rPr lang="zh-CN" altLang="en-US" sz="2400" b="1" dirty="0">
                <a:solidFill>
                  <a:srgbClr val="FF0000"/>
                </a:solidFill>
                <a:latin typeface="微软雅黑" panose="020B0503020204020204" pitchFamily="34" charset="-122"/>
                <a:ea typeface="微软雅黑" panose="020B0503020204020204" pitchFamily="34" charset="-122"/>
                <a:sym typeface="+mn-ea"/>
              </a:rPr>
              <a:t>民主化</a:t>
            </a:r>
            <a:r>
              <a:rPr lang="en-US" altLang="zh-CN" sz="2400" b="1" dirty="0">
                <a:solidFill>
                  <a:srgbClr val="FF0000"/>
                </a:solidFill>
                <a:latin typeface="微软雅黑" panose="020B0503020204020204" pitchFamily="34" charset="-122"/>
                <a:ea typeface="微软雅黑" panose="020B0503020204020204" pitchFamily="34" charset="-122"/>
                <a:sym typeface="+mn-ea"/>
              </a:rPr>
              <a:t>”</a:t>
            </a:r>
            <a:r>
              <a:rPr lang="zh-CN" altLang="en-US" sz="2200" b="1" dirty="0">
                <a:solidFill>
                  <a:srgbClr val="0033CC"/>
                </a:solidFill>
                <a:latin typeface="微软雅黑" panose="020B0503020204020204" pitchFamily="34" charset="-122"/>
                <a:ea typeface="微软雅黑" panose="020B0503020204020204" pitchFamily="34" charset="-122"/>
                <a:sym typeface="+mn-ea"/>
              </a:rPr>
              <a:t>已沦为西方国家推行</a:t>
            </a:r>
            <a:r>
              <a:rPr lang="en-US" altLang="zh-CN" sz="2400" b="1" dirty="0">
                <a:solidFill>
                  <a:srgbClr val="FF0000"/>
                </a:solidFill>
                <a:latin typeface="微软雅黑" panose="020B0503020204020204" pitchFamily="34" charset="-122"/>
                <a:ea typeface="微软雅黑" panose="020B0503020204020204" pitchFamily="34" charset="-122"/>
                <a:sym typeface="+mn-ea"/>
              </a:rPr>
              <a:t>“</a:t>
            </a:r>
            <a:r>
              <a:rPr lang="zh-CN" altLang="en-US" sz="2400" b="1" dirty="0">
                <a:solidFill>
                  <a:srgbClr val="FF0000"/>
                </a:solidFill>
                <a:latin typeface="微软雅黑" panose="020B0503020204020204" pitchFamily="34" charset="-122"/>
                <a:ea typeface="微软雅黑" panose="020B0503020204020204" pitchFamily="34" charset="-122"/>
                <a:sym typeface="+mn-ea"/>
              </a:rPr>
              <a:t>颜色革命</a:t>
            </a:r>
            <a:r>
              <a:rPr lang="en-US" altLang="zh-CN" sz="2400" b="1" dirty="0">
                <a:solidFill>
                  <a:srgbClr val="FF0000"/>
                </a:solidFill>
                <a:latin typeface="微软雅黑" panose="020B0503020204020204" pitchFamily="34" charset="-122"/>
                <a:ea typeface="微软雅黑" panose="020B0503020204020204" pitchFamily="34" charset="-122"/>
                <a:sym typeface="+mn-ea"/>
              </a:rPr>
              <a:t>”</a:t>
            </a:r>
            <a:r>
              <a:rPr lang="zh-CN" altLang="en-US" sz="2200" b="1" dirty="0">
                <a:solidFill>
                  <a:srgbClr val="0033CC"/>
                </a:solidFill>
                <a:latin typeface="微软雅黑" panose="020B0503020204020204" pitchFamily="34" charset="-122"/>
                <a:ea typeface="微软雅黑" panose="020B0503020204020204" pitchFamily="34" charset="-122"/>
                <a:sym typeface="+mn-ea"/>
              </a:rPr>
              <a:t>的工具</a:t>
            </a:r>
            <a:endParaRPr lang="zh-CN" altLang="en-US" sz="2200" b="1" dirty="0">
              <a:latin typeface="微软雅黑" panose="020B0503020204020204" pitchFamily="34" charset="-122"/>
              <a:ea typeface="微软雅黑" panose="020B0503020204020204" pitchFamily="34" charset="-122"/>
            </a:endParaRPr>
          </a:p>
          <a:p>
            <a:pPr algn="just" eaLnBrk="1" hangingPunct="1">
              <a:lnSpc>
                <a:spcPct val="105000"/>
              </a:lnSpc>
              <a:spcBef>
                <a:spcPct val="40000"/>
              </a:spcBef>
            </a:pPr>
            <a:r>
              <a:rPr lang="zh-CN" altLang="en-US" sz="2200" b="1" dirty="0">
                <a:latin typeface="微软雅黑" panose="020B0503020204020204" pitchFamily="34" charset="-122"/>
                <a:ea typeface="微软雅黑" panose="020B0503020204020204" pitchFamily="34" charset="-122"/>
              </a:rPr>
              <a:t>新保守主义对此解释是，</a:t>
            </a:r>
            <a:r>
              <a:rPr lang="zh-CN" altLang="en-US" sz="2200" b="1" dirty="0">
                <a:solidFill>
                  <a:srgbClr val="0033CC"/>
                </a:solidFill>
                <a:latin typeface="微软雅黑" panose="020B0503020204020204" pitchFamily="34" charset="-122"/>
                <a:ea typeface="微软雅黑" panose="020B0503020204020204" pitchFamily="34" charset="-122"/>
              </a:rPr>
              <a:t>政治民主化会对政治稳定产生消极影响，因为民主政治会引发不同群体之间的冲突，会增强人们的挫折感。</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9700" name="Rectangle 3"/>
          <p:cNvSpPr>
            <a:spLocks noGrp="1"/>
          </p:cNvSpPr>
          <p:nvPr>
            <p:ph idx="1"/>
          </p:nvPr>
        </p:nvSpPr>
        <p:spPr>
          <a:xfrm>
            <a:off x="685800" y="549275"/>
            <a:ext cx="7772400" cy="5546725"/>
          </a:xfrm>
        </p:spPr>
        <p:txBody>
          <a:bodyPr vert="horz" wrap="square" lIns="91440" tIns="45720" rIns="91440" bIns="45720" anchor="t"/>
          <a:p>
            <a:pPr eaLnBrk="1" hangingPunct="1">
              <a:spcBef>
                <a:spcPct val="35000"/>
              </a:spcBef>
              <a:buNone/>
            </a:pPr>
            <a:r>
              <a:rPr lang="en-US" altLang="zh-CN" sz="3600" b="1" dirty="0">
                <a:solidFill>
                  <a:srgbClr val="996600"/>
                </a:solidFill>
                <a:latin typeface="微软雅黑" panose="020B0503020204020204" pitchFamily="34" charset="-122"/>
                <a:ea typeface="微软雅黑" panose="020B0503020204020204" pitchFamily="34" charset="-122"/>
              </a:rPr>
              <a:t>1.4.3 </a:t>
            </a:r>
            <a:r>
              <a:rPr lang="zh-CN" altLang="en-US" sz="3600" b="1" dirty="0">
                <a:solidFill>
                  <a:srgbClr val="996600"/>
                </a:solidFill>
                <a:latin typeface="微软雅黑" panose="020B0503020204020204" pitchFamily="34" charset="-122"/>
                <a:ea typeface="微软雅黑" panose="020B0503020204020204" pitchFamily="34" charset="-122"/>
              </a:rPr>
              <a:t>社会分化与社会整合的矛盾</a:t>
            </a:r>
            <a:endParaRPr lang="zh-CN" altLang="en-US" sz="3600" b="1" dirty="0">
              <a:solidFill>
                <a:srgbClr val="996600"/>
              </a:solidFill>
              <a:latin typeface="微软雅黑" panose="020B0503020204020204" pitchFamily="34" charset="-122"/>
              <a:ea typeface="微软雅黑" panose="020B0503020204020204" pitchFamily="34" charset="-122"/>
            </a:endParaRPr>
          </a:p>
          <a:p>
            <a:pPr eaLnBrk="1" hangingPunct="1">
              <a:spcBef>
                <a:spcPct val="35000"/>
              </a:spcBef>
            </a:pPr>
            <a:r>
              <a:rPr lang="zh-CN" altLang="en-US" sz="2400" b="1" dirty="0">
                <a:solidFill>
                  <a:srgbClr val="FF3300"/>
                </a:solidFill>
                <a:latin typeface="微软雅黑" panose="020B0503020204020204" pitchFamily="34" charset="-122"/>
                <a:ea typeface="微软雅黑" panose="020B0503020204020204" pitchFamily="34" charset="-122"/>
              </a:rPr>
              <a:t>社会分化</a:t>
            </a:r>
            <a:r>
              <a:rPr lang="zh-CN" altLang="en-US" sz="2400" b="1" dirty="0">
                <a:latin typeface="微软雅黑" panose="020B0503020204020204" pitchFamily="34" charset="-122"/>
                <a:ea typeface="微软雅黑" panose="020B0503020204020204" pitchFamily="34" charset="-122"/>
              </a:rPr>
              <a:t>既是</a:t>
            </a:r>
            <a:r>
              <a:rPr lang="zh-CN" altLang="en-US" sz="2400" b="1" dirty="0">
                <a:solidFill>
                  <a:srgbClr val="FF3300"/>
                </a:solidFill>
                <a:latin typeface="微软雅黑" panose="020B0503020204020204" pitchFamily="34" charset="-122"/>
                <a:ea typeface="微软雅黑" panose="020B0503020204020204" pitchFamily="34" charset="-122"/>
              </a:rPr>
              <a:t>社会发展</a:t>
            </a:r>
            <a:r>
              <a:rPr lang="zh-CN" altLang="en-US" sz="2400" b="1" dirty="0">
                <a:latin typeface="微软雅黑" panose="020B0503020204020204" pitchFamily="34" charset="-122"/>
                <a:ea typeface="微软雅黑" panose="020B0503020204020204" pitchFamily="34" charset="-122"/>
              </a:rPr>
              <a:t>的最重要的组成部分，也是整个</a:t>
            </a:r>
            <a:r>
              <a:rPr lang="zh-CN" altLang="en-US" sz="2400" b="1" dirty="0">
                <a:solidFill>
                  <a:srgbClr val="FF3300"/>
                </a:solidFill>
                <a:latin typeface="微软雅黑" panose="020B0503020204020204" pitchFamily="34" charset="-122"/>
                <a:ea typeface="微软雅黑" panose="020B0503020204020204" pitchFamily="34" charset="-122"/>
              </a:rPr>
              <a:t>社会发展</a:t>
            </a:r>
            <a:r>
              <a:rPr lang="zh-CN" altLang="en-US" sz="2400" b="1" dirty="0">
                <a:latin typeface="微软雅黑" panose="020B0503020204020204" pitchFamily="34" charset="-122"/>
                <a:ea typeface="微软雅黑" panose="020B0503020204020204" pitchFamily="34" charset="-122"/>
              </a:rPr>
              <a:t>能够得以推进的</a:t>
            </a:r>
            <a:r>
              <a:rPr lang="zh-CN" altLang="en-US" sz="2400" b="1" dirty="0">
                <a:solidFill>
                  <a:srgbClr val="FF3300"/>
                </a:solidFill>
                <a:latin typeface="微软雅黑" panose="020B0503020204020204" pitchFamily="34" charset="-122"/>
                <a:ea typeface="微软雅黑" panose="020B0503020204020204" pitchFamily="34" charset="-122"/>
              </a:rPr>
              <a:t>不可或缺的机制</a:t>
            </a:r>
            <a:r>
              <a:rPr lang="zh-CN" altLang="en-US" sz="2400" b="1" dirty="0">
                <a:latin typeface="微软雅黑" panose="020B0503020204020204" pitchFamily="34" charset="-122"/>
                <a:ea typeface="微软雅黑" panose="020B0503020204020204" pitchFamily="34" charset="-122"/>
              </a:rPr>
              <a:t>。</a:t>
            </a:r>
            <a:endParaRPr lang="zh-CN" altLang="en-US" sz="2400" b="1" dirty="0">
              <a:solidFill>
                <a:srgbClr val="FF3300"/>
              </a:solidFill>
              <a:latin typeface="微软雅黑" panose="020B0503020204020204" pitchFamily="34" charset="-122"/>
              <a:ea typeface="微软雅黑" panose="020B0503020204020204" pitchFamily="34" charset="-122"/>
            </a:endParaRPr>
          </a:p>
          <a:p>
            <a:pPr eaLnBrk="1" hangingPunct="1">
              <a:spcBef>
                <a:spcPct val="35000"/>
              </a:spcBef>
            </a:pPr>
            <a:r>
              <a:rPr lang="zh-CN" altLang="en-US" sz="2400" b="1" dirty="0">
                <a:latin typeface="微软雅黑" panose="020B0503020204020204" pitchFamily="34" charset="-122"/>
                <a:ea typeface="微软雅黑" panose="020B0503020204020204" pitchFamily="34" charset="-122"/>
              </a:rPr>
              <a:t>在</a:t>
            </a:r>
            <a:r>
              <a:rPr lang="zh-CN" altLang="en-US" sz="2400" b="1" dirty="0">
                <a:solidFill>
                  <a:srgbClr val="FF3300"/>
                </a:solidFill>
                <a:latin typeface="微软雅黑" panose="020B0503020204020204" pitchFamily="34" charset="-122"/>
                <a:ea typeface="微软雅黑" panose="020B0503020204020204" pitchFamily="34" charset="-122"/>
              </a:rPr>
              <a:t>社会分化</a:t>
            </a:r>
            <a:r>
              <a:rPr lang="zh-CN" altLang="en-US" sz="2400" b="1" dirty="0">
                <a:latin typeface="微软雅黑" panose="020B0503020204020204" pitchFamily="34" charset="-122"/>
                <a:ea typeface="微软雅黑" panose="020B0503020204020204" pitchFamily="34" charset="-122"/>
              </a:rPr>
              <a:t>过程中，原来承担综合职能的结构体分化为若干个分别承担专一功能的子结构，无疑会大大</a:t>
            </a:r>
            <a:r>
              <a:rPr lang="zh-CN" altLang="en-US" sz="2400" b="1" dirty="0">
                <a:solidFill>
                  <a:srgbClr val="FF3300"/>
                </a:solidFill>
                <a:latin typeface="微软雅黑" panose="020B0503020204020204" pitchFamily="34" charset="-122"/>
                <a:ea typeface="微软雅黑" panose="020B0503020204020204" pitchFamily="34" charset="-122"/>
              </a:rPr>
              <a:t>提高人类活动的效率。</a:t>
            </a:r>
            <a:endParaRPr lang="zh-CN" altLang="en-US" sz="2400" b="1" dirty="0">
              <a:solidFill>
                <a:srgbClr val="FF3300"/>
              </a:solidFill>
              <a:latin typeface="微软雅黑" panose="020B0503020204020204" pitchFamily="34" charset="-122"/>
              <a:ea typeface="微软雅黑" panose="020B0503020204020204" pitchFamily="34" charset="-122"/>
            </a:endParaRPr>
          </a:p>
          <a:p>
            <a:pPr eaLnBrk="1" hangingPunct="1">
              <a:spcBef>
                <a:spcPct val="35000"/>
              </a:spcBef>
            </a:pPr>
            <a:r>
              <a:rPr lang="zh-CN" altLang="en-US" sz="2400" b="1" dirty="0">
                <a:latin typeface="微软雅黑" panose="020B0503020204020204" pitchFamily="34" charset="-122"/>
                <a:ea typeface="微软雅黑" panose="020B0503020204020204" pitchFamily="34" charset="-122"/>
              </a:rPr>
              <a:t>但</a:t>
            </a:r>
            <a:r>
              <a:rPr lang="zh-CN" altLang="en-US" sz="2400" b="1" dirty="0">
                <a:solidFill>
                  <a:srgbClr val="FF3300"/>
                </a:solidFill>
                <a:latin typeface="微软雅黑" panose="020B0503020204020204" pitchFamily="34" charset="-122"/>
                <a:ea typeface="微软雅黑" panose="020B0503020204020204" pitchFamily="34" charset="-122"/>
              </a:rPr>
              <a:t>社会分化过程</a:t>
            </a:r>
            <a:r>
              <a:rPr lang="zh-CN" altLang="en-US" sz="2400" b="1" dirty="0">
                <a:latin typeface="微软雅黑" panose="020B0503020204020204" pitchFamily="34" charset="-122"/>
                <a:ea typeface="微软雅黑" panose="020B0503020204020204" pitchFamily="34" charset="-122"/>
              </a:rPr>
              <a:t>必须伴之以相应的</a:t>
            </a:r>
            <a:r>
              <a:rPr lang="zh-CN" altLang="en-US" sz="2400" b="1" dirty="0">
                <a:solidFill>
                  <a:srgbClr val="FF3300"/>
                </a:solidFill>
                <a:latin typeface="微软雅黑" panose="020B0503020204020204" pitchFamily="34" charset="-122"/>
                <a:ea typeface="微软雅黑" panose="020B0503020204020204" pitchFamily="34" charset="-122"/>
              </a:rPr>
              <a:t>整合或再整合过程</a:t>
            </a:r>
            <a:r>
              <a:rPr lang="zh-CN" altLang="en-US" sz="2400" b="1" dirty="0">
                <a:latin typeface="微软雅黑" panose="020B0503020204020204" pitchFamily="34" charset="-122"/>
                <a:ea typeface="微软雅黑" panose="020B0503020204020204" pitchFamily="34" charset="-122"/>
              </a:rPr>
              <a:t>，以协调分化后的各子结构体之间的关系。否则就会发生</a:t>
            </a:r>
            <a:r>
              <a:rPr lang="zh-CN" altLang="en-US" sz="2400" b="1" dirty="0">
                <a:solidFill>
                  <a:srgbClr val="FF3300"/>
                </a:solidFill>
                <a:latin typeface="微软雅黑" panose="020B0503020204020204" pitchFamily="34" charset="-122"/>
                <a:ea typeface="微软雅黑" panose="020B0503020204020204" pitchFamily="34" charset="-122"/>
              </a:rPr>
              <a:t>社会结构</a:t>
            </a:r>
            <a:r>
              <a:rPr lang="zh-CN" altLang="en-US" sz="2400" b="1" dirty="0">
                <a:latin typeface="微软雅黑" panose="020B0503020204020204" pitchFamily="34" charset="-122"/>
                <a:ea typeface="微软雅黑" panose="020B0503020204020204" pitchFamily="34" charset="-122"/>
              </a:rPr>
              <a:t>失调。</a:t>
            </a:r>
            <a:endParaRPr lang="zh-CN" altLang="en-US" sz="2400" b="1" dirty="0">
              <a:latin typeface="微软雅黑" panose="020B0503020204020204" pitchFamily="34" charset="-122"/>
              <a:ea typeface="微软雅黑" panose="020B0503020204020204" pitchFamily="34" charset="-122"/>
            </a:endParaRPr>
          </a:p>
          <a:p>
            <a:pPr eaLnBrk="1" hangingPunct="1">
              <a:spcBef>
                <a:spcPct val="35000"/>
              </a:spcBef>
            </a:pPr>
            <a:r>
              <a:rPr lang="zh-CN" altLang="en-US" sz="2400" b="1" dirty="0">
                <a:latin typeface="微软雅黑" panose="020B0503020204020204" pitchFamily="34" charset="-122"/>
                <a:ea typeface="微软雅黑" panose="020B0503020204020204" pitchFamily="34" charset="-122"/>
              </a:rPr>
              <a:t>从</a:t>
            </a:r>
            <a:r>
              <a:rPr lang="zh-CN" altLang="en-US" sz="2400" b="1" dirty="0">
                <a:solidFill>
                  <a:srgbClr val="FF3300"/>
                </a:solidFill>
                <a:latin typeface="微软雅黑" panose="020B0503020204020204" pitchFamily="34" charset="-122"/>
                <a:ea typeface="微软雅黑" panose="020B0503020204020204" pitchFamily="34" charset="-122"/>
              </a:rPr>
              <a:t>社会发展</a:t>
            </a:r>
            <a:r>
              <a:rPr lang="zh-CN" altLang="en-US" sz="2400" b="1" dirty="0">
                <a:latin typeface="微软雅黑" panose="020B0503020204020204" pitchFamily="34" charset="-122"/>
                <a:ea typeface="微软雅黑" panose="020B0503020204020204" pitchFamily="34" charset="-122"/>
              </a:rPr>
              <a:t>（包括西方发达国家）的过程来看，这两者并不总是同步推进，相得益彰的。</a:t>
            </a:r>
            <a:r>
              <a:rPr lang="zh-CN" altLang="en-US" sz="2400" b="1" dirty="0">
                <a:solidFill>
                  <a:srgbClr val="0033CC"/>
                </a:solidFill>
                <a:latin typeface="微软雅黑" panose="020B0503020204020204" pitchFamily="34" charset="-122"/>
                <a:ea typeface="微软雅黑" panose="020B0503020204020204" pitchFamily="34" charset="-122"/>
              </a:rPr>
              <a:t>实际的分化过程往往是，</a:t>
            </a:r>
            <a:r>
              <a:rPr lang="zh-CN" altLang="en-US" sz="2400" b="1" dirty="0">
                <a:solidFill>
                  <a:srgbClr val="FF3300"/>
                </a:solidFill>
                <a:latin typeface="微软雅黑" panose="020B0503020204020204" pitchFamily="34" charset="-122"/>
                <a:ea typeface="微软雅黑" panose="020B0503020204020204" pitchFamily="34" charset="-122"/>
              </a:rPr>
              <a:t>分化超</a:t>
            </a:r>
            <a:r>
              <a:rPr lang="zh-CN" altLang="en-US" sz="2400" b="1" dirty="0">
                <a:solidFill>
                  <a:srgbClr val="0033CC"/>
                </a:solidFill>
                <a:latin typeface="微软雅黑" panose="020B0503020204020204" pitchFamily="34" charset="-122"/>
                <a:ea typeface="微软雅黑" panose="020B0503020204020204" pitchFamily="34" charset="-122"/>
              </a:rPr>
              <a:t>前而新的</a:t>
            </a:r>
            <a:r>
              <a:rPr lang="zh-CN" altLang="en-US" sz="2400" b="1" dirty="0">
                <a:solidFill>
                  <a:srgbClr val="FF3300"/>
                </a:solidFill>
                <a:latin typeface="微软雅黑" panose="020B0503020204020204" pitchFamily="34" charset="-122"/>
                <a:ea typeface="微软雅黑" panose="020B0503020204020204" pitchFamily="34" charset="-122"/>
              </a:rPr>
              <a:t>整</a:t>
            </a:r>
            <a:r>
              <a:rPr lang="zh-CN" altLang="en-US" sz="2400" b="1" dirty="0">
                <a:solidFill>
                  <a:srgbClr val="FF3300"/>
                </a:solidFill>
                <a:latin typeface="微软雅黑" panose="020B0503020204020204" pitchFamily="34" charset="-122"/>
                <a:ea typeface="微软雅黑" panose="020B0503020204020204" pitchFamily="34" charset="-122"/>
              </a:rPr>
              <a:t>合滞后</a:t>
            </a:r>
            <a:r>
              <a:rPr lang="zh-CN" altLang="en-US" sz="2400" b="1" dirty="0">
                <a:solidFill>
                  <a:srgbClr val="0033CC"/>
                </a:solidFill>
                <a:latin typeface="微软雅黑" panose="020B0503020204020204" pitchFamily="34" charset="-122"/>
                <a:ea typeface="微软雅黑" panose="020B0503020204020204" pitchFamily="34" charset="-122"/>
              </a:rPr>
              <a:t>，结果导致社会结构的失调和社会问题的大量出现。</a:t>
            </a:r>
            <a:endParaRPr lang="zh-CN" altLang="en-US" sz="2400" b="1" dirty="0">
              <a:solidFill>
                <a:srgbClr val="0033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30724" name="Rectangle 3"/>
          <p:cNvSpPr>
            <a:spLocks noGrp="1"/>
          </p:cNvSpPr>
          <p:nvPr>
            <p:ph idx="1"/>
          </p:nvPr>
        </p:nvSpPr>
        <p:spPr>
          <a:xfrm>
            <a:off x="685800" y="476250"/>
            <a:ext cx="7772400" cy="5767388"/>
          </a:xfrm>
        </p:spPr>
        <p:txBody>
          <a:bodyPr vert="horz" wrap="square" lIns="91440" tIns="45720" rIns="91440" bIns="45720" anchor="t"/>
          <a:p>
            <a:pPr eaLnBrk="1" hangingPunct="1">
              <a:lnSpc>
                <a:spcPct val="90000"/>
              </a:lnSpc>
              <a:buNone/>
            </a:pPr>
            <a:r>
              <a:rPr lang="en-US" altLang="zh-CN" sz="3600" b="1" dirty="0">
                <a:solidFill>
                  <a:srgbClr val="996600"/>
                </a:solidFill>
                <a:latin typeface="微软雅黑" panose="020B0503020204020204" pitchFamily="34" charset="-122"/>
                <a:ea typeface="微软雅黑" panose="020B0503020204020204" pitchFamily="34" charset="-122"/>
              </a:rPr>
              <a:t>1.4.4 </a:t>
            </a:r>
            <a:r>
              <a:rPr lang="zh-CN" altLang="en-US" sz="3600" b="1" dirty="0">
                <a:solidFill>
                  <a:srgbClr val="996600"/>
                </a:solidFill>
                <a:latin typeface="微软雅黑" panose="020B0503020204020204" pitchFamily="34" charset="-122"/>
                <a:ea typeface="微软雅黑" panose="020B0503020204020204" pitchFamily="34" charset="-122"/>
              </a:rPr>
              <a:t>城市化与经济社会发展的矛盾</a:t>
            </a:r>
            <a:endParaRPr lang="zh-CN" altLang="en-US" sz="3600" b="1" dirty="0">
              <a:solidFill>
                <a:srgbClr val="996600"/>
              </a:solidFill>
              <a:latin typeface="微软雅黑" panose="020B0503020204020204" pitchFamily="34" charset="-122"/>
              <a:ea typeface="微软雅黑" panose="020B0503020204020204" pitchFamily="34" charset="-122"/>
            </a:endParaRPr>
          </a:p>
          <a:p>
            <a:pPr algn="just" eaLnBrk="1" hangingPunct="1">
              <a:lnSpc>
                <a:spcPct val="90000"/>
              </a:lnSpc>
              <a:spcBef>
                <a:spcPct val="35000"/>
              </a:spcBef>
            </a:pPr>
            <a:r>
              <a:rPr lang="en-US" altLang="zh-CN" sz="2600" b="1" dirty="0">
                <a:latin typeface="微软雅黑" panose="020B0503020204020204" pitchFamily="34" charset="-122"/>
                <a:ea typeface="微软雅黑" panose="020B0503020204020204" pitchFamily="34" charset="-122"/>
              </a:rPr>
              <a:t>20</a:t>
            </a:r>
            <a:r>
              <a:rPr lang="zh-CN" altLang="en-US" sz="2600" b="1" dirty="0">
                <a:latin typeface="微软雅黑" panose="020B0503020204020204" pitchFamily="34" charset="-122"/>
                <a:ea typeface="微软雅黑" panose="020B0503020204020204" pitchFamily="34" charset="-122"/>
              </a:rPr>
              <a:t>世纪</a:t>
            </a:r>
            <a:r>
              <a:rPr lang="en-US" altLang="zh-CN" sz="2600" b="1" dirty="0">
                <a:latin typeface="微软雅黑" panose="020B0503020204020204" pitchFamily="34" charset="-122"/>
                <a:ea typeface="微软雅黑" panose="020B0503020204020204" pitchFamily="34" charset="-122"/>
              </a:rPr>
              <a:t>60</a:t>
            </a:r>
            <a:r>
              <a:rPr lang="zh-CN" altLang="en-US" sz="2600" b="1" dirty="0">
                <a:latin typeface="微软雅黑" panose="020B0503020204020204" pitchFamily="34" charset="-122"/>
                <a:ea typeface="微软雅黑" panose="020B0503020204020204" pitchFamily="34" charset="-122"/>
              </a:rPr>
              <a:t>年代之前，学术界几乎众口一词地认为</a:t>
            </a:r>
            <a:r>
              <a:rPr lang="zh-CN" altLang="en-US" sz="2600" b="1" dirty="0">
                <a:solidFill>
                  <a:srgbClr val="FF3300"/>
                </a:solidFill>
                <a:latin typeface="微软雅黑" panose="020B0503020204020204" pitchFamily="34" charset="-122"/>
                <a:ea typeface="微软雅黑" panose="020B0503020204020204" pitchFamily="34" charset="-122"/>
              </a:rPr>
              <a:t>城市化</a:t>
            </a:r>
            <a:r>
              <a:rPr lang="zh-CN" altLang="en-US" sz="2600" b="1" dirty="0">
                <a:latin typeface="微软雅黑" panose="020B0503020204020204" pitchFamily="34" charset="-122"/>
                <a:ea typeface="微软雅黑" panose="020B0503020204020204" pitchFamily="34" charset="-122"/>
              </a:rPr>
              <a:t>对经济社会发展具有积极作用。</a:t>
            </a:r>
            <a:endParaRPr lang="zh-CN" altLang="en-US" sz="2600" b="1" dirty="0">
              <a:latin typeface="微软雅黑" panose="020B0503020204020204" pitchFamily="34" charset="-122"/>
              <a:ea typeface="微软雅黑" panose="020B0503020204020204" pitchFamily="34" charset="-122"/>
            </a:endParaRPr>
          </a:p>
          <a:p>
            <a:pPr algn="just" eaLnBrk="1" hangingPunct="1">
              <a:lnSpc>
                <a:spcPct val="90000"/>
              </a:lnSpc>
              <a:spcBef>
                <a:spcPct val="35000"/>
              </a:spcBef>
            </a:pPr>
            <a:r>
              <a:rPr lang="zh-CN" altLang="en-US" sz="2600" b="1" dirty="0">
                <a:latin typeface="微软雅黑" panose="020B0503020204020204" pitchFamily="34" charset="-122"/>
                <a:ea typeface="微软雅黑" panose="020B0503020204020204" pitchFamily="34" charset="-122"/>
              </a:rPr>
              <a:t>虽然也有学者对</a:t>
            </a:r>
            <a:r>
              <a:rPr lang="zh-CN" altLang="en-US" sz="2600" b="1" dirty="0">
                <a:solidFill>
                  <a:srgbClr val="FF3300"/>
                </a:solidFill>
                <a:latin typeface="微软雅黑" panose="020B0503020204020204" pitchFamily="34" charset="-122"/>
                <a:ea typeface="微软雅黑" panose="020B0503020204020204" pitchFamily="34" charset="-122"/>
              </a:rPr>
              <a:t>城市化</a:t>
            </a:r>
            <a:r>
              <a:rPr lang="zh-CN" altLang="en-US" sz="2600" b="1" dirty="0">
                <a:latin typeface="微软雅黑" panose="020B0503020204020204" pitchFamily="34" charset="-122"/>
                <a:ea typeface="微软雅黑" panose="020B0503020204020204" pitchFamily="34" charset="-122"/>
              </a:rPr>
              <a:t>所带来的某些弊病颇有微词，但对其积极作用也都是承认的。</a:t>
            </a:r>
            <a:endParaRPr lang="zh-CN" altLang="en-US" sz="2600" b="1" dirty="0">
              <a:latin typeface="微软雅黑" panose="020B0503020204020204" pitchFamily="34" charset="-122"/>
              <a:ea typeface="微软雅黑" panose="020B0503020204020204" pitchFamily="34" charset="-122"/>
            </a:endParaRPr>
          </a:p>
          <a:p>
            <a:pPr algn="just" eaLnBrk="1" hangingPunct="1">
              <a:lnSpc>
                <a:spcPct val="90000"/>
              </a:lnSpc>
              <a:spcBef>
                <a:spcPct val="35000"/>
              </a:spcBef>
            </a:pPr>
            <a:r>
              <a:rPr lang="en-US" altLang="zh-CN" sz="2600" b="1" dirty="0">
                <a:latin typeface="微软雅黑" panose="020B0503020204020204" pitchFamily="34" charset="-122"/>
                <a:ea typeface="微软雅黑" panose="020B0503020204020204" pitchFamily="34" charset="-122"/>
              </a:rPr>
              <a:t>20</a:t>
            </a:r>
            <a:r>
              <a:rPr lang="zh-CN" altLang="en-US" sz="2600" b="1" dirty="0">
                <a:latin typeface="微软雅黑" panose="020B0503020204020204" pitchFamily="34" charset="-122"/>
                <a:ea typeface="微软雅黑" panose="020B0503020204020204" pitchFamily="34" charset="-122"/>
              </a:rPr>
              <a:t>世纪</a:t>
            </a:r>
            <a:r>
              <a:rPr lang="en-US" altLang="zh-CN" sz="2600" b="1" dirty="0">
                <a:latin typeface="微软雅黑" panose="020B0503020204020204" pitchFamily="34" charset="-122"/>
                <a:ea typeface="微软雅黑" panose="020B0503020204020204" pitchFamily="34" charset="-122"/>
              </a:rPr>
              <a:t>60</a:t>
            </a:r>
            <a:r>
              <a:rPr lang="zh-CN" altLang="en-US" sz="2600" b="1" dirty="0">
                <a:latin typeface="微软雅黑" panose="020B0503020204020204" pitchFamily="34" charset="-122"/>
                <a:ea typeface="微软雅黑" panose="020B0503020204020204" pitchFamily="34" charset="-122"/>
              </a:rPr>
              <a:t>年代中期以后，在发展中国家出现的</a:t>
            </a:r>
            <a:r>
              <a:rPr lang="zh-CN" altLang="en-US" sz="2600" b="1" dirty="0">
                <a:solidFill>
                  <a:srgbClr val="FF3300"/>
                </a:solidFill>
                <a:latin typeface="微软雅黑" panose="020B0503020204020204" pitchFamily="34" charset="-122"/>
                <a:ea typeface="微软雅黑" panose="020B0503020204020204" pitchFamily="34" charset="-122"/>
              </a:rPr>
              <a:t>“过度城市化”</a:t>
            </a:r>
            <a:r>
              <a:rPr lang="zh-CN" altLang="en-US" sz="2600" b="1" dirty="0">
                <a:latin typeface="微软雅黑" panose="020B0503020204020204" pitchFamily="34" charset="-122"/>
                <a:ea typeface="微软雅黑" panose="020B0503020204020204" pitchFamily="34" charset="-122"/>
              </a:rPr>
              <a:t>现象，却给这种理论出了一个难题。</a:t>
            </a:r>
            <a:endParaRPr lang="zh-CN" altLang="en-US" sz="2600" b="1" dirty="0">
              <a:latin typeface="微软雅黑" panose="020B0503020204020204" pitchFamily="34" charset="-122"/>
              <a:ea typeface="微软雅黑" panose="020B0503020204020204" pitchFamily="34" charset="-122"/>
            </a:endParaRPr>
          </a:p>
          <a:p>
            <a:pPr algn="just" eaLnBrk="1" hangingPunct="1">
              <a:lnSpc>
                <a:spcPct val="90000"/>
              </a:lnSpc>
              <a:spcBef>
                <a:spcPct val="35000"/>
              </a:spcBef>
            </a:pPr>
            <a:r>
              <a:rPr lang="zh-CN" altLang="en-US" sz="2600" b="1" dirty="0">
                <a:solidFill>
                  <a:schemeClr val="hlink"/>
                </a:solidFill>
                <a:latin typeface="微软雅黑" panose="020B0503020204020204" pitchFamily="34" charset="-122"/>
                <a:ea typeface="微软雅黑" panose="020B0503020204020204" pitchFamily="34" charset="-122"/>
              </a:rPr>
              <a:t>这种</a:t>
            </a:r>
            <a:r>
              <a:rPr lang="zh-CN" altLang="en-US" sz="2600" b="1" dirty="0">
                <a:solidFill>
                  <a:srgbClr val="FF3300"/>
                </a:solidFill>
                <a:latin typeface="微软雅黑" panose="020B0503020204020204" pitchFamily="34" charset="-122"/>
                <a:ea typeface="微软雅黑" panose="020B0503020204020204" pitchFamily="34" charset="-122"/>
              </a:rPr>
              <a:t>“过度城市化”</a:t>
            </a:r>
            <a:r>
              <a:rPr lang="zh-CN" altLang="en-US" sz="2600" b="1" dirty="0">
                <a:solidFill>
                  <a:schemeClr val="hlink"/>
                </a:solidFill>
                <a:latin typeface="微软雅黑" panose="020B0503020204020204" pitchFamily="34" charset="-122"/>
                <a:ea typeface="微软雅黑" panose="020B0503020204020204" pitchFamily="34" charset="-122"/>
              </a:rPr>
              <a:t>不仅不能对经济社会发展起积极作用，反而成为经济发展的负担，并造成各种社会问题。</a:t>
            </a:r>
            <a:endParaRPr lang="zh-CN" altLang="en-US" sz="2600" b="1" dirty="0">
              <a:solidFill>
                <a:schemeClr val="hlink"/>
              </a:solidFill>
              <a:latin typeface="微软雅黑" panose="020B0503020204020204" pitchFamily="34" charset="-122"/>
              <a:ea typeface="微软雅黑" panose="020B0503020204020204" pitchFamily="34" charset="-122"/>
            </a:endParaRPr>
          </a:p>
          <a:p>
            <a:pPr algn="just" eaLnBrk="1" hangingPunct="1">
              <a:lnSpc>
                <a:spcPct val="90000"/>
              </a:lnSpc>
              <a:spcBef>
                <a:spcPct val="35000"/>
              </a:spcBef>
            </a:pPr>
            <a:r>
              <a:rPr lang="zh-CN" altLang="en-US" sz="2600" b="1" dirty="0">
                <a:solidFill>
                  <a:srgbClr val="FF3300"/>
                </a:solidFill>
                <a:latin typeface="微软雅黑" panose="020B0503020204020204" pitchFamily="34" charset="-122"/>
                <a:ea typeface="微软雅黑" panose="020B0503020204020204" pitchFamily="34" charset="-122"/>
              </a:rPr>
              <a:t>如何把握城市化进程的“度”是发展中国家经济社会发展中面临的重要问题。</a:t>
            </a:r>
            <a:endParaRPr lang="zh-CN" altLang="en-US" sz="2600" b="1" dirty="0">
              <a:solidFill>
                <a:srgbClr val="FF33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15714" name="Rectangle 2"/>
          <p:cNvSpPr>
            <a:spLocks noGrp="1" noChangeArrowheads="1"/>
          </p:cNvSpPr>
          <p:nvPr>
            <p:ph type="title"/>
          </p:nvPr>
        </p:nvSpPr>
        <p:spPr>
          <a:xfrm>
            <a:off x="457200" y="277813"/>
            <a:ext cx="8229600" cy="1279525"/>
          </a:xfrm>
          <a:solidFill>
            <a:srgbClr val="FFFF00"/>
          </a:solidFill>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42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讨论与思考：</a:t>
            </a:r>
            <a:endParaRPr kumimoji="0" lang="zh-CN" altLang="en-US" sz="42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31749" name="Rectangle 3"/>
          <p:cNvSpPr>
            <a:spLocks noGrp="1"/>
          </p:cNvSpPr>
          <p:nvPr>
            <p:ph idx="1"/>
          </p:nvPr>
        </p:nvSpPr>
        <p:spPr>
          <a:xfrm>
            <a:off x="323850" y="1773238"/>
            <a:ext cx="8362950" cy="3998912"/>
          </a:xfrm>
        </p:spPr>
        <p:txBody>
          <a:bodyPr vert="horz" wrap="square" lIns="91440" tIns="45720" rIns="91440" bIns="45720" anchor="t"/>
          <a:p>
            <a:pPr eaLnBrk="1" hangingPunct="1">
              <a:lnSpc>
                <a:spcPct val="150000"/>
              </a:lnSpc>
              <a:spcBef>
                <a:spcPct val="50000"/>
              </a:spcBef>
            </a:pPr>
            <a:r>
              <a:rPr lang="zh-CN" altLang="en-US" sz="4000" b="1" dirty="0">
                <a:solidFill>
                  <a:schemeClr val="tx2"/>
                </a:solidFill>
                <a:latin typeface="微软雅黑" panose="020B0503020204020204" pitchFamily="34" charset="-122"/>
                <a:ea typeface="微软雅黑" panose="020B0503020204020204" pitchFamily="34" charset="-122"/>
              </a:rPr>
              <a:t>社会现代化包含哪些内容？</a:t>
            </a:r>
            <a:endParaRPr lang="zh-CN" altLang="en-US" sz="4000" b="1" dirty="0">
              <a:solidFill>
                <a:schemeClr val="tx2"/>
              </a:solidFill>
              <a:latin typeface="微软雅黑" panose="020B0503020204020204" pitchFamily="34" charset="-122"/>
              <a:ea typeface="微软雅黑" panose="020B0503020204020204" pitchFamily="34" charset="-122"/>
            </a:endParaRPr>
          </a:p>
          <a:p>
            <a:pPr eaLnBrk="1" hangingPunct="1">
              <a:lnSpc>
                <a:spcPct val="150000"/>
              </a:lnSpc>
              <a:spcBef>
                <a:spcPct val="50000"/>
              </a:spcBef>
            </a:pPr>
            <a:r>
              <a:rPr lang="zh-CN" altLang="en-US" sz="4000" b="1" dirty="0">
                <a:solidFill>
                  <a:schemeClr val="tx2"/>
                </a:solidFill>
                <a:latin typeface="微软雅黑" panose="020B0503020204020204" pitchFamily="34" charset="-122"/>
                <a:ea typeface="微软雅黑" panose="020B0503020204020204" pitchFamily="34" charset="-122"/>
              </a:rPr>
              <a:t>如何看待现代化各要素之间的关系？</a:t>
            </a:r>
            <a:endParaRPr lang="zh-CN" altLang="en-US" sz="4000" b="1" dirty="0">
              <a:solidFill>
                <a:schemeClr val="tx2"/>
              </a:solidFill>
              <a:latin typeface="微软雅黑" panose="020B0503020204020204" pitchFamily="34" charset="-122"/>
              <a:ea typeface="微软雅黑" panose="020B0503020204020204" pitchFamily="34" charset="-122"/>
            </a:endParaRPr>
          </a:p>
          <a:p>
            <a:pPr eaLnBrk="1" hangingPunct="1">
              <a:lnSpc>
                <a:spcPct val="150000"/>
              </a:lnSpc>
              <a:spcBef>
                <a:spcPct val="50000"/>
              </a:spcBef>
            </a:pPr>
            <a:r>
              <a:rPr lang="zh-CN" altLang="en-US" sz="4000" b="1" dirty="0">
                <a:solidFill>
                  <a:schemeClr val="tx2"/>
                </a:solidFill>
                <a:latin typeface="微软雅黑" panose="020B0503020204020204" pitchFamily="34" charset="-122"/>
                <a:ea typeface="微软雅黑" panose="020B0503020204020204" pitchFamily="34" charset="-122"/>
              </a:rPr>
              <a:t>工业革命与社会现代化的关系？</a:t>
            </a:r>
            <a:endParaRPr lang="zh-CN" altLang="en-US" sz="4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spd="slow">
    <p:circl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23850" y="178118"/>
            <a:ext cx="8362950" cy="919163"/>
          </a:xfrm>
          <a:blipFill>
            <a:blip r:embed="rId1" cstate="print"/>
            <a:tile tx="0" ty="0" sx="100000" sy="100000" flip="none" algn="tl"/>
          </a:blipFill>
        </p:spPr>
        <p:txBody>
          <a:bodyPr vert="horz" wrap="square" lIns="91440" tIns="45720" rIns="91440" bIns="45720" numCol="1" anchor="t" anchorCtr="0" compatLnSpc="1"/>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2.  </a:t>
            </a:r>
            <a:r>
              <a:rPr kumimoji="0" lang="zh-CN" altLang="en-US" sz="4400" b="1" i="0" u="none" strike="noStrike" kern="0" cap="none" spc="0" normalizeH="0" baseline="0" noProof="0" dirty="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现代化与工业革命历程</a:t>
            </a:r>
            <a:br>
              <a:rPr kumimoji="0" lang="en-US" altLang="zh-CN" sz="4400" b="1" i="0" u="none" strike="noStrike" kern="0" cap="none" spc="0" normalizeH="0" baseline="0" noProof="0" dirty="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br>
            <a:endParaRPr kumimoji="0" lang="zh-CN" altLang="en-US" sz="44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3" name="内容占位符 2"/>
          <p:cNvSpPr>
            <a:spLocks noGrp="1"/>
          </p:cNvSpPr>
          <p:nvPr>
            <p:ph idx="1"/>
          </p:nvPr>
        </p:nvSpPr>
        <p:spPr>
          <a:xfrm>
            <a:off x="323850" y="1196975"/>
            <a:ext cx="8351838" cy="4895850"/>
          </a:xfrm>
          <a:solidFill>
            <a:srgbClr val="FFFF66"/>
          </a:solidFill>
        </p:spPr>
        <p:txBody>
          <a:bodyPr vert="horz" wrap="square" lIns="91440" tIns="45720" rIns="91440" bIns="45720" numCol="1" anchor="t" anchorCtr="0" compatLnSpc="1"/>
          <a:lstStyle/>
          <a:p>
            <a:pPr marL="1339850" marR="0" lvl="3" indent="-316230" algn="l" defTabSz="914400" rtl="0" eaLnBrk="0" fontAlgn="base" latinLnBrk="0" hangingPunct="0">
              <a:lnSpc>
                <a:spcPct val="150000"/>
              </a:lnSpc>
              <a:spcBef>
                <a:spcPct val="20000"/>
              </a:spcBef>
              <a:spcAft>
                <a:spcPct val="0"/>
              </a:spcAft>
              <a:buClr>
                <a:schemeClr val="accent2"/>
              </a:buClr>
              <a:buSzPct val="70000"/>
              <a:buFont typeface="Wingdings" panose="05000000000000000000" pitchFamily="2" charset="2"/>
              <a:buChar char="q"/>
              <a:defRPr/>
            </a:pPr>
            <a:r>
              <a:rPr kumimoji="0" lang="zh-CN" altLang="en-US" sz="36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第一次现代化浪潮（</a:t>
            </a:r>
            <a:r>
              <a:rPr kumimoji="0" lang="en-US" altLang="zh-CN" sz="36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1500~</a:t>
            </a:r>
            <a:r>
              <a:rPr kumimoji="0" lang="zh-CN" altLang="en-US" sz="36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a:t>
            </a:r>
            <a:endParaRPr kumimoji="0" lang="en-US" altLang="zh-CN" sz="36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a:p>
            <a:pPr marL="1339850" marR="0" lvl="3" indent="-316230" algn="l" defTabSz="914400" rtl="0" eaLnBrk="0" fontAlgn="base" latinLnBrk="0" hangingPunct="0">
              <a:lnSpc>
                <a:spcPct val="150000"/>
              </a:lnSpc>
              <a:spcBef>
                <a:spcPct val="20000"/>
              </a:spcBef>
              <a:spcAft>
                <a:spcPct val="0"/>
              </a:spcAft>
              <a:buClr>
                <a:schemeClr val="accent2"/>
              </a:buClr>
              <a:buSzPct val="70000"/>
              <a:buFont typeface="Wingdings" panose="05000000000000000000" pitchFamily="2" charset="2"/>
              <a:buChar char="q"/>
              <a:defRPr/>
            </a:pPr>
            <a:r>
              <a:rPr kumimoji="0" lang="zh-CN" altLang="en-US" sz="36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第二次现代化浪潮（</a:t>
            </a:r>
            <a:r>
              <a:rPr kumimoji="0" lang="en-US" altLang="zh-CN" sz="36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1776~</a:t>
            </a:r>
            <a:r>
              <a:rPr kumimoji="0" lang="zh-CN" altLang="en-US" sz="36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a:t>
            </a:r>
            <a:endParaRPr kumimoji="0" lang="en-US" altLang="zh-CN" sz="36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a:p>
            <a:pPr marL="1339850" marR="0" lvl="3" indent="-316230" algn="l" defTabSz="914400" rtl="0" eaLnBrk="0" fontAlgn="base" latinLnBrk="0" hangingPunct="0">
              <a:lnSpc>
                <a:spcPct val="150000"/>
              </a:lnSpc>
              <a:spcBef>
                <a:spcPct val="20000"/>
              </a:spcBef>
              <a:spcAft>
                <a:spcPct val="0"/>
              </a:spcAft>
              <a:buClr>
                <a:schemeClr val="accent2"/>
              </a:buClr>
              <a:buSzPct val="70000"/>
              <a:buFont typeface="Wingdings" panose="05000000000000000000" pitchFamily="2" charset="2"/>
              <a:buChar char="q"/>
              <a:defRPr/>
            </a:pPr>
            <a:r>
              <a:rPr kumimoji="0" lang="zh-CN" altLang="en-US" sz="36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第三次现代化浪潮（</a:t>
            </a:r>
            <a:r>
              <a:rPr kumimoji="0" lang="en-US" altLang="zh-CN" sz="36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1870~</a:t>
            </a:r>
            <a:r>
              <a:rPr kumimoji="0" lang="zh-CN" altLang="en-US" sz="36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a:t>
            </a:r>
            <a:endParaRPr kumimoji="0" lang="en-US" altLang="zh-CN" sz="36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a:p>
            <a:pPr marL="1339850" marR="0" lvl="3" indent="-316230" algn="l" defTabSz="914400" rtl="0" eaLnBrk="0" fontAlgn="base" latinLnBrk="0" hangingPunct="0">
              <a:lnSpc>
                <a:spcPct val="150000"/>
              </a:lnSpc>
              <a:spcBef>
                <a:spcPct val="20000"/>
              </a:spcBef>
              <a:spcAft>
                <a:spcPct val="0"/>
              </a:spcAft>
              <a:buClr>
                <a:schemeClr val="accent2"/>
              </a:buClr>
              <a:buSzPct val="70000"/>
              <a:buFont typeface="Wingdings" panose="05000000000000000000" pitchFamily="2" charset="2"/>
              <a:buChar char="q"/>
              <a:defRPr/>
            </a:pPr>
            <a:r>
              <a:rPr kumimoji="0" lang="zh-CN" altLang="en-US" sz="36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第四次现代化浪潮（</a:t>
            </a:r>
            <a:r>
              <a:rPr kumimoji="0" lang="en-US" altLang="zh-CN" sz="36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1950~</a:t>
            </a:r>
            <a:r>
              <a:rPr kumimoji="0" lang="zh-CN" altLang="en-US" sz="36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a:t>
            </a:r>
            <a:endParaRPr kumimoji="0" lang="en-US" altLang="zh-CN" sz="36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a:p>
            <a:pPr marL="1339850" marR="0" lvl="3" indent="-316230" algn="l" defTabSz="914400" rtl="0" eaLnBrk="0" fontAlgn="base" latinLnBrk="0" hangingPunct="0">
              <a:lnSpc>
                <a:spcPct val="150000"/>
              </a:lnSpc>
              <a:spcBef>
                <a:spcPct val="20000"/>
              </a:spcBef>
              <a:spcAft>
                <a:spcPct val="0"/>
              </a:spcAft>
              <a:buClr>
                <a:schemeClr val="accent2"/>
              </a:buClr>
              <a:buSzPct val="70000"/>
              <a:buFont typeface="Wingdings" panose="05000000000000000000" pitchFamily="2" charset="2"/>
              <a:buChar char="q"/>
              <a:defRPr/>
            </a:pPr>
            <a:r>
              <a:rPr kumimoji="0" lang="zh-CN" altLang="en-US" sz="36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历次工业革命之回顾</a:t>
            </a:r>
            <a:endParaRPr kumimoji="0" lang="en-US" altLang="zh-CN"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a:p>
            <a:pPr marL="1023620" marR="0" lvl="3" indent="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defRPr/>
            </a:pPr>
            <a:endParaRPr kumimoji="0" lang="en-US" altLang="zh-CN" sz="2000" b="1" i="0" u="none" strike="noStrike" kern="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a:p>
            <a:pPr marL="1022350" marR="0" lvl="2" indent="-351155"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en-US" altLang="zh-CN" sz="24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a:pPr>
            <a:endParaRPr kumimoji="0" lang="en-US" altLang="zh-CN" sz="24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a:pPr>
            <a:endParaRPr kumimoji="0" lang="zh-CN" altLang="en-US" sz="24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26628"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23850" y="188913"/>
            <a:ext cx="8362950" cy="919163"/>
          </a:xfrm>
          <a:blipFill>
            <a:blip r:embed="rId1" cstate="print"/>
            <a:tile tx="0" ty="0" sx="100000" sy="100000" flip="none" algn="tl"/>
          </a:blipFill>
        </p:spPr>
        <p:txBody>
          <a:bodyPr vert="horz" wrap="square" lIns="91440" tIns="45720" rIns="91440" bIns="45720" numCol="1" anchor="t" anchorCtr="0" compatLnSpc="1"/>
          <a:lstStyle/>
          <a:p>
            <a:pPr marL="0" marR="0" lvl="0" indent="0" algn="l" defTabSz="914400" rtl="0" eaLnBrk="0" fontAlgn="base" latinLnBrk="0" hangingPunct="0">
              <a:lnSpc>
                <a:spcPct val="13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内容提要：</a:t>
            </a:r>
            <a:endParaRPr kumimoji="0" lang="zh-CN" altLang="en-US" sz="40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3" name="内容占位符 2"/>
          <p:cNvSpPr>
            <a:spLocks noGrp="1"/>
          </p:cNvSpPr>
          <p:nvPr>
            <p:ph idx="1"/>
          </p:nvPr>
        </p:nvSpPr>
        <p:spPr>
          <a:xfrm>
            <a:off x="323850" y="1196975"/>
            <a:ext cx="8351838" cy="4895850"/>
          </a:xfrm>
          <a:solidFill>
            <a:srgbClr val="FFFF66"/>
          </a:solidFill>
        </p:spPr>
        <p:txBody>
          <a:bodyPr vert="horz" wrap="square" lIns="91440" tIns="45720" rIns="91440" bIns="45720" numCol="1" anchor="t" anchorCtr="0" compatLnSpc="1"/>
          <a:lstStyle/>
          <a:p>
            <a:pPr marL="1022350" marR="0" lvl="2" indent="-351155" algn="l" defTabSz="914400" rtl="0" eaLnBrk="0" fontAlgn="base" latinLnBrk="0" hangingPunct="0">
              <a:lnSpc>
                <a:spcPct val="150000"/>
              </a:lnSpc>
              <a:spcBef>
                <a:spcPct val="20000"/>
              </a:spcBef>
              <a:spcAft>
                <a:spcPct val="0"/>
              </a:spcAft>
              <a:buClr>
                <a:schemeClr val="accent1"/>
              </a:buClr>
              <a:buSzPct val="65000"/>
              <a:buFont typeface="Wingdings" panose="05000000000000000000" pitchFamily="2" charset="2"/>
              <a:buNone/>
              <a:defRPr/>
            </a:pPr>
            <a:r>
              <a:rPr kumimoji="0" lang="en-US" altLang="zh-CN" sz="4400" b="1"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1.  </a:t>
            </a:r>
            <a:r>
              <a:rPr kumimoji="0" lang="zh-CN" altLang="en-US" sz="4400" b="1"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什么是社会现代化</a:t>
            </a:r>
            <a:endParaRPr kumimoji="0" lang="en-US" altLang="zh-CN" sz="4400" b="1"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a:p>
            <a:pPr marL="1022350" marR="0" lvl="2" indent="-351155" algn="l" defTabSz="914400" rtl="0" eaLnBrk="0" fontAlgn="base" latinLnBrk="0" hangingPunct="0">
              <a:lnSpc>
                <a:spcPct val="150000"/>
              </a:lnSpc>
              <a:spcBef>
                <a:spcPct val="20000"/>
              </a:spcBef>
              <a:spcAft>
                <a:spcPct val="0"/>
              </a:spcAft>
              <a:buClr>
                <a:schemeClr val="accent1"/>
              </a:buClr>
              <a:buSzPct val="65000"/>
              <a:buFont typeface="Wingdings" panose="05000000000000000000" pitchFamily="2" charset="2"/>
              <a:buNone/>
              <a:defRPr/>
            </a:pPr>
            <a:r>
              <a:rPr kumimoji="0" lang="en-US" altLang="zh-CN" sz="4400" b="1"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2.  </a:t>
            </a:r>
            <a:r>
              <a:rPr kumimoji="0" lang="zh-CN" altLang="en-US" sz="4400" b="1"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现代化与工业革命历程</a:t>
            </a:r>
            <a:endParaRPr kumimoji="0" lang="en-US" altLang="zh-CN" sz="4400" b="1"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a:p>
            <a:pPr marL="1022350" marR="0" lvl="2" indent="-351155" algn="l" defTabSz="914400" rtl="0" eaLnBrk="0" fontAlgn="base" latinLnBrk="0" hangingPunct="0">
              <a:lnSpc>
                <a:spcPct val="150000"/>
              </a:lnSpc>
              <a:spcBef>
                <a:spcPct val="20000"/>
              </a:spcBef>
              <a:spcAft>
                <a:spcPct val="0"/>
              </a:spcAft>
              <a:buClr>
                <a:schemeClr val="accent1"/>
              </a:buClr>
              <a:buSzPct val="65000"/>
              <a:buFont typeface="Wingdings" panose="05000000000000000000" pitchFamily="2" charset="2"/>
              <a:buNone/>
              <a:defRPr/>
            </a:pPr>
            <a:r>
              <a:rPr kumimoji="0" lang="en-US" altLang="zh-CN" sz="4400" b="1" i="0" u="none" strike="noStrike" kern="0" cap="none" spc="0" normalizeH="0" baseline="0" noProof="0" dirty="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3.  </a:t>
            </a:r>
            <a:r>
              <a:rPr kumimoji="0" lang="zh-CN" altLang="en-US" sz="4400" b="1" i="0" u="none" strike="noStrike" kern="0" cap="none" spc="0" normalizeH="0" baseline="0" noProof="0" dirty="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现代化的两大</a:t>
            </a:r>
            <a:r>
              <a:rPr kumimoji="0" lang="zh-CN" altLang="en-US" sz="4400" b="1"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类型</a:t>
            </a:r>
            <a:endParaRPr kumimoji="0" lang="en-US" altLang="zh-CN" sz="4400" b="1" i="0" u="none" strike="noStrike" kern="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a:p>
            <a:pPr marL="671195" marR="0" lvl="2" indent="0" algn="l" defTabSz="914400" rtl="0" eaLnBrk="0" fontAlgn="base" latinLnBrk="0" hangingPunct="0">
              <a:lnSpc>
                <a:spcPct val="150000"/>
              </a:lnSpc>
              <a:spcBef>
                <a:spcPct val="20000"/>
              </a:spcBef>
              <a:spcAft>
                <a:spcPct val="0"/>
              </a:spcAft>
              <a:buClr>
                <a:schemeClr val="accent1"/>
              </a:buClr>
              <a:buSzPct val="65000"/>
              <a:buFont typeface="Wingdings" panose="05000000000000000000" pitchFamily="2" charset="2"/>
              <a:buNone/>
              <a:defRPr/>
            </a:pPr>
            <a:r>
              <a:rPr kumimoji="0" lang="en-US" altLang="zh-CN" sz="4400" b="1" i="0" u="none" strike="noStrike" kern="0" cap="none" spc="0" normalizeH="0" baseline="0" noProof="0" dirty="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4.  </a:t>
            </a:r>
            <a:r>
              <a:rPr kumimoji="0" lang="zh-CN" altLang="en-US" sz="4400" b="1"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关于后现代社会</a:t>
            </a:r>
            <a:endParaRPr kumimoji="0" lang="en-US" altLang="zh-CN" sz="4400" b="1" i="0" u="none" strike="noStrike" kern="0" cap="none" spc="0" normalizeH="0" baseline="0" noProof="0" dirty="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a:pPr>
            <a:endParaRPr kumimoji="0" lang="en-US" altLang="zh-CN" sz="24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a:pPr>
            <a:endParaRPr kumimoji="0" lang="zh-CN" altLang="en-US" sz="24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7172"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000000"/>
                                          </p:val>
                                        </p:tav>
                                        <p:tav tm="100000">
                                          <p:val>
                                            <p:strVal val="#ppt_w"/>
                                          </p:val>
                                        </p:tav>
                                      </p:tavLst>
                                    </p:anim>
                                    <p:anim calcmode="lin" valueType="num">
                                      <p:cBhvr>
                                        <p:cTn id="8" dur="500" fill="hold"/>
                                        <p:tgtEl>
                                          <p:spTgt spid="2"/>
                                        </p:tgtEl>
                                        <p:attrNameLst>
                                          <p:attrName>ppt_h</p:attrName>
                                        </p:attrNameLst>
                                      </p:cBhvr>
                                      <p:tavLst>
                                        <p:tav tm="0">
                                          <p:val>
                                            <p:fltVal val="0.00000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xEl>
                                              <p:charRg st="0" end="11"/>
                                            </p:txEl>
                                          </p:spTgt>
                                        </p:tgtEl>
                                        <p:attrNameLst>
                                          <p:attrName>style.visibility</p:attrName>
                                        </p:attrNameLst>
                                      </p:cBhvr>
                                      <p:to>
                                        <p:strVal val="visible"/>
                                      </p:to>
                                    </p:set>
                                    <p:animEffect transition="in" filter="fade">
                                      <p:cBhvr>
                                        <p:cTn id="13" dur="1000">
                                          <p:stCondLst>
                                            <p:cond delay="0"/>
                                          </p:stCondLst>
                                        </p:cTn>
                                        <p:tgtEl>
                                          <p:spTgt spid="3">
                                            <p:txEl>
                                              <p:charRg st="0" end="11"/>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
                                            <p:txEl>
                                              <p:charRg st="11" end="24"/>
                                            </p:txEl>
                                          </p:spTgt>
                                        </p:tgtEl>
                                        <p:attrNameLst>
                                          <p:attrName>style.visibility</p:attrName>
                                        </p:attrNameLst>
                                      </p:cBhvr>
                                      <p:to>
                                        <p:strVal val="visible"/>
                                      </p:to>
                                    </p:set>
                                    <p:animEffect transition="in" filter="fade">
                                      <p:cBhvr>
                                        <p:cTn id="17" dur="1000">
                                          <p:stCondLst>
                                            <p:cond delay="0"/>
                                          </p:stCondLst>
                                        </p:cTn>
                                        <p:tgtEl>
                                          <p:spTgt spid="3">
                                            <p:txEl>
                                              <p:charRg st="11" end="24"/>
                                            </p:txEl>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3">
                                            <p:txEl>
                                              <p:charRg st="24" end="35"/>
                                            </p:txEl>
                                          </p:spTgt>
                                        </p:tgtEl>
                                        <p:attrNameLst>
                                          <p:attrName>style.visibility</p:attrName>
                                        </p:attrNameLst>
                                      </p:cBhvr>
                                      <p:to>
                                        <p:strVal val="visible"/>
                                      </p:to>
                                    </p:set>
                                    <p:animEffect transition="in" filter="fade">
                                      <p:cBhvr>
                                        <p:cTn id="21" dur="1000">
                                          <p:stCondLst>
                                            <p:cond delay="0"/>
                                          </p:stCondLst>
                                        </p:cTn>
                                        <p:tgtEl>
                                          <p:spTgt spid="3">
                                            <p:txEl>
                                              <p:charRg st="24" end="35"/>
                                            </p:txEl>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3">
                                            <p:txEl>
                                              <p:charRg st="35" end="45"/>
                                            </p:txEl>
                                          </p:spTgt>
                                        </p:tgtEl>
                                        <p:attrNameLst>
                                          <p:attrName>style.visibility</p:attrName>
                                        </p:attrNameLst>
                                      </p:cBhvr>
                                      <p:to>
                                        <p:strVal val="visible"/>
                                      </p:to>
                                    </p:set>
                                    <p:animEffect transition="in" filter="fade">
                                      <p:cBhvr>
                                        <p:cTn id="25" dur="1000">
                                          <p:stCondLst>
                                            <p:cond delay="0"/>
                                          </p:stCondLst>
                                        </p:cTn>
                                        <p:tgtEl>
                                          <p:spTgt spid="3">
                                            <p:txEl>
                                              <p:charRg st="35" end="4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nodeType="clickEffect">
                                  <p:stCondLst>
                                    <p:cond delay="0"/>
                                  </p:stCondLst>
                                  <p:childTnLst>
                                    <p:set>
                                      <p:cBhvr rctx="PPT">
                                        <p:cTn id="29" dur="indefinite"/>
                                        <p:tgtEl>
                                          <p:spTgt spid="3">
                                            <p:txEl>
                                              <p:charRg st="11" end="24"/>
                                            </p:txEl>
                                          </p:spTgt>
                                        </p:tgtEl>
                                        <p:attrNameLst>
                                          <p:attrName>style.opacity</p:attrName>
                                        </p:attrNameLst>
                                      </p:cBhvr>
                                      <p:to>
                                        <p:strVal val="0.5"/>
                                      </p:to>
                                    </p:set>
                                    <p:animEffect filter="image" prLst="opacity: 0.5">
                                      <p:cBhvr rctx="IE">
                                        <p:cTn id="30" dur="indefinite"/>
                                        <p:tgtEl>
                                          <p:spTgt spid="3">
                                            <p:txEl>
                                              <p:charRg st="11" end="24"/>
                                            </p:txEl>
                                          </p:spTgt>
                                        </p:tgtEl>
                                      </p:cBhvr>
                                    </p:animEffect>
                                  </p:childTnLst>
                                </p:cTn>
                              </p:par>
                              <p:par>
                                <p:cTn id="31" presetID="9" presetClass="emph" presetSubtype="0" nodeType="withEffect">
                                  <p:stCondLst>
                                    <p:cond delay="0"/>
                                  </p:stCondLst>
                                  <p:childTnLst>
                                    <p:set>
                                      <p:cBhvr rctx="PPT">
                                        <p:cTn id="32" dur="indefinite"/>
                                        <p:tgtEl>
                                          <p:spTgt spid="3">
                                            <p:txEl>
                                              <p:charRg st="24" end="35"/>
                                            </p:txEl>
                                          </p:spTgt>
                                        </p:tgtEl>
                                        <p:attrNameLst>
                                          <p:attrName>style.opacity</p:attrName>
                                        </p:attrNameLst>
                                      </p:cBhvr>
                                      <p:to>
                                        <p:strVal val="0.5"/>
                                      </p:to>
                                    </p:set>
                                    <p:animEffect filter="image" prLst="opacity: 0.5">
                                      <p:cBhvr rctx="IE">
                                        <p:cTn id="33" dur="indefinite"/>
                                        <p:tgtEl>
                                          <p:spTgt spid="3">
                                            <p:txEl>
                                              <p:charRg st="24" end="35"/>
                                            </p:txEl>
                                          </p:spTgt>
                                        </p:tgtEl>
                                      </p:cBhvr>
                                    </p:animEffect>
                                  </p:childTnLst>
                                </p:cTn>
                              </p:par>
                              <p:par>
                                <p:cTn id="34" presetID="9" presetClass="emph" presetSubtype="0" nodeType="withEffect">
                                  <p:stCondLst>
                                    <p:cond delay="0"/>
                                  </p:stCondLst>
                                  <p:childTnLst>
                                    <p:set>
                                      <p:cBhvr rctx="PPT">
                                        <p:cTn id="35" dur="indefinite"/>
                                        <p:tgtEl>
                                          <p:spTgt spid="3">
                                            <p:txEl>
                                              <p:charRg st="35" end="45"/>
                                            </p:txEl>
                                          </p:spTgt>
                                        </p:tgtEl>
                                        <p:attrNameLst>
                                          <p:attrName>style.opacity</p:attrName>
                                        </p:attrNameLst>
                                      </p:cBhvr>
                                      <p:to>
                                        <p:strVal val="0.5"/>
                                      </p:to>
                                    </p:set>
                                    <p:animEffect filter="image" prLst="opacity: 0.5">
                                      <p:cBhvr rctx="IE">
                                        <p:cTn id="36" dur="indefinite"/>
                                        <p:tgtEl>
                                          <p:spTgt spid="3">
                                            <p:txEl>
                                              <p:charRg st="35" end="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9221" name="Rectangle 3"/>
          <p:cNvSpPr>
            <a:spLocks noGrp="1"/>
          </p:cNvSpPr>
          <p:nvPr>
            <p:ph idx="1"/>
          </p:nvPr>
        </p:nvSpPr>
        <p:spPr>
          <a:xfrm>
            <a:off x="685800" y="1627188"/>
            <a:ext cx="7772400" cy="4754562"/>
          </a:xfrm>
        </p:spPr>
        <p:txBody>
          <a:bodyPr vert="horz" wrap="square" lIns="91440" tIns="45720" rIns="91440" bIns="45720" anchor="t"/>
          <a:p>
            <a:pPr eaLnBrk="1" hangingPunct="1">
              <a:spcBef>
                <a:spcPct val="65000"/>
              </a:spcBef>
            </a:pPr>
            <a:r>
              <a:rPr lang="zh-CN" altLang="en-US" b="1" dirty="0">
                <a:solidFill>
                  <a:srgbClr val="336600"/>
                </a:solidFill>
                <a:latin typeface="微软雅黑" panose="020B0503020204020204" pitchFamily="34" charset="-122"/>
                <a:ea typeface="微软雅黑" panose="020B0503020204020204" pitchFamily="34" charset="-122"/>
              </a:rPr>
              <a:t>韦尔斯</a:t>
            </a:r>
            <a:r>
              <a:rPr lang="en-US" altLang="zh-CN" b="1" dirty="0">
                <a:solidFill>
                  <a:srgbClr val="336600"/>
                </a:solidFill>
                <a:latin typeface="微软雅黑" panose="020B0503020204020204" pitchFamily="34" charset="-122"/>
                <a:ea typeface="微软雅黑" panose="020B0503020204020204" pitchFamily="34" charset="-122"/>
              </a:rPr>
              <a:t>1982</a:t>
            </a:r>
            <a:r>
              <a:rPr lang="zh-CN" altLang="en-US" b="1" dirty="0">
                <a:solidFill>
                  <a:srgbClr val="336600"/>
                </a:solidFill>
                <a:latin typeface="微软雅黑" panose="020B0503020204020204" pitchFamily="34" charset="-122"/>
                <a:ea typeface="微软雅黑" panose="020B0503020204020204" pitchFamily="34" charset="-122"/>
              </a:rPr>
              <a:t>年的</a:t>
            </a:r>
            <a:r>
              <a:rPr lang="en-US" altLang="zh-CN" b="1" dirty="0">
                <a:solidFill>
                  <a:srgbClr val="FF3300"/>
                </a:solidFill>
                <a:latin typeface="微软雅黑" panose="020B0503020204020204" pitchFamily="34" charset="-122"/>
                <a:ea typeface="微软雅黑" panose="020B0503020204020204" pitchFamily="34" charset="-122"/>
              </a:rPr>
              <a:t>《</a:t>
            </a:r>
            <a:r>
              <a:rPr lang="zh-CN" altLang="en-US" b="1" dirty="0">
                <a:solidFill>
                  <a:srgbClr val="FF3300"/>
                </a:solidFill>
                <a:latin typeface="微软雅黑" panose="020B0503020204020204" pitchFamily="34" charset="-122"/>
                <a:ea typeface="微软雅黑" panose="020B0503020204020204" pitchFamily="34" charset="-122"/>
              </a:rPr>
              <a:t>世界史纲</a:t>
            </a:r>
            <a:r>
              <a:rPr lang="en-US" altLang="zh-CN" b="1" dirty="0">
                <a:solidFill>
                  <a:srgbClr val="FF3300"/>
                </a:solidFill>
                <a:latin typeface="微软雅黑" panose="020B0503020204020204" pitchFamily="34" charset="-122"/>
                <a:ea typeface="微软雅黑" panose="020B0503020204020204" pitchFamily="34" charset="-122"/>
              </a:rPr>
              <a:t>》</a:t>
            </a:r>
            <a:r>
              <a:rPr lang="zh-CN" altLang="en-US" b="1" dirty="0">
                <a:solidFill>
                  <a:srgbClr val="336600"/>
                </a:solidFill>
                <a:latin typeface="微软雅黑" panose="020B0503020204020204" pitchFamily="34" charset="-122"/>
                <a:ea typeface="微软雅黑" panose="020B0503020204020204" pitchFamily="34" charset="-122"/>
              </a:rPr>
              <a:t>指出：</a:t>
            </a:r>
            <a:endParaRPr lang="zh-CN" altLang="en-US" b="1" dirty="0">
              <a:latin typeface="微软雅黑" panose="020B0503020204020204" pitchFamily="34" charset="-122"/>
              <a:ea typeface="微软雅黑" panose="020B0503020204020204" pitchFamily="34" charset="-122"/>
            </a:endParaRPr>
          </a:p>
          <a:p>
            <a:pPr algn="just" eaLnBrk="1" hangingPunct="1">
              <a:spcBef>
                <a:spcPct val="65000"/>
              </a:spcBef>
              <a:buNone/>
            </a:pPr>
            <a:r>
              <a:rPr lang="zh-CN" altLang="en-US" b="1" dirty="0">
                <a:solidFill>
                  <a:srgbClr val="0033CC"/>
                </a:solidFill>
                <a:latin typeface="微软雅黑" panose="020B0503020204020204" pitchFamily="34" charset="-122"/>
                <a:ea typeface="微软雅黑" panose="020B0503020204020204" pitchFamily="34" charset="-122"/>
              </a:rPr>
              <a:t>   “以地图来判断，对基督教世界来说，从</a:t>
            </a:r>
            <a:r>
              <a:rPr lang="en-US" altLang="zh-CN" b="1" dirty="0">
                <a:solidFill>
                  <a:srgbClr val="0033CC"/>
                </a:solidFill>
                <a:latin typeface="微软雅黑" panose="020B0503020204020204" pitchFamily="34" charset="-122"/>
                <a:ea typeface="微软雅黑" panose="020B0503020204020204" pitchFamily="34" charset="-122"/>
              </a:rPr>
              <a:t>13</a:t>
            </a:r>
            <a:r>
              <a:rPr lang="zh-CN" altLang="en-US" b="1" dirty="0">
                <a:solidFill>
                  <a:srgbClr val="0033CC"/>
                </a:solidFill>
                <a:latin typeface="微软雅黑" panose="020B0503020204020204" pitchFamily="34" charset="-122"/>
                <a:ea typeface="微软雅黑" panose="020B0503020204020204" pitchFamily="34" charset="-122"/>
              </a:rPr>
              <a:t>世纪初到</a:t>
            </a:r>
            <a:r>
              <a:rPr lang="en-US" altLang="zh-CN" b="1" dirty="0">
                <a:solidFill>
                  <a:srgbClr val="0033CC"/>
                </a:solidFill>
                <a:latin typeface="微软雅黑" panose="020B0503020204020204" pitchFamily="34" charset="-122"/>
                <a:ea typeface="微软雅黑" panose="020B0503020204020204" pitchFamily="34" charset="-122"/>
              </a:rPr>
              <a:t>15</a:t>
            </a:r>
            <a:r>
              <a:rPr lang="zh-CN" altLang="en-US" b="1" dirty="0">
                <a:solidFill>
                  <a:srgbClr val="0033CC"/>
                </a:solidFill>
                <a:latin typeface="微软雅黑" panose="020B0503020204020204" pitchFamily="34" charset="-122"/>
                <a:ea typeface="微软雅黑" panose="020B0503020204020204" pitchFamily="34" charset="-122"/>
              </a:rPr>
              <a:t>世纪末的三个世纪是一个衰退时期。</a:t>
            </a:r>
            <a:r>
              <a:rPr lang="en-US" altLang="zh-CN" b="1" dirty="0">
                <a:solidFill>
                  <a:srgbClr val="0033CC"/>
                </a:solidFill>
                <a:latin typeface="微软雅黑" panose="020B0503020204020204" pitchFamily="34" charset="-122"/>
                <a:ea typeface="微软雅黑" panose="020B0503020204020204" pitchFamily="34" charset="-122"/>
              </a:rPr>
              <a:t>……</a:t>
            </a:r>
            <a:r>
              <a:rPr lang="zh-CN" altLang="en-US" b="1" dirty="0">
                <a:solidFill>
                  <a:srgbClr val="0033CC"/>
                </a:solidFill>
                <a:latin typeface="微软雅黑" panose="020B0503020204020204" pitchFamily="34" charset="-122"/>
                <a:ea typeface="微软雅黑" panose="020B0503020204020204" pitchFamily="34" charset="-122"/>
              </a:rPr>
              <a:t>只是在</a:t>
            </a:r>
            <a:r>
              <a:rPr lang="en-US" altLang="zh-CN" b="1" dirty="0">
                <a:solidFill>
                  <a:srgbClr val="0033CC"/>
                </a:solidFill>
                <a:latin typeface="微软雅黑" panose="020B0503020204020204" pitchFamily="34" charset="-122"/>
                <a:ea typeface="微软雅黑" panose="020B0503020204020204" pitchFamily="34" charset="-122"/>
              </a:rPr>
              <a:t>15</a:t>
            </a:r>
            <a:r>
              <a:rPr lang="zh-CN" altLang="en-US" b="1" dirty="0">
                <a:solidFill>
                  <a:srgbClr val="0033CC"/>
                </a:solidFill>
                <a:latin typeface="微软雅黑" panose="020B0503020204020204" pitchFamily="34" charset="-122"/>
                <a:ea typeface="微软雅黑" panose="020B0503020204020204" pitchFamily="34" charset="-122"/>
              </a:rPr>
              <a:t>世纪临近结束时，西欧真正活力的迹象才逐渐显现出来。”</a:t>
            </a:r>
            <a:endParaRPr lang="zh-CN" altLang="en-US" b="1" dirty="0">
              <a:solidFill>
                <a:srgbClr val="0033CC"/>
              </a:solidFill>
              <a:latin typeface="微软雅黑" panose="020B0503020204020204" pitchFamily="34" charset="-122"/>
              <a:ea typeface="微软雅黑" panose="020B0503020204020204" pitchFamily="34" charset="-122"/>
            </a:endParaRPr>
          </a:p>
          <a:p>
            <a:pPr algn="just" eaLnBrk="1" hangingPunct="1">
              <a:spcBef>
                <a:spcPct val="65000"/>
              </a:spcBef>
            </a:pPr>
            <a:r>
              <a:rPr lang="zh-CN" altLang="en-US" b="1" dirty="0">
                <a:latin typeface="微软雅黑" panose="020B0503020204020204" pitchFamily="34" charset="-122"/>
                <a:ea typeface="微软雅黑" panose="020B0503020204020204" pitchFamily="34" charset="-122"/>
              </a:rPr>
              <a:t>欧洲历史中，把</a:t>
            </a:r>
            <a:r>
              <a:rPr lang="en-US" altLang="zh-CN" b="1" dirty="0">
                <a:latin typeface="微软雅黑" panose="020B0503020204020204" pitchFamily="34" charset="-122"/>
                <a:ea typeface="微软雅黑" panose="020B0503020204020204" pitchFamily="34" charset="-122"/>
              </a:rPr>
              <a:t>1500</a:t>
            </a:r>
            <a:r>
              <a:rPr lang="zh-CN" altLang="en-US" b="1" dirty="0">
                <a:latin typeface="微软雅黑" panose="020B0503020204020204" pitchFamily="34" charset="-122"/>
                <a:ea typeface="微软雅黑" panose="020B0503020204020204" pitchFamily="34" charset="-122"/>
              </a:rPr>
              <a:t>年看作是西欧现代化进程的一个分界点。</a:t>
            </a:r>
            <a:endParaRPr lang="zh-CN" altLang="en-US" b="1" dirty="0">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a:xfrm>
            <a:off x="323850" y="178435"/>
            <a:ext cx="8362950" cy="1113155"/>
          </a:xfrm>
          <a:blipFill>
            <a:blip r:embed="rId1" cstate="print"/>
            <a:tile tx="0" ty="0" sx="100000" sy="100000" flip="none" algn="tl"/>
          </a:blipFill>
        </p:spPr>
        <p:txBody>
          <a:bodyPr vert="horz" wrap="square" lIns="91440" tIns="45720" rIns="91440" bIns="45720" numCol="1" anchor="t" anchorCtr="0" compatLnSpc="1"/>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2.  </a:t>
            </a:r>
            <a:r>
              <a:rPr kumimoji="0" lang="zh-CN" altLang="en-US" sz="4400" b="1" i="0" u="none" strike="noStrike" kern="0" cap="none" spc="0" normalizeH="0" baseline="0" noProof="0" dirty="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现代化与工业革命历程</a:t>
            </a:r>
            <a:endParaRPr kumimoji="0" lang="zh-CN" altLang="en-US" sz="4400" b="1" i="0" u="none" strike="noStrike" kern="0" cap="none" spc="0" normalizeH="0" baseline="0" noProof="0" dirty="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124" name="Rectangle 2"/>
          <p:cNvSpPr>
            <a:spLocks noGrp="1" noChangeArrowheads="1"/>
          </p:cNvSpPr>
          <p:nvPr>
            <p:ph type="title"/>
          </p:nvPr>
        </p:nvSpPr>
        <p:spPr>
          <a:xfrm>
            <a:off x="323850" y="116205"/>
            <a:ext cx="8545195" cy="1008380"/>
          </a:xfrm>
          <a:solidFill>
            <a:srgbClr val="CAF725"/>
          </a:solidFill>
        </p:spPr>
        <p:txBody>
          <a:bodyPr vert="horz" wrap="square" lIns="91440" tIns="45720" rIns="91440" bIns="45720" numCol="1" anchor="t" anchorCtr="0" compatLnSpc="1"/>
          <a:lstStyle/>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a:t>
            </a:r>
            <a:r>
              <a:rPr kumimoji="0" lang="en-US" altLang="zh-CN" sz="44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2.1 </a:t>
            </a:r>
            <a:r>
              <a:rPr kumimoji="0" lang="zh-CN" altLang="en-US" sz="44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第一次现代化浪潮</a:t>
            </a:r>
            <a:r>
              <a:rPr kumimoji="0" lang="zh-CN" altLang="en-US" sz="40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a:t>
            </a:r>
            <a:r>
              <a:rPr kumimoji="0" lang="en-US" altLang="zh-CN" sz="40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1500~</a:t>
            </a:r>
            <a:r>
              <a:rPr kumimoji="0" lang="zh-CN" altLang="en-US" sz="40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a:t>
            </a:r>
            <a:endParaRPr kumimoji="0" lang="zh-CN" altLang="en-US" sz="40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11269" name="Rectangle 3"/>
          <p:cNvSpPr>
            <a:spLocks noGrp="1"/>
          </p:cNvSpPr>
          <p:nvPr>
            <p:ph idx="1"/>
          </p:nvPr>
        </p:nvSpPr>
        <p:spPr>
          <a:xfrm>
            <a:off x="539750" y="1317625"/>
            <a:ext cx="8064500" cy="4775200"/>
          </a:xfrm>
        </p:spPr>
        <p:txBody>
          <a:bodyPr vert="horz" wrap="square" lIns="91440" tIns="45720" rIns="91440" bIns="45720" anchor="t"/>
          <a:p>
            <a:pPr algn="just" eaLnBrk="1" hangingPunct="1">
              <a:spcBef>
                <a:spcPts val="1200"/>
              </a:spcBef>
            </a:pPr>
            <a:r>
              <a:rPr lang="zh-CN" altLang="en-US" sz="2500" b="1" dirty="0">
                <a:solidFill>
                  <a:schemeClr val="hlink"/>
                </a:solidFill>
                <a:latin typeface="微软雅黑" panose="020B0503020204020204" pitchFamily="34" charset="-122"/>
                <a:ea typeface="微软雅黑" panose="020B0503020204020204" pitchFamily="34" charset="-122"/>
              </a:rPr>
              <a:t>意大利</a:t>
            </a:r>
            <a:r>
              <a:rPr lang="zh-CN" altLang="en-US" sz="2500" b="1" dirty="0">
                <a:solidFill>
                  <a:srgbClr val="0033CC"/>
                </a:solidFill>
                <a:latin typeface="微软雅黑" panose="020B0503020204020204" pitchFamily="34" charset="-122"/>
                <a:ea typeface="微软雅黑" panose="020B0503020204020204" pitchFamily="34" charset="-122"/>
              </a:rPr>
              <a:t>文艺复兴</a:t>
            </a:r>
            <a:r>
              <a:rPr lang="zh-CN" altLang="en-US" sz="2500" b="1" dirty="0">
                <a:solidFill>
                  <a:schemeClr val="hlink"/>
                </a:solidFill>
                <a:latin typeface="微软雅黑" panose="020B0503020204020204" pitchFamily="34" charset="-122"/>
                <a:ea typeface="微软雅黑" panose="020B0503020204020204" pitchFamily="34" charset="-122"/>
              </a:rPr>
              <a:t>（</a:t>
            </a:r>
            <a:r>
              <a:rPr lang="en-US" altLang="zh-CN" sz="2500" b="1" dirty="0">
                <a:solidFill>
                  <a:schemeClr val="hlink"/>
                </a:solidFill>
                <a:latin typeface="微软雅黑" panose="020B0503020204020204" pitchFamily="34" charset="-122"/>
                <a:ea typeface="微软雅黑" panose="020B0503020204020204" pitchFamily="34" charset="-122"/>
              </a:rPr>
              <a:t>14-17</a:t>
            </a:r>
            <a:r>
              <a:rPr lang="zh-CN" altLang="en-US" sz="2500" b="1" dirty="0">
                <a:solidFill>
                  <a:schemeClr val="hlink"/>
                </a:solidFill>
                <a:latin typeface="微软雅黑" panose="020B0503020204020204" pitchFamily="34" charset="-122"/>
                <a:ea typeface="微软雅黑" panose="020B0503020204020204" pitchFamily="34" charset="-122"/>
              </a:rPr>
              <a:t>世纪），宗教文化开始被转变为世俗化。</a:t>
            </a:r>
            <a:endParaRPr lang="zh-CN" altLang="en-US" sz="2500" b="1" dirty="0">
              <a:solidFill>
                <a:schemeClr val="hlink"/>
              </a:solidFill>
              <a:latin typeface="微软雅黑" panose="020B0503020204020204" pitchFamily="34" charset="-122"/>
              <a:ea typeface="微软雅黑" panose="020B0503020204020204" pitchFamily="34" charset="-122"/>
            </a:endParaRPr>
          </a:p>
          <a:p>
            <a:pPr algn="just" eaLnBrk="1" hangingPunct="1">
              <a:spcBef>
                <a:spcPts val="1200"/>
              </a:spcBef>
            </a:pPr>
            <a:r>
              <a:rPr lang="zh-CN" altLang="en-US" sz="2500" b="1" dirty="0">
                <a:solidFill>
                  <a:schemeClr val="hlink"/>
                </a:solidFill>
                <a:latin typeface="微软雅黑" panose="020B0503020204020204" pitchFamily="34" charset="-122"/>
                <a:ea typeface="微软雅黑" panose="020B0503020204020204" pitchFamily="34" charset="-122"/>
              </a:rPr>
              <a:t>思想</a:t>
            </a:r>
            <a:r>
              <a:rPr lang="zh-CN" altLang="en-US" sz="2500" b="1" dirty="0">
                <a:solidFill>
                  <a:srgbClr val="0033CC"/>
                </a:solidFill>
                <a:latin typeface="微软雅黑" panose="020B0503020204020204" pitchFamily="34" charset="-122"/>
                <a:ea typeface="微软雅黑" panose="020B0503020204020204" pitchFamily="34" charset="-122"/>
              </a:rPr>
              <a:t>启蒙运动</a:t>
            </a:r>
            <a:r>
              <a:rPr lang="zh-CN" altLang="en-US" sz="2500" b="1" dirty="0">
                <a:solidFill>
                  <a:schemeClr val="hlink"/>
                </a:solidFill>
                <a:latin typeface="微软雅黑" panose="020B0503020204020204" pitchFamily="34" charset="-122"/>
                <a:ea typeface="微软雅黑" panose="020B0503020204020204" pitchFamily="34" charset="-122"/>
              </a:rPr>
              <a:t>（</a:t>
            </a:r>
            <a:r>
              <a:rPr lang="en-US" altLang="zh-CN" sz="2500" b="1" dirty="0">
                <a:solidFill>
                  <a:schemeClr val="hlink"/>
                </a:solidFill>
                <a:latin typeface="微软雅黑" panose="020B0503020204020204" pitchFamily="34" charset="-122"/>
                <a:ea typeface="微软雅黑" panose="020B0503020204020204" pitchFamily="34" charset="-122"/>
              </a:rPr>
              <a:t>18</a:t>
            </a:r>
            <a:r>
              <a:rPr lang="zh-CN" altLang="en-US" sz="2500" b="1" dirty="0">
                <a:solidFill>
                  <a:schemeClr val="hlink"/>
                </a:solidFill>
                <a:latin typeface="微软雅黑" panose="020B0503020204020204" pitchFamily="34" charset="-122"/>
                <a:ea typeface="微软雅黑" panose="020B0503020204020204" pitchFamily="34" charset="-122"/>
              </a:rPr>
              <a:t>世纪）发展了个人主义。</a:t>
            </a:r>
            <a:endParaRPr lang="zh-CN" altLang="en-US" sz="2500" b="1" dirty="0">
              <a:solidFill>
                <a:schemeClr val="hlink"/>
              </a:solidFill>
              <a:latin typeface="微软雅黑" panose="020B0503020204020204" pitchFamily="34" charset="-122"/>
              <a:ea typeface="微软雅黑" panose="020B0503020204020204" pitchFamily="34" charset="-122"/>
            </a:endParaRPr>
          </a:p>
          <a:p>
            <a:pPr algn="just" eaLnBrk="1" hangingPunct="1">
              <a:spcBef>
                <a:spcPts val="1200"/>
              </a:spcBef>
            </a:pPr>
            <a:r>
              <a:rPr lang="zh-CN" altLang="en-US" sz="2500" b="1" dirty="0">
                <a:solidFill>
                  <a:schemeClr val="hlink"/>
                </a:solidFill>
                <a:latin typeface="微软雅黑" panose="020B0503020204020204" pitchFamily="34" charset="-122"/>
                <a:ea typeface="微软雅黑" panose="020B0503020204020204" pitchFamily="34" charset="-122"/>
              </a:rPr>
              <a:t>意大利出现了达</a:t>
            </a:r>
            <a:r>
              <a:rPr lang="en-US" altLang="zh-CN" sz="2500" b="1" dirty="0">
                <a:solidFill>
                  <a:schemeClr val="hlink"/>
                </a:solidFill>
                <a:latin typeface="微软雅黑" panose="020B0503020204020204" pitchFamily="34" charset="-122"/>
                <a:ea typeface="微软雅黑" panose="020B0503020204020204" pitchFamily="34" charset="-122"/>
              </a:rPr>
              <a:t>·</a:t>
            </a:r>
            <a:r>
              <a:rPr lang="zh-CN" altLang="en-US" sz="2500" b="1" dirty="0">
                <a:solidFill>
                  <a:schemeClr val="hlink"/>
                </a:solidFill>
                <a:latin typeface="微软雅黑" panose="020B0503020204020204" pitchFamily="34" charset="-122"/>
                <a:ea typeface="微软雅黑" panose="020B0503020204020204" pitchFamily="34" charset="-122"/>
              </a:rPr>
              <a:t>芬奇（</a:t>
            </a:r>
            <a:r>
              <a:rPr lang="en-US" altLang="zh-CN" sz="2500" b="1" dirty="0">
                <a:solidFill>
                  <a:schemeClr val="hlink"/>
                </a:solidFill>
                <a:latin typeface="微软雅黑" panose="020B0503020204020204" pitchFamily="34" charset="-122"/>
                <a:ea typeface="微软雅黑" panose="020B0503020204020204" pitchFamily="34" charset="-122"/>
              </a:rPr>
              <a:t>1452-1519</a:t>
            </a:r>
            <a:r>
              <a:rPr lang="zh-CN" altLang="en-US" sz="2500" b="1" dirty="0">
                <a:solidFill>
                  <a:schemeClr val="hlink"/>
                </a:solidFill>
                <a:latin typeface="微软雅黑" panose="020B0503020204020204" pitchFamily="34" charset="-122"/>
                <a:ea typeface="微软雅黑" panose="020B0503020204020204" pitchFamily="34" charset="-122"/>
              </a:rPr>
              <a:t>），德国出现了莱布尼茨（</a:t>
            </a:r>
            <a:r>
              <a:rPr lang="en-US" altLang="zh-CN" sz="2500" b="1" dirty="0">
                <a:solidFill>
                  <a:schemeClr val="hlink"/>
                </a:solidFill>
                <a:latin typeface="微软雅黑" panose="020B0503020204020204" pitchFamily="34" charset="-122"/>
                <a:ea typeface="微软雅黑" panose="020B0503020204020204" pitchFamily="34" charset="-122"/>
              </a:rPr>
              <a:t>1646-1716</a:t>
            </a:r>
            <a:r>
              <a:rPr lang="zh-CN" altLang="en-US" sz="2500" b="1" dirty="0">
                <a:solidFill>
                  <a:schemeClr val="hlink"/>
                </a:solidFill>
                <a:latin typeface="微软雅黑" panose="020B0503020204020204" pitchFamily="34" charset="-122"/>
                <a:ea typeface="微软雅黑" panose="020B0503020204020204" pitchFamily="34" charset="-122"/>
              </a:rPr>
              <a:t>），法国出现了笛卡儿（</a:t>
            </a:r>
            <a:r>
              <a:rPr lang="en-US" altLang="zh-CN" sz="2500" b="1" dirty="0">
                <a:solidFill>
                  <a:schemeClr val="hlink"/>
                </a:solidFill>
                <a:latin typeface="微软雅黑" panose="020B0503020204020204" pitchFamily="34" charset="-122"/>
                <a:ea typeface="微软雅黑" panose="020B0503020204020204" pitchFamily="34" charset="-122"/>
              </a:rPr>
              <a:t>1596-1650</a:t>
            </a:r>
            <a:r>
              <a:rPr lang="zh-CN" altLang="en-US" sz="2500" b="1" dirty="0">
                <a:solidFill>
                  <a:schemeClr val="hlink"/>
                </a:solidFill>
                <a:latin typeface="微软雅黑" panose="020B0503020204020204" pitchFamily="34" charset="-122"/>
                <a:ea typeface="微软雅黑" panose="020B0503020204020204" pitchFamily="34" charset="-122"/>
              </a:rPr>
              <a:t>）和法国</a:t>
            </a:r>
            <a:r>
              <a:rPr lang="en-US" altLang="zh-CN" sz="2500" b="1" dirty="0">
                <a:solidFill>
                  <a:schemeClr val="hlink"/>
                </a:solidFill>
                <a:latin typeface="微软雅黑" panose="020B0503020204020204" pitchFamily="34" charset="-122"/>
                <a:ea typeface="微软雅黑" panose="020B0503020204020204" pitchFamily="34" charset="-122"/>
              </a:rPr>
              <a:t>《</a:t>
            </a:r>
            <a:r>
              <a:rPr lang="zh-CN" altLang="en-US" sz="2500" b="1" dirty="0">
                <a:solidFill>
                  <a:schemeClr val="hlink"/>
                </a:solidFill>
                <a:latin typeface="微软雅黑" panose="020B0503020204020204" pitchFamily="34" charset="-122"/>
                <a:ea typeface="微软雅黑" panose="020B0503020204020204" pitchFamily="34" charset="-122"/>
              </a:rPr>
              <a:t>百科全书</a:t>
            </a:r>
            <a:r>
              <a:rPr lang="en-US" altLang="zh-CN" sz="2500" b="1" dirty="0">
                <a:solidFill>
                  <a:schemeClr val="hlink"/>
                </a:solidFill>
                <a:latin typeface="微软雅黑" panose="020B0503020204020204" pitchFamily="34" charset="-122"/>
                <a:ea typeface="微软雅黑" panose="020B0503020204020204" pitchFamily="34" charset="-122"/>
              </a:rPr>
              <a:t>》</a:t>
            </a:r>
            <a:r>
              <a:rPr lang="zh-CN" altLang="en-US" sz="2500" b="1" dirty="0">
                <a:solidFill>
                  <a:schemeClr val="hlink"/>
                </a:solidFill>
                <a:latin typeface="微软雅黑" panose="020B0503020204020204" pitchFamily="34" charset="-122"/>
                <a:ea typeface="微软雅黑" panose="020B0503020204020204" pitchFamily="34" charset="-122"/>
              </a:rPr>
              <a:t>派 ，英国出现了罗杰</a:t>
            </a:r>
            <a:r>
              <a:rPr lang="en-US" altLang="zh-CN" sz="2500" b="1" dirty="0">
                <a:solidFill>
                  <a:schemeClr val="hlink"/>
                </a:solidFill>
                <a:latin typeface="微软雅黑" panose="020B0503020204020204" pitchFamily="34" charset="-122"/>
                <a:ea typeface="微软雅黑" panose="020B0503020204020204" pitchFamily="34" charset="-122"/>
              </a:rPr>
              <a:t>·</a:t>
            </a:r>
            <a:r>
              <a:rPr lang="zh-CN" altLang="en-US" sz="2500" b="1" dirty="0">
                <a:solidFill>
                  <a:schemeClr val="hlink"/>
                </a:solidFill>
                <a:latin typeface="微软雅黑" panose="020B0503020204020204" pitchFamily="34" charset="-122"/>
                <a:ea typeface="微软雅黑" panose="020B0503020204020204" pitchFamily="34" charset="-122"/>
              </a:rPr>
              <a:t>培根（</a:t>
            </a:r>
            <a:r>
              <a:rPr lang="en-US" altLang="zh-CN" sz="2500" b="1" dirty="0">
                <a:solidFill>
                  <a:schemeClr val="hlink"/>
                </a:solidFill>
                <a:latin typeface="微软雅黑" panose="020B0503020204020204" pitchFamily="34" charset="-122"/>
                <a:ea typeface="微软雅黑" panose="020B0503020204020204" pitchFamily="34" charset="-122"/>
              </a:rPr>
              <a:t>1561-1626</a:t>
            </a:r>
            <a:r>
              <a:rPr lang="zh-CN" altLang="en-US" sz="2500" b="1" dirty="0">
                <a:solidFill>
                  <a:schemeClr val="hlink"/>
                </a:solidFill>
                <a:latin typeface="微软雅黑" panose="020B0503020204020204" pitchFamily="34" charset="-122"/>
                <a:ea typeface="微软雅黑" panose="020B0503020204020204" pitchFamily="34" charset="-122"/>
              </a:rPr>
              <a:t>）、牛顿（</a:t>
            </a:r>
            <a:r>
              <a:rPr lang="en-US" altLang="zh-CN" sz="2500" b="1" dirty="0">
                <a:solidFill>
                  <a:schemeClr val="hlink"/>
                </a:solidFill>
                <a:latin typeface="微软雅黑" panose="020B0503020204020204" pitchFamily="34" charset="-122"/>
                <a:ea typeface="微软雅黑" panose="020B0503020204020204" pitchFamily="34" charset="-122"/>
              </a:rPr>
              <a:t>1642-1727</a:t>
            </a:r>
            <a:r>
              <a:rPr lang="zh-CN" altLang="en-US" sz="2500" b="1" dirty="0">
                <a:solidFill>
                  <a:schemeClr val="hlink"/>
                </a:solidFill>
                <a:latin typeface="微软雅黑" panose="020B0503020204020204" pitchFamily="34" charset="-122"/>
                <a:ea typeface="微软雅黑" panose="020B0503020204020204" pitchFamily="34" charset="-122"/>
              </a:rPr>
              <a:t>）、休谟（</a:t>
            </a:r>
            <a:r>
              <a:rPr lang="en-US" altLang="zh-CN" sz="2500" b="1" dirty="0">
                <a:solidFill>
                  <a:schemeClr val="hlink"/>
                </a:solidFill>
                <a:latin typeface="微软雅黑" panose="020B0503020204020204" pitchFamily="34" charset="-122"/>
                <a:ea typeface="微软雅黑" panose="020B0503020204020204" pitchFamily="34" charset="-122"/>
              </a:rPr>
              <a:t>1711-1776</a:t>
            </a:r>
            <a:r>
              <a:rPr lang="zh-CN" altLang="en-US" sz="2500" b="1" dirty="0">
                <a:solidFill>
                  <a:schemeClr val="hlink"/>
                </a:solidFill>
                <a:latin typeface="微软雅黑" panose="020B0503020204020204" pitchFamily="34" charset="-122"/>
                <a:ea typeface="微软雅黑" panose="020B0503020204020204" pitchFamily="34" charset="-122"/>
              </a:rPr>
              <a:t>）等人。</a:t>
            </a:r>
            <a:endParaRPr lang="zh-CN" altLang="en-US" sz="2500" b="1" dirty="0">
              <a:solidFill>
                <a:schemeClr val="hlink"/>
              </a:solidFill>
              <a:latin typeface="微软雅黑" panose="020B0503020204020204" pitchFamily="34" charset="-122"/>
              <a:ea typeface="微软雅黑" panose="020B0503020204020204" pitchFamily="34" charset="-122"/>
            </a:endParaRPr>
          </a:p>
          <a:p>
            <a:pPr algn="just" eaLnBrk="1" hangingPunct="1">
              <a:spcBef>
                <a:spcPts val="1200"/>
              </a:spcBef>
            </a:pPr>
            <a:r>
              <a:rPr lang="zh-CN" altLang="en-US" sz="2500" b="1" dirty="0">
                <a:solidFill>
                  <a:schemeClr val="hlink"/>
                </a:solidFill>
                <a:latin typeface="微软雅黑" panose="020B0503020204020204" pitchFamily="34" charset="-122"/>
                <a:ea typeface="微软雅黑" panose="020B0503020204020204" pitchFamily="34" charset="-122"/>
              </a:rPr>
              <a:t>思想启蒙运动导致了西方通往现代化的</a:t>
            </a:r>
            <a:r>
              <a:rPr lang="zh-CN" altLang="en-US" sz="2500" b="1" dirty="0">
                <a:solidFill>
                  <a:srgbClr val="FF3300"/>
                </a:solidFill>
                <a:latin typeface="微软雅黑" panose="020B0503020204020204" pitchFamily="34" charset="-122"/>
                <a:ea typeface="微软雅黑" panose="020B0503020204020204" pitchFamily="34" charset="-122"/>
              </a:rPr>
              <a:t>三大事件</a:t>
            </a:r>
            <a:r>
              <a:rPr lang="zh-CN" altLang="en-US" sz="2500" b="1" dirty="0">
                <a:solidFill>
                  <a:schemeClr val="hlink"/>
                </a:solidFill>
                <a:latin typeface="微软雅黑" panose="020B0503020204020204" pitchFamily="34" charset="-122"/>
                <a:ea typeface="微软雅黑" panose="020B0503020204020204" pitchFamily="34" charset="-122"/>
              </a:rPr>
              <a:t>：</a:t>
            </a:r>
            <a:r>
              <a:rPr lang="zh-CN" altLang="en-US" sz="2500" b="1" dirty="0">
                <a:solidFill>
                  <a:srgbClr val="0033CC"/>
                </a:solidFill>
                <a:latin typeface="微软雅黑" panose="020B0503020204020204" pitchFamily="34" charset="-122"/>
                <a:ea typeface="微软雅黑" panose="020B0503020204020204" pitchFamily="34" charset="-122"/>
              </a:rPr>
              <a:t>英国的工业革命（</a:t>
            </a:r>
            <a:r>
              <a:rPr lang="en-US" altLang="zh-CN" sz="2500" b="1" dirty="0">
                <a:solidFill>
                  <a:srgbClr val="0033CC"/>
                </a:solidFill>
                <a:latin typeface="微软雅黑" panose="020B0503020204020204" pitchFamily="34" charset="-122"/>
                <a:ea typeface="微软雅黑" panose="020B0503020204020204" pitchFamily="34" charset="-122"/>
              </a:rPr>
              <a:t>1770</a:t>
            </a:r>
            <a:r>
              <a:rPr lang="zh-CN" altLang="en-US" sz="2500" b="1" dirty="0">
                <a:solidFill>
                  <a:srgbClr val="0033CC"/>
                </a:solidFill>
                <a:latin typeface="微软雅黑" panose="020B0503020204020204" pitchFamily="34" charset="-122"/>
                <a:ea typeface="微软雅黑" panose="020B0503020204020204" pitchFamily="34" charset="-122"/>
              </a:rPr>
              <a:t>）、法国大革命（</a:t>
            </a:r>
            <a:r>
              <a:rPr lang="en-US" altLang="zh-CN" sz="2500" b="1" dirty="0">
                <a:solidFill>
                  <a:srgbClr val="0033CC"/>
                </a:solidFill>
                <a:latin typeface="微软雅黑" panose="020B0503020204020204" pitchFamily="34" charset="-122"/>
                <a:ea typeface="微软雅黑" panose="020B0503020204020204" pitchFamily="34" charset="-122"/>
              </a:rPr>
              <a:t>1789</a:t>
            </a:r>
            <a:r>
              <a:rPr lang="zh-CN" altLang="en-US" sz="2500" b="1" dirty="0">
                <a:solidFill>
                  <a:srgbClr val="0033CC"/>
                </a:solidFill>
                <a:latin typeface="微软雅黑" panose="020B0503020204020204" pitchFamily="34" charset="-122"/>
                <a:ea typeface="微软雅黑" panose="020B0503020204020204" pitchFamily="34" charset="-122"/>
              </a:rPr>
              <a:t>）、美国独立（</a:t>
            </a:r>
            <a:r>
              <a:rPr lang="en-US" altLang="zh-CN" sz="2500" b="1" dirty="0">
                <a:solidFill>
                  <a:srgbClr val="0033CC"/>
                </a:solidFill>
                <a:latin typeface="微软雅黑" panose="020B0503020204020204" pitchFamily="34" charset="-122"/>
                <a:ea typeface="微软雅黑" panose="020B0503020204020204" pitchFamily="34" charset="-122"/>
              </a:rPr>
              <a:t>1776</a:t>
            </a:r>
            <a:r>
              <a:rPr lang="zh-CN" altLang="en-US" sz="2500" b="1" dirty="0">
                <a:solidFill>
                  <a:srgbClr val="0033CC"/>
                </a:solidFill>
                <a:latin typeface="微软雅黑" panose="020B0503020204020204" pitchFamily="34" charset="-122"/>
                <a:ea typeface="微软雅黑" panose="020B0503020204020204" pitchFamily="34" charset="-122"/>
              </a:rPr>
              <a:t>）。</a:t>
            </a:r>
            <a:endParaRPr lang="zh-CN" altLang="en-US" sz="2500" b="1" dirty="0">
              <a:solidFill>
                <a:srgbClr val="0033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148" name="Rectangle 2"/>
          <p:cNvSpPr>
            <a:spLocks noGrp="1" noChangeArrowheads="1"/>
          </p:cNvSpPr>
          <p:nvPr>
            <p:ph type="title"/>
          </p:nvPr>
        </p:nvSpPr>
        <p:spPr>
          <a:xfrm>
            <a:off x="250825" y="188913"/>
            <a:ext cx="8642350" cy="1063625"/>
          </a:xfrm>
          <a:solidFill>
            <a:srgbClr val="CAF725"/>
          </a:solidFill>
        </p:spPr>
        <p:txBody>
          <a:bodyPr vert="horz" wrap="square" lIns="91440" tIns="45720" rIns="91440" bIns="45720" numCol="1" anchor="t" anchorCtr="0" compatLnSpc="1"/>
          <a:lstStyle/>
          <a:p>
            <a:pPr marL="0" marR="0" lvl="0" indent="0" algn="l" defTabSz="914400" rtl="0" eaLnBrk="1" fontAlgn="base" latinLnBrk="0" hangingPunct="1">
              <a:lnSpc>
                <a:spcPct val="130000"/>
              </a:lnSpc>
              <a:spcBef>
                <a:spcPct val="40000"/>
              </a:spcBef>
              <a:spcAft>
                <a:spcPct val="0"/>
              </a:spcAft>
              <a:buClrTx/>
              <a:buSzTx/>
              <a:buFontTx/>
              <a:buNone/>
              <a:defRPr/>
            </a:pPr>
            <a:r>
              <a:rPr kumimoji="0" lang="zh-CN" altLang="en-US" sz="3600" b="1" i="0" u="none" strike="noStrike" kern="0" cap="none" spc="0" normalizeH="0" baseline="0" noProof="0" dirty="0" smtClean="0">
                <a:ln>
                  <a:noFill/>
                </a:ln>
                <a:solidFill>
                  <a:srgbClr val="996600"/>
                </a:solidFill>
                <a:effectLst/>
                <a:uLnTx/>
                <a:uFillTx/>
                <a:latin typeface="+mj-lt"/>
                <a:ea typeface="黑体" panose="02010609060101010101" pitchFamily="49" charset="-122"/>
                <a:cs typeface="+mj-cs"/>
              </a:rPr>
              <a:t> </a:t>
            </a:r>
            <a:r>
              <a:rPr kumimoji="0" lang="zh-CN" altLang="en-US" sz="44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2.2 第二次现代化浪潮</a:t>
            </a:r>
            <a:r>
              <a:rPr kumimoji="0" lang="zh-CN" altLang="en-US" sz="40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a:t>
            </a:r>
            <a:r>
              <a:rPr kumimoji="0" lang="en-US" altLang="zh-CN" sz="40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1776~</a:t>
            </a:r>
            <a:r>
              <a:rPr kumimoji="0" lang="zh-CN" altLang="en-US" sz="40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a:t>
            </a:r>
            <a:endParaRPr kumimoji="0" lang="zh-CN" altLang="en-US" sz="40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12293" name="Rectangle 3"/>
          <p:cNvSpPr>
            <a:spLocks noGrp="1"/>
          </p:cNvSpPr>
          <p:nvPr>
            <p:ph idx="1"/>
          </p:nvPr>
        </p:nvSpPr>
        <p:spPr>
          <a:xfrm>
            <a:off x="395288" y="1412875"/>
            <a:ext cx="8280400" cy="4683125"/>
          </a:xfrm>
        </p:spPr>
        <p:txBody>
          <a:bodyPr vert="horz" wrap="square" lIns="91440" tIns="45720" rIns="91440" bIns="45720" anchor="t"/>
          <a:p>
            <a:pPr algn="just" eaLnBrk="1" hangingPunct="1">
              <a:spcBef>
                <a:spcPct val="35000"/>
              </a:spcBef>
            </a:pPr>
            <a:r>
              <a:rPr lang="zh-CN" altLang="en-US" sz="2800" b="1" dirty="0">
                <a:solidFill>
                  <a:srgbClr val="0033CC"/>
                </a:solidFill>
                <a:latin typeface="微软雅黑" panose="020B0503020204020204" pitchFamily="34" charset="-122"/>
                <a:ea typeface="微软雅黑" panose="020B0503020204020204" pitchFamily="34" charset="-122"/>
              </a:rPr>
              <a:t>卷入第二次现代化浪潮的主要有两类国家：</a:t>
            </a:r>
            <a:endParaRPr lang="zh-CN" altLang="en-US" sz="2800" b="1" dirty="0">
              <a:solidFill>
                <a:srgbClr val="0033CC"/>
              </a:solidFill>
              <a:latin typeface="微软雅黑" panose="020B0503020204020204" pitchFamily="34" charset="-122"/>
              <a:ea typeface="微软雅黑" panose="020B0503020204020204" pitchFamily="34" charset="-122"/>
            </a:endParaRPr>
          </a:p>
          <a:p>
            <a:pPr lvl="1" algn="just" eaLnBrk="1" hangingPunct="1">
              <a:spcBef>
                <a:spcPct val="35000"/>
              </a:spcBef>
            </a:pPr>
            <a:r>
              <a:rPr lang="zh-CN" altLang="en-US" b="1" dirty="0">
                <a:solidFill>
                  <a:schemeClr val="hlink"/>
                </a:solidFill>
                <a:latin typeface="微软雅黑" panose="020B0503020204020204" pitchFamily="34" charset="-122"/>
                <a:ea typeface="微软雅黑" panose="020B0503020204020204" pitchFamily="34" charset="-122"/>
              </a:rPr>
              <a:t>一类是西欧的海外殖民地，如</a:t>
            </a:r>
            <a:r>
              <a:rPr lang="zh-CN" altLang="en-US" b="1" dirty="0">
                <a:solidFill>
                  <a:schemeClr val="bg2"/>
                </a:solidFill>
                <a:latin typeface="微软雅黑" panose="020B0503020204020204" pitchFamily="34" charset="-122"/>
                <a:ea typeface="微软雅黑" panose="020B0503020204020204" pitchFamily="34" charset="-122"/>
              </a:rPr>
              <a:t>美国、加拿大、澳大利亚和新西兰</a:t>
            </a:r>
            <a:r>
              <a:rPr lang="zh-CN" altLang="en-US" b="1" dirty="0">
                <a:solidFill>
                  <a:schemeClr val="hlink"/>
                </a:solidFill>
                <a:latin typeface="微软雅黑" panose="020B0503020204020204" pitchFamily="34" charset="-122"/>
                <a:ea typeface="微软雅黑" panose="020B0503020204020204" pitchFamily="34" charset="-122"/>
              </a:rPr>
              <a:t>；</a:t>
            </a:r>
            <a:endParaRPr lang="zh-CN" altLang="en-US" b="1" dirty="0">
              <a:solidFill>
                <a:schemeClr val="hlink"/>
              </a:solidFill>
              <a:latin typeface="微软雅黑" panose="020B0503020204020204" pitchFamily="34" charset="-122"/>
              <a:ea typeface="微软雅黑" panose="020B0503020204020204" pitchFamily="34" charset="-122"/>
            </a:endParaRPr>
          </a:p>
          <a:p>
            <a:pPr lvl="1" algn="just" eaLnBrk="1" hangingPunct="1">
              <a:spcBef>
                <a:spcPct val="35000"/>
              </a:spcBef>
            </a:pPr>
            <a:r>
              <a:rPr lang="zh-CN" altLang="en-US" b="1" dirty="0">
                <a:solidFill>
                  <a:schemeClr val="hlink"/>
                </a:solidFill>
                <a:latin typeface="微软雅黑" panose="020B0503020204020204" pitchFamily="34" charset="-122"/>
                <a:ea typeface="微软雅黑" panose="020B0503020204020204" pitchFamily="34" charset="-122"/>
              </a:rPr>
              <a:t>另一类是欧洲走上现代化道路较晚的国家，如</a:t>
            </a:r>
            <a:r>
              <a:rPr lang="zh-CN" altLang="en-US" b="1" dirty="0">
                <a:solidFill>
                  <a:schemeClr val="bg2"/>
                </a:solidFill>
                <a:latin typeface="微软雅黑" panose="020B0503020204020204" pitchFamily="34" charset="-122"/>
                <a:ea typeface="微软雅黑" panose="020B0503020204020204" pitchFamily="34" charset="-122"/>
              </a:rPr>
              <a:t>爱尔兰、冰岛、西班牙、葡萄牙、荷兰、波兰、匈牙利、比利时、卢森堡、瑞士、意大利、丹麦、挪威、瑞典等</a:t>
            </a:r>
            <a:r>
              <a:rPr lang="zh-CN" altLang="en-US" b="1" dirty="0">
                <a:solidFill>
                  <a:schemeClr val="hlink"/>
                </a:solidFill>
                <a:latin typeface="微软雅黑" panose="020B0503020204020204" pitchFamily="34" charset="-122"/>
                <a:ea typeface="微软雅黑" panose="020B0503020204020204" pitchFamily="34" charset="-122"/>
              </a:rPr>
              <a:t>。</a:t>
            </a:r>
            <a:endParaRPr lang="zh-CN" altLang="en-US" b="1" dirty="0">
              <a:solidFill>
                <a:schemeClr val="hlink"/>
              </a:solidFill>
              <a:latin typeface="微软雅黑" panose="020B0503020204020204" pitchFamily="34" charset="-122"/>
              <a:ea typeface="微软雅黑" panose="020B0503020204020204" pitchFamily="34" charset="-122"/>
            </a:endParaRPr>
          </a:p>
          <a:p>
            <a:pPr algn="just" eaLnBrk="1" hangingPunct="1">
              <a:spcBef>
                <a:spcPct val="35000"/>
              </a:spcBef>
            </a:pPr>
            <a:r>
              <a:rPr lang="zh-CN" altLang="en-US" sz="2800" b="1" dirty="0">
                <a:latin typeface="微软雅黑" panose="020B0503020204020204" pitchFamily="34" charset="-122"/>
                <a:ea typeface="微软雅黑" panose="020B0503020204020204" pitchFamily="34" charset="-122"/>
              </a:rPr>
              <a:t>从美国的独立战争开始，到澳大利亚、新西兰走上现代化道路为止，大约经历了一个多世纪。</a:t>
            </a:r>
            <a:endParaRPr lang="zh-CN" altLang="en-US" sz="2800" b="1" dirty="0">
              <a:latin typeface="微软雅黑" panose="020B0503020204020204" pitchFamily="34" charset="-122"/>
              <a:ea typeface="微软雅黑" panose="020B0503020204020204" pitchFamily="34" charset="-122"/>
            </a:endParaRPr>
          </a:p>
          <a:p>
            <a:pPr algn="just" eaLnBrk="1" hangingPunct="1">
              <a:spcBef>
                <a:spcPct val="35000"/>
              </a:spcBef>
            </a:pPr>
            <a:r>
              <a:rPr lang="zh-CN" altLang="en-US" sz="2800" b="1" dirty="0">
                <a:solidFill>
                  <a:srgbClr val="0033CC"/>
                </a:solidFill>
                <a:latin typeface="微软雅黑" panose="020B0503020204020204" pitchFamily="34" charset="-122"/>
                <a:ea typeface="微软雅黑" panose="020B0503020204020204" pitchFamily="34" charset="-122"/>
              </a:rPr>
              <a:t>这是最后一批</a:t>
            </a:r>
            <a:r>
              <a:rPr lang="zh-CN" altLang="en-US" sz="2800" b="1" dirty="0">
                <a:solidFill>
                  <a:srgbClr val="008000"/>
                </a:solidFill>
                <a:latin typeface="微软雅黑" panose="020B0503020204020204" pitchFamily="34" charset="-122"/>
                <a:ea typeface="微软雅黑" panose="020B0503020204020204" pitchFamily="34" charset="-122"/>
              </a:rPr>
              <a:t>“内生”</a:t>
            </a:r>
            <a:r>
              <a:rPr lang="zh-CN" altLang="en-US" sz="2800" b="1" dirty="0">
                <a:solidFill>
                  <a:srgbClr val="0033CC"/>
                </a:solidFill>
                <a:latin typeface="微软雅黑" panose="020B0503020204020204" pitchFamily="34" charset="-122"/>
                <a:ea typeface="微软雅黑" panose="020B0503020204020204" pitchFamily="34" charset="-122"/>
              </a:rPr>
              <a:t>型现代化国家。</a:t>
            </a:r>
            <a:endParaRPr lang="zh-CN" altLang="en-US" sz="2800" b="1" dirty="0">
              <a:solidFill>
                <a:srgbClr val="0033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500063" y="285750"/>
            <a:ext cx="8229600" cy="1127125"/>
          </a:xfrm>
          <a:solidFill>
            <a:schemeClr val="accent1">
              <a:lumMod val="20000"/>
              <a:lumOff val="80000"/>
            </a:schemeClr>
          </a:solidFill>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hlink"/>
                </a:solidFill>
                <a:effectLst/>
                <a:uLnTx/>
                <a:uFillTx/>
                <a:latin typeface="+mj-lt"/>
                <a:ea typeface="楷体_GB2312" pitchFamily="49" charset="-122"/>
                <a:cs typeface="+mj-cs"/>
              </a:rPr>
              <a:t>        </a:t>
            </a:r>
            <a:r>
              <a:rPr kumimoji="0" lang="zh-CN" altLang="en-US" sz="4200" b="1" i="0" u="none" strike="noStrike" kern="0" cap="none" spc="0" normalizeH="0" baseline="0" noProof="0" dirty="0" smtClean="0">
                <a:ln>
                  <a:noFill/>
                </a:ln>
                <a:solidFill>
                  <a:schemeClr val="hlin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第二次现代化浪潮的外部背景</a:t>
            </a:r>
            <a:br>
              <a:rPr kumimoji="0" lang="zh-CN" altLang="en-US" sz="4200" b="1" i="0" u="none" strike="noStrike" kern="0" cap="none" spc="0" normalizeH="0" baseline="0" noProof="0" dirty="0" smtClean="0">
                <a:ln>
                  <a:noFill/>
                </a:ln>
                <a:solidFill>
                  <a:schemeClr val="hlin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200" b="0"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13315" name="Rectangle 3"/>
          <p:cNvSpPr>
            <a:spLocks noGrp="1"/>
          </p:cNvSpPr>
          <p:nvPr>
            <p:ph idx="1"/>
          </p:nvPr>
        </p:nvSpPr>
        <p:spPr>
          <a:xfrm>
            <a:off x="457200" y="1773238"/>
            <a:ext cx="8229600" cy="4357687"/>
          </a:xfrm>
        </p:spPr>
        <p:txBody>
          <a:bodyPr vert="horz" wrap="square" lIns="91440" tIns="45720" rIns="91440" bIns="45720" anchor="t"/>
          <a:p>
            <a:pPr eaLnBrk="1" hangingPunct="1">
              <a:lnSpc>
                <a:spcPct val="110000"/>
              </a:lnSpc>
              <a:spcBef>
                <a:spcPct val="50000"/>
              </a:spcBef>
            </a:pPr>
            <a:r>
              <a:rPr lang="zh-CN" altLang="en-US" sz="2800" b="1" dirty="0">
                <a:latin typeface="微软雅黑" panose="020B0503020204020204" pitchFamily="34" charset="-122"/>
                <a:ea typeface="微软雅黑" panose="020B0503020204020204" pitchFamily="34" charset="-122"/>
              </a:rPr>
              <a:t>西欧首批现代化国家（英、法）的政治现代化已经有民族国家建立、</a:t>
            </a:r>
            <a:r>
              <a:rPr lang="zh-CN" altLang="en-US" sz="2800" b="1" dirty="0">
                <a:solidFill>
                  <a:schemeClr val="hlink"/>
                </a:solidFill>
                <a:latin typeface="微软雅黑" panose="020B0503020204020204" pitchFamily="34" charset="-122"/>
                <a:ea typeface="微软雅黑" panose="020B0503020204020204" pitchFamily="34" charset="-122"/>
              </a:rPr>
              <a:t>中央政权的巩固阶段已经转到政治民主化阶段。</a:t>
            </a:r>
            <a:endParaRPr lang="zh-CN" altLang="en-US" sz="2800" b="1" dirty="0">
              <a:solidFill>
                <a:schemeClr val="hlink"/>
              </a:solidFill>
              <a:latin typeface="微软雅黑" panose="020B0503020204020204" pitchFamily="34" charset="-122"/>
              <a:ea typeface="微软雅黑" panose="020B0503020204020204" pitchFamily="34" charset="-122"/>
            </a:endParaRPr>
          </a:p>
          <a:p>
            <a:pPr eaLnBrk="1" hangingPunct="1">
              <a:lnSpc>
                <a:spcPct val="110000"/>
              </a:lnSpc>
              <a:spcBef>
                <a:spcPct val="50000"/>
              </a:spcBef>
            </a:pPr>
            <a:r>
              <a:rPr lang="en-US" altLang="zh-CN" sz="2800" b="1" dirty="0">
                <a:latin typeface="微软雅黑" panose="020B0503020204020204" pitchFamily="34" charset="-122"/>
                <a:ea typeface="微软雅黑" panose="020B0503020204020204" pitchFamily="34" charset="-122"/>
              </a:rPr>
              <a:t>18</a:t>
            </a:r>
            <a:r>
              <a:rPr lang="zh-CN" altLang="en-US" sz="2800" b="1" dirty="0">
                <a:latin typeface="微软雅黑" panose="020B0503020204020204" pitchFamily="34" charset="-122"/>
                <a:ea typeface="微软雅黑" panose="020B0503020204020204" pitchFamily="34" charset="-122"/>
              </a:rPr>
              <a:t>世纪末，在英国首先发轫的</a:t>
            </a:r>
            <a:r>
              <a:rPr lang="zh-CN" altLang="en-US" sz="2800" b="1" dirty="0">
                <a:solidFill>
                  <a:schemeClr val="hlink"/>
                </a:solidFill>
                <a:latin typeface="微软雅黑" panose="020B0503020204020204" pitchFamily="34" charset="-122"/>
                <a:ea typeface="微软雅黑" panose="020B0503020204020204" pitchFamily="34" charset="-122"/>
              </a:rPr>
              <a:t>第一次工业革命，所产生的影响是多方面的。</a:t>
            </a:r>
            <a:r>
              <a:rPr lang="zh-CN" altLang="en-US" sz="2800" b="1" dirty="0">
                <a:latin typeface="微软雅黑" panose="020B0503020204020204" pitchFamily="34" charset="-122"/>
                <a:ea typeface="微软雅黑" panose="020B0503020204020204" pitchFamily="34" charset="-122"/>
              </a:rPr>
              <a:t>不仅在进行工业革命的国家重构了经济，对其政治的发展产生了重要影响，</a:t>
            </a:r>
            <a:r>
              <a:rPr lang="zh-CN" altLang="en-US" sz="2800" b="1" dirty="0">
                <a:solidFill>
                  <a:schemeClr val="hlink"/>
                </a:solidFill>
                <a:latin typeface="微软雅黑" panose="020B0503020204020204" pitchFamily="34" charset="-122"/>
                <a:ea typeface="微软雅黑" panose="020B0503020204020204" pitchFamily="34" charset="-122"/>
              </a:rPr>
              <a:t>更重要的是对世界上所有国家都形成了一种重要的潜在影响。</a:t>
            </a:r>
            <a:endParaRPr lang="zh-CN" altLang="en-US" sz="2800" b="1" dirty="0">
              <a:solidFill>
                <a:schemeClr val="hlink"/>
              </a:solidFill>
              <a:latin typeface="微软雅黑" panose="020B0503020204020204" pitchFamily="34" charset="-122"/>
              <a:ea typeface="微软雅黑" panose="020B0503020204020204" pitchFamily="34" charset="-122"/>
            </a:endParaRPr>
          </a:p>
        </p:txBody>
      </p:sp>
      <p:sp>
        <p:nvSpPr>
          <p:cNvPr id="3072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30725" name="Picture 2" descr="C:\Program Files (x86)\Microsoft Office\MEDIA\CAGCAT10\j0217698.wmf"/>
          <p:cNvPicPr>
            <a:picLocks noChangeAspect="1"/>
          </p:cNvPicPr>
          <p:nvPr/>
        </p:nvPicPr>
        <p:blipFill>
          <a:blip r:embed="rId1"/>
          <a:stretch>
            <a:fillRect/>
          </a:stretch>
        </p:blipFill>
        <p:spPr>
          <a:xfrm>
            <a:off x="285750" y="285750"/>
            <a:ext cx="1214438" cy="1176338"/>
          </a:xfrm>
          <a:prstGeom prst="rect">
            <a:avLst/>
          </a:prstGeom>
          <a:noFill/>
          <a:ln w="9525">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4"/>
          <p:cNvSpPr>
            <a:spLocks noGrp="1"/>
          </p:cNvSpPr>
          <p:nvPr>
            <p:ph type="title"/>
          </p:nvPr>
        </p:nvSpPr>
        <p:spPr>
          <a:xfrm>
            <a:off x="457200" y="277813"/>
            <a:ext cx="8229600" cy="72231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华文隶书" panose="02010800040101010101" pitchFamily="2" charset="-122"/>
                <a:ea typeface="华文隶书" panose="02010800040101010101" pitchFamily="2" charset="-122"/>
                <a:cs typeface="+mj-cs"/>
              </a:rPr>
              <a:t>外部背景：</a:t>
            </a:r>
            <a:endParaRPr kumimoji="0" lang="zh-CN" altLang="en-US" sz="44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15363" name="Rectangle 3"/>
          <p:cNvSpPr>
            <a:spLocks noGrp="1"/>
          </p:cNvSpPr>
          <p:nvPr>
            <p:ph idx="1"/>
          </p:nvPr>
        </p:nvSpPr>
        <p:spPr>
          <a:xfrm>
            <a:off x="457200" y="928688"/>
            <a:ext cx="8229600" cy="5202237"/>
          </a:xfrm>
        </p:spPr>
        <p:txBody>
          <a:bodyPr vert="horz" wrap="square" lIns="91440" tIns="45720" rIns="91440" bIns="45720" anchor="t"/>
          <a:p>
            <a:pPr eaLnBrk="1" hangingPunct="1">
              <a:spcBef>
                <a:spcPct val="55000"/>
              </a:spcBef>
            </a:pPr>
            <a:r>
              <a:rPr lang="zh-CN" altLang="en-US" sz="2800" b="1" dirty="0">
                <a:latin typeface="微软雅黑" panose="020B0503020204020204" pitchFamily="34" charset="-122"/>
                <a:ea typeface="微软雅黑" panose="020B0503020204020204" pitchFamily="34" charset="-122"/>
              </a:rPr>
              <a:t>作为相对</a:t>
            </a:r>
            <a:r>
              <a:rPr lang="zh-CN" altLang="en-US" sz="2800" b="1" dirty="0">
                <a:solidFill>
                  <a:srgbClr val="008000"/>
                </a:solidFill>
                <a:latin typeface="微软雅黑" panose="020B0503020204020204" pitchFamily="34" charset="-122"/>
                <a:ea typeface="微软雅黑" panose="020B0503020204020204" pitchFamily="34" charset="-122"/>
              </a:rPr>
              <a:t>“后发”</a:t>
            </a:r>
            <a:r>
              <a:rPr lang="zh-CN" altLang="en-US" sz="2800" b="1" dirty="0">
                <a:latin typeface="微软雅黑" panose="020B0503020204020204" pitchFamily="34" charset="-122"/>
                <a:ea typeface="微软雅黑" panose="020B0503020204020204" pitchFamily="34" charset="-122"/>
              </a:rPr>
              <a:t>的国家，由于已经有第一批现代化国家的</a:t>
            </a:r>
            <a:r>
              <a:rPr lang="zh-CN" altLang="en-US" sz="2800" b="1" dirty="0">
                <a:solidFill>
                  <a:srgbClr val="0033CC"/>
                </a:solidFill>
                <a:latin typeface="微软雅黑" panose="020B0503020204020204" pitchFamily="34" charset="-122"/>
                <a:ea typeface="微软雅黑" panose="020B0503020204020204" pitchFamily="34" charset="-122"/>
              </a:rPr>
              <a:t>“榜样”</a:t>
            </a:r>
            <a:r>
              <a:rPr lang="zh-CN" altLang="en-US" sz="2800" b="1" dirty="0">
                <a:latin typeface="微软雅黑" panose="020B0503020204020204" pitchFamily="34" charset="-122"/>
                <a:ea typeface="微软雅黑" panose="020B0503020204020204" pitchFamily="34" charset="-122"/>
              </a:rPr>
              <a:t>存在，它们</a:t>
            </a:r>
            <a:r>
              <a:rPr lang="zh-CN" altLang="en-US" sz="2800" b="1" dirty="0">
                <a:solidFill>
                  <a:srgbClr val="008000"/>
                </a:solidFill>
                <a:latin typeface="微软雅黑" panose="020B0503020204020204" pitchFamily="34" charset="-122"/>
                <a:ea typeface="微软雅黑" panose="020B0503020204020204" pitchFamily="34" charset="-122"/>
              </a:rPr>
              <a:t>可以免去一系列为现代化的先行者所不可避免的创新过程，从而加速自己的现代化进程。</a:t>
            </a:r>
            <a:endParaRPr lang="zh-CN" altLang="en-US" sz="2800" b="1" dirty="0">
              <a:solidFill>
                <a:srgbClr val="008000"/>
              </a:solidFill>
              <a:latin typeface="微软雅黑" panose="020B0503020204020204" pitchFamily="34" charset="-122"/>
              <a:ea typeface="微软雅黑" panose="020B0503020204020204" pitchFamily="34" charset="-122"/>
            </a:endParaRPr>
          </a:p>
          <a:p>
            <a:pPr eaLnBrk="1" hangingPunct="1">
              <a:spcBef>
                <a:spcPct val="55000"/>
              </a:spcBef>
            </a:pPr>
            <a:r>
              <a:rPr lang="zh-CN" altLang="en-US" sz="2800" b="1" dirty="0">
                <a:latin typeface="微软雅黑" panose="020B0503020204020204" pitchFamily="34" charset="-122"/>
                <a:ea typeface="微软雅黑" panose="020B0503020204020204" pitchFamily="34" charset="-122"/>
              </a:rPr>
              <a:t>因此，在这种</a:t>
            </a:r>
            <a:r>
              <a:rPr lang="zh-CN" altLang="en-US" sz="2800" b="1" dirty="0">
                <a:solidFill>
                  <a:srgbClr val="008000"/>
                </a:solidFill>
                <a:latin typeface="微软雅黑" panose="020B0503020204020204" pitchFamily="34" charset="-122"/>
                <a:ea typeface="微软雅黑" panose="020B0503020204020204" pitchFamily="34" charset="-122"/>
              </a:rPr>
              <a:t>“后发”</a:t>
            </a:r>
            <a:r>
              <a:rPr lang="zh-CN" altLang="en-US" sz="2800" b="1" dirty="0">
                <a:latin typeface="微软雅黑" panose="020B0503020204020204" pitchFamily="34" charset="-122"/>
                <a:ea typeface="微软雅黑" panose="020B0503020204020204" pitchFamily="34" charset="-122"/>
              </a:rPr>
              <a:t>现代化中，往往</a:t>
            </a:r>
            <a:r>
              <a:rPr lang="zh-CN" altLang="en-US" sz="2800" b="1" dirty="0">
                <a:solidFill>
                  <a:srgbClr val="0033CC"/>
                </a:solidFill>
                <a:latin typeface="微软雅黑" panose="020B0503020204020204" pitchFamily="34" charset="-122"/>
                <a:ea typeface="微软雅黑" panose="020B0503020204020204" pitchFamily="34" charset="-122"/>
              </a:rPr>
              <a:t>包含一系列的引进、“采借”与移植。</a:t>
            </a:r>
            <a:r>
              <a:rPr lang="zh-CN" altLang="en-US" sz="2800" b="1" dirty="0">
                <a:latin typeface="微软雅黑" panose="020B0503020204020204" pitchFamily="34" charset="-122"/>
                <a:ea typeface="微软雅黑" panose="020B0503020204020204" pitchFamily="34" charset="-122"/>
              </a:rPr>
              <a:t>比如美国在罗得岛建立的第一个棉纺厂中的纺纱机，就是由从英国移居美国的纺织工人</a:t>
            </a:r>
            <a:r>
              <a:rPr lang="zh-CN" altLang="en-US" sz="2800" b="1" dirty="0">
                <a:solidFill>
                  <a:srgbClr val="008000"/>
                </a:solidFill>
                <a:latin typeface="微软雅黑" panose="020B0503020204020204" pitchFamily="34" charset="-122"/>
                <a:ea typeface="微软雅黑" panose="020B0503020204020204" pitchFamily="34" charset="-122"/>
              </a:rPr>
              <a:t>斯莱特</a:t>
            </a:r>
            <a:r>
              <a:rPr lang="zh-CN" altLang="en-US" sz="2800" b="1" dirty="0">
                <a:latin typeface="微软雅黑" panose="020B0503020204020204" pitchFamily="34" charset="-122"/>
                <a:ea typeface="微软雅黑" panose="020B0503020204020204" pitchFamily="34" charset="-122"/>
              </a:rPr>
              <a:t>根据英国</a:t>
            </a:r>
            <a:r>
              <a:rPr lang="zh-CN" altLang="en-US" sz="2800" b="1" dirty="0">
                <a:solidFill>
                  <a:srgbClr val="008000"/>
                </a:solidFill>
                <a:latin typeface="微软雅黑" panose="020B0503020204020204" pitchFamily="34" charset="-122"/>
                <a:ea typeface="微软雅黑" panose="020B0503020204020204" pitchFamily="34" charset="-122"/>
              </a:rPr>
              <a:t>阿克莱特</a:t>
            </a:r>
            <a:r>
              <a:rPr lang="zh-CN" altLang="en-US" sz="2800" b="1" dirty="0">
                <a:latin typeface="微软雅黑" panose="020B0503020204020204" pitchFamily="34" charset="-122"/>
                <a:ea typeface="微软雅黑" panose="020B0503020204020204" pitchFamily="34" charset="-122"/>
              </a:rPr>
              <a:t>水力纺纱机仿制的。</a:t>
            </a:r>
            <a:endParaRPr lang="zh-CN" altLang="en-US" sz="2800" b="1" dirty="0">
              <a:latin typeface="微软雅黑" panose="020B0503020204020204" pitchFamily="34" charset="-122"/>
              <a:ea typeface="微软雅黑" panose="020B0503020204020204" pitchFamily="34" charset="-122"/>
            </a:endParaRPr>
          </a:p>
          <a:p>
            <a:pPr eaLnBrk="1" hangingPunct="1">
              <a:spcBef>
                <a:spcPct val="55000"/>
              </a:spcBef>
            </a:pPr>
            <a:r>
              <a:rPr lang="zh-CN" altLang="en-US" sz="2800" b="1" dirty="0">
                <a:latin typeface="微软雅黑" panose="020B0503020204020204" pitchFamily="34" charset="-122"/>
                <a:ea typeface="微软雅黑" panose="020B0503020204020204" pitchFamily="34" charset="-122"/>
              </a:rPr>
              <a:t>除了技术上的</a:t>
            </a:r>
            <a:r>
              <a:rPr lang="zh-CN" altLang="en-US" sz="2800" b="1" dirty="0">
                <a:solidFill>
                  <a:srgbClr val="0033CC"/>
                </a:solidFill>
                <a:latin typeface="微软雅黑" panose="020B0503020204020204" pitchFamily="34" charset="-122"/>
                <a:ea typeface="微软雅黑" panose="020B0503020204020204" pitchFamily="34" charset="-122"/>
              </a:rPr>
              <a:t>“采借”，</a:t>
            </a:r>
            <a:r>
              <a:rPr lang="zh-CN" altLang="en-US" sz="2800" b="1" dirty="0">
                <a:latin typeface="微软雅黑" panose="020B0503020204020204" pitchFamily="34" charset="-122"/>
                <a:ea typeface="微软雅黑" panose="020B0503020204020204" pitchFamily="34" charset="-122"/>
              </a:rPr>
              <a:t>至于</a:t>
            </a:r>
            <a:r>
              <a:rPr lang="zh-CN" altLang="en-US" sz="2800" b="1" dirty="0">
                <a:solidFill>
                  <a:srgbClr val="008000"/>
                </a:solidFill>
                <a:latin typeface="微软雅黑" panose="020B0503020204020204" pitchFamily="34" charset="-122"/>
                <a:ea typeface="微软雅黑" panose="020B0503020204020204" pitchFamily="34" charset="-122"/>
              </a:rPr>
              <a:t>组织与制度上的借鉴，虽然是无形的，但比技术上的借鉴更重要。</a:t>
            </a:r>
            <a:endParaRPr lang="zh-CN" altLang="en-US" sz="2800" b="1" dirty="0">
              <a:solidFill>
                <a:srgbClr val="008000"/>
              </a:solidFill>
              <a:latin typeface="微软雅黑" panose="020B0503020204020204" pitchFamily="34" charset="-122"/>
              <a:ea typeface="微软雅黑" panose="020B0503020204020204" pitchFamily="34" charset="-122"/>
            </a:endParaRPr>
          </a:p>
        </p:txBody>
      </p:sp>
      <p:sp>
        <p:nvSpPr>
          <p:cNvPr id="31748"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4"/>
          <p:cNvSpPr>
            <a:spLocks noGrp="1"/>
          </p:cNvSpPr>
          <p:nvPr>
            <p:ph type="title"/>
          </p:nvPr>
        </p:nvSpPr>
        <p:spPr>
          <a:xfrm>
            <a:off x="323850" y="189230"/>
            <a:ext cx="8628380" cy="1139825"/>
          </a:xfrm>
          <a:solidFill>
            <a:srgbClr val="CAF725"/>
          </a:solidFill>
        </p:spPr>
        <p:txBody>
          <a:bodyPr vert="horz" wrap="square" lIns="91440" tIns="45720" rIns="91440" bIns="45720" numCol="1" anchor="t" anchorCtr="0" compatLnSpc="1"/>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2.3 </a:t>
            </a:r>
            <a:r>
              <a:rPr kumimoji="0" lang="zh-CN" altLang="en-US" sz="44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第三次现代化浪潮</a:t>
            </a:r>
            <a:r>
              <a:rPr kumimoji="0" lang="zh-CN" altLang="en-US" sz="40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a:t>
            </a:r>
            <a:r>
              <a:rPr kumimoji="0" lang="en-US" altLang="zh-CN" sz="40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1870~</a:t>
            </a:r>
            <a:r>
              <a:rPr kumimoji="0" lang="zh-CN" altLang="en-US" sz="40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a:t>
            </a:r>
            <a:endParaRPr kumimoji="0" lang="zh-CN" altLang="en-US" sz="40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16387" name="Rectangle 1027"/>
          <p:cNvSpPr>
            <a:spLocks noGrp="1"/>
          </p:cNvSpPr>
          <p:nvPr>
            <p:ph idx="1"/>
          </p:nvPr>
        </p:nvSpPr>
        <p:spPr/>
        <p:txBody>
          <a:bodyPr vert="horz" wrap="square" lIns="91440" tIns="45720" rIns="91440" bIns="45720" anchor="t"/>
          <a:p>
            <a:pPr eaLnBrk="1" hangingPunct="1">
              <a:spcBef>
                <a:spcPct val="40000"/>
              </a:spcBef>
            </a:pPr>
            <a:r>
              <a:rPr lang="zh-CN" altLang="en-US" b="1" dirty="0">
                <a:latin typeface="微软雅黑" panose="020B0503020204020204" pitchFamily="34" charset="-122"/>
                <a:ea typeface="微软雅黑" panose="020B0503020204020204" pitchFamily="34" charset="-122"/>
              </a:rPr>
              <a:t>在第二批西方国家开始走上现代化道路约一个世纪以后，</a:t>
            </a:r>
            <a:r>
              <a:rPr lang="en-US" altLang="zh-CN" b="1" dirty="0">
                <a:latin typeface="微软雅黑" panose="020B0503020204020204" pitchFamily="34" charset="-122"/>
                <a:ea typeface="微软雅黑" panose="020B0503020204020204" pitchFamily="34" charset="-122"/>
              </a:rPr>
              <a:t>19</a:t>
            </a:r>
            <a:r>
              <a:rPr lang="zh-CN" altLang="en-US" b="1" dirty="0">
                <a:latin typeface="微软雅黑" panose="020B0503020204020204" pitchFamily="34" charset="-122"/>
                <a:ea typeface="微软雅黑" panose="020B0503020204020204" pitchFamily="34" charset="-122"/>
              </a:rPr>
              <a:t>世纪末叶，</a:t>
            </a:r>
            <a:r>
              <a:rPr lang="zh-CN" altLang="en-US" b="1" dirty="0">
                <a:latin typeface="微软雅黑" panose="020B0503020204020204" pitchFamily="34" charset="-122"/>
                <a:ea typeface="微软雅黑" panose="020B0503020204020204" pitchFamily="34" charset="-122"/>
              </a:rPr>
              <a:t>世界上发生了</a:t>
            </a:r>
            <a:r>
              <a:rPr lang="zh-CN" altLang="en-US" b="1" dirty="0">
                <a:solidFill>
                  <a:schemeClr val="hlink"/>
                </a:solidFill>
                <a:latin typeface="微软雅黑" panose="020B0503020204020204" pitchFamily="34" charset="-122"/>
                <a:ea typeface="微软雅黑" panose="020B0503020204020204" pitchFamily="34" charset="-122"/>
              </a:rPr>
              <a:t>第三次现代化浪潮，</a:t>
            </a:r>
            <a:r>
              <a:rPr lang="zh-CN" altLang="en-US" b="1" dirty="0">
                <a:latin typeface="微软雅黑" panose="020B0503020204020204" pitchFamily="34" charset="-122"/>
                <a:ea typeface="微软雅黑" panose="020B0503020204020204" pitchFamily="34" charset="-122"/>
              </a:rPr>
              <a:t>一批国家包括</a:t>
            </a:r>
            <a:r>
              <a:rPr lang="zh-CN" altLang="en-US" b="1" dirty="0">
                <a:solidFill>
                  <a:schemeClr val="hlink"/>
                </a:solidFill>
                <a:latin typeface="微软雅黑" panose="020B0503020204020204" pitchFamily="34" charset="-122"/>
                <a:ea typeface="微软雅黑" panose="020B0503020204020204" pitchFamily="34" charset="-122"/>
              </a:rPr>
              <a:t>德国、俄国、日本、中国</a:t>
            </a:r>
            <a:r>
              <a:rPr lang="zh-CN" altLang="en-US" b="1" dirty="0">
                <a:latin typeface="微软雅黑" panose="020B0503020204020204" pitchFamily="34" charset="-122"/>
                <a:ea typeface="微软雅黑" panose="020B0503020204020204" pitchFamily="34" charset="-122"/>
              </a:rPr>
              <a:t>等先后开始踏上现代化进程。</a:t>
            </a:r>
            <a:endParaRPr lang="zh-CN" altLang="en-US" b="1" dirty="0">
              <a:latin typeface="微软雅黑" panose="020B0503020204020204" pitchFamily="34" charset="-122"/>
              <a:ea typeface="微软雅黑" panose="020B0503020204020204" pitchFamily="34" charset="-122"/>
            </a:endParaRPr>
          </a:p>
          <a:p>
            <a:pPr eaLnBrk="1" hangingPunct="1">
              <a:spcBef>
                <a:spcPct val="40000"/>
              </a:spcBef>
            </a:pPr>
            <a:r>
              <a:rPr lang="zh-CN" altLang="en-US" b="1" dirty="0">
                <a:latin typeface="微软雅黑" panose="020B0503020204020204" pitchFamily="34" charset="-122"/>
                <a:ea typeface="微软雅黑" panose="020B0503020204020204" pitchFamily="34" charset="-122"/>
              </a:rPr>
              <a:t>虽然国家的数量上并不多，但其现代化性质和对国际社会的作用，都值得特别重视。</a:t>
            </a:r>
            <a:endParaRPr lang="en-US" altLang="zh-CN" b="1" dirty="0">
              <a:latin typeface="微软雅黑" panose="020B0503020204020204" pitchFamily="34" charset="-122"/>
              <a:ea typeface="微软雅黑" panose="020B0503020204020204" pitchFamily="34" charset="-122"/>
            </a:endParaRPr>
          </a:p>
          <a:p>
            <a:pPr eaLnBrk="1" hangingPunct="1">
              <a:spcBef>
                <a:spcPct val="40000"/>
              </a:spcBef>
            </a:pPr>
            <a:r>
              <a:rPr lang="zh-CN" altLang="en-US" b="1" dirty="0">
                <a:solidFill>
                  <a:srgbClr val="0033CC"/>
                </a:solidFill>
                <a:latin typeface="微软雅黑" panose="020B0503020204020204" pitchFamily="34" charset="-122"/>
                <a:ea typeface="微软雅黑" panose="020B0503020204020204" pitchFamily="34" charset="-122"/>
              </a:rPr>
              <a:t>这批国家的现代化进程对后来的国际经济政治秩序基本格局的最终形成起到了重要作用。</a:t>
            </a:r>
            <a:endParaRPr lang="zh-CN" altLang="en-US" b="1" dirty="0">
              <a:solidFill>
                <a:srgbClr val="0033CC"/>
              </a:solidFill>
              <a:latin typeface="微软雅黑" panose="020B0503020204020204" pitchFamily="34" charset="-122"/>
              <a:ea typeface="微软雅黑" panose="020B0503020204020204" pitchFamily="34" charset="-122"/>
            </a:endParaRPr>
          </a:p>
          <a:p>
            <a:pPr lvl="1" eaLnBrk="1" hangingPunct="1">
              <a:spcBef>
                <a:spcPct val="40000"/>
              </a:spcBef>
            </a:pPr>
            <a:endParaRPr lang="zh-CN" altLang="en-US" b="1" dirty="0"/>
          </a:p>
        </p:txBody>
      </p:sp>
      <p:sp>
        <p:nvSpPr>
          <p:cNvPr id="32772"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794" name="Picture 2" descr="C:\Program Files (x86)\Microsoft Office\MEDIA\CAGCAT10\j0229385.wmf"/>
          <p:cNvPicPr>
            <a:picLocks noChangeAspect="1"/>
          </p:cNvPicPr>
          <p:nvPr/>
        </p:nvPicPr>
        <p:blipFill>
          <a:blip r:embed="rId1"/>
          <a:stretch>
            <a:fillRect/>
          </a:stretch>
        </p:blipFill>
        <p:spPr>
          <a:xfrm>
            <a:off x="3071813" y="2286000"/>
            <a:ext cx="3154362" cy="2179638"/>
          </a:xfrm>
          <a:prstGeom prst="rect">
            <a:avLst/>
          </a:prstGeom>
          <a:noFill/>
          <a:ln w="9525">
            <a:noFill/>
          </a:ln>
        </p:spPr>
      </p:pic>
      <p:sp>
        <p:nvSpPr>
          <p:cNvPr id="5" name="标题 4"/>
          <p:cNvSpPr>
            <a:spLocks noGrp="1"/>
          </p:cNvSpPr>
          <p:nvPr>
            <p:ph type="title"/>
          </p:nvPr>
        </p:nvSpPr>
        <p:spPr>
          <a:xfrm>
            <a:off x="0" y="188913"/>
            <a:ext cx="9144000" cy="936625"/>
          </a:xfrm>
          <a:solidFill>
            <a:srgbClr val="00B0F0"/>
          </a:solidFill>
        </p:spPr>
        <p:txBody>
          <a:bodyPr vert="horz" wrap="square" lIns="91440" tIns="45720" rIns="91440" bIns="45720" numCol="1" anchor="t" anchorCtr="0" compatLnSpc="1"/>
          <a:lstStyle/>
          <a:p>
            <a:pPr marL="0" marR="0" lvl="1" indent="0" algn="l" defTabSz="914400" rtl="0" eaLnBrk="0" fontAlgn="base" latinLnBrk="0" hangingPunct="0">
              <a:lnSpc>
                <a:spcPct val="120000"/>
              </a:lnSpc>
              <a:spcBef>
                <a:spcPct val="0"/>
              </a:spcBef>
              <a:spcAft>
                <a:spcPct val="0"/>
              </a:spcAft>
              <a:buClrTx/>
              <a:buSzTx/>
              <a:buFontTx/>
              <a:buNone/>
              <a:defRPr/>
            </a:pPr>
            <a:r>
              <a:rPr kumimoji="0" lang="zh-CN" altLang="en-US" sz="4200" b="1" i="0" u="none" strike="noStrike" kern="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    美国发展经济学家刘易斯认为：</a:t>
            </a:r>
            <a:endParaRPr kumimoji="0" lang="zh-CN" altLang="en-US" sz="4200" b="0" i="0" u="none" strike="noStrike" kern="0" cap="none" spc="0" normalizeH="0" baseline="0" noProof="0" dirty="0">
              <a:ln>
                <a:noFill/>
              </a:ln>
              <a:solidFill>
                <a:schemeClr val="accent5">
                  <a:lumMod val="20000"/>
                  <a:lumOff val="80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7412" name="Rectangle 3"/>
          <p:cNvSpPr>
            <a:spLocks noGrp="1" noChangeArrowheads="1"/>
          </p:cNvSpPr>
          <p:nvPr>
            <p:ph idx="1"/>
          </p:nvPr>
        </p:nvSpPr>
        <p:spPr>
          <a:xfrm>
            <a:off x="395605" y="1428750"/>
            <a:ext cx="8406130" cy="4995545"/>
          </a:xfrm>
          <a:solidFill>
            <a:srgbClr val="FFFF00">
              <a:alpha val="55000"/>
            </a:srgbClr>
          </a:solidFill>
        </p:spPr>
        <p:txBody>
          <a:bodyPr vert="horz" wrap="square" lIns="91440" tIns="45720" rIns="91440" bIns="45720" numCol="1" anchor="t" anchorCtr="0" compatLnSpc="1"/>
          <a:lstStyle/>
          <a:p>
            <a:pPr marR="0" lvl="0" algn="l" defTabSz="914400" rtl="0" eaLnBrk="1" fontAlgn="base" latinLnBrk="0" hangingPunct="1">
              <a:lnSpc>
                <a:spcPct val="100000"/>
              </a:lnSpc>
              <a:spcBef>
                <a:spcPts val="600"/>
              </a:spcBef>
              <a:spcAft>
                <a:spcPct val="0"/>
              </a:spcAft>
              <a:buFont typeface="Wingdings" panose="05000000000000000000" charset="0"/>
              <a:buChar char="p"/>
              <a:defRPr/>
            </a:pPr>
            <a:r>
              <a:rPr kumimoji="0" lang="zh-CN" altLang="en-US"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目前国际经济秩序是在</a:t>
            </a:r>
            <a:r>
              <a:rPr kumimoji="0" lang="en-US" altLang="zh-CN"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19</a:t>
            </a:r>
            <a:r>
              <a:rPr kumimoji="0" lang="zh-CN" altLang="en-US"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世纪最后</a:t>
            </a:r>
            <a:r>
              <a:rPr kumimoji="0" lang="en-US" altLang="zh-CN"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25</a:t>
            </a:r>
            <a:r>
              <a:rPr kumimoji="0" lang="zh-CN" altLang="en-US"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年间形成的。</a:t>
            </a:r>
            <a:endParaRPr kumimoji="0" lang="en-US" altLang="zh-CN" sz="30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algn="l" defTabSz="914400" rtl="0" eaLnBrk="1" fontAlgn="base" latinLnBrk="0" hangingPunct="1">
              <a:lnSpc>
                <a:spcPct val="120000"/>
              </a:lnSpc>
              <a:spcBef>
                <a:spcPts val="600"/>
              </a:spcBef>
              <a:spcAft>
                <a:spcPts val="0"/>
              </a:spcAft>
              <a:buFont typeface="Wingdings" panose="05000000000000000000" charset="0"/>
              <a:buChar char="l"/>
              <a:defRPr/>
            </a:pPr>
            <a:r>
              <a:rPr kumimoji="0" lang="zh-CN" altLang="en-US" sz="2800" i="0" u="none" strike="noStrike" kern="0" cap="none" spc="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英国进行了</a:t>
            </a:r>
            <a:r>
              <a:rPr kumimoji="0" lang="zh-CN" altLang="en-US" sz="2800"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工业革命</a:t>
            </a:r>
            <a:r>
              <a:rPr kumimoji="0" lang="zh-CN" altLang="en-US" sz="2800" i="0" u="none" strike="noStrike" kern="0" cap="none" spc="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，有些国家对此做出了反应，或者通过贸易，或者通过仿效，先后实现了</a:t>
            </a:r>
            <a:r>
              <a:rPr kumimoji="0" lang="zh-CN" altLang="en-US" sz="2800"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工业化</a:t>
            </a:r>
            <a:r>
              <a:rPr kumimoji="0" lang="zh-CN" altLang="en-US" sz="2800" i="0" u="none" strike="noStrike" kern="0" cap="none" spc="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，而大多数国家却对此没有做出反应。</a:t>
            </a:r>
            <a:endParaRPr kumimoji="0" lang="en-US" altLang="zh-CN" sz="2800" i="0" u="none" strike="noStrike" kern="0" cap="none" spc="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algn="l" defTabSz="914400" rtl="0" eaLnBrk="1" fontAlgn="base" latinLnBrk="0" hangingPunct="1">
              <a:lnSpc>
                <a:spcPct val="120000"/>
              </a:lnSpc>
              <a:spcBef>
                <a:spcPts val="600"/>
              </a:spcBef>
              <a:spcAft>
                <a:spcPts val="0"/>
              </a:spcAft>
              <a:buFont typeface="Wingdings" panose="05000000000000000000" charset="0"/>
              <a:buChar char="l"/>
              <a:defRPr/>
            </a:pPr>
            <a:r>
              <a:rPr kumimoji="0" lang="zh-CN" altLang="en-US" sz="2800" i="0" u="none" strike="noStrike" kern="0" cap="none" spc="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基于这一点，世界分成了</a:t>
            </a:r>
            <a:r>
              <a:rPr kumimoji="0" lang="zh-CN" altLang="en-US" sz="2800"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工业国</a:t>
            </a:r>
            <a:r>
              <a:rPr kumimoji="0" lang="zh-CN" altLang="en-US" sz="2800" i="0" u="none" strike="noStrike" kern="0" cap="none" spc="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和</a:t>
            </a:r>
            <a:r>
              <a:rPr kumimoji="0" lang="zh-CN" altLang="en-US" sz="2800"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非工业国</a:t>
            </a:r>
            <a:r>
              <a:rPr kumimoji="0" lang="zh-CN" altLang="en-US" sz="2800" i="0" u="none" strike="noStrike" kern="0" cap="none" spc="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。也就是说，凡是在后来成为现代化国家的，在这个时期其现代化都至少已经起步了：而在这个时期还未起步的，后来都未能成功地实现现代化。</a:t>
            </a:r>
            <a:endParaRPr kumimoji="0" lang="zh-CN" altLang="en-US" sz="2800" i="0" u="none" strike="noStrike" kern="0" cap="none" spc="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797"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a:xfrm>
            <a:off x="457200" y="277813"/>
            <a:ext cx="8229600" cy="650875"/>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华文隶书" panose="02010800040101010101" pitchFamily="2" charset="-122"/>
                <a:ea typeface="华文隶书" panose="02010800040101010101" pitchFamily="2" charset="-122"/>
                <a:cs typeface="+mj-cs"/>
              </a:rPr>
              <a:t>  </a:t>
            </a:r>
            <a:r>
              <a:rPr kumimoji="0" lang="zh-CN" altLang="en-US" sz="54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华文隶书" panose="02010800040101010101" pitchFamily="2" charset="-122"/>
                <a:ea typeface="华文隶书" panose="02010800040101010101" pitchFamily="2" charset="-122"/>
                <a:cs typeface="+mj-cs"/>
              </a:rPr>
              <a:t>低潮期</a:t>
            </a:r>
            <a:endParaRPr kumimoji="0" lang="zh-CN" altLang="en-US" sz="54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华文隶书" panose="02010800040101010101" pitchFamily="2" charset="-122"/>
              <a:ea typeface="华文隶书" panose="02010800040101010101" pitchFamily="2" charset="-122"/>
              <a:cs typeface="+mj-cs"/>
            </a:endParaRPr>
          </a:p>
        </p:txBody>
      </p:sp>
      <p:sp>
        <p:nvSpPr>
          <p:cNvPr id="18435" name="Rectangle 3"/>
          <p:cNvSpPr>
            <a:spLocks noGrp="1"/>
          </p:cNvSpPr>
          <p:nvPr>
            <p:ph idx="1"/>
          </p:nvPr>
        </p:nvSpPr>
        <p:spPr>
          <a:xfrm>
            <a:off x="457200" y="1071563"/>
            <a:ext cx="8229600" cy="5059362"/>
          </a:xfrm>
        </p:spPr>
        <p:txBody>
          <a:bodyPr vert="horz" wrap="square" lIns="91440" tIns="45720" rIns="91440" bIns="45720" anchor="t"/>
          <a:p>
            <a:pPr algn="just" eaLnBrk="1" hangingPunct="1">
              <a:spcBef>
                <a:spcPts val="1200"/>
              </a:spcBef>
            </a:pPr>
            <a:r>
              <a:rPr lang="en-US" altLang="zh-CN" sz="2600" b="1" dirty="0">
                <a:latin typeface="微软雅黑" panose="020B0503020204020204" pitchFamily="34" charset="-122"/>
                <a:ea typeface="微软雅黑" panose="020B0503020204020204" pitchFamily="34" charset="-122"/>
              </a:rPr>
              <a:t>20</a:t>
            </a:r>
            <a:r>
              <a:rPr lang="zh-CN" altLang="en-US" sz="2600" b="1" dirty="0">
                <a:latin typeface="微软雅黑" panose="020B0503020204020204" pitchFamily="34" charset="-122"/>
                <a:ea typeface="微软雅黑" panose="020B0503020204020204" pitchFamily="34" charset="-122"/>
              </a:rPr>
              <a:t>世纪上半叶，是世界现代化的一个低潮期，其间走上现代化道路的国家寥寥无几。只有</a:t>
            </a:r>
            <a:r>
              <a:rPr lang="zh-CN" altLang="en-US" sz="2600" b="1" dirty="0">
                <a:solidFill>
                  <a:schemeClr val="hlink"/>
                </a:solidFill>
                <a:latin typeface="微软雅黑" panose="020B0503020204020204" pitchFamily="34" charset="-122"/>
                <a:ea typeface="微软雅黑" panose="020B0503020204020204" pitchFamily="34" charset="-122"/>
              </a:rPr>
              <a:t>土耳其</a:t>
            </a:r>
            <a:r>
              <a:rPr lang="zh-CN" altLang="en-US" sz="2600" b="1" dirty="0">
                <a:latin typeface="微软雅黑" panose="020B0503020204020204" pitchFamily="34" charset="-122"/>
                <a:ea typeface="微软雅黑" panose="020B0503020204020204" pitchFamily="34" charset="-122"/>
              </a:rPr>
              <a:t>和</a:t>
            </a:r>
            <a:r>
              <a:rPr lang="zh-CN" altLang="en-US" sz="2600" b="1" dirty="0">
                <a:solidFill>
                  <a:schemeClr val="hlink"/>
                </a:solidFill>
                <a:latin typeface="微软雅黑" panose="020B0503020204020204" pitchFamily="34" charset="-122"/>
                <a:ea typeface="微软雅黑" panose="020B0503020204020204" pitchFamily="34" charset="-122"/>
              </a:rPr>
              <a:t>苏联</a:t>
            </a:r>
            <a:r>
              <a:rPr lang="zh-CN" altLang="en-US" sz="2600" b="1" dirty="0">
                <a:latin typeface="微软雅黑" panose="020B0503020204020204" pitchFamily="34" charset="-122"/>
                <a:ea typeface="微软雅黑" panose="020B0503020204020204" pitchFamily="34" charset="-122"/>
              </a:rPr>
              <a:t>是个例外。</a:t>
            </a:r>
            <a:endParaRPr lang="zh-CN" altLang="en-US" sz="2600" b="1" dirty="0">
              <a:latin typeface="微软雅黑" panose="020B0503020204020204" pitchFamily="34" charset="-122"/>
              <a:ea typeface="微软雅黑" panose="020B0503020204020204" pitchFamily="34" charset="-122"/>
            </a:endParaRPr>
          </a:p>
          <a:p>
            <a:pPr algn="just" eaLnBrk="1" hangingPunct="1">
              <a:spcBef>
                <a:spcPts val="1200"/>
              </a:spcBef>
            </a:pPr>
            <a:r>
              <a:rPr lang="en-US" altLang="zh-CN" sz="2600" b="1" dirty="0">
                <a:solidFill>
                  <a:srgbClr val="003399"/>
                </a:solidFill>
                <a:latin typeface="微软雅黑" panose="020B0503020204020204" pitchFamily="34" charset="-122"/>
                <a:ea typeface="微软雅黑" panose="020B0503020204020204" pitchFamily="34" charset="-122"/>
              </a:rPr>
              <a:t>20</a:t>
            </a:r>
            <a:r>
              <a:rPr lang="zh-CN" altLang="en-US" sz="2600" b="1" dirty="0">
                <a:solidFill>
                  <a:srgbClr val="003399"/>
                </a:solidFill>
                <a:latin typeface="微软雅黑" panose="020B0503020204020204" pitchFamily="34" charset="-122"/>
                <a:ea typeface="微软雅黑" panose="020B0503020204020204" pitchFamily="34" charset="-122"/>
              </a:rPr>
              <a:t>世纪</a:t>
            </a:r>
            <a:r>
              <a:rPr lang="en-US" altLang="zh-CN" sz="2600" b="1" dirty="0">
                <a:solidFill>
                  <a:srgbClr val="003399"/>
                </a:solidFill>
                <a:latin typeface="微软雅黑" panose="020B0503020204020204" pitchFamily="34" charset="-122"/>
                <a:ea typeface="微软雅黑" panose="020B0503020204020204" pitchFamily="34" charset="-122"/>
              </a:rPr>
              <a:t>20</a:t>
            </a:r>
            <a:r>
              <a:rPr lang="zh-CN" altLang="en-US" sz="2600" b="1" dirty="0">
                <a:solidFill>
                  <a:srgbClr val="003399"/>
                </a:solidFill>
                <a:latin typeface="微软雅黑" panose="020B0503020204020204" pitchFamily="34" charset="-122"/>
                <a:ea typeface="微软雅黑" panose="020B0503020204020204" pitchFamily="34" charset="-122"/>
              </a:rPr>
              <a:t>年代，在</a:t>
            </a:r>
            <a:r>
              <a:rPr lang="zh-CN" altLang="en-US" sz="2600" b="1" dirty="0">
                <a:solidFill>
                  <a:schemeClr val="hlink"/>
                </a:solidFill>
                <a:latin typeface="微软雅黑" panose="020B0503020204020204" pitchFamily="34" charset="-122"/>
                <a:ea typeface="微软雅黑" panose="020B0503020204020204" pitchFamily="34" charset="-122"/>
              </a:rPr>
              <a:t>“土耳其之父”凯末尔</a:t>
            </a:r>
            <a:r>
              <a:rPr lang="zh-CN" altLang="en-US" sz="2600" b="1" dirty="0">
                <a:solidFill>
                  <a:srgbClr val="003399"/>
                </a:solidFill>
                <a:latin typeface="微软雅黑" panose="020B0503020204020204" pitchFamily="34" charset="-122"/>
                <a:ea typeface="微软雅黑" panose="020B0503020204020204" pitchFamily="34" charset="-122"/>
              </a:rPr>
              <a:t>的领导下，土耳其以渐进改革的方式开始逐步走上现代化的道路。土耳其的改革与现代化因其在较短的时间内卓有成效地解决一系列棘手的难题而受到世人的瞩目。</a:t>
            </a:r>
            <a:endParaRPr lang="zh-CN" altLang="en-US" sz="2600" b="1" dirty="0">
              <a:solidFill>
                <a:srgbClr val="003399"/>
              </a:solidFill>
              <a:latin typeface="微软雅黑" panose="020B0503020204020204" pitchFamily="34" charset="-122"/>
              <a:ea typeface="微软雅黑" panose="020B0503020204020204" pitchFamily="34" charset="-122"/>
            </a:endParaRPr>
          </a:p>
          <a:p>
            <a:pPr algn="just" eaLnBrk="1" hangingPunct="1">
              <a:spcBef>
                <a:spcPts val="1200"/>
              </a:spcBef>
            </a:pPr>
            <a:r>
              <a:rPr lang="zh-CN" altLang="en-US" sz="2600" b="1" dirty="0">
                <a:solidFill>
                  <a:srgbClr val="003399"/>
                </a:solidFill>
                <a:latin typeface="微软雅黑" panose="020B0503020204020204" pitchFamily="34" charset="-122"/>
                <a:ea typeface="微软雅黑" panose="020B0503020204020204" pitchFamily="34" charset="-122"/>
              </a:rPr>
              <a:t>社会主义</a:t>
            </a:r>
            <a:r>
              <a:rPr lang="zh-CN" altLang="en-US" sz="2600" b="1" dirty="0">
                <a:solidFill>
                  <a:schemeClr val="hlink"/>
                </a:solidFill>
                <a:latin typeface="微软雅黑" panose="020B0503020204020204" pitchFamily="34" charset="-122"/>
                <a:ea typeface="微软雅黑" panose="020B0503020204020204" pitchFamily="34" charset="-122"/>
              </a:rPr>
              <a:t>苏联在十月革命后</a:t>
            </a:r>
            <a:r>
              <a:rPr lang="zh-CN" altLang="en-US" sz="2600" b="1" dirty="0">
                <a:solidFill>
                  <a:srgbClr val="003399"/>
                </a:solidFill>
                <a:latin typeface="微软雅黑" panose="020B0503020204020204" pitchFamily="34" charset="-122"/>
                <a:ea typeface="微软雅黑" panose="020B0503020204020204" pitchFamily="34" charset="-122"/>
              </a:rPr>
              <a:t>迅速走上了工业化和现代化的道路，它提供了一种新的社会主义现代化道路的选择。苏联现代化的成功，无论对地区政治还是世界政治都产生了重大影响。</a:t>
            </a:r>
            <a:endParaRPr lang="zh-CN" altLang="en-US" sz="2600" b="1" dirty="0">
              <a:solidFill>
                <a:srgbClr val="003399"/>
              </a:solidFill>
              <a:latin typeface="微软雅黑" panose="020B0503020204020204" pitchFamily="34" charset="-122"/>
              <a:ea typeface="微软雅黑" panose="020B0503020204020204" pitchFamily="34" charset="-122"/>
            </a:endParaRPr>
          </a:p>
        </p:txBody>
      </p:sp>
      <p:sp>
        <p:nvSpPr>
          <p:cNvPr id="34820"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457200" y="277813"/>
            <a:ext cx="8229600" cy="793750"/>
          </a:xfrm>
        </p:spPr>
        <p:txBody>
          <a:bodyPr vert="horz" wrap="square" lIns="91440" tIns="45720" rIns="91440" bIns="45720" numCol="1" anchor="t" anchorCtr="0" compatLnSpc="1"/>
          <a:lstStyle/>
          <a:p>
            <a:pPr marL="0" marR="0" lvl="0" algn="l" defTabSz="914400" rtl="0" eaLnBrk="0" fontAlgn="base" latinLnBrk="0" hangingPunct="0">
              <a:lnSpc>
                <a:spcPct val="100000"/>
              </a:lnSpc>
              <a:buClrTx/>
              <a:buSzTx/>
              <a:buFontTx/>
              <a:buNone/>
              <a:defRPr/>
            </a:pPr>
            <a:r>
              <a:rPr kumimoji="0" lang="zh-CN" altLang="en-US" sz="44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华文隶书" panose="02010800040101010101" pitchFamily="2" charset="-122"/>
                <a:ea typeface="华文隶书" panose="02010800040101010101" pitchFamily="2" charset="-122"/>
                <a:cs typeface="+mj-cs"/>
              </a:rPr>
              <a:t>  </a:t>
            </a:r>
            <a:r>
              <a:rPr kumimoji="0" lang="zh-CN" altLang="en-US" sz="54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华文隶书" panose="02010800040101010101" pitchFamily="2" charset="-122"/>
                <a:ea typeface="华文隶书" panose="02010800040101010101" pitchFamily="2" charset="-122"/>
                <a:cs typeface="+mj-cs"/>
              </a:rPr>
              <a:t>低潮期</a:t>
            </a:r>
            <a:endParaRPr kumimoji="0" lang="zh-CN" altLang="en-US" sz="54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华文隶书" panose="02010800040101010101" pitchFamily="2" charset="-122"/>
              <a:ea typeface="华文隶书" panose="02010800040101010101" pitchFamily="2" charset="-122"/>
              <a:cs typeface="+mj-cs"/>
            </a:endParaRPr>
          </a:p>
        </p:txBody>
      </p:sp>
      <p:sp>
        <p:nvSpPr>
          <p:cNvPr id="19459" name="Rectangle 1027"/>
          <p:cNvSpPr>
            <a:spLocks noGrp="1"/>
          </p:cNvSpPr>
          <p:nvPr>
            <p:ph idx="1"/>
          </p:nvPr>
        </p:nvSpPr>
        <p:spPr>
          <a:xfrm>
            <a:off x="457200" y="1143000"/>
            <a:ext cx="8229600" cy="4987925"/>
          </a:xfrm>
        </p:spPr>
        <p:txBody>
          <a:bodyPr vert="horz" wrap="square" lIns="91440" tIns="45720" rIns="91440" bIns="45720" anchor="t"/>
          <a:p>
            <a:pPr algn="just" eaLnBrk="1" hangingPunct="1">
              <a:spcBef>
                <a:spcPts val="1200"/>
              </a:spcBef>
            </a:pPr>
            <a:r>
              <a:rPr lang="zh-CN" altLang="en-US" sz="2800" b="1" dirty="0">
                <a:latin typeface="微软雅黑" panose="020B0503020204020204" pitchFamily="34" charset="-122"/>
                <a:ea typeface="微软雅黑" panose="020B0503020204020204" pitchFamily="34" charset="-122"/>
              </a:rPr>
              <a:t>受殖民统治最早的拉丁美洲，大多数国家在</a:t>
            </a:r>
            <a:r>
              <a:rPr lang="en-US" altLang="zh-CN" sz="2800" b="1" dirty="0">
                <a:latin typeface="微软雅黑" panose="020B0503020204020204" pitchFamily="34" charset="-122"/>
                <a:ea typeface="微软雅黑" panose="020B0503020204020204" pitchFamily="34" charset="-122"/>
              </a:rPr>
              <a:t>19</a:t>
            </a:r>
            <a:r>
              <a:rPr lang="zh-CN" altLang="en-US" sz="2800" b="1" dirty="0">
                <a:latin typeface="微软雅黑" panose="020B0503020204020204" pitchFamily="34" charset="-122"/>
                <a:ea typeface="微软雅黑" panose="020B0503020204020204" pitchFamily="34" charset="-122"/>
              </a:rPr>
              <a:t>世纪中期就获得政治独立，但由于各种原因，未能马上走上现代化道路。</a:t>
            </a:r>
            <a:endParaRPr lang="zh-CN" altLang="en-US" sz="2800" b="1" dirty="0">
              <a:latin typeface="微软雅黑" panose="020B0503020204020204" pitchFamily="34" charset="-122"/>
              <a:ea typeface="微软雅黑" panose="020B0503020204020204" pitchFamily="34" charset="-122"/>
            </a:endParaRPr>
          </a:p>
          <a:p>
            <a:pPr algn="just" eaLnBrk="1" hangingPunct="1">
              <a:spcBef>
                <a:spcPts val="1200"/>
              </a:spcBef>
            </a:pPr>
            <a:r>
              <a:rPr lang="zh-CN" altLang="en-US" sz="2800" b="1" dirty="0">
                <a:solidFill>
                  <a:srgbClr val="003399"/>
                </a:solidFill>
                <a:latin typeface="微软雅黑" panose="020B0503020204020204" pitchFamily="34" charset="-122"/>
                <a:ea typeface="微软雅黑" panose="020B0503020204020204" pitchFamily="34" charset="-122"/>
              </a:rPr>
              <a:t>在</a:t>
            </a:r>
            <a:r>
              <a:rPr lang="en-US" altLang="zh-CN" sz="2800" b="1" dirty="0">
                <a:solidFill>
                  <a:srgbClr val="003399"/>
                </a:solidFill>
                <a:latin typeface="微软雅黑" panose="020B0503020204020204" pitchFamily="34" charset="-122"/>
                <a:ea typeface="微软雅黑" panose="020B0503020204020204" pitchFamily="34" charset="-122"/>
              </a:rPr>
              <a:t>20</a:t>
            </a:r>
            <a:r>
              <a:rPr lang="zh-CN" altLang="en-US" sz="2800" b="1" dirty="0">
                <a:solidFill>
                  <a:srgbClr val="003399"/>
                </a:solidFill>
                <a:latin typeface="微软雅黑" panose="020B0503020204020204" pitchFamily="34" charset="-122"/>
                <a:ea typeface="微软雅黑" panose="020B0503020204020204" pitchFamily="34" charset="-122"/>
              </a:rPr>
              <a:t>世纪</a:t>
            </a:r>
            <a:r>
              <a:rPr lang="en-US" altLang="zh-CN" sz="2800" b="1" dirty="0">
                <a:solidFill>
                  <a:srgbClr val="003399"/>
                </a:solidFill>
                <a:latin typeface="微软雅黑" panose="020B0503020204020204" pitchFamily="34" charset="-122"/>
                <a:ea typeface="微软雅黑" panose="020B0503020204020204" pitchFamily="34" charset="-122"/>
              </a:rPr>
              <a:t>30</a:t>
            </a:r>
            <a:r>
              <a:rPr lang="zh-CN" altLang="en-US" sz="2800" b="1" dirty="0">
                <a:solidFill>
                  <a:srgbClr val="003399"/>
                </a:solidFill>
                <a:latin typeface="微软雅黑" panose="020B0503020204020204" pitchFamily="34" charset="-122"/>
                <a:ea typeface="微软雅黑" panose="020B0503020204020204" pitchFamily="34" charset="-122"/>
              </a:rPr>
              <a:t>年代大萧条期间，由于外来的资本中断，出口的初级产品价格大跌，给拉美国家以沉重的打击。迫使他们用自身条件实行工业化。于是发生了第一次改革浪潮，如土地改革、将外国公司收归国有、鼓励外国投资等。</a:t>
            </a:r>
            <a:endParaRPr lang="zh-CN" altLang="en-US" sz="2800" b="1" dirty="0">
              <a:solidFill>
                <a:srgbClr val="003399"/>
              </a:solidFill>
              <a:latin typeface="微软雅黑" panose="020B0503020204020204" pitchFamily="34" charset="-122"/>
              <a:ea typeface="微软雅黑" panose="020B0503020204020204" pitchFamily="34" charset="-122"/>
            </a:endParaRPr>
          </a:p>
          <a:p>
            <a:pPr algn="just" eaLnBrk="1" hangingPunct="1">
              <a:spcBef>
                <a:spcPts val="1200"/>
              </a:spcBef>
            </a:pPr>
            <a:r>
              <a:rPr lang="zh-CN" altLang="en-US" sz="2800" b="1" dirty="0">
                <a:solidFill>
                  <a:schemeClr val="hlink"/>
                </a:solidFill>
                <a:latin typeface="微软雅黑" panose="020B0503020204020204" pitchFamily="34" charset="-122"/>
                <a:ea typeface="微软雅黑" panose="020B0503020204020204" pitchFamily="34" charset="-122"/>
              </a:rPr>
              <a:t>但由于改革的范围和作用都很有限，最终并没有使这些国家真正走上现代化道路。</a:t>
            </a:r>
            <a:endParaRPr lang="zh-CN" altLang="en-US" sz="2800" b="1" dirty="0">
              <a:solidFill>
                <a:schemeClr val="hlink"/>
              </a:solidFill>
              <a:latin typeface="微软雅黑" panose="020B0503020204020204" pitchFamily="34" charset="-122"/>
              <a:ea typeface="微软雅黑" panose="020B0503020204020204" pitchFamily="34" charset="-122"/>
            </a:endParaRPr>
          </a:p>
        </p:txBody>
      </p:sp>
      <p:sp>
        <p:nvSpPr>
          <p:cNvPr id="3584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457200" y="277813"/>
            <a:ext cx="8229600" cy="722313"/>
          </a:xfrm>
        </p:spPr>
        <p:txBody>
          <a:bodyPr vert="horz" wrap="square" lIns="91440" tIns="45720" rIns="91440" bIns="45720" numCol="1" anchor="t" anchorCtr="0" compatLnSpc="1"/>
          <a:lstStyle/>
          <a:p>
            <a:pPr marL="0" marR="0" lvl="0" algn="l" defTabSz="914400" rtl="0" eaLnBrk="0" fontAlgn="base" latinLnBrk="0" hangingPunct="0">
              <a:lnSpc>
                <a:spcPct val="100000"/>
              </a:lnSpc>
              <a:buClrTx/>
              <a:buSzTx/>
              <a:buFontTx/>
              <a:buNone/>
              <a:defRPr/>
            </a:pPr>
            <a:r>
              <a:rPr kumimoji="0" lang="zh-CN" altLang="en-US" sz="44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华文隶书" panose="02010800040101010101" pitchFamily="2" charset="-122"/>
                <a:ea typeface="华文隶书" panose="02010800040101010101" pitchFamily="2" charset="-122"/>
                <a:cs typeface="+mj-cs"/>
              </a:rPr>
              <a:t>  </a:t>
            </a:r>
            <a:r>
              <a:rPr kumimoji="0" lang="zh-CN" altLang="en-US" sz="54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华文隶书" panose="02010800040101010101" pitchFamily="2" charset="-122"/>
                <a:ea typeface="华文隶书" panose="02010800040101010101" pitchFamily="2" charset="-122"/>
                <a:cs typeface="+mj-cs"/>
              </a:rPr>
              <a:t>低潮期</a:t>
            </a:r>
            <a:endParaRPr kumimoji="0" lang="zh-CN" altLang="en-US" sz="54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华文隶书" panose="02010800040101010101" pitchFamily="2" charset="-122"/>
              <a:ea typeface="华文隶书" panose="02010800040101010101" pitchFamily="2" charset="-122"/>
              <a:cs typeface="+mj-cs"/>
            </a:endParaRPr>
          </a:p>
        </p:txBody>
      </p:sp>
      <p:sp>
        <p:nvSpPr>
          <p:cNvPr id="20483" name="Rectangle 1027"/>
          <p:cNvSpPr>
            <a:spLocks noGrp="1"/>
          </p:cNvSpPr>
          <p:nvPr>
            <p:ph idx="1"/>
          </p:nvPr>
        </p:nvSpPr>
        <p:spPr>
          <a:xfrm>
            <a:off x="457200" y="1143000"/>
            <a:ext cx="8229600" cy="4987925"/>
          </a:xfrm>
        </p:spPr>
        <p:txBody>
          <a:bodyPr vert="horz" wrap="square" lIns="91440" tIns="45720" rIns="91440" bIns="45720" anchor="t"/>
          <a:p>
            <a:pPr algn="just" eaLnBrk="1" hangingPunct="1">
              <a:spcBef>
                <a:spcPts val="1400"/>
              </a:spcBef>
            </a:pPr>
            <a:r>
              <a:rPr lang="en-US" altLang="zh-CN" sz="2800" b="1" dirty="0">
                <a:latin typeface="微软雅黑" panose="020B0503020204020204" pitchFamily="34" charset="-122"/>
                <a:ea typeface="微软雅黑" panose="020B0503020204020204" pitchFamily="34" charset="-122"/>
              </a:rPr>
              <a:t>20</a:t>
            </a:r>
            <a:r>
              <a:rPr lang="zh-CN" altLang="en-US" sz="2800" b="1" dirty="0">
                <a:latin typeface="微软雅黑" panose="020B0503020204020204" pitchFamily="34" charset="-122"/>
                <a:ea typeface="微软雅黑" panose="020B0503020204020204" pitchFamily="34" charset="-122"/>
              </a:rPr>
              <a:t>世纪上半叶的现代化进程处于低潮的主要原因是：</a:t>
            </a:r>
            <a:r>
              <a:rPr lang="zh-CN" altLang="en-US" sz="2800" b="1" dirty="0">
                <a:solidFill>
                  <a:srgbClr val="0033CC"/>
                </a:solidFill>
                <a:latin typeface="微软雅黑" panose="020B0503020204020204" pitchFamily="34" charset="-122"/>
                <a:ea typeface="微软雅黑" panose="020B0503020204020204" pitchFamily="34" charset="-122"/>
              </a:rPr>
              <a:t>在</a:t>
            </a:r>
            <a:r>
              <a:rPr lang="en-US" altLang="zh-CN" sz="2800" b="1" dirty="0">
                <a:solidFill>
                  <a:srgbClr val="0033CC"/>
                </a:solidFill>
                <a:latin typeface="微软雅黑" panose="020B0503020204020204" pitchFamily="34" charset="-122"/>
                <a:ea typeface="微软雅黑" panose="020B0503020204020204" pitchFamily="34" charset="-122"/>
              </a:rPr>
              <a:t>19</a:t>
            </a:r>
            <a:r>
              <a:rPr lang="zh-CN" altLang="en-US" sz="2800" b="1" dirty="0">
                <a:solidFill>
                  <a:srgbClr val="0033CC"/>
                </a:solidFill>
                <a:latin typeface="微软雅黑" panose="020B0503020204020204" pitchFamily="34" charset="-122"/>
                <a:ea typeface="微软雅黑" panose="020B0503020204020204" pitchFamily="34" charset="-122"/>
              </a:rPr>
              <a:t>世纪末</a:t>
            </a:r>
            <a:r>
              <a:rPr lang="en-US" altLang="zh-CN" sz="2800" b="1" dirty="0">
                <a:solidFill>
                  <a:srgbClr val="0033CC"/>
                </a:solidFill>
                <a:latin typeface="微软雅黑" panose="020B0503020204020204" pitchFamily="34" charset="-122"/>
                <a:ea typeface="微软雅黑" panose="020B0503020204020204" pitchFamily="34" charset="-122"/>
              </a:rPr>
              <a:t>20</a:t>
            </a:r>
            <a:r>
              <a:rPr lang="zh-CN" altLang="en-US" sz="2800" b="1" dirty="0">
                <a:solidFill>
                  <a:srgbClr val="0033CC"/>
                </a:solidFill>
                <a:latin typeface="微软雅黑" panose="020B0503020204020204" pitchFamily="34" charset="-122"/>
                <a:ea typeface="微软雅黑" panose="020B0503020204020204" pitchFamily="34" charset="-122"/>
              </a:rPr>
              <a:t>世纪初，国际经济政治秩序已经形成，在这种国际经济政治秩序中占据有利地位的国家，这时都已先后走上了现代化道路。而还没有走上现代化道路的国家，则大都处在帝国主义和殖民主义的统治下。</a:t>
            </a:r>
            <a:endParaRPr lang="zh-CN" altLang="en-US" sz="2800" b="1" dirty="0">
              <a:solidFill>
                <a:srgbClr val="0033CC"/>
              </a:solidFill>
              <a:latin typeface="微软雅黑" panose="020B0503020204020204" pitchFamily="34" charset="-122"/>
              <a:ea typeface="微软雅黑" panose="020B0503020204020204" pitchFamily="34" charset="-122"/>
            </a:endParaRPr>
          </a:p>
          <a:p>
            <a:pPr algn="just" eaLnBrk="1" hangingPunct="1">
              <a:spcBef>
                <a:spcPts val="1400"/>
              </a:spcBef>
            </a:pPr>
            <a:r>
              <a:rPr lang="zh-CN" altLang="en-US" sz="2800" b="1" dirty="0">
                <a:solidFill>
                  <a:schemeClr val="hlink"/>
                </a:solidFill>
                <a:latin typeface="微软雅黑" panose="020B0503020204020204" pitchFamily="34" charset="-122"/>
                <a:ea typeface="微软雅黑" panose="020B0503020204020204" pitchFamily="34" charset="-122"/>
              </a:rPr>
              <a:t>因此，第四次现代化浪潮到来的一个必要条件就是结束帝国主义和殖民主义的统治。</a:t>
            </a:r>
            <a:endParaRPr lang="en-US" altLang="zh-CN" sz="2800" b="1" dirty="0">
              <a:solidFill>
                <a:schemeClr val="hlink"/>
              </a:solidFill>
              <a:latin typeface="微软雅黑" panose="020B0503020204020204" pitchFamily="34" charset="-122"/>
              <a:ea typeface="微软雅黑" panose="020B0503020204020204" pitchFamily="34" charset="-122"/>
            </a:endParaRPr>
          </a:p>
          <a:p>
            <a:pPr algn="just" eaLnBrk="1" hangingPunct="1">
              <a:spcBef>
                <a:spcPts val="1400"/>
              </a:spcBef>
            </a:pPr>
            <a:r>
              <a:rPr lang="zh-CN" altLang="en-US" sz="2800" b="1" dirty="0">
                <a:latin typeface="微软雅黑" panose="020B0503020204020204" pitchFamily="34" charset="-122"/>
                <a:ea typeface="微软雅黑" panose="020B0503020204020204" pitchFamily="34" charset="-122"/>
              </a:rPr>
              <a:t>这个条件终于在第二次世界大战结束以后逐步形成了。</a:t>
            </a:r>
            <a:endParaRPr lang="zh-CN" altLang="en-US" sz="2800" b="1" dirty="0">
              <a:latin typeface="微软雅黑" panose="020B0503020204020204" pitchFamily="34" charset="-122"/>
              <a:ea typeface="微软雅黑" panose="020B0503020204020204" pitchFamily="34" charset="-122"/>
            </a:endParaRPr>
          </a:p>
        </p:txBody>
      </p:sp>
      <p:sp>
        <p:nvSpPr>
          <p:cNvPr id="36868"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6562" name="Rectangle 2"/>
          <p:cNvSpPr>
            <a:spLocks noGrp="1" noChangeArrowheads="1"/>
          </p:cNvSpPr>
          <p:nvPr>
            <p:ph type="title"/>
          </p:nvPr>
        </p:nvSpPr>
        <p:spPr>
          <a:xfrm>
            <a:off x="685800" y="381000"/>
            <a:ext cx="7772400" cy="762000"/>
          </a:xfrm>
          <a:solidFill>
            <a:srgbClr val="FFFF99"/>
          </a:soli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
                <a:srgbClr val="FF0000"/>
              </a:buClr>
              <a:buSzPct val="90000"/>
              <a:buFont typeface="Wingdings" panose="05000000000000000000" pitchFamily="2" charset="2"/>
              <a:buNone/>
              <a:defRPr/>
            </a:pPr>
            <a:r>
              <a:rPr kumimoji="0" lang="en-US" altLang="zh-CN" sz="3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1.1 </a:t>
            </a:r>
            <a:r>
              <a:rPr kumimoji="0" lang="zh-CN" altLang="en-US" sz="3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社会现代化</a:t>
            </a:r>
            <a:r>
              <a:rPr kumimoji="0" lang="en-US" altLang="zh-CN" sz="3200" b="1" i="0"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a:t>
            </a:r>
            <a:r>
              <a:rPr kumimoji="0" lang="zh-CN" altLang="en-US" sz="3200" b="1" i="0"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特殊的</a:t>
            </a:r>
            <a:r>
              <a:rPr kumimoji="0" lang="zh-CN" altLang="en-US" sz="3600" b="1" i="0"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社会变迁</a:t>
            </a:r>
            <a:endParaRPr kumimoji="0" lang="zh-CN" altLang="en-US" sz="3600" b="1" i="0"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66563" name="Rectangle 3"/>
          <p:cNvSpPr>
            <a:spLocks noGrp="1" noChangeArrowheads="1"/>
          </p:cNvSpPr>
          <p:nvPr>
            <p:ph idx="1"/>
          </p:nvPr>
        </p:nvSpPr>
        <p:spPr>
          <a:xfrm>
            <a:off x="611188" y="1341438"/>
            <a:ext cx="7993063" cy="4953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300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是一个具有</a:t>
            </a:r>
            <a:r>
              <a:rPr kumimoji="0" lang="zh-CN" altLang="en-US" sz="2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特定内涵</a:t>
            </a: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的概念：</a:t>
            </a:r>
            <a:endPar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1" fontAlgn="base" latinLnBrk="0" hangingPunct="1">
              <a:lnSpc>
                <a:spcPct val="150000"/>
              </a:lnSpc>
              <a:spcBef>
                <a:spcPct val="30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rPr>
              <a:t>是人类</a:t>
            </a:r>
            <a:r>
              <a:rPr kumimoji="0" lang="zh-CN" altLang="en-US" sz="24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rPr>
              <a:t>利用近、现代的科学技术，</a:t>
            </a:r>
            <a:r>
              <a:rPr kumimoji="0" lang="zh-CN" altLang="en-US" sz="24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rPr>
              <a:t>不断改善</a:t>
            </a:r>
            <a:r>
              <a:rPr kumimoji="0" lang="zh-CN" altLang="en-US" sz="24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rPr>
              <a:t>自己生存的物质条件和精神条件</a:t>
            </a:r>
            <a:r>
              <a:rPr kumimoji="0" lang="zh-CN" altLang="en-US" sz="24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rPr>
              <a:t>的过程</a:t>
            </a:r>
            <a:r>
              <a:rPr kumimoji="0" lang="zh-CN" altLang="en-US" sz="24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rPr>
              <a:t>。</a:t>
            </a:r>
            <a:endParaRPr kumimoji="0" lang="zh-CN" altLang="en-US" sz="24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50000"/>
              </a:lnSpc>
              <a:spcBef>
                <a:spcPct val="30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rPr>
              <a:t>在广度上，</a:t>
            </a:r>
            <a:r>
              <a:rPr kumimoji="0" lang="zh-CN" altLang="en-US" sz="24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rPr>
              <a:t>社会现代化带来的社会变迁，并不仅仅局限于某个国家、某个地区，而是世界性的；</a:t>
            </a:r>
            <a:endParaRPr kumimoji="0" lang="zh-CN" altLang="en-US" sz="24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50000"/>
              </a:lnSpc>
              <a:spcBef>
                <a:spcPct val="30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rPr>
              <a:t>从深度上，</a:t>
            </a:r>
            <a:r>
              <a:rPr kumimoji="0" lang="zh-CN" altLang="en-US" sz="24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rPr>
              <a:t>已经引起了整个世界的深刻变革。这种变革程度之激烈，影响之深刻，是历史上少有的。</a:t>
            </a:r>
            <a:endParaRPr kumimoji="0" lang="zh-CN" altLang="en-US" sz="24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00000"/>
              </a:lnSpc>
              <a:spcBef>
                <a:spcPct val="30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社会现代化是一种特殊的社会变迁。</a:t>
            </a:r>
            <a:endParaRPr kumimoji="0" lang="zh-CN" altLang="en-US" sz="30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3"/>
          <p:cNvSpPr>
            <a:spLocks noGrp="1"/>
          </p:cNvSpPr>
          <p:nvPr>
            <p:ph idx="1"/>
          </p:nvPr>
        </p:nvSpPr>
        <p:spPr>
          <a:xfrm>
            <a:off x="323850" y="1600200"/>
            <a:ext cx="8496300" cy="4708525"/>
          </a:xfrm>
        </p:spPr>
        <p:txBody>
          <a:bodyPr vert="horz" wrap="square" lIns="91440" tIns="45720" rIns="91440" bIns="45720" anchor="t"/>
          <a:p>
            <a:pPr eaLnBrk="1" hangingPunct="1">
              <a:spcBef>
                <a:spcPts val="600"/>
              </a:spcBef>
            </a:pPr>
            <a:r>
              <a:rPr lang="zh-CN" altLang="en-US" sz="2600" b="1" dirty="0">
                <a:solidFill>
                  <a:srgbClr val="0033CC"/>
                </a:solidFill>
                <a:latin typeface="微软雅黑" panose="020B0503020204020204" pitchFamily="34" charset="-122"/>
                <a:ea typeface="微软雅黑" panose="020B0503020204020204" pitchFamily="34" charset="-122"/>
              </a:rPr>
              <a:t>二战以后国际关系格局的演变，社会主义与资本主义两大阵营的对峙，特别是第三世界人民的</a:t>
            </a:r>
            <a:r>
              <a:rPr lang="zh-CN" altLang="en-US" sz="2600" b="1" dirty="0">
                <a:solidFill>
                  <a:schemeClr val="hlink"/>
                </a:solidFill>
                <a:latin typeface="微软雅黑" panose="020B0503020204020204" pitchFamily="34" charset="-122"/>
                <a:ea typeface="微软雅黑" panose="020B0503020204020204" pitchFamily="34" charset="-122"/>
              </a:rPr>
              <a:t>民族解放运动，</a:t>
            </a:r>
            <a:r>
              <a:rPr lang="zh-CN" altLang="en-US" sz="2600" b="1" dirty="0">
                <a:solidFill>
                  <a:srgbClr val="0033CC"/>
                </a:solidFill>
                <a:latin typeface="微软雅黑" panose="020B0503020204020204" pitchFamily="34" charset="-122"/>
                <a:ea typeface="微软雅黑" panose="020B0503020204020204" pitchFamily="34" charset="-122"/>
              </a:rPr>
              <a:t>使大部分前殖民地和半殖民地国家获得了独立。</a:t>
            </a:r>
            <a:endParaRPr lang="zh-CN" altLang="en-US" sz="2600" b="1" dirty="0">
              <a:solidFill>
                <a:srgbClr val="0033CC"/>
              </a:solidFill>
              <a:latin typeface="微软雅黑" panose="020B0503020204020204" pitchFamily="34" charset="-122"/>
              <a:ea typeface="微软雅黑" panose="020B0503020204020204" pitchFamily="34" charset="-122"/>
            </a:endParaRPr>
          </a:p>
          <a:p>
            <a:pPr lvl="1" eaLnBrk="1" hangingPunct="1">
              <a:spcBef>
                <a:spcPts val="600"/>
              </a:spcBef>
            </a:pPr>
            <a:r>
              <a:rPr lang="en-US" altLang="zh-CN" sz="2400" b="1" dirty="0">
                <a:solidFill>
                  <a:schemeClr val="hlink"/>
                </a:solidFill>
                <a:latin typeface="微软雅黑" panose="020B0503020204020204" pitchFamily="34" charset="-122"/>
                <a:ea typeface="微软雅黑" panose="020B0503020204020204" pitchFamily="34" charset="-122"/>
              </a:rPr>
              <a:t>1956</a:t>
            </a:r>
            <a:r>
              <a:rPr lang="zh-CN" altLang="en-US" sz="2400" b="1" dirty="0">
                <a:solidFill>
                  <a:schemeClr val="hlink"/>
                </a:solidFill>
                <a:latin typeface="微软雅黑" panose="020B0503020204020204" pitchFamily="34" charset="-122"/>
                <a:ea typeface="微软雅黑" panose="020B0503020204020204" pitchFamily="34" charset="-122"/>
              </a:rPr>
              <a:t>年，</a:t>
            </a:r>
            <a:r>
              <a:rPr lang="zh-CN" altLang="en-US" sz="2400" b="1" dirty="0">
                <a:solidFill>
                  <a:srgbClr val="0070C0"/>
                </a:solidFill>
                <a:latin typeface="微软雅黑" panose="020B0503020204020204" pitchFamily="34" charset="-122"/>
                <a:ea typeface="微软雅黑" panose="020B0503020204020204" pitchFamily="34" charset="-122"/>
              </a:rPr>
              <a:t>摩洛哥、突尼斯、苏丹</a:t>
            </a:r>
            <a:r>
              <a:rPr lang="zh-CN" altLang="en-US" sz="2400" b="1" dirty="0">
                <a:solidFill>
                  <a:schemeClr val="hlink"/>
                </a:solidFill>
                <a:latin typeface="微软雅黑" panose="020B0503020204020204" pitchFamily="34" charset="-122"/>
                <a:ea typeface="微软雅黑" panose="020B0503020204020204" pitchFamily="34" charset="-122"/>
              </a:rPr>
              <a:t>等一批非洲国家获得了独立；法国结束了其在</a:t>
            </a:r>
            <a:r>
              <a:rPr lang="zh-CN" altLang="en-US" sz="2400" b="1" dirty="0">
                <a:solidFill>
                  <a:srgbClr val="0070C0"/>
                </a:solidFill>
                <a:latin typeface="微软雅黑" panose="020B0503020204020204" pitchFamily="34" charset="-122"/>
                <a:ea typeface="微软雅黑" panose="020B0503020204020204" pitchFamily="34" charset="-122"/>
              </a:rPr>
              <a:t>印度支那</a:t>
            </a:r>
            <a:r>
              <a:rPr lang="zh-CN" altLang="en-US" sz="2400" b="1" dirty="0">
                <a:solidFill>
                  <a:schemeClr val="hlink"/>
                </a:solidFill>
                <a:latin typeface="微软雅黑" panose="020B0503020204020204" pitchFamily="34" charset="-122"/>
                <a:ea typeface="微软雅黑" panose="020B0503020204020204" pitchFamily="34" charset="-122"/>
              </a:rPr>
              <a:t>的统治。</a:t>
            </a:r>
            <a:endParaRPr lang="zh-CN" altLang="en-US" sz="2400" b="1" dirty="0">
              <a:solidFill>
                <a:schemeClr val="hlink"/>
              </a:solidFill>
              <a:latin typeface="微软雅黑" panose="020B0503020204020204" pitchFamily="34" charset="-122"/>
              <a:ea typeface="微软雅黑" panose="020B0503020204020204" pitchFamily="34" charset="-122"/>
            </a:endParaRPr>
          </a:p>
          <a:p>
            <a:pPr lvl="1" eaLnBrk="1" hangingPunct="1">
              <a:spcBef>
                <a:spcPts val="600"/>
              </a:spcBef>
            </a:pPr>
            <a:r>
              <a:rPr lang="en-US" altLang="zh-CN" sz="2400" b="1" dirty="0">
                <a:solidFill>
                  <a:schemeClr val="hlink"/>
                </a:solidFill>
                <a:latin typeface="微软雅黑" panose="020B0503020204020204" pitchFamily="34" charset="-122"/>
                <a:ea typeface="微软雅黑" panose="020B0503020204020204" pitchFamily="34" charset="-122"/>
              </a:rPr>
              <a:t>1957</a:t>
            </a:r>
            <a:r>
              <a:rPr lang="zh-CN" altLang="en-US" sz="2400" b="1" dirty="0">
                <a:solidFill>
                  <a:schemeClr val="hlink"/>
                </a:solidFill>
                <a:latin typeface="微软雅黑" panose="020B0503020204020204" pitchFamily="34" charset="-122"/>
                <a:ea typeface="微软雅黑" panose="020B0503020204020204" pitchFamily="34" charset="-122"/>
              </a:rPr>
              <a:t>年，</a:t>
            </a:r>
            <a:r>
              <a:rPr lang="zh-CN" altLang="en-US" sz="2400" b="1" dirty="0">
                <a:solidFill>
                  <a:srgbClr val="0070C0"/>
                </a:solidFill>
                <a:latin typeface="微软雅黑" panose="020B0503020204020204" pitchFamily="34" charset="-122"/>
                <a:ea typeface="微软雅黑" panose="020B0503020204020204" pitchFamily="34" charset="-122"/>
              </a:rPr>
              <a:t>加纳</a:t>
            </a:r>
            <a:r>
              <a:rPr lang="zh-CN" altLang="en-US" sz="2400" b="1" dirty="0">
                <a:solidFill>
                  <a:schemeClr val="hlink"/>
                </a:solidFill>
                <a:latin typeface="微软雅黑" panose="020B0503020204020204" pitchFamily="34" charset="-122"/>
                <a:ea typeface="微软雅黑" panose="020B0503020204020204" pitchFamily="34" charset="-122"/>
              </a:rPr>
              <a:t>（原来的黄金海岸）获得了独立；英国承认了</a:t>
            </a:r>
            <a:r>
              <a:rPr lang="zh-CN" altLang="en-US" sz="2400" b="1" dirty="0">
                <a:solidFill>
                  <a:srgbClr val="0070C0"/>
                </a:solidFill>
                <a:latin typeface="微软雅黑" panose="020B0503020204020204" pitchFamily="34" charset="-122"/>
                <a:ea typeface="微软雅黑" panose="020B0503020204020204" pitchFamily="34" charset="-122"/>
              </a:rPr>
              <a:t>马来亚</a:t>
            </a:r>
            <a:r>
              <a:rPr lang="zh-CN" altLang="en-US" sz="2400" b="1" dirty="0">
                <a:solidFill>
                  <a:schemeClr val="hlink"/>
                </a:solidFill>
                <a:latin typeface="微软雅黑" panose="020B0503020204020204" pitchFamily="34" charset="-122"/>
                <a:ea typeface="微软雅黑" panose="020B0503020204020204" pitchFamily="34" charset="-122"/>
              </a:rPr>
              <a:t>的独立。</a:t>
            </a:r>
            <a:endParaRPr lang="zh-CN" altLang="en-US" sz="2400" b="1" dirty="0">
              <a:solidFill>
                <a:schemeClr val="hlink"/>
              </a:solidFill>
              <a:latin typeface="微软雅黑" panose="020B0503020204020204" pitchFamily="34" charset="-122"/>
              <a:ea typeface="微软雅黑" panose="020B0503020204020204" pitchFamily="34" charset="-122"/>
            </a:endParaRPr>
          </a:p>
          <a:p>
            <a:pPr lvl="1" eaLnBrk="1" hangingPunct="1">
              <a:spcBef>
                <a:spcPts val="600"/>
              </a:spcBef>
            </a:pPr>
            <a:r>
              <a:rPr lang="en-US" altLang="zh-CN" sz="2400" b="1" dirty="0">
                <a:solidFill>
                  <a:schemeClr val="hlink"/>
                </a:solidFill>
                <a:latin typeface="微软雅黑" panose="020B0503020204020204" pitchFamily="34" charset="-122"/>
                <a:ea typeface="微软雅黑" panose="020B0503020204020204" pitchFamily="34" charset="-122"/>
              </a:rPr>
              <a:t>1960</a:t>
            </a:r>
            <a:r>
              <a:rPr lang="zh-CN" altLang="en-US" sz="2400" b="1" dirty="0">
                <a:solidFill>
                  <a:schemeClr val="hlink"/>
                </a:solidFill>
                <a:latin typeface="微软雅黑" panose="020B0503020204020204" pitchFamily="34" charset="-122"/>
                <a:ea typeface="微软雅黑" panose="020B0503020204020204" pitchFamily="34" charset="-122"/>
              </a:rPr>
              <a:t>年，</a:t>
            </a:r>
            <a:r>
              <a:rPr lang="zh-CN" altLang="en-US" sz="2400" b="1" dirty="0">
                <a:solidFill>
                  <a:srgbClr val="0070C0"/>
                </a:solidFill>
                <a:latin typeface="微软雅黑" panose="020B0503020204020204" pitchFamily="34" charset="-122"/>
                <a:ea typeface="微软雅黑" panose="020B0503020204020204" pitchFamily="34" charset="-122"/>
              </a:rPr>
              <a:t>非洲有</a:t>
            </a:r>
            <a:r>
              <a:rPr lang="en-US" altLang="zh-CN" sz="2400" b="1" dirty="0">
                <a:solidFill>
                  <a:srgbClr val="0070C0"/>
                </a:solidFill>
                <a:latin typeface="微软雅黑" panose="020B0503020204020204" pitchFamily="34" charset="-122"/>
                <a:ea typeface="微软雅黑" panose="020B0503020204020204" pitchFamily="34" charset="-122"/>
              </a:rPr>
              <a:t>13</a:t>
            </a:r>
            <a:r>
              <a:rPr lang="zh-CN" altLang="en-US" sz="2400" b="1" dirty="0">
                <a:solidFill>
                  <a:srgbClr val="0070C0"/>
                </a:solidFill>
                <a:latin typeface="微软雅黑" panose="020B0503020204020204" pitchFamily="34" charset="-122"/>
                <a:ea typeface="微软雅黑" panose="020B0503020204020204" pitchFamily="34" charset="-122"/>
              </a:rPr>
              <a:t>个法国殖民地</a:t>
            </a:r>
            <a:r>
              <a:rPr lang="zh-CN" altLang="en-US" sz="2400" b="1" dirty="0">
                <a:solidFill>
                  <a:schemeClr val="hlink"/>
                </a:solidFill>
                <a:latin typeface="微软雅黑" panose="020B0503020204020204" pitchFamily="34" charset="-122"/>
                <a:ea typeface="微软雅黑" panose="020B0503020204020204" pitchFamily="34" charset="-122"/>
              </a:rPr>
              <a:t>获得了独立，比利时也结束了对</a:t>
            </a:r>
            <a:r>
              <a:rPr lang="zh-CN" altLang="en-US" sz="2400" b="1" dirty="0">
                <a:solidFill>
                  <a:srgbClr val="0070C0"/>
                </a:solidFill>
                <a:latin typeface="微软雅黑" panose="020B0503020204020204" pitchFamily="34" charset="-122"/>
                <a:ea typeface="微软雅黑" panose="020B0503020204020204" pitchFamily="34" charset="-122"/>
              </a:rPr>
              <a:t>刚果</a:t>
            </a:r>
            <a:r>
              <a:rPr lang="zh-CN" altLang="en-US" sz="2400" b="1" dirty="0">
                <a:solidFill>
                  <a:schemeClr val="hlink"/>
                </a:solidFill>
                <a:latin typeface="微软雅黑" panose="020B0503020204020204" pitchFamily="34" charset="-122"/>
                <a:ea typeface="微软雅黑" panose="020B0503020204020204" pitchFamily="34" charset="-122"/>
              </a:rPr>
              <a:t>的统治。</a:t>
            </a:r>
            <a:endParaRPr lang="zh-CN" altLang="en-US" sz="2400" b="1" dirty="0">
              <a:solidFill>
                <a:schemeClr val="hlink"/>
              </a:solidFill>
              <a:latin typeface="微软雅黑" panose="020B0503020204020204" pitchFamily="34" charset="-122"/>
              <a:ea typeface="微软雅黑" panose="020B0503020204020204" pitchFamily="34" charset="-122"/>
            </a:endParaRPr>
          </a:p>
          <a:p>
            <a:pPr eaLnBrk="1" hangingPunct="1">
              <a:spcBef>
                <a:spcPts val="600"/>
              </a:spcBef>
            </a:pPr>
            <a:r>
              <a:rPr lang="zh-CN" altLang="en-US" sz="2600" b="1" dirty="0">
                <a:solidFill>
                  <a:srgbClr val="0033CC"/>
                </a:solidFill>
                <a:latin typeface="微软雅黑" panose="020B0503020204020204" pitchFamily="34" charset="-122"/>
                <a:ea typeface="微软雅黑" panose="020B0503020204020204" pitchFamily="34" charset="-122"/>
              </a:rPr>
              <a:t>到</a:t>
            </a:r>
            <a:r>
              <a:rPr lang="en-US" altLang="zh-CN" sz="2600" b="1" dirty="0">
                <a:solidFill>
                  <a:srgbClr val="0033CC"/>
                </a:solidFill>
                <a:latin typeface="微软雅黑" panose="020B0503020204020204" pitchFamily="34" charset="-122"/>
                <a:ea typeface="微软雅黑" panose="020B0503020204020204" pitchFamily="34" charset="-122"/>
              </a:rPr>
              <a:t>1965</a:t>
            </a:r>
            <a:r>
              <a:rPr lang="zh-CN" altLang="en-US" sz="2600" b="1" dirty="0">
                <a:solidFill>
                  <a:srgbClr val="0033CC"/>
                </a:solidFill>
                <a:latin typeface="微软雅黑" panose="020B0503020204020204" pitchFamily="34" charset="-122"/>
                <a:ea typeface="微软雅黑" panose="020B0503020204020204" pitchFamily="34" charset="-122"/>
              </a:rPr>
              <a:t>年，大部分殖民地半殖民地国家都获得了独立。又一次</a:t>
            </a:r>
            <a:r>
              <a:rPr lang="zh-CN" altLang="en-US" sz="2600" b="1" dirty="0">
                <a:solidFill>
                  <a:srgbClr val="FF0000"/>
                </a:solidFill>
                <a:latin typeface="微软雅黑" panose="020B0503020204020204" pitchFamily="34" charset="-122"/>
                <a:ea typeface="微软雅黑" panose="020B0503020204020204" pitchFamily="34" charset="-122"/>
              </a:rPr>
              <a:t>现代化运动</a:t>
            </a:r>
            <a:r>
              <a:rPr lang="zh-CN" altLang="en-US" sz="2600" b="1" dirty="0">
                <a:solidFill>
                  <a:srgbClr val="0033CC"/>
                </a:solidFill>
                <a:latin typeface="微软雅黑" panose="020B0503020204020204" pitchFamily="34" charset="-122"/>
                <a:ea typeface="微软雅黑" panose="020B0503020204020204" pitchFamily="34" charset="-122"/>
              </a:rPr>
              <a:t>的基本前提条件具备了。</a:t>
            </a:r>
            <a:endParaRPr lang="zh-CN" altLang="en-US" sz="2600" b="1" dirty="0">
              <a:solidFill>
                <a:srgbClr val="0033CC"/>
              </a:solidFill>
              <a:latin typeface="微软雅黑" panose="020B0503020204020204" pitchFamily="34" charset="-122"/>
              <a:ea typeface="微软雅黑" panose="020B0503020204020204" pitchFamily="34" charset="-122"/>
            </a:endParaRPr>
          </a:p>
        </p:txBody>
      </p:sp>
      <p:sp>
        <p:nvSpPr>
          <p:cNvPr id="37891"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5365" name="标题 4"/>
          <p:cNvSpPr>
            <a:spLocks noGrp="1"/>
          </p:cNvSpPr>
          <p:nvPr>
            <p:ph type="title"/>
          </p:nvPr>
        </p:nvSpPr>
        <p:spPr>
          <a:xfrm>
            <a:off x="323850" y="115888"/>
            <a:ext cx="8496300" cy="1365250"/>
          </a:xfrm>
          <a:solidFill>
            <a:srgbClr val="CAF725"/>
          </a:solidFill>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a:t>
            </a:r>
            <a:r>
              <a:rPr kumimoji="0" lang="en-US" altLang="zh-CN" sz="44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2.4 </a:t>
            </a:r>
            <a:r>
              <a:rPr kumimoji="0" lang="zh-CN" altLang="en-US" sz="44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第四次现代化浪潮</a:t>
            </a:r>
            <a:r>
              <a:rPr kumimoji="0" lang="zh-CN" altLang="en-US" sz="40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a:t>
            </a:r>
            <a:r>
              <a:rPr kumimoji="0" lang="en-US" altLang="zh-CN" sz="40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1950~</a:t>
            </a:r>
            <a:r>
              <a:rPr kumimoji="0" lang="zh-CN" altLang="en-US" sz="40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a:t>
            </a:r>
            <a:br>
              <a:rPr kumimoji="0" lang="en-US" altLang="zh-CN" sz="4000" b="1" i="0" u="none" strike="noStrike" kern="0" cap="none" spc="0" normalizeH="0" baseline="0" noProof="0" dirty="0" smtClean="0">
                <a:ln>
                  <a:noFill/>
                </a:ln>
                <a:solidFill>
                  <a:srgbClr val="996600"/>
                </a:solidFill>
                <a:effectLst/>
                <a:uLnTx/>
                <a:uFillTx/>
                <a:latin typeface="+mj-lt"/>
                <a:ea typeface="黑体" panose="02010609060101010101" pitchFamily="49" charset="-122"/>
                <a:cs typeface="+mj-cs"/>
              </a:rPr>
            </a:br>
            <a:r>
              <a:rPr kumimoji="0" lang="zh-CN" altLang="en-US" sz="4000" b="1" i="0" u="none" strike="noStrike" kern="0" cap="none" spc="0" normalizeH="0" baseline="0" noProof="0" dirty="0" smtClean="0">
                <a:ln>
                  <a:noFill/>
                </a:ln>
                <a:solidFill>
                  <a:srgbClr val="996600"/>
                </a:solidFill>
                <a:effectLst/>
                <a:uLnTx/>
                <a:uFillTx/>
                <a:latin typeface="+mj-lt"/>
                <a:ea typeface="黑体" panose="02010609060101010101" pitchFamily="49" charset="-122"/>
                <a:cs typeface="+mj-cs"/>
              </a:rPr>
              <a:t>     </a:t>
            </a:r>
            <a:r>
              <a:rPr kumimoji="0" lang="zh-CN" altLang="en-US" sz="2800" b="1" i="0" u="none" strike="noStrike" kern="0" cap="none" spc="0" normalizeH="0" baseline="0" noProof="0" dirty="0" smtClean="0">
                <a:ln>
                  <a:noFill/>
                </a:ln>
                <a:solidFill>
                  <a:srgbClr val="996600"/>
                </a:solidFill>
                <a:effectLst/>
                <a:uLnTx/>
                <a:uFillTx/>
                <a:latin typeface="+mj-lt"/>
                <a:ea typeface="黑体" panose="02010609060101010101" pitchFamily="49" charset="-122"/>
                <a:cs typeface="+mj-cs"/>
              </a:rPr>
              <a:t>                </a:t>
            </a:r>
            <a:r>
              <a:rPr kumimoji="0" lang="en-US" altLang="zh-CN" sz="28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j-cs"/>
              </a:rPr>
              <a:t>——</a:t>
            </a:r>
            <a:r>
              <a:rPr kumimoji="0" lang="zh-CN" altLang="en-US" sz="28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j-cs"/>
              </a:rPr>
              <a:t>第二次世界大战后的现代化浪潮</a:t>
            </a:r>
            <a:br>
              <a:rPr kumimoji="0" lang="zh-CN" altLang="en-US" sz="2800" b="1" i="0" u="none" strike="noStrike" kern="0" cap="none" spc="0" normalizeH="0" baseline="0" noProof="0" dirty="0" smtClean="0">
                <a:ln>
                  <a:noFill/>
                </a:ln>
                <a:solidFill>
                  <a:srgbClr val="0070C0"/>
                </a:solidFill>
                <a:effectLst/>
                <a:uLnTx/>
                <a:uFillTx/>
                <a:latin typeface="+mj-lt"/>
                <a:ea typeface="黑体" panose="02010609060101010101" pitchFamily="49" charset="-122"/>
                <a:cs typeface="+mj-cs"/>
              </a:rPr>
            </a:br>
            <a:endParaRPr kumimoji="0" lang="zh-CN" altLang="en-US" sz="2800" b="0" i="0" u="none" strike="noStrike" kern="0" cap="none" spc="0" normalizeH="0" baseline="0" noProof="0" dirty="0" smtClean="0">
              <a:ln>
                <a:noFill/>
              </a:ln>
              <a:solidFill>
                <a:srgbClr val="0070C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323850" y="188913"/>
            <a:ext cx="8496300" cy="865188"/>
          </a:xfrm>
          <a:solidFill>
            <a:schemeClr val="accent1">
              <a:lumMod val="40000"/>
              <a:lumOff val="60000"/>
            </a:schemeClr>
          </a:solidFill>
        </p:spPr>
        <p:txBody>
          <a:bodyPr vert="horz" wrap="square" lIns="91440" tIns="45720" rIns="91440" bIns="45720" numCol="1" anchor="t" anchorCtr="0" compatLnSpc="1"/>
          <a:lstStyle/>
          <a:p>
            <a:pPr marL="0" marR="0" lvl="1" indent="0" algn="l" defTabSz="914400" rtl="0" eaLnBrk="0" fontAlgn="base" latinLnBrk="0" hangingPunct="0">
              <a:lnSpc>
                <a:spcPct val="120000"/>
              </a:lnSpc>
              <a:spcBef>
                <a:spcPct val="0"/>
              </a:spcBef>
              <a:spcAft>
                <a:spcPct val="0"/>
              </a:spcAft>
              <a:buClrTx/>
              <a:buSzTx/>
              <a:buFontTx/>
              <a:buNone/>
              <a:defRPr/>
            </a:pPr>
            <a:r>
              <a:rPr kumimoji="0" lang="zh-CN" altLang="en-US" sz="2900" b="1" i="1" u="none" strike="noStrike" kern="0" cap="none" spc="0" normalizeH="0" baseline="0" noProof="0" dirty="0" smtClean="0">
                <a:ln>
                  <a:noFill/>
                </a:ln>
                <a:solidFill>
                  <a:srgbClr val="996600"/>
                </a:solidFill>
                <a:effectLst>
                  <a:outerShdw blurRad="38100" dist="38100" dir="2700000" algn="tl">
                    <a:srgbClr val="C0C0C0"/>
                  </a:outerShdw>
                </a:effectLst>
                <a:uLnTx/>
                <a:uFillTx/>
                <a:latin typeface="Garamond" panose="02020404030301010803" pitchFamily="18" charset="0"/>
                <a:ea typeface="黑体" panose="02010609060101010101" pitchFamily="49" charset="-122"/>
              </a:rPr>
              <a:t>                </a:t>
            </a:r>
            <a:r>
              <a:rPr kumimoji="0" lang="zh-CN" altLang="en-US" sz="3600" b="1" i="1" u="none" strike="noStrike" kern="0" cap="none" spc="0" normalizeH="0" baseline="0" noProof="0" dirty="0" smtClean="0">
                <a:ln>
                  <a:noFill/>
                </a:ln>
                <a:solidFill>
                  <a:srgbClr val="99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第二次世界大战后的现代化浪潮</a:t>
            </a:r>
            <a:endParaRPr kumimoji="0" lang="zh-CN" altLang="en-US" sz="4800" b="0" i="0" u="none" strike="noStrike" kern="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endParaRPr>
          </a:p>
        </p:txBody>
      </p:sp>
      <p:sp>
        <p:nvSpPr>
          <p:cNvPr id="22531" name="Rectangle 1027"/>
          <p:cNvSpPr>
            <a:spLocks noGrp="1"/>
          </p:cNvSpPr>
          <p:nvPr>
            <p:ph idx="1"/>
          </p:nvPr>
        </p:nvSpPr>
        <p:spPr>
          <a:xfrm>
            <a:off x="528638" y="1357313"/>
            <a:ext cx="8043862" cy="4773612"/>
          </a:xfrm>
        </p:spPr>
        <p:txBody>
          <a:bodyPr vert="horz" wrap="square" lIns="91440" tIns="45720" rIns="91440" bIns="45720" anchor="t"/>
          <a:p>
            <a:pPr algn="just" eaLnBrk="1" hangingPunct="1">
              <a:lnSpc>
                <a:spcPct val="110000"/>
              </a:lnSpc>
              <a:spcBef>
                <a:spcPct val="35000"/>
              </a:spcBef>
            </a:pPr>
            <a:r>
              <a:rPr lang="zh-CN" altLang="en-US" sz="2600" b="1" dirty="0">
                <a:latin typeface="微软雅黑" panose="020B0503020204020204" pitchFamily="34" charset="-122"/>
                <a:ea typeface="微软雅黑" panose="020B0503020204020204" pitchFamily="34" charset="-122"/>
              </a:rPr>
              <a:t>在第四批现代化国家中，有一部分国家和地区的现代化已经取得了较为可喜的成就，如</a:t>
            </a:r>
            <a:r>
              <a:rPr lang="en-US" altLang="zh-CN" sz="2600" b="1" dirty="0">
                <a:latin typeface="微软雅黑" panose="020B0503020204020204" pitchFamily="34" charset="-122"/>
                <a:ea typeface="微软雅黑" panose="020B0503020204020204" pitchFamily="34" charset="-122"/>
              </a:rPr>
              <a:t>1970</a:t>
            </a:r>
            <a:r>
              <a:rPr lang="zh-CN" altLang="en-US" sz="2600" b="1" dirty="0">
                <a:latin typeface="微软雅黑" panose="020B0503020204020204" pitchFamily="34" charset="-122"/>
                <a:ea typeface="微软雅黑" panose="020B0503020204020204" pitchFamily="34" charset="-122"/>
              </a:rPr>
              <a:t>年代以后，东亚和拉丁美洲出现的新兴工业化国家和地区。同时，包括中国在内的一批社会主义国家的现代化也取得了令人瞩目的进展。</a:t>
            </a:r>
            <a:endParaRPr lang="zh-CN" altLang="en-US" sz="2600" b="1" dirty="0">
              <a:latin typeface="微软雅黑" panose="020B0503020204020204" pitchFamily="34" charset="-122"/>
              <a:ea typeface="微软雅黑" panose="020B0503020204020204" pitchFamily="34" charset="-122"/>
            </a:endParaRPr>
          </a:p>
          <a:p>
            <a:pPr algn="just" eaLnBrk="1" hangingPunct="1">
              <a:lnSpc>
                <a:spcPct val="110000"/>
              </a:lnSpc>
              <a:spcBef>
                <a:spcPct val="35000"/>
              </a:spcBef>
            </a:pPr>
            <a:r>
              <a:rPr lang="zh-CN" altLang="en-US" sz="2600" b="1" dirty="0">
                <a:solidFill>
                  <a:srgbClr val="003399"/>
                </a:solidFill>
                <a:latin typeface="微软雅黑" panose="020B0503020204020204" pitchFamily="34" charset="-122"/>
                <a:ea typeface="微软雅黑" panose="020B0503020204020204" pitchFamily="34" charset="-122"/>
              </a:rPr>
              <a:t>但在另外一部分国家，却呈现出不容乐观的途径。这些国家至今没有走上现代化道路，经济落后，人民生活水平低下；还有的国家虽在一段时间内现代化曾取得了可观进展，但由于种种原因，这个过程又被中断了。</a:t>
            </a:r>
            <a:endParaRPr lang="zh-CN" altLang="en-US" sz="2600" b="1" dirty="0">
              <a:solidFill>
                <a:srgbClr val="003399"/>
              </a:solidFill>
              <a:latin typeface="微软雅黑" panose="020B0503020204020204" pitchFamily="34" charset="-122"/>
              <a:ea typeface="微软雅黑" panose="020B0503020204020204" pitchFamily="34" charset="-122"/>
            </a:endParaRPr>
          </a:p>
        </p:txBody>
      </p:sp>
      <p:sp>
        <p:nvSpPr>
          <p:cNvPr id="38916"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38917" name="Picture 5" descr="C:\Program Files (x86)\Microsoft Office\MEDIA\CAGCAT10\j0205582.wmf"/>
          <p:cNvPicPr>
            <a:picLocks noChangeAspect="1"/>
          </p:cNvPicPr>
          <p:nvPr/>
        </p:nvPicPr>
        <p:blipFill>
          <a:blip r:embed="rId1"/>
          <a:stretch>
            <a:fillRect/>
          </a:stretch>
        </p:blipFill>
        <p:spPr>
          <a:xfrm>
            <a:off x="500063" y="-26987"/>
            <a:ext cx="1317625" cy="1208087"/>
          </a:xfrm>
          <a:prstGeom prst="rect">
            <a:avLst/>
          </a:prstGeom>
          <a:noFill/>
          <a:ln w="9525">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grpSp>
        <p:nvGrpSpPr>
          <p:cNvPr id="40966" name="组合 4"/>
          <p:cNvGrpSpPr/>
          <p:nvPr/>
        </p:nvGrpSpPr>
        <p:grpSpPr>
          <a:xfrm>
            <a:off x="0" y="1093788"/>
            <a:ext cx="9144000" cy="5359400"/>
            <a:chOff x="0" y="1093812"/>
            <a:chExt cx="9144000" cy="5359524"/>
          </a:xfrm>
        </p:grpSpPr>
        <p:pic>
          <p:nvPicPr>
            <p:cNvPr id="40967" name="图片 1"/>
            <p:cNvPicPr>
              <a:picLocks noChangeAspect="1"/>
            </p:cNvPicPr>
            <p:nvPr/>
          </p:nvPicPr>
          <p:blipFill>
            <a:blip r:embed="rId1"/>
            <a:stretch>
              <a:fillRect/>
            </a:stretch>
          </p:blipFill>
          <p:spPr>
            <a:xfrm>
              <a:off x="0" y="1093812"/>
              <a:ext cx="9144000" cy="5143500"/>
            </a:xfrm>
            <a:prstGeom prst="rect">
              <a:avLst/>
            </a:prstGeom>
            <a:noFill/>
            <a:ln w="9525">
              <a:noFill/>
            </a:ln>
          </p:spPr>
        </p:pic>
        <p:sp>
          <p:nvSpPr>
            <p:cNvPr id="4" name="矩形 3"/>
            <p:cNvSpPr/>
            <p:nvPr/>
          </p:nvSpPr>
          <p:spPr>
            <a:xfrm>
              <a:off x="250825" y="5948499"/>
              <a:ext cx="7058025" cy="504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6659563" y="1343055"/>
              <a:ext cx="2305050" cy="584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7282" name="Rectangle 2"/>
          <p:cNvSpPr>
            <a:spLocks noGrp="1" noChangeArrowheads="1"/>
          </p:cNvSpPr>
          <p:nvPr>
            <p:ph type="title"/>
          </p:nvPr>
        </p:nvSpPr>
        <p:spPr>
          <a:xfrm>
            <a:off x="246380" y="193675"/>
            <a:ext cx="8532495" cy="1112520"/>
          </a:xfrm>
          <a:solidFill>
            <a:srgbClr val="FFFF99"/>
          </a:solidFill>
        </p:spPr>
        <p:txBody>
          <a:bodyPr vert="horz" wrap="square" lIns="91440" tIns="45720" rIns="91440" bIns="45720" numCol="1" anchor="t" anchorCtr="0" compatLnSpc="1"/>
          <a:p>
            <a:pPr marL="0" marR="0" lvl="0" indent="0" algn="l" defTabSz="914400" rtl="0" eaLnBrk="1" latinLnBrk="0" hangingPunct="1">
              <a:lnSpc>
                <a:spcPct val="12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2.5 </a:t>
            </a: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历次工业革命之回顾</a:t>
            </a:r>
            <a:endPar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pic>
        <p:nvPicPr>
          <p:cNvPr id="39941" name="Picture 6" descr="C:\Program Files (x86)\Microsoft Office\MEDIA\CAGCAT10\j0205462.wmf"/>
          <p:cNvPicPr>
            <a:picLocks noChangeAspect="1"/>
          </p:cNvPicPr>
          <p:nvPr/>
        </p:nvPicPr>
        <p:blipFill>
          <a:blip r:embed="rId2"/>
          <a:stretch>
            <a:fillRect/>
          </a:stretch>
        </p:blipFill>
        <p:spPr>
          <a:xfrm>
            <a:off x="7489190" y="188595"/>
            <a:ext cx="1526540" cy="1117600"/>
          </a:xfrm>
          <a:prstGeom prst="rect">
            <a:avLst/>
          </a:prstGeom>
          <a:noFill/>
          <a:ln w="9525">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副标题 6"/>
          <p:cNvSpPr>
            <a:spLocks noGrp="1"/>
          </p:cNvSpPr>
          <p:nvPr>
            <p:ph type="subTitle" idx="1"/>
          </p:nvPr>
        </p:nvSpPr>
        <p:spPr>
          <a:xfrm>
            <a:off x="1357313" y="2215198"/>
            <a:ext cx="7143750" cy="2500313"/>
          </a:xfrm>
          <a:solidFill>
            <a:srgbClr val="FFFF00">
              <a:alpha val="58039"/>
            </a:srgbClr>
          </a:solidFill>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
                <a:schemeClr val="accent1"/>
              </a:buClr>
              <a:buSzPct val="65000"/>
              <a:buFont typeface="Wingdings" panose="05000000000000000000" pitchFamily="2" charset="2"/>
              <a:buNone/>
              <a:defRPr/>
            </a:pPr>
            <a:r>
              <a:rPr kumimoji="0" lang="zh-CN" altLang="en-US" sz="4800" b="1" u="none" strike="noStrike" kern="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现代化与工业革命之间</a:t>
            </a:r>
            <a:endParaRPr kumimoji="0" lang="en-US" altLang="zh-CN" sz="4800" b="1" u="none" strike="noStrike" kern="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chemeClr val="accent1"/>
              </a:buClr>
              <a:buSzPct val="65000"/>
              <a:buFont typeface="Wingdings" panose="05000000000000000000" pitchFamily="2" charset="2"/>
              <a:buNone/>
              <a:defRPr/>
            </a:pPr>
            <a:r>
              <a:rPr kumimoji="0" lang="zh-CN" altLang="en-US" sz="4800" b="1" u="none" strike="noStrike" kern="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有什么关系？</a:t>
            </a:r>
            <a:endParaRPr kumimoji="0" lang="zh-CN" altLang="en-US" sz="4800" b="1" u="none" strike="noStrike" kern="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6" name="标题 5"/>
          <p:cNvSpPr>
            <a:spLocks noGrp="1"/>
          </p:cNvSpPr>
          <p:nvPr>
            <p:ph type="ctrTitle"/>
          </p:nvPr>
        </p:nvSpPr>
        <p:spPr>
          <a:xfrm>
            <a:off x="642938" y="1214438"/>
            <a:ext cx="7623175" cy="104775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5000" b="1" i="1"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思考：</a:t>
            </a:r>
            <a:endParaRPr kumimoji="0" lang="zh-CN" altLang="en-US" sz="5000" b="1" i="1"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41988" name="灯片编号占位符 4"/>
          <p:cNvSpPr txBox="1">
            <a:spLocks noGrp="1"/>
          </p:cNvSpPr>
          <p:nvPr>
            <p:ph type="sldNum" sz="quarter" idx="4"/>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41989" name="Picture 2" descr="C:\Program Files (x86)\Microsoft Office\MEDIA\CAGCAT10\j0196400.wmf"/>
          <p:cNvPicPr>
            <a:picLocks noChangeAspect="1"/>
          </p:cNvPicPr>
          <p:nvPr/>
        </p:nvPicPr>
        <p:blipFill>
          <a:blip r:embed="rId1"/>
          <a:stretch>
            <a:fillRect/>
          </a:stretch>
        </p:blipFill>
        <p:spPr>
          <a:xfrm>
            <a:off x="754380" y="3792855"/>
            <a:ext cx="1870075" cy="2000250"/>
          </a:xfrm>
          <a:prstGeom prst="rect">
            <a:avLst/>
          </a:prstGeom>
          <a:noFill/>
          <a:ln w="9525">
            <a:noFill/>
          </a:ln>
        </p:spPr>
      </p:pic>
    </p:spTree>
  </p:cSld>
  <p:clrMapOvr>
    <a:masterClrMapping/>
  </p:clrMapOvr>
  <p:transition spd="slow">
    <p:check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23850" y="188913"/>
            <a:ext cx="8362950" cy="1008063"/>
          </a:xfrm>
          <a:blipFill>
            <a:blip r:embed="rId1" cstate="print"/>
            <a:tile tx="0" ty="0" sx="100000" sy="100000" flip="none" algn="tl"/>
          </a:blipFill>
        </p:spPr>
        <p:txBody>
          <a:bodyPr vert="horz" wrap="square" lIns="91440" tIns="45720" rIns="91440" bIns="45720" numCol="1" anchor="t" anchorCtr="0" compatLnSpc="1"/>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3.  </a:t>
            </a:r>
            <a:r>
              <a:rPr kumimoji="0" lang="zh-CN" altLang="en-US" sz="4400" b="1"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现代化两</a:t>
            </a:r>
            <a:r>
              <a:rPr kumimoji="0" lang="zh-CN" altLang="en-US" sz="4400" b="1" i="0" u="none" strike="noStrike" kern="0" cap="none" spc="0" normalizeH="0" baseline="0" noProof="0" dirty="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大类型</a:t>
            </a:r>
            <a:br>
              <a:rPr kumimoji="0" lang="en-US" altLang="zh-CN" sz="4400" b="1" i="0" u="none" strike="noStrike" kern="0" cap="none" spc="0" normalizeH="0" baseline="0" noProof="0" dirty="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br>
            <a:endParaRPr kumimoji="0" lang="zh-CN" altLang="en-US" sz="4400" b="1" i="0" u="none" strike="noStrike" kern="0" cap="none" spc="0" normalizeH="0" baseline="0" noProof="0" dirty="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3" name="内容占位符 2"/>
          <p:cNvSpPr>
            <a:spLocks noGrp="1"/>
          </p:cNvSpPr>
          <p:nvPr>
            <p:ph idx="1"/>
          </p:nvPr>
        </p:nvSpPr>
        <p:spPr>
          <a:xfrm>
            <a:off x="323850" y="1341438"/>
            <a:ext cx="8351838" cy="4751388"/>
          </a:xfrm>
          <a:solidFill>
            <a:srgbClr val="FFFF66"/>
          </a:solidFill>
        </p:spPr>
        <p:txBody>
          <a:bodyPr vert="horz" wrap="square" lIns="91440" tIns="45720" rIns="91440" bIns="45720" numCol="1" anchor="t" anchorCtr="0" compatLnSpc="1"/>
          <a:lstStyle/>
          <a:p>
            <a:pPr marL="1339850" marR="0" lvl="3" indent="-316230" algn="l" defTabSz="914400" rtl="0" eaLnBrk="0" fontAlgn="base" latinLnBrk="0" hangingPunct="0">
              <a:lnSpc>
                <a:spcPct val="150000"/>
              </a:lnSpc>
              <a:spcBef>
                <a:spcPct val="20000"/>
              </a:spcBef>
              <a:spcAft>
                <a:spcPct val="0"/>
              </a:spcAft>
              <a:buClr>
                <a:schemeClr val="accent2"/>
              </a:buClr>
              <a:buSzPct val="70000"/>
              <a:buFont typeface="Wingdings" panose="05000000000000000000" pitchFamily="2" charset="2"/>
              <a:buChar char="q"/>
              <a:defRPr/>
            </a:pPr>
            <a:r>
              <a:rPr kumimoji="0" lang="zh-CN" altLang="en-US" sz="36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早发内生型现代化</a:t>
            </a:r>
            <a:endParaRPr kumimoji="0" lang="en-US" altLang="zh-CN" sz="36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a:p>
            <a:pPr marL="1339850" marR="0" lvl="3" indent="-316230" algn="l" defTabSz="914400" rtl="0" eaLnBrk="0" fontAlgn="base" latinLnBrk="0" hangingPunct="0">
              <a:lnSpc>
                <a:spcPct val="150000"/>
              </a:lnSpc>
              <a:spcBef>
                <a:spcPct val="20000"/>
              </a:spcBef>
              <a:spcAft>
                <a:spcPct val="0"/>
              </a:spcAft>
              <a:buClr>
                <a:schemeClr val="accent2"/>
              </a:buClr>
              <a:buSzPct val="70000"/>
              <a:buFont typeface="Wingdings" panose="05000000000000000000" pitchFamily="2" charset="2"/>
              <a:buChar char="q"/>
              <a:defRPr/>
            </a:pPr>
            <a:r>
              <a:rPr kumimoji="0" lang="zh-CN" altLang="en-US" sz="36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后发外生型现代化</a:t>
            </a:r>
            <a:endParaRPr kumimoji="0" lang="en-US" altLang="zh-CN" sz="36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a:p>
            <a:pPr marL="1681480" marR="0" lvl="4" indent="-339725" algn="l" defTabSz="914400" rtl="0" eaLnBrk="0" fontAlgn="base" latinLnBrk="0" hangingPunct="0">
              <a:lnSpc>
                <a:spcPct val="150000"/>
              </a:lnSpc>
              <a:spcBef>
                <a:spcPct val="20000"/>
              </a:spcBef>
              <a:spcAft>
                <a:spcPct val="0"/>
              </a:spcAft>
              <a:buClr>
                <a:schemeClr val="accent1"/>
              </a:buClr>
              <a:buSzPct val="75000"/>
              <a:buFont typeface="Wingdings" panose="05000000000000000000" pitchFamily="2" charset="2"/>
              <a:buChar char="u"/>
              <a:defRPr/>
            </a:pPr>
            <a:r>
              <a:rPr kumimoji="0" lang="zh-CN" altLang="en-US" sz="3200" b="1" i="0" u="none" strike="noStrike" kern="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后发外生型现代化的特点</a:t>
            </a:r>
            <a:endParaRPr kumimoji="0" lang="en-US" altLang="zh-CN" sz="3200" b="1" i="0" u="none" strike="noStrike" kern="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a:p>
            <a:pPr marL="1681480" marR="0" lvl="4" indent="-339725" algn="l" defTabSz="914400" rtl="0" eaLnBrk="0" fontAlgn="base" latinLnBrk="0" hangingPunct="0">
              <a:lnSpc>
                <a:spcPct val="150000"/>
              </a:lnSpc>
              <a:spcBef>
                <a:spcPct val="20000"/>
              </a:spcBef>
              <a:spcAft>
                <a:spcPct val="0"/>
              </a:spcAft>
              <a:buClr>
                <a:schemeClr val="accent1"/>
              </a:buClr>
              <a:buSzPct val="75000"/>
              <a:buFont typeface="Wingdings" panose="05000000000000000000" pitchFamily="2" charset="2"/>
              <a:buChar char="u"/>
              <a:defRPr/>
            </a:pPr>
            <a:r>
              <a:rPr kumimoji="0" lang="zh-CN" altLang="en-US" sz="3200" b="1" i="0" u="none" strike="noStrike" kern="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后发外生型现代化的条件</a:t>
            </a:r>
            <a:endParaRPr kumimoji="0" lang="en-US" altLang="zh-CN" sz="3200" b="1" i="0" u="none" strike="noStrike" kern="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a:p>
            <a:pPr marL="1681480" marR="0" lvl="4" indent="-339725" algn="l" defTabSz="914400" rtl="0" eaLnBrk="0" fontAlgn="base" latinLnBrk="0" hangingPunct="0">
              <a:lnSpc>
                <a:spcPct val="150000"/>
              </a:lnSpc>
              <a:spcBef>
                <a:spcPct val="20000"/>
              </a:spcBef>
              <a:spcAft>
                <a:spcPct val="0"/>
              </a:spcAft>
              <a:buClr>
                <a:schemeClr val="accent1"/>
              </a:buClr>
              <a:buSzPct val="75000"/>
              <a:buFont typeface="Wingdings" panose="05000000000000000000" pitchFamily="2" charset="2"/>
              <a:buChar char="u"/>
              <a:defRPr/>
            </a:pPr>
            <a:r>
              <a:rPr kumimoji="0" lang="zh-CN" altLang="en-US" sz="3200" b="1" i="0" u="none" strike="noStrike" kern="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后发外生型现代化的特殊问题</a:t>
            </a:r>
            <a:endParaRPr kumimoji="0" lang="en-US" altLang="zh-CN" sz="3200" b="1" i="0" u="none" strike="noStrike" kern="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a:p>
            <a:pPr marL="1339850" marR="0" lvl="3" indent="-31623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q"/>
              <a:defRPr/>
            </a:pPr>
            <a:endParaRPr kumimoji="0" lang="en-US" altLang="zh-CN" sz="2000" b="1" i="0" u="none" strike="noStrike" kern="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a:p>
            <a:pPr marL="1022350" marR="0" lvl="2" indent="-351155"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en-US" altLang="zh-CN" sz="24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a:pPr>
            <a:endParaRPr kumimoji="0" lang="en-US" altLang="zh-CN" sz="24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a:pPr>
            <a:endParaRPr kumimoji="0" lang="zh-CN" altLang="en-US" sz="2400" b="1" i="0" u="none" strike="noStrike" kern="0" cap="none" spc="0" normalizeH="0" baseline="0" noProof="0" dirty="0" smtClean="0">
              <a:ln>
                <a:noFill/>
              </a:ln>
              <a:solidFill>
                <a:srgbClr val="99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43012"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20835" name="Rectangle 3"/>
          <p:cNvSpPr>
            <a:spLocks noGrp="1" noChangeArrowheads="1"/>
          </p:cNvSpPr>
          <p:nvPr>
            <p:ph idx="1"/>
          </p:nvPr>
        </p:nvSpPr>
        <p:spPr>
          <a:xfrm>
            <a:off x="611188" y="1482725"/>
            <a:ext cx="7847013" cy="46831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35000"/>
              </a:spcBef>
              <a:spcAft>
                <a:spcPct val="0"/>
              </a:spcAft>
              <a:buClr>
                <a:schemeClr val="accent1"/>
              </a:buClr>
              <a:buFont typeface="Wingdings" panose="05000000000000000000" pitchFamily="2" charset="2"/>
              <a:buChar char="n"/>
              <a:defRPr/>
            </a:pPr>
            <a:r>
              <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依据一个国家现代化起始的时间以及现代化的最初启动因素，可将目前所有卷入现代化浪潮的国家分为两大类型，即</a:t>
            </a:r>
            <a:r>
              <a:rPr kumimoji="0" lang="zh-CN" altLang="en-US" sz="2800" b="1" i="0" u="none" strike="noStrike" kern="0" cap="none" spc="0" normalizeH="0" baseline="0" noProof="0" dirty="0" smtClean="0">
                <a:ln>
                  <a:noFill/>
                </a:ln>
                <a:solidFill>
                  <a:srgbClr val="99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早发内生型现代化</a:t>
            </a:r>
            <a:r>
              <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zh-CN" altLang="en-US" sz="2800" b="1" i="0" u="none" strike="noStrike" kern="0" cap="none" spc="0" normalizeH="0" baseline="0" noProof="0" dirty="0">
                <a:ln>
                  <a:noFill/>
                </a:ln>
                <a:solidFill>
                  <a:srgbClr val="99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后发外生型现代化。</a:t>
            </a:r>
            <a:endParaRPr kumimoji="0" lang="zh-CN" altLang="en-US" sz="2600" b="1" i="0" u="none" strike="noStrike" kern="0" cap="none" spc="0" normalizeH="0" baseline="0" noProof="0" dirty="0">
              <a:ln>
                <a:noFill/>
              </a:ln>
              <a:solidFill>
                <a:srgbClr val="99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35000"/>
              </a:spcBef>
              <a:spcAft>
                <a:spcPct val="0"/>
              </a:spcAft>
              <a:buClr>
                <a:schemeClr val="accent1"/>
              </a:buClr>
              <a:buSzPct val="65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早发内生型现代化</a:t>
            </a:r>
            <a:r>
              <a:rPr kumimoji="0" lang="zh-CN" altLang="en-US" sz="3200" b="1" i="0" u="none" strike="noStrike" kern="0" cap="none" spc="0" normalizeH="0" baseline="0" noProof="0" dirty="0" smtClean="0">
                <a:ln>
                  <a:noFill/>
                </a:ln>
                <a:solidFill>
                  <a:srgbClr val="996600"/>
                </a:solidFill>
                <a:effectLst/>
                <a:uLnTx/>
                <a:uFillTx/>
                <a:latin typeface="微软雅黑" panose="020B0503020204020204" pitchFamily="34" charset="-122"/>
                <a:ea typeface="微软雅黑" panose="020B0503020204020204" pitchFamily="34" charset="-122"/>
                <a:cs typeface="+mn-cs"/>
              </a:rPr>
              <a:t>  </a:t>
            </a:r>
            <a:r>
              <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以英国、法国、大部分西欧国家和美国为代表，</a:t>
            </a:r>
            <a:r>
              <a:rPr kumimoji="0" lang="zh-CN" altLang="en-US" sz="26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cs typeface="+mn-cs"/>
              </a:rPr>
              <a:t>有两个明显特点：</a:t>
            </a:r>
            <a:r>
              <a:rPr kumimoji="0" lang="zh-CN" altLang="en-US" sz="26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cs typeface="+mn-cs"/>
                <a:sym typeface="Wingdings" panose="05000000000000000000" pitchFamily="2" charset="2"/>
              </a:rPr>
              <a:t>（</a:t>
            </a:r>
            <a:r>
              <a:rPr kumimoji="0" lang="en-US" altLang="zh-CN" sz="26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cs typeface="+mn-cs"/>
              </a:rPr>
              <a:t>1</a:t>
            </a:r>
            <a:r>
              <a:rPr kumimoji="0" lang="zh-CN" altLang="en-US" sz="26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cs typeface="+mn-cs"/>
              </a:rPr>
              <a:t>）现代化开始的时间比较早；（</a:t>
            </a:r>
            <a:r>
              <a:rPr kumimoji="0" lang="en-US" altLang="zh-CN" sz="26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cs typeface="+mn-cs"/>
              </a:rPr>
              <a:t>2</a:t>
            </a:r>
            <a:r>
              <a:rPr kumimoji="0" lang="zh-CN" altLang="en-US" sz="26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cs typeface="+mn-cs"/>
              </a:rPr>
              <a:t>）带有明显的内生性。</a:t>
            </a:r>
            <a:endParaRPr kumimoji="0" lang="zh-CN" altLang="en-US" sz="26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35000"/>
              </a:spcBef>
              <a:spcAft>
                <a:spcPct val="0"/>
              </a:spcAft>
              <a:buClr>
                <a:schemeClr val="accent1"/>
              </a:buClr>
              <a:buSzPct val="65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后发外生型现代化</a:t>
            </a:r>
            <a:r>
              <a:rPr kumimoji="0" lang="zh-CN" altLang="en-US" sz="3200" b="1" i="0" u="none" strike="noStrike" kern="0" cap="none" spc="0" normalizeH="0" baseline="0" noProof="0" dirty="0" smtClean="0">
                <a:ln>
                  <a:noFill/>
                </a:ln>
                <a:solidFill>
                  <a:srgbClr val="996600"/>
                </a:solidFill>
                <a:effectLst/>
                <a:uLnTx/>
                <a:uFillTx/>
                <a:latin typeface="微软雅黑" panose="020B0503020204020204" pitchFamily="34" charset="-122"/>
                <a:ea typeface="微软雅黑" panose="020B0503020204020204" pitchFamily="34" charset="-122"/>
                <a:cs typeface="+mn-cs"/>
              </a:rPr>
              <a:t>  </a:t>
            </a:r>
            <a:r>
              <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自德国、俄国、日本的现代化以来，一直到今天的广大发展中国家的现代化都可归入这一类。</a:t>
            </a:r>
            <a:endParaRPr kumimoji="0" lang="zh-CN" altLang="en-US" sz="2600" b="1" i="0" u="none" strike="noStrike" kern="0" cap="none" spc="0" normalizeH="0" baseline="0" noProof="0" dirty="0" smtClean="0">
              <a:ln>
                <a:noFill/>
              </a:ln>
              <a:solidFill>
                <a:srgbClr val="996600"/>
              </a:solidFill>
              <a:effectLst/>
              <a:uLnTx/>
              <a:uFillTx/>
              <a:latin typeface="微软雅黑" panose="020B0503020204020204" pitchFamily="34" charset="-122"/>
              <a:ea typeface="微软雅黑" panose="020B0503020204020204" pitchFamily="34" charset="-122"/>
              <a:cs typeface="+mn-cs"/>
            </a:endParaRPr>
          </a:p>
        </p:txBody>
      </p:sp>
      <p:sp>
        <p:nvSpPr>
          <p:cNvPr id="2" name="标题 1"/>
          <p:cNvSpPr/>
          <p:nvPr>
            <p:ph type="title"/>
          </p:nvPr>
        </p:nvSpPr>
        <p:spPr/>
        <p:txBody>
          <a:bodyPr/>
          <a:p>
            <a:endParaRPr lang="zh-CN" altLang="en-US"/>
          </a:p>
        </p:txBody>
      </p:sp>
      <p:sp>
        <p:nvSpPr>
          <p:cNvPr id="3" name="标题 1"/>
          <p:cNvSpPr>
            <a:spLocks noGrp="1"/>
          </p:cNvSpPr>
          <p:nvPr/>
        </p:nvSpPr>
        <p:spPr>
          <a:xfrm>
            <a:off x="323850" y="183198"/>
            <a:ext cx="8362950" cy="1008063"/>
          </a:xfrm>
          <a:prstGeom prst="rect">
            <a:avLst/>
          </a:prstGeom>
          <a:blipFill>
            <a:blip r:embed="rId1" cstate="print"/>
            <a:tile tx="0" ty="0" sx="100000" sy="100000" flip="none" algn="tl"/>
          </a:blipFill>
          <a:ln w="9525">
            <a:noFill/>
          </a:ln>
        </p:spPr>
        <p:txBody>
          <a:bodyPr vert="horz" wrap="square" lIns="91440" tIns="45720" rIns="91440" bIns="45720" numCol="1" anchor="t"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3.  </a:t>
            </a:r>
            <a:r>
              <a:rPr kumimoji="0" lang="zh-CN" altLang="en-US" sz="4400" b="1"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现代化两</a:t>
            </a:r>
            <a:r>
              <a:rPr kumimoji="0" lang="zh-CN" altLang="en-US" sz="4400" b="1" i="0" u="none" strike="noStrike" kern="0" cap="none" spc="0" normalizeH="0" baseline="0" noProof="0" dirty="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大类型</a:t>
            </a:r>
            <a:endParaRPr kumimoji="0" lang="zh-CN" altLang="en-US" sz="4400" b="1" i="0" u="none" strike="noStrike" kern="0" cap="none" spc="0" normalizeH="0" baseline="0" noProof="0" dirty="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bwMode="auto">
          <a:xfrm>
            <a:off x="457200" y="277812"/>
            <a:ext cx="8229600" cy="93661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path path="circle">
              <a:fillToRect r="100000" b="100000"/>
            </a:path>
            <a:tileRect l="-100000" t="-100000"/>
          </a:gradFill>
          <a:ln w="9525" cmpd="sng">
            <a:noFill/>
            <a:prstDash val="solid"/>
            <a:miter lim="800000"/>
          </a:ln>
          <a:effectLst/>
          <a:scene3d>
            <a:camera prst="orthographicFront"/>
            <a:lightRig rig="balanced" dir="t"/>
          </a:scene3d>
          <a:sp3d prstMaterial="plastic"/>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4400" b="1"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3.1 </a:t>
            </a:r>
            <a:r>
              <a:rPr kumimoji="0" lang="zh-CN" altLang="en-US" sz="4400" b="1"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早发内生型现代化</a:t>
            </a:r>
            <a:endParaRPr kumimoji="0" lang="zh-CN" altLang="en-US" sz="4400" b="0" u="none" strike="noStrike" kern="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j-cs"/>
            </a:endParaRPr>
          </a:p>
        </p:txBody>
      </p:sp>
      <p:sp>
        <p:nvSpPr>
          <p:cNvPr id="21509" name="Rectangle 3"/>
          <p:cNvSpPr>
            <a:spLocks noGrp="1" noChangeArrowheads="1"/>
          </p:cNvSpPr>
          <p:nvPr>
            <p:ph idx="1"/>
          </p:nvPr>
        </p:nvSpPr>
        <p:spPr>
          <a:xfrm>
            <a:off x="457200" y="1214438"/>
            <a:ext cx="8229600" cy="4916488"/>
          </a:xfrm>
        </p:spPr>
        <p:txBody>
          <a:bodyPr vert="horz" wrap="square" lIns="91440" tIns="45720" rIns="91440" bIns="45720" numCol="1" anchor="t" anchorCtr="0" compatLnSpc="1"/>
          <a:lstStyle/>
          <a:p>
            <a:pPr marL="342900" marR="0" lvl="0" indent="-342900" algn="l" defTabSz="914400" rtl="0" eaLnBrk="1" fontAlgn="base" latinLnBrk="0" hangingPunct="1">
              <a:lnSpc>
                <a:spcPct val="105000"/>
              </a:lnSpc>
              <a:spcBef>
                <a:spcPct val="35000"/>
              </a:spcBef>
              <a:spcAft>
                <a:spcPct val="0"/>
              </a:spcAft>
              <a:buClr>
                <a:schemeClr val="accent1"/>
              </a:buClr>
              <a:buSzPct val="65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分析第一次现代化国家，可得出如下几点结论：</a:t>
            </a:r>
            <a:endPar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base" latinLnBrk="0" hangingPunct="1">
              <a:lnSpc>
                <a:spcPct val="105000"/>
              </a:lnSpc>
              <a:spcBef>
                <a:spcPct val="35000"/>
              </a:spcBef>
              <a:spcAft>
                <a:spcPct val="0"/>
              </a:spcAft>
              <a:buClr>
                <a:schemeClr val="accent1"/>
              </a:buClr>
              <a:buFont typeface="Wingdings" panose="05000000000000000000" charset="0"/>
              <a:buChar char="p"/>
              <a:defRPr/>
            </a:pPr>
            <a:r>
              <a:rPr kumimoji="0" lang="zh-CN" altLang="en-US" sz="3200" b="1" i="0" u="none" strike="noStrike" kern="0" cap="none" spc="0" normalizeH="0" baseline="0" noProof="0" dirty="0" smtClean="0">
                <a:ln>
                  <a:noFill/>
                </a:ln>
                <a:solidFill>
                  <a:srgbClr val="008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民族国家这一新的政治共同体的形成，是现代文明得以产生的前提。</a:t>
            </a:r>
            <a:endParaRPr kumimoji="0" lang="zh-CN" altLang="en-US" sz="2600" b="1" i="0" u="none" strike="noStrike" kern="0" cap="none" spc="0" normalizeH="0" baseline="0" noProof="0" dirty="0" smtClean="0">
              <a:ln>
                <a:noFill/>
              </a:ln>
              <a:solidFill>
                <a:srgbClr val="008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1" algn="l" defTabSz="914400" rtl="0" eaLnBrk="1" fontAlgn="base" latinLnBrk="0" hangingPunct="1">
              <a:lnSpc>
                <a:spcPct val="105000"/>
              </a:lnSpc>
              <a:spcBef>
                <a:spcPct val="35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rPr>
              <a:t>统一民族国家的形成，并不只是意味着政治上的统一，同时还意味着一种有效的中央政权的建立。</a:t>
            </a:r>
            <a:endParaRPr kumimoji="0" lang="zh-CN" altLang="en-US" sz="24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5000"/>
              </a:lnSpc>
              <a:spcBef>
                <a:spcPct val="35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rPr>
              <a:t>这种民族国家</a:t>
            </a:r>
            <a:r>
              <a:rPr kumimoji="0" lang="zh-CN" altLang="en-US" sz="24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rPr>
              <a:t>“本质上是显然矛盾着的观念的实验性的结合，即信仰与服从的共同体观念，强制与意愿的共同体的观念。”</a:t>
            </a:r>
            <a:endParaRPr kumimoji="0" lang="zh-CN" altLang="en-US" sz="24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5000"/>
              </a:lnSpc>
              <a:spcBef>
                <a:spcPct val="35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rPr>
              <a:t>统一的民族国家的形成不仅为统一的经济发展提供了前提条件，也为其他方面的发展创造了可能性。</a:t>
            </a:r>
            <a:endParaRPr kumimoji="0" lang="zh-CN" altLang="en-US" sz="24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endParaRPr>
          </a:p>
        </p:txBody>
      </p:sp>
      <p:sp>
        <p:nvSpPr>
          <p:cNvPr id="45062"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3"/>
          <p:cNvSpPr>
            <a:spLocks noGrp="1" noChangeArrowheads="1"/>
          </p:cNvSpPr>
          <p:nvPr>
            <p:ph idx="1"/>
          </p:nvPr>
        </p:nvSpPr>
        <p:spPr>
          <a:xfrm>
            <a:off x="457200" y="1357313"/>
            <a:ext cx="8229600" cy="4773613"/>
          </a:xfrm>
        </p:spPr>
        <p:txBody>
          <a:bodyPr vert="horz" wrap="square" lIns="91440" tIns="45720" rIns="91440" bIns="45720" numCol="1" anchor="t" anchorCtr="0" compatLnSpc="1"/>
          <a:lstStyle/>
          <a:p>
            <a:pPr marR="0" lvl="0" algn="l" defTabSz="914400" rtl="0" eaLnBrk="1" fontAlgn="base" latinLnBrk="0" hangingPunct="1">
              <a:lnSpc>
                <a:spcPct val="105000"/>
              </a:lnSpc>
              <a:spcBef>
                <a:spcPct val="35000"/>
              </a:spcBef>
              <a:buClr>
                <a:schemeClr val="accent1"/>
              </a:buClr>
              <a:buSzPct val="90000"/>
              <a:buFont typeface="Wingdings" panose="05000000000000000000" charset="0"/>
              <a:buChar char="p"/>
              <a:defRPr/>
            </a:pPr>
            <a:r>
              <a:rPr kumimoji="0" lang="zh-CN" altLang="en-US" sz="3200" b="1" i="0" u="none" strike="noStrike" kern="0" cap="none" spc="0" normalizeH="0" baseline="0" noProof="0" dirty="0" smtClean="0">
                <a:ln>
                  <a:noFill/>
                </a:ln>
                <a:solidFill>
                  <a:srgbClr val="008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西欧作为现代化发源地，其现代化具有一种鲜明的</a:t>
            </a:r>
            <a:r>
              <a:rPr kumimoji="0" lang="zh-CN" altLang="en-US" sz="3200" b="1" i="0" u="none" strike="noStrike" kern="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“内生”</a:t>
            </a:r>
            <a:r>
              <a:rPr kumimoji="0" lang="zh-CN" altLang="en-US" sz="3200" b="1" i="0" u="none" strike="noStrike" kern="0" cap="none" spc="0" normalizeH="0" baseline="0" noProof="0" dirty="0" smtClean="0">
                <a:ln>
                  <a:noFill/>
                </a:ln>
                <a:solidFill>
                  <a:srgbClr val="008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性质。</a:t>
            </a:r>
            <a:endParaRPr kumimoji="0" lang="zh-CN" altLang="en-US" sz="3200" b="1" i="0" u="none" strike="noStrike" kern="0" cap="none" spc="0" normalizeH="0" baseline="0" noProof="0" dirty="0" smtClean="0">
              <a:ln>
                <a:noFill/>
              </a:ln>
              <a:solidFill>
                <a:srgbClr val="008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669925" marR="0" lvl="1" indent="-325755" algn="l" defTabSz="914400" rtl="0" eaLnBrk="1" fontAlgn="base" latinLnBrk="0" hangingPunct="1">
              <a:lnSpc>
                <a:spcPct val="100000"/>
              </a:lnSpc>
              <a:spcBef>
                <a:spcPct val="45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rPr>
              <a:t>作为一种</a:t>
            </a:r>
            <a:r>
              <a:rPr kumimoji="0" lang="zh-CN" altLang="en-US" sz="2400" b="1" i="0" u="none" strike="noStrike" kern="0" cap="none" spc="0" normalizeH="0" baseline="0" noProof="0" dirty="0" smtClean="0">
                <a:ln>
                  <a:noFill/>
                </a:ln>
                <a:solidFill>
                  <a:srgbClr val="008000"/>
                </a:solidFill>
                <a:effectLst/>
                <a:uLnTx/>
                <a:uFillTx/>
                <a:latin typeface="微软雅黑" panose="020B0503020204020204" pitchFamily="34" charset="-122"/>
                <a:ea typeface="微软雅黑" panose="020B0503020204020204" pitchFamily="34" charset="-122"/>
              </a:rPr>
              <a:t>“内生”</a:t>
            </a:r>
            <a:r>
              <a:rPr kumimoji="0" lang="zh-CN" altLang="en-US" sz="24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rPr>
              <a:t>性的历史过程，西欧在现代化的过程中主要不是靠对外部文明的“采借”， 而是靠光大自己传统中的现代性因素与创新来实现现代化的。</a:t>
            </a:r>
            <a:endParaRPr kumimoji="0" lang="zh-CN" altLang="en-US" sz="24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0000"/>
              </a:lnSpc>
              <a:spcBef>
                <a:spcPct val="45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rgbClr val="008000"/>
                </a:solidFill>
                <a:effectLst/>
                <a:uLnTx/>
                <a:uFillTx/>
                <a:latin typeface="微软雅黑" panose="020B0503020204020204" pitchFamily="34" charset="-122"/>
                <a:ea typeface="微软雅黑" panose="020B0503020204020204" pitchFamily="34" charset="-122"/>
              </a:rPr>
              <a:t>“内生”型现代化</a:t>
            </a:r>
            <a:r>
              <a:rPr kumimoji="0" lang="zh-CN" altLang="en-US" sz="24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rPr>
              <a:t>的本质特征之一就是创新。</a:t>
            </a:r>
            <a:endParaRPr kumimoji="0" lang="zh-CN" altLang="en-US" sz="24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0000"/>
              </a:lnSpc>
              <a:spcBef>
                <a:spcPct val="45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rPr>
              <a:t>需要指出的是，</a:t>
            </a:r>
            <a:r>
              <a:rPr kumimoji="0" lang="zh-CN" altLang="en-US" sz="24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rPr>
              <a:t>创新与社会结构的性质具有密切的联系。一般地说，只有在权力较为分散、社会结构多元化、社会动力系统蕴藏在民间、社会活动单位处于活跃状态的社会中，创新活动才易于发生。</a:t>
            </a:r>
            <a:endParaRPr kumimoji="0" lang="zh-CN" altLang="en-US" sz="24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endParaRPr>
          </a:p>
        </p:txBody>
      </p:sp>
      <p:sp>
        <p:nvSpPr>
          <p:cNvPr id="46083"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 name="标题 1"/>
          <p:cNvSpPr/>
          <p:nvPr>
            <p:ph type="title"/>
          </p:nvPr>
        </p:nvSpPr>
        <p:spPr/>
        <p:txBody>
          <a:bodyPr/>
          <a:p>
            <a:endParaRPr lang="zh-CN" altLang="en-US"/>
          </a:p>
        </p:txBody>
      </p:sp>
      <p:sp>
        <p:nvSpPr>
          <p:cNvPr id="5" name="标题 4"/>
          <p:cNvSpPr>
            <a:spLocks noGrp="1"/>
          </p:cNvSpPr>
          <p:nvPr/>
        </p:nvSpPr>
        <p:spPr bwMode="auto">
          <a:xfrm>
            <a:off x="457200" y="277812"/>
            <a:ext cx="8229600" cy="93661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path path="circle">
              <a:fillToRect r="100000" b="100000"/>
            </a:path>
            <a:tileRect l="-100000" t="-100000"/>
          </a:gradFill>
          <a:ln w="9525" cmpd="sng">
            <a:noFill/>
            <a:prstDash val="solid"/>
            <a:miter lim="800000"/>
          </a:ln>
          <a:effectLst/>
          <a:scene3d>
            <a:camera prst="orthographicFront"/>
            <a:lightRig rig="balanced" dir="t"/>
          </a:scene3d>
          <a:sp3d prstMaterial="plastic"/>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4400" b="1"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3.1 </a:t>
            </a:r>
            <a:r>
              <a:rPr kumimoji="0" lang="zh-CN" altLang="en-US" sz="4400" b="1"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早发内生型现代化</a:t>
            </a:r>
            <a:endParaRPr kumimoji="0" lang="zh-CN" altLang="en-US" sz="4400" b="0" u="none" strike="noStrike" kern="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3"/>
          <p:cNvSpPr>
            <a:spLocks noGrp="1" noChangeArrowheads="1"/>
          </p:cNvSpPr>
          <p:nvPr>
            <p:ph idx="1"/>
          </p:nvPr>
        </p:nvSpPr>
        <p:spPr>
          <a:xfrm>
            <a:off x="457200" y="1285875"/>
            <a:ext cx="8229600" cy="4845050"/>
          </a:xfrm>
        </p:spPr>
        <p:txBody>
          <a:bodyPr vert="horz" wrap="square" lIns="91440" tIns="45720" rIns="91440" bIns="45720" numCol="1" anchor="t" anchorCtr="0" compatLnSpc="1"/>
          <a:lstStyle/>
          <a:p>
            <a:pPr marL="342900" marR="0" lvl="0" indent="-342900" algn="l" defTabSz="914400" rtl="0" eaLnBrk="1" fontAlgn="base" latinLnBrk="0" hangingPunct="1">
              <a:lnSpc>
                <a:spcPct val="105000"/>
              </a:lnSpc>
              <a:spcBef>
                <a:spcPct val="35000"/>
              </a:spcBef>
              <a:buClr>
                <a:schemeClr val="accent1"/>
              </a:buClr>
              <a:buSzPct val="90000"/>
              <a:buFont typeface="Wingdings" panose="05000000000000000000" charset="0"/>
              <a:buChar char="p"/>
              <a:defRPr/>
            </a:pPr>
            <a:r>
              <a:rPr kumimoji="0" lang="zh-CN" altLang="en-US" sz="3200" b="1" i="0" u="none" strike="noStrike" kern="0" cap="none" spc="0" normalizeH="0" baseline="0" noProof="0" dirty="0" smtClean="0">
                <a:ln>
                  <a:noFill/>
                </a:ln>
                <a:solidFill>
                  <a:srgbClr val="008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海外扩张弥补了西欧现代化先天不足的条件，而且用整个世界来容纳西欧的发展。</a:t>
            </a:r>
            <a:endParaRPr kumimoji="0" lang="zh-CN" altLang="en-US" sz="3200" b="1" i="0" u="none" strike="noStrike" kern="0" cap="none" spc="0" normalizeH="0" baseline="0" noProof="0" dirty="0" smtClean="0">
              <a:ln>
                <a:noFill/>
              </a:ln>
              <a:solidFill>
                <a:srgbClr val="008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669925" marR="0" lvl="1" indent="-325755" algn="l" defTabSz="914400" rtl="0" eaLnBrk="1" fontAlgn="base" latinLnBrk="0" hangingPunct="1">
              <a:lnSpc>
                <a:spcPct val="100000"/>
              </a:lnSpc>
              <a:spcBef>
                <a:spcPct val="35000"/>
              </a:spcBef>
              <a:spcAft>
                <a:spcPct val="0"/>
              </a:spcAft>
              <a:buClr>
                <a:schemeClr val="accent2"/>
              </a:buClr>
              <a:buSzPct val="60000"/>
              <a:buFont typeface="Wingdings" panose="05000000000000000000" pitchFamily="2" charset="2"/>
              <a:buChar char="q"/>
              <a:defRPr/>
            </a:pPr>
            <a:r>
              <a:rPr kumimoji="0" lang="zh-CN" altLang="en-US" sz="26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rPr>
              <a:t>西欧的现代化历史，同时也是一部在海外侵略、扩张、殖民的历史。</a:t>
            </a:r>
            <a:endParaRPr kumimoji="0" lang="zh-CN" altLang="en-US" sz="26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0000"/>
              </a:lnSpc>
              <a:spcBef>
                <a:spcPct val="35000"/>
              </a:spcBef>
              <a:spcAft>
                <a:spcPct val="0"/>
              </a:spcAft>
              <a:buClr>
                <a:schemeClr val="accent2"/>
              </a:buClr>
              <a:buSzPct val="60000"/>
              <a:buFont typeface="Wingdings" panose="05000000000000000000" pitchFamily="2" charset="2"/>
              <a:buChar char="q"/>
              <a:defRPr/>
            </a:pPr>
            <a:r>
              <a:rPr kumimoji="0" lang="zh-CN" altLang="en-US" sz="26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rPr>
              <a:t>在</a:t>
            </a:r>
            <a:r>
              <a:rPr kumimoji="0" lang="en-US" altLang="zh-CN" sz="26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rPr>
              <a:t>15</a:t>
            </a:r>
            <a:r>
              <a:rPr kumimoji="0" lang="zh-CN" altLang="en-US" sz="26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rPr>
              <a:t>世纪末之前，欧洲的航运基本上限于北大西洋、地中海和波罗的海。从</a:t>
            </a:r>
            <a:r>
              <a:rPr kumimoji="0" lang="en-US" altLang="zh-CN" sz="26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rPr>
              <a:t>15</a:t>
            </a:r>
            <a:r>
              <a:rPr kumimoji="0" lang="zh-CN" altLang="en-US" sz="26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rPr>
              <a:t>世纪末开始进行海外扩张，特别是美洲新大陆的发现，对西欧现代化起了巨大的推动和刺激作用。</a:t>
            </a:r>
            <a:endParaRPr kumimoji="0" lang="zh-CN" altLang="en-US" sz="26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05000"/>
              </a:lnSpc>
              <a:spcBef>
                <a:spcPct val="35000"/>
              </a:spcBef>
              <a:buClr>
                <a:schemeClr val="accent1"/>
              </a:buClr>
              <a:buSzPct val="90000"/>
              <a:buFont typeface="Wingdings" panose="05000000000000000000" charset="0"/>
              <a:buChar char="p"/>
              <a:defRPr/>
            </a:pPr>
            <a:r>
              <a:rPr kumimoji="0" lang="zh-CN" altLang="en-US" sz="3200" b="1" i="0" u="none" strike="noStrike" kern="0" cap="none" spc="0" normalizeH="0" baseline="0" noProof="0" dirty="0" smtClean="0">
                <a:ln>
                  <a:noFill/>
                </a:ln>
                <a:solidFill>
                  <a:srgbClr val="008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西欧现代化的</a:t>
            </a:r>
            <a:r>
              <a:rPr kumimoji="0" lang="zh-CN" altLang="en-US" sz="3200" b="1" i="0" u="none" strike="noStrike" kern="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“内生”</a:t>
            </a:r>
            <a:r>
              <a:rPr kumimoji="0" lang="zh-CN" altLang="en-US" sz="3200" b="1" i="0" u="none" strike="noStrike" kern="0" cap="none" spc="0" normalizeH="0" baseline="0" noProof="0" dirty="0" smtClean="0">
                <a:ln>
                  <a:noFill/>
                </a:ln>
                <a:solidFill>
                  <a:srgbClr val="008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性，决定了其现代化的主要推动者来自民间。</a:t>
            </a:r>
            <a:endParaRPr kumimoji="0" lang="zh-CN" altLang="en-US" sz="3200" b="1" i="0" u="none" strike="noStrike" kern="0" cap="none" spc="0" normalizeH="0" baseline="0" noProof="0" dirty="0" smtClean="0">
              <a:ln>
                <a:noFill/>
              </a:ln>
              <a:solidFill>
                <a:srgbClr val="008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7107"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 name="标题 1"/>
          <p:cNvSpPr/>
          <p:nvPr>
            <p:ph type="title"/>
          </p:nvPr>
        </p:nvSpPr>
        <p:spPr/>
        <p:txBody>
          <a:bodyPr/>
          <a:p>
            <a:endParaRPr lang="zh-CN" altLang="en-US"/>
          </a:p>
        </p:txBody>
      </p:sp>
      <p:sp>
        <p:nvSpPr>
          <p:cNvPr id="5" name="标题 4"/>
          <p:cNvSpPr>
            <a:spLocks noGrp="1"/>
          </p:cNvSpPr>
          <p:nvPr/>
        </p:nvSpPr>
        <p:spPr bwMode="auto">
          <a:xfrm>
            <a:off x="457200" y="277812"/>
            <a:ext cx="8229600" cy="93661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path path="circle">
              <a:fillToRect r="100000" b="100000"/>
            </a:path>
            <a:tileRect l="-100000" t="-100000"/>
          </a:gradFill>
          <a:ln w="9525" cmpd="sng">
            <a:noFill/>
            <a:prstDash val="solid"/>
            <a:miter lim="800000"/>
          </a:ln>
          <a:effectLst/>
          <a:scene3d>
            <a:camera prst="orthographicFront"/>
            <a:lightRig rig="balanced" dir="t"/>
          </a:scene3d>
          <a:sp3d prstMaterial="plastic"/>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4400" b="1"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3.1 </a:t>
            </a:r>
            <a:r>
              <a:rPr kumimoji="0" lang="zh-CN" altLang="en-US" sz="4400" b="1"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早发内生型现代化</a:t>
            </a:r>
            <a:endParaRPr kumimoji="0" lang="zh-CN" altLang="en-US" sz="4400" b="0" u="none" strike="noStrike" kern="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21858" name="Rectangle 1026"/>
          <p:cNvSpPr>
            <a:spLocks noGrp="1" noChangeArrowheads="1"/>
          </p:cNvSpPr>
          <p:nvPr>
            <p:ph type="title"/>
          </p:nvPr>
        </p:nvSpPr>
        <p:spPr>
          <a:xfrm>
            <a:off x="500063" y="304800"/>
            <a:ext cx="7958138" cy="1036638"/>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4400" b="1" u="none" strike="noStrike" kern="0" cap="none" spc="0" normalizeH="0" baseline="0" noProof="0" dirty="0" smtClean="0">
                <a:ln>
                  <a:noFill/>
                </a:ln>
                <a:solidFill>
                  <a:srgbClr val="99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3.2 </a:t>
            </a:r>
            <a:r>
              <a:rPr kumimoji="0" lang="zh-CN" altLang="en-US" sz="4400" b="1" u="none" strike="noStrike" kern="0" cap="none" spc="0" normalizeH="0" baseline="0" noProof="0" dirty="0" smtClean="0">
                <a:ln>
                  <a:noFill/>
                </a:ln>
                <a:solidFill>
                  <a:srgbClr val="99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后发外生型现代化</a:t>
            </a:r>
            <a:endParaRPr kumimoji="0" lang="zh-CN" altLang="en-US" sz="4400" b="1" u="none" strike="noStrike" kern="0" cap="none" spc="0" normalizeH="0" baseline="0" noProof="0" dirty="0" smtClean="0">
              <a:ln>
                <a:noFill/>
              </a:ln>
              <a:solidFill>
                <a:srgbClr val="99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p:txBody>
      </p:sp>
      <p:sp>
        <p:nvSpPr>
          <p:cNvPr id="30725" name="Rectangle 1027"/>
          <p:cNvSpPr>
            <a:spLocks noGrp="1"/>
          </p:cNvSpPr>
          <p:nvPr>
            <p:ph idx="1"/>
          </p:nvPr>
        </p:nvSpPr>
        <p:spPr>
          <a:xfrm>
            <a:off x="685800" y="1430338"/>
            <a:ext cx="7772400" cy="4591050"/>
          </a:xfrm>
        </p:spPr>
        <p:txBody>
          <a:bodyPr vert="horz" wrap="square" lIns="91440" tIns="45720" rIns="91440" bIns="45720" anchor="t"/>
          <a:p>
            <a:pPr eaLnBrk="1" hangingPunct="1">
              <a:lnSpc>
                <a:spcPct val="120000"/>
              </a:lnSpc>
              <a:spcBef>
                <a:spcPct val="35000"/>
              </a:spcBef>
            </a:pPr>
            <a:r>
              <a:rPr lang="zh-CN" altLang="en-US" sz="2600" b="1" dirty="0">
                <a:latin typeface="微软雅黑" panose="020B0503020204020204" pitchFamily="34" charset="-122"/>
                <a:ea typeface="微软雅黑" panose="020B0503020204020204" pitchFamily="34" charset="-122"/>
              </a:rPr>
              <a:t>德国和意大利都属于</a:t>
            </a:r>
            <a:r>
              <a:rPr lang="zh-CN" altLang="en-US" sz="2600" b="1" dirty="0">
                <a:solidFill>
                  <a:srgbClr val="996600"/>
                </a:solidFill>
                <a:latin typeface="微软雅黑" panose="020B0503020204020204" pitchFamily="34" charset="-122"/>
                <a:ea typeface="微软雅黑" panose="020B0503020204020204" pitchFamily="34" charset="-122"/>
              </a:rPr>
              <a:t>“后发”</a:t>
            </a:r>
            <a:r>
              <a:rPr lang="zh-CN" altLang="en-US" sz="2600" b="1" dirty="0">
                <a:latin typeface="微软雅黑" panose="020B0503020204020204" pitchFamily="34" charset="-122"/>
                <a:ea typeface="微软雅黑" panose="020B0503020204020204" pitchFamily="34" charset="-122"/>
              </a:rPr>
              <a:t>现代化国家，但是意大利的现代化被认为属于</a:t>
            </a:r>
            <a:r>
              <a:rPr lang="zh-CN" altLang="en-US" sz="2600" b="1" dirty="0">
                <a:solidFill>
                  <a:srgbClr val="996600"/>
                </a:solidFill>
                <a:latin typeface="微软雅黑" panose="020B0503020204020204" pitchFamily="34" charset="-122"/>
                <a:ea typeface="微软雅黑" panose="020B0503020204020204" pitchFamily="34" charset="-122"/>
              </a:rPr>
              <a:t>“内生型”</a:t>
            </a:r>
            <a:r>
              <a:rPr lang="zh-CN" altLang="en-US" sz="2600" b="1" dirty="0">
                <a:latin typeface="微软雅黑" panose="020B0503020204020204" pitchFamily="34" charset="-122"/>
                <a:ea typeface="微软雅黑" panose="020B0503020204020204" pitchFamily="34" charset="-122"/>
              </a:rPr>
              <a:t>的，而德国的现代化却被认为是</a:t>
            </a:r>
            <a:r>
              <a:rPr lang="zh-CN" altLang="en-US" sz="2600" b="1" dirty="0">
                <a:solidFill>
                  <a:srgbClr val="996600"/>
                </a:solidFill>
                <a:latin typeface="微软雅黑" panose="020B0503020204020204" pitchFamily="34" charset="-122"/>
                <a:ea typeface="微软雅黑" panose="020B0503020204020204" pitchFamily="34" charset="-122"/>
              </a:rPr>
              <a:t>“外生型”</a:t>
            </a:r>
            <a:r>
              <a:rPr lang="zh-CN" altLang="en-US" sz="2600" b="1" dirty="0">
                <a:latin typeface="微软雅黑" panose="020B0503020204020204" pitchFamily="34" charset="-122"/>
                <a:ea typeface="微软雅黑" panose="020B0503020204020204" pitchFamily="34" charset="-122"/>
              </a:rPr>
              <a:t>的。这主要是根据他们国家的现代性积累来看的。</a:t>
            </a:r>
            <a:r>
              <a:rPr lang="zh-CN" altLang="en-US" sz="3200" b="1" dirty="0">
                <a:solidFill>
                  <a:srgbClr val="FF0000"/>
                </a:solidFill>
                <a:latin typeface="华文隶书" panose="02010800040101010101" pitchFamily="2" charset="-122"/>
                <a:ea typeface="华文隶书" panose="02010800040101010101" pitchFamily="2" charset="-122"/>
              </a:rPr>
              <a:t>为什么？</a:t>
            </a:r>
            <a:endParaRPr lang="zh-CN" altLang="en-US" sz="3200" b="1" dirty="0">
              <a:solidFill>
                <a:srgbClr val="FF0000"/>
              </a:solidFill>
              <a:latin typeface="华文隶书" panose="02010800040101010101" pitchFamily="2" charset="-122"/>
              <a:ea typeface="华文隶书" panose="02010800040101010101" pitchFamily="2" charset="-122"/>
            </a:endParaRPr>
          </a:p>
          <a:p>
            <a:pPr eaLnBrk="1" hangingPunct="1">
              <a:lnSpc>
                <a:spcPct val="120000"/>
              </a:lnSpc>
              <a:spcBef>
                <a:spcPct val="35000"/>
              </a:spcBef>
            </a:pPr>
            <a:r>
              <a:rPr lang="zh-CN" altLang="en-US" sz="2600" b="1" dirty="0">
                <a:latin typeface="微软雅黑" panose="020B0503020204020204" pitchFamily="34" charset="-122"/>
                <a:ea typeface="微软雅黑" panose="020B0503020204020204" pitchFamily="34" charset="-122"/>
              </a:rPr>
              <a:t>尽管，德国的文化属于西欧的文化范畴，但如果</a:t>
            </a:r>
            <a:r>
              <a:rPr lang="zh-CN" altLang="en-US" sz="2600" b="1" dirty="0">
                <a:solidFill>
                  <a:srgbClr val="003399"/>
                </a:solidFill>
                <a:latin typeface="微软雅黑" panose="020B0503020204020204" pitchFamily="34" charset="-122"/>
                <a:ea typeface="微软雅黑" panose="020B0503020204020204" pitchFamily="34" charset="-122"/>
              </a:rPr>
              <a:t>从德国现代化起步时看，其现代性的积累显然是很少的，其后来的现代化也经历了大规模的采借过程。</a:t>
            </a:r>
            <a:r>
              <a:rPr lang="zh-CN" altLang="en-US" sz="2600" b="1" dirty="0">
                <a:latin typeface="微软雅黑" panose="020B0503020204020204" pitchFamily="34" charset="-122"/>
                <a:ea typeface="微软雅黑" panose="020B0503020204020204" pitchFamily="34" charset="-122"/>
              </a:rPr>
              <a:t>所以，从基本的特点分析，德国的现代化也是属于</a:t>
            </a:r>
            <a:r>
              <a:rPr lang="zh-CN" altLang="en-US" sz="2600" b="1" dirty="0">
                <a:solidFill>
                  <a:srgbClr val="996600"/>
                </a:solidFill>
                <a:latin typeface="微软雅黑" panose="020B0503020204020204" pitchFamily="34" charset="-122"/>
                <a:ea typeface="微软雅黑" panose="020B0503020204020204" pitchFamily="34" charset="-122"/>
              </a:rPr>
              <a:t>后发外生型</a:t>
            </a:r>
            <a:r>
              <a:rPr lang="zh-CN" altLang="en-US" sz="2600" b="1" dirty="0">
                <a:latin typeface="微软雅黑" panose="020B0503020204020204" pitchFamily="34" charset="-122"/>
                <a:ea typeface="微软雅黑" panose="020B0503020204020204" pitchFamily="34" charset="-122"/>
              </a:rPr>
              <a:t>的。</a:t>
            </a:r>
            <a:endParaRPr lang="zh-CN" altLang="en-US" sz="26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7"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grpSp>
        <p:nvGrpSpPr>
          <p:cNvPr id="1026" name="Organization Chart 6"/>
          <p:cNvGrpSpPr/>
          <p:nvPr/>
        </p:nvGrpSpPr>
        <p:grpSpPr>
          <a:xfrm>
            <a:off x="611188" y="333375"/>
            <a:ext cx="8281987" cy="5832475"/>
            <a:chOff x="340" y="527"/>
            <a:chExt cx="4513" cy="5497"/>
          </a:xfrm>
        </p:grpSpPr>
        <p:sp>
          <p:nvSpPr>
            <p:cNvPr id="1027" name="AutoShape 5"/>
            <p:cNvSpPr>
              <a:spLocks noChangeAspect="1" noTextEdit="1"/>
            </p:cNvSpPr>
            <p:nvPr/>
          </p:nvSpPr>
          <p:spPr>
            <a:xfrm>
              <a:off x="340" y="527"/>
              <a:ext cx="4513" cy="5497"/>
            </a:xfrm>
            <a:prstGeom prst="rect">
              <a:avLst/>
            </a:prstGeom>
            <a:noFill/>
            <a:ln w="9525">
              <a:noFill/>
            </a:ln>
          </p:spPr>
          <p:txBody>
            <a:bodyPr/>
            <a:p>
              <a:endParaRPr lang="zh-CN" altLang="en-US"/>
            </a:p>
          </p:txBody>
        </p:sp>
        <p:cxnSp>
          <p:nvCxnSpPr>
            <p:cNvPr id="1028" name="_s1028"/>
            <p:cNvCxnSpPr>
              <a:stCxn id="1056" idx="0"/>
              <a:endCxn id="1049" idx="2"/>
            </p:cNvCxnSpPr>
            <p:nvPr/>
          </p:nvCxnSpPr>
          <p:spPr>
            <a:xfrm rot="16200000">
              <a:off x="4321" y="3940"/>
              <a:ext cx="500" cy="1"/>
            </a:xfrm>
            <a:prstGeom prst="bentConnector3">
              <a:avLst>
                <a:gd name="adj1" fmla="val 21556"/>
              </a:avLst>
            </a:prstGeom>
            <a:ln w="38100" cap="flat" cmpd="sng">
              <a:solidFill>
                <a:srgbClr val="EBD799"/>
              </a:solidFill>
              <a:prstDash val="solid"/>
              <a:miter/>
              <a:headEnd type="none" w="med" len="med"/>
              <a:tailEnd type="none" w="med" len="med"/>
            </a:ln>
          </p:spPr>
        </p:cxnSp>
        <p:cxnSp>
          <p:nvCxnSpPr>
            <p:cNvPr id="1029" name="_s1029"/>
            <p:cNvCxnSpPr>
              <a:stCxn id="1055" idx="0"/>
              <a:endCxn id="1048" idx="2"/>
            </p:cNvCxnSpPr>
            <p:nvPr/>
          </p:nvCxnSpPr>
          <p:spPr>
            <a:xfrm rot="16200000">
              <a:off x="3660" y="3938"/>
              <a:ext cx="500" cy="5"/>
            </a:xfrm>
            <a:prstGeom prst="bentConnector3">
              <a:avLst>
                <a:gd name="adj1" fmla="val 21556"/>
              </a:avLst>
            </a:prstGeom>
            <a:ln w="38100" cap="flat" cmpd="sng">
              <a:solidFill>
                <a:srgbClr val="EBD799"/>
              </a:solidFill>
              <a:prstDash val="solid"/>
              <a:miter/>
              <a:headEnd type="none" w="med" len="med"/>
              <a:tailEnd type="none" w="med" len="med"/>
            </a:ln>
          </p:spPr>
        </p:cxnSp>
        <p:cxnSp>
          <p:nvCxnSpPr>
            <p:cNvPr id="1030" name="_s1030"/>
            <p:cNvCxnSpPr>
              <a:stCxn id="1054" idx="0"/>
              <a:endCxn id="1047" idx="2"/>
            </p:cNvCxnSpPr>
            <p:nvPr/>
          </p:nvCxnSpPr>
          <p:spPr>
            <a:xfrm rot="16200000">
              <a:off x="3005" y="3940"/>
              <a:ext cx="500" cy="1"/>
            </a:xfrm>
            <a:prstGeom prst="straightConnector1">
              <a:avLst/>
            </a:prstGeom>
            <a:ln w="38100" cap="flat" cmpd="sng">
              <a:solidFill>
                <a:srgbClr val="EBD799"/>
              </a:solidFill>
              <a:prstDash val="solid"/>
              <a:headEnd type="none" w="med" len="med"/>
              <a:tailEnd type="none" w="med" len="med"/>
            </a:ln>
          </p:spPr>
        </p:cxnSp>
        <p:cxnSp>
          <p:nvCxnSpPr>
            <p:cNvPr id="1031" name="_s1031"/>
            <p:cNvCxnSpPr>
              <a:stCxn id="1053" idx="0"/>
              <a:endCxn id="1046" idx="2"/>
            </p:cNvCxnSpPr>
            <p:nvPr/>
          </p:nvCxnSpPr>
          <p:spPr>
            <a:xfrm rot="16200000">
              <a:off x="2347" y="3940"/>
              <a:ext cx="500" cy="1"/>
            </a:xfrm>
            <a:prstGeom prst="straightConnector1">
              <a:avLst/>
            </a:prstGeom>
            <a:ln w="38100" cap="flat" cmpd="sng">
              <a:solidFill>
                <a:srgbClr val="EBD799"/>
              </a:solidFill>
              <a:prstDash val="solid"/>
              <a:headEnd type="none" w="med" len="med"/>
              <a:tailEnd type="none" w="med" len="med"/>
            </a:ln>
          </p:spPr>
        </p:cxnSp>
        <p:cxnSp>
          <p:nvCxnSpPr>
            <p:cNvPr id="1032" name="_s1032"/>
            <p:cNvCxnSpPr>
              <a:stCxn id="1052" idx="0"/>
              <a:endCxn id="1045" idx="2"/>
            </p:cNvCxnSpPr>
            <p:nvPr/>
          </p:nvCxnSpPr>
          <p:spPr>
            <a:xfrm rot="16200000">
              <a:off x="1689" y="3940"/>
              <a:ext cx="500" cy="1"/>
            </a:xfrm>
            <a:prstGeom prst="straightConnector1">
              <a:avLst/>
            </a:prstGeom>
            <a:ln w="38100" cap="flat" cmpd="sng">
              <a:solidFill>
                <a:srgbClr val="EBD799"/>
              </a:solidFill>
              <a:prstDash val="solid"/>
              <a:headEnd type="none" w="med" len="med"/>
              <a:tailEnd type="none" w="med" len="med"/>
            </a:ln>
          </p:spPr>
        </p:cxnSp>
        <p:cxnSp>
          <p:nvCxnSpPr>
            <p:cNvPr id="1033" name="_s1033"/>
            <p:cNvCxnSpPr>
              <a:stCxn id="1051" idx="0"/>
              <a:endCxn id="1044" idx="2"/>
            </p:cNvCxnSpPr>
            <p:nvPr/>
          </p:nvCxnSpPr>
          <p:spPr>
            <a:xfrm rot="16200000">
              <a:off x="1030" y="3940"/>
              <a:ext cx="500" cy="1"/>
            </a:xfrm>
            <a:prstGeom prst="bentConnector3">
              <a:avLst>
                <a:gd name="adj1" fmla="val 21556"/>
              </a:avLst>
            </a:prstGeom>
            <a:ln w="38100" cap="flat" cmpd="sng">
              <a:solidFill>
                <a:srgbClr val="EBD799"/>
              </a:solidFill>
              <a:prstDash val="solid"/>
              <a:miter/>
              <a:headEnd type="none" w="med" len="med"/>
              <a:tailEnd type="none" w="med" len="med"/>
            </a:ln>
          </p:spPr>
        </p:cxnSp>
        <p:cxnSp>
          <p:nvCxnSpPr>
            <p:cNvPr id="1034" name="_s1034"/>
            <p:cNvCxnSpPr>
              <a:stCxn id="1050" idx="0"/>
              <a:endCxn id="1043" idx="2"/>
            </p:cNvCxnSpPr>
            <p:nvPr/>
          </p:nvCxnSpPr>
          <p:spPr>
            <a:xfrm rot="16200000">
              <a:off x="372" y="3940"/>
              <a:ext cx="500" cy="1"/>
            </a:xfrm>
            <a:prstGeom prst="straightConnector1">
              <a:avLst/>
            </a:prstGeom>
            <a:ln w="38100" cap="flat" cmpd="sng">
              <a:solidFill>
                <a:srgbClr val="EBD799"/>
              </a:solidFill>
              <a:prstDash val="solid"/>
              <a:headEnd type="none" w="med" len="med"/>
              <a:tailEnd type="none" w="med" len="med"/>
            </a:ln>
          </p:spPr>
        </p:cxnSp>
        <p:cxnSp>
          <p:nvCxnSpPr>
            <p:cNvPr id="1035" name="_s1035"/>
            <p:cNvCxnSpPr>
              <a:stCxn id="1049" idx="0"/>
              <a:endCxn id="1042" idx="2"/>
            </p:cNvCxnSpPr>
            <p:nvPr/>
          </p:nvCxnSpPr>
          <p:spPr>
            <a:xfrm rot="-16200000" flipH="1">
              <a:off x="3194" y="758"/>
              <a:ext cx="779" cy="1976"/>
            </a:xfrm>
            <a:prstGeom prst="bentConnector3">
              <a:avLst>
                <a:gd name="adj1" fmla="val 13847"/>
              </a:avLst>
            </a:prstGeom>
            <a:ln w="38100" cap="flat" cmpd="sng">
              <a:solidFill>
                <a:schemeClr val="accent1"/>
              </a:solidFill>
              <a:prstDash val="solid"/>
              <a:miter/>
              <a:headEnd type="none" w="med" len="med"/>
              <a:tailEnd type="none" w="med" len="med"/>
            </a:ln>
          </p:spPr>
        </p:cxnSp>
        <p:cxnSp>
          <p:nvCxnSpPr>
            <p:cNvPr id="1036" name="_s1036"/>
            <p:cNvCxnSpPr>
              <a:stCxn id="1048" idx="0"/>
              <a:endCxn id="1042" idx="2"/>
            </p:cNvCxnSpPr>
            <p:nvPr/>
          </p:nvCxnSpPr>
          <p:spPr>
            <a:xfrm rot="-16200000" flipH="1">
              <a:off x="2865" y="1088"/>
              <a:ext cx="779" cy="1317"/>
            </a:xfrm>
            <a:prstGeom prst="bentConnector3">
              <a:avLst>
                <a:gd name="adj1" fmla="val 13847"/>
              </a:avLst>
            </a:prstGeom>
            <a:ln w="38100" cap="flat" cmpd="sng">
              <a:solidFill>
                <a:schemeClr val="accent1"/>
              </a:solidFill>
              <a:prstDash val="solid"/>
              <a:miter/>
              <a:headEnd type="none" w="med" len="med"/>
              <a:tailEnd type="none" w="med" len="med"/>
            </a:ln>
          </p:spPr>
        </p:cxnSp>
        <p:cxnSp>
          <p:nvCxnSpPr>
            <p:cNvPr id="1037" name="_s1037"/>
            <p:cNvCxnSpPr>
              <a:stCxn id="1047" idx="0"/>
              <a:endCxn id="1042" idx="2"/>
            </p:cNvCxnSpPr>
            <p:nvPr/>
          </p:nvCxnSpPr>
          <p:spPr>
            <a:xfrm rot="-16200000" flipH="1">
              <a:off x="2536" y="1417"/>
              <a:ext cx="779" cy="659"/>
            </a:xfrm>
            <a:prstGeom prst="bentConnector3">
              <a:avLst>
                <a:gd name="adj1" fmla="val 13847"/>
              </a:avLst>
            </a:prstGeom>
            <a:ln w="38100" cap="flat" cmpd="sng">
              <a:solidFill>
                <a:schemeClr val="accent1"/>
              </a:solidFill>
              <a:prstDash val="solid"/>
              <a:miter/>
              <a:headEnd type="none" w="med" len="med"/>
              <a:tailEnd type="none" w="med" len="med"/>
            </a:ln>
          </p:spPr>
        </p:cxnSp>
        <p:cxnSp>
          <p:nvCxnSpPr>
            <p:cNvPr id="1038" name="_s1038"/>
            <p:cNvCxnSpPr>
              <a:stCxn id="1046" idx="0"/>
              <a:endCxn id="1042" idx="2"/>
            </p:cNvCxnSpPr>
            <p:nvPr/>
          </p:nvCxnSpPr>
          <p:spPr>
            <a:xfrm rot="-16200000" flipH="1">
              <a:off x="2207" y="1746"/>
              <a:ext cx="779" cy="1"/>
            </a:xfrm>
            <a:prstGeom prst="bentConnector3">
              <a:avLst>
                <a:gd name="adj1" fmla="val 13847"/>
              </a:avLst>
            </a:prstGeom>
            <a:ln w="38100" cap="flat" cmpd="sng">
              <a:solidFill>
                <a:schemeClr val="accent1"/>
              </a:solidFill>
              <a:prstDash val="solid"/>
              <a:miter/>
              <a:headEnd type="none" w="med" len="med"/>
              <a:tailEnd type="none" w="med" len="med"/>
            </a:ln>
          </p:spPr>
        </p:cxnSp>
        <p:cxnSp>
          <p:nvCxnSpPr>
            <p:cNvPr id="1039" name="_s1039"/>
            <p:cNvCxnSpPr>
              <a:stCxn id="1045" idx="0"/>
              <a:endCxn id="1042" idx="2"/>
            </p:cNvCxnSpPr>
            <p:nvPr/>
          </p:nvCxnSpPr>
          <p:spPr>
            <a:xfrm rot="16200000">
              <a:off x="1878" y="1418"/>
              <a:ext cx="779" cy="657"/>
            </a:xfrm>
            <a:prstGeom prst="bentConnector3">
              <a:avLst>
                <a:gd name="adj1" fmla="val 13847"/>
              </a:avLst>
            </a:prstGeom>
            <a:ln w="38100" cap="flat" cmpd="sng">
              <a:solidFill>
                <a:schemeClr val="accent1"/>
              </a:solidFill>
              <a:prstDash val="solid"/>
              <a:miter/>
              <a:headEnd type="none" w="med" len="med"/>
              <a:tailEnd type="none" w="med" len="med"/>
            </a:ln>
          </p:spPr>
        </p:cxnSp>
        <p:cxnSp>
          <p:nvCxnSpPr>
            <p:cNvPr id="1040" name="_s1040"/>
            <p:cNvCxnSpPr>
              <a:stCxn id="1044" idx="0"/>
              <a:endCxn id="1042" idx="2"/>
            </p:cNvCxnSpPr>
            <p:nvPr/>
          </p:nvCxnSpPr>
          <p:spPr>
            <a:xfrm rot="16200000">
              <a:off x="1549" y="1089"/>
              <a:ext cx="779" cy="1315"/>
            </a:xfrm>
            <a:prstGeom prst="bentConnector3">
              <a:avLst>
                <a:gd name="adj1" fmla="val 13847"/>
              </a:avLst>
            </a:prstGeom>
            <a:ln w="38100" cap="flat" cmpd="sng">
              <a:solidFill>
                <a:schemeClr val="accent1"/>
              </a:solidFill>
              <a:prstDash val="solid"/>
              <a:miter/>
              <a:headEnd type="none" w="med" len="med"/>
              <a:tailEnd type="none" w="med" len="med"/>
            </a:ln>
          </p:spPr>
        </p:cxnSp>
        <p:cxnSp>
          <p:nvCxnSpPr>
            <p:cNvPr id="1041" name="_s1041"/>
            <p:cNvCxnSpPr>
              <a:stCxn id="1043" idx="0"/>
              <a:endCxn id="1042" idx="2"/>
            </p:cNvCxnSpPr>
            <p:nvPr/>
          </p:nvCxnSpPr>
          <p:spPr>
            <a:xfrm rot="16200000">
              <a:off x="1219" y="759"/>
              <a:ext cx="779" cy="1974"/>
            </a:xfrm>
            <a:prstGeom prst="bentConnector3">
              <a:avLst>
                <a:gd name="adj1" fmla="val 13847"/>
              </a:avLst>
            </a:prstGeom>
            <a:ln w="38100" cap="flat" cmpd="sng">
              <a:solidFill>
                <a:schemeClr val="accent1"/>
              </a:solidFill>
              <a:prstDash val="solid"/>
              <a:miter/>
              <a:headEnd type="none" w="med" len="med"/>
              <a:tailEnd type="none" w="med" len="med"/>
            </a:ln>
          </p:spPr>
        </p:cxnSp>
        <p:sp>
          <p:nvSpPr>
            <p:cNvPr id="1042" name="_s1042"/>
            <p:cNvSpPr/>
            <p:nvPr/>
          </p:nvSpPr>
          <p:spPr>
            <a:xfrm>
              <a:off x="1326" y="663"/>
              <a:ext cx="2540" cy="694"/>
            </a:xfrm>
            <a:prstGeom prst="roundRect">
              <a:avLst>
                <a:gd name="adj" fmla="val 16667"/>
              </a:avLst>
            </a:prstGeom>
            <a:gradFill rotWithShape="0">
              <a:gsLst>
                <a:gs pos="0">
                  <a:schemeClr val="accent1"/>
                </a:gs>
                <a:gs pos="100000">
                  <a:srgbClr val="EBD799"/>
                </a:gs>
              </a:gsLst>
              <a:path path="rect">
                <a:fillToRect l="100000" t="100000"/>
              </a:path>
              <a:tileRect/>
            </a:gradFill>
            <a:ln w="9525">
              <a:noFill/>
            </a:ln>
          </p:spPr>
          <p:txBody>
            <a:bodyPr wrap="none" lIns="0" tIns="0" rIns="0" bIns="0" anchor="ctr"/>
            <a:p>
              <a:pPr algn="ctr" eaLnBrk="1" hangingPunct="1"/>
              <a:r>
                <a:rPr lang="en-US" altLang="zh-CN" sz="3800" b="1" dirty="0">
                  <a:solidFill>
                    <a:schemeClr val="hlink"/>
                  </a:solidFill>
                  <a:effectLst>
                    <a:outerShdw blurRad="38100" dist="38100" dir="2700000">
                      <a:srgbClr val="000000"/>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800" b="1" dirty="0">
                  <a:solidFill>
                    <a:schemeClr val="hlink"/>
                  </a:solidFill>
                  <a:effectLst>
                    <a:outerShdw blurRad="38100" dist="38100" dir="2700000">
                      <a:srgbClr val="000000"/>
                    </a:outerShdw>
                  </a:effectLst>
                  <a:latin typeface="微软雅黑" panose="020B0503020204020204" pitchFamily="34" charset="-122"/>
                  <a:ea typeface="微软雅黑" panose="020B0503020204020204" pitchFamily="34" charset="-122"/>
                  <a:cs typeface="微软雅黑" panose="020B0503020204020204" pitchFamily="34" charset="-122"/>
                </a:rPr>
                <a:t>社会变迁的原因</a:t>
              </a:r>
              <a:endParaRPr lang="zh-CN" altLang="en-US" sz="3800" b="1" dirty="0">
                <a:solidFill>
                  <a:schemeClr val="hlink"/>
                </a:solidFill>
                <a:effectLst>
                  <a:outerShdw blurRad="38100" dist="38100" dir="2700000">
                    <a:srgbClr val="000000"/>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3" name="_s1043"/>
            <p:cNvSpPr/>
            <p:nvPr/>
          </p:nvSpPr>
          <p:spPr>
            <a:xfrm>
              <a:off x="340" y="2136"/>
              <a:ext cx="564" cy="1555"/>
            </a:xfrm>
            <a:prstGeom prst="roundRect">
              <a:avLst>
                <a:gd name="adj" fmla="val 16667"/>
              </a:avLst>
            </a:prstGeom>
            <a:gradFill rotWithShape="0">
              <a:gsLst>
                <a:gs pos="0">
                  <a:schemeClr val="accent1"/>
                </a:gs>
                <a:gs pos="100000">
                  <a:srgbClr val="EBD799"/>
                </a:gs>
              </a:gsLst>
              <a:path path="rect">
                <a:fillToRect l="100000" t="100000"/>
              </a:path>
              <a:tileRect/>
            </a:gradFill>
            <a:ln w="9525">
              <a:noFill/>
            </a:ln>
          </p:spPr>
          <p:txBody>
            <a:bodyPr vert="eaVert" wrap="none" lIns="0" tIns="0" rIns="0" bIns="0" anchor="ctr"/>
            <a:p>
              <a:pPr algn="ctr" eaLnBrk="1" hangingPunct="1"/>
              <a:r>
                <a:rPr lang="zh-CN" altLang="en-US" sz="2400" b="1" dirty="0">
                  <a:solidFill>
                    <a:schemeClr val="hlink"/>
                  </a:solidFill>
                  <a:effectLst>
                    <a:outerShdw blurRad="38100" dist="38100" dir="2700000">
                      <a:srgbClr val="000000"/>
                    </a:outerShdw>
                  </a:effectLst>
                  <a:latin typeface="微软雅黑" panose="020B0503020204020204" pitchFamily="34" charset="-122"/>
                  <a:ea typeface="微软雅黑" panose="020B0503020204020204" pitchFamily="34" charset="-122"/>
                </a:rPr>
                <a:t>自然环境</a:t>
              </a:r>
              <a:endParaRPr lang="zh-CN" altLang="en-US" sz="2400" b="1" dirty="0">
                <a:solidFill>
                  <a:schemeClr val="hlink"/>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p:txBody>
        </p:sp>
        <p:sp>
          <p:nvSpPr>
            <p:cNvPr id="1044" name="_s1044"/>
            <p:cNvSpPr/>
            <p:nvPr/>
          </p:nvSpPr>
          <p:spPr>
            <a:xfrm>
              <a:off x="998" y="2136"/>
              <a:ext cx="565" cy="1555"/>
            </a:xfrm>
            <a:prstGeom prst="roundRect">
              <a:avLst>
                <a:gd name="adj" fmla="val 16667"/>
              </a:avLst>
            </a:prstGeom>
            <a:gradFill rotWithShape="0">
              <a:gsLst>
                <a:gs pos="0">
                  <a:schemeClr val="accent1"/>
                </a:gs>
                <a:gs pos="100000">
                  <a:srgbClr val="EBD799"/>
                </a:gs>
              </a:gsLst>
              <a:path path="rect">
                <a:fillToRect l="100000" t="100000"/>
              </a:path>
              <a:tileRect/>
            </a:gradFill>
            <a:ln w="9525">
              <a:noFill/>
            </a:ln>
          </p:spPr>
          <p:txBody>
            <a:bodyPr vert="eaVert" wrap="none" lIns="0" tIns="0" rIns="0" bIns="0" anchor="ctr"/>
            <a:p>
              <a:pPr algn="ctr" eaLnBrk="1" hangingPunct="1"/>
              <a:r>
                <a:rPr lang="zh-CN" altLang="en-US" sz="2400" b="1" dirty="0">
                  <a:solidFill>
                    <a:schemeClr val="hlink"/>
                  </a:solidFill>
                  <a:effectLst>
                    <a:outerShdw blurRad="38100" dist="38100" dir="2700000">
                      <a:srgbClr val="000000"/>
                    </a:outerShdw>
                  </a:effectLst>
                  <a:latin typeface="微软雅黑" panose="020B0503020204020204" pitchFamily="34" charset="-122"/>
                  <a:ea typeface="微软雅黑" panose="020B0503020204020204" pitchFamily="34" charset="-122"/>
                </a:rPr>
                <a:t>人       口</a:t>
              </a:r>
              <a:endParaRPr lang="zh-CN" altLang="en-US" sz="2200" b="1" dirty="0">
                <a:solidFill>
                  <a:schemeClr val="hlink"/>
                </a:solidFill>
                <a:effectLst>
                  <a:outerShdw blurRad="38100" dist="38100" dir="2700000">
                    <a:srgbClr val="000000"/>
                  </a:outerShdw>
                </a:effectLst>
                <a:latin typeface="Arial" panose="020B0604020202020204" pitchFamily="34" charset="0"/>
                <a:ea typeface="宋体" panose="02010600030101010101" pitchFamily="2" charset="-122"/>
              </a:endParaRPr>
            </a:p>
          </p:txBody>
        </p:sp>
        <p:sp>
          <p:nvSpPr>
            <p:cNvPr id="1045" name="_s1045"/>
            <p:cNvSpPr/>
            <p:nvPr/>
          </p:nvSpPr>
          <p:spPr>
            <a:xfrm>
              <a:off x="1657" y="2136"/>
              <a:ext cx="564" cy="1555"/>
            </a:xfrm>
            <a:prstGeom prst="roundRect">
              <a:avLst>
                <a:gd name="adj" fmla="val 16667"/>
              </a:avLst>
            </a:prstGeom>
            <a:gradFill rotWithShape="0">
              <a:gsLst>
                <a:gs pos="0">
                  <a:schemeClr val="accent1"/>
                </a:gs>
                <a:gs pos="100000">
                  <a:srgbClr val="EBD799"/>
                </a:gs>
              </a:gsLst>
              <a:path path="rect">
                <a:fillToRect l="100000" t="100000"/>
              </a:path>
              <a:tileRect/>
            </a:gradFill>
            <a:ln w="9525">
              <a:noFill/>
            </a:ln>
          </p:spPr>
          <p:txBody>
            <a:bodyPr vert="eaVert" wrap="none" lIns="0" tIns="0" rIns="0" bIns="0" anchor="ctr"/>
            <a:p>
              <a:pPr algn="ctr" eaLnBrk="1" hangingPunct="1"/>
              <a:r>
                <a:rPr lang="zh-CN" altLang="en-US" sz="2400" b="1" dirty="0">
                  <a:solidFill>
                    <a:schemeClr val="hlink"/>
                  </a:solidFill>
                  <a:effectLst>
                    <a:outerShdw blurRad="38100" dist="38100" dir="2700000">
                      <a:srgbClr val="000000"/>
                    </a:outerShdw>
                  </a:effectLst>
                  <a:latin typeface="微软雅黑" panose="020B0503020204020204" pitchFamily="34" charset="-122"/>
                  <a:ea typeface="微软雅黑" panose="020B0503020204020204" pitchFamily="34" charset="-122"/>
                </a:rPr>
                <a:t>思       想</a:t>
              </a:r>
              <a:endParaRPr lang="zh-CN" altLang="en-US" sz="2200" b="1" dirty="0">
                <a:solidFill>
                  <a:schemeClr val="hlink"/>
                </a:solidFill>
                <a:effectLst>
                  <a:outerShdw blurRad="38100" dist="38100" dir="2700000">
                    <a:srgbClr val="000000"/>
                  </a:outerShdw>
                </a:effectLst>
                <a:latin typeface="Arial" panose="020B0604020202020204" pitchFamily="34" charset="0"/>
                <a:ea typeface="宋体" panose="02010600030101010101" pitchFamily="2" charset="-122"/>
              </a:endParaRPr>
            </a:p>
          </p:txBody>
        </p:sp>
        <p:sp>
          <p:nvSpPr>
            <p:cNvPr id="1046" name="_s1046"/>
            <p:cNvSpPr/>
            <p:nvPr/>
          </p:nvSpPr>
          <p:spPr>
            <a:xfrm>
              <a:off x="2315" y="2136"/>
              <a:ext cx="564" cy="1555"/>
            </a:xfrm>
            <a:prstGeom prst="roundRect">
              <a:avLst>
                <a:gd name="adj" fmla="val 16667"/>
              </a:avLst>
            </a:prstGeom>
            <a:gradFill rotWithShape="0">
              <a:gsLst>
                <a:gs pos="0">
                  <a:schemeClr val="accent1"/>
                </a:gs>
                <a:gs pos="100000">
                  <a:srgbClr val="EBD799"/>
                </a:gs>
              </a:gsLst>
              <a:path path="rect">
                <a:fillToRect l="100000" t="100000"/>
              </a:path>
              <a:tileRect/>
            </a:gradFill>
            <a:ln w="9525">
              <a:noFill/>
            </a:ln>
          </p:spPr>
          <p:txBody>
            <a:bodyPr vert="eaVert" wrap="none" lIns="0" tIns="0" rIns="0" bIns="0" anchor="ctr"/>
            <a:p>
              <a:pPr algn="ctr" eaLnBrk="1" hangingPunct="1"/>
              <a:r>
                <a:rPr lang="zh-CN" altLang="en-US" sz="2400" b="1" dirty="0">
                  <a:solidFill>
                    <a:schemeClr val="hlink"/>
                  </a:solidFill>
                  <a:effectLst>
                    <a:outerShdw blurRad="38100" dist="38100" dir="2700000">
                      <a:srgbClr val="000000"/>
                    </a:outerShdw>
                  </a:effectLst>
                  <a:latin typeface="微软雅黑" panose="020B0503020204020204" pitchFamily="34" charset="-122"/>
                  <a:ea typeface="微软雅黑" panose="020B0503020204020204" pitchFamily="34" charset="-122"/>
                </a:rPr>
                <a:t>“</a:t>
              </a:r>
              <a:r>
                <a:rPr lang="zh-CN" altLang="en-US" sz="2400" b="1" dirty="0">
                  <a:solidFill>
                    <a:schemeClr val="hlink"/>
                  </a:solidFill>
                  <a:effectLst>
                    <a:outerShdw blurRad="38100" dist="38100" dir="2700000">
                      <a:srgbClr val="000000"/>
                    </a:outerShdw>
                  </a:effectLst>
                  <a:latin typeface="微软雅黑" panose="020B0503020204020204" pitchFamily="34" charset="-122"/>
                  <a:ea typeface="微软雅黑" panose="020B0503020204020204" pitchFamily="34" charset="-122"/>
                </a:rPr>
                <a:t>事  件”</a:t>
              </a:r>
              <a:endParaRPr lang="zh-CN" altLang="en-US" sz="2200" b="1" dirty="0">
                <a:solidFill>
                  <a:schemeClr val="hlink"/>
                </a:solidFill>
                <a:effectLst>
                  <a:outerShdw blurRad="38100" dist="38100" dir="2700000">
                    <a:srgbClr val="000000"/>
                  </a:outerShdw>
                </a:effectLst>
                <a:latin typeface="Arial" panose="020B0604020202020204" pitchFamily="34" charset="0"/>
                <a:ea typeface="宋体" panose="02010600030101010101" pitchFamily="2" charset="-122"/>
              </a:endParaRPr>
            </a:p>
          </p:txBody>
        </p:sp>
        <p:sp>
          <p:nvSpPr>
            <p:cNvPr id="1047" name="_s1047"/>
            <p:cNvSpPr/>
            <p:nvPr/>
          </p:nvSpPr>
          <p:spPr>
            <a:xfrm>
              <a:off x="2973" y="2136"/>
              <a:ext cx="564" cy="1555"/>
            </a:xfrm>
            <a:prstGeom prst="roundRect">
              <a:avLst>
                <a:gd name="adj" fmla="val 16667"/>
              </a:avLst>
            </a:prstGeom>
            <a:gradFill rotWithShape="0">
              <a:gsLst>
                <a:gs pos="0">
                  <a:schemeClr val="accent1"/>
                </a:gs>
                <a:gs pos="100000">
                  <a:srgbClr val="EBD799"/>
                </a:gs>
              </a:gsLst>
              <a:path path="rect">
                <a:fillToRect l="100000" t="100000"/>
              </a:path>
              <a:tileRect/>
            </a:gradFill>
            <a:ln w="9525">
              <a:noFill/>
            </a:ln>
          </p:spPr>
          <p:txBody>
            <a:bodyPr vert="eaVert" wrap="none" lIns="0" tIns="0" rIns="0" bIns="0" anchor="ctr"/>
            <a:p>
              <a:pPr algn="ctr" eaLnBrk="1" hangingPunct="1"/>
              <a:r>
                <a:rPr lang="zh-CN" altLang="en-US" sz="2400" b="1" dirty="0">
                  <a:solidFill>
                    <a:schemeClr val="hlink"/>
                  </a:solidFill>
                  <a:effectLst>
                    <a:outerShdw blurRad="38100" dist="38100" dir="2700000">
                      <a:srgbClr val="000000"/>
                    </a:outerShdw>
                  </a:effectLst>
                  <a:latin typeface="微软雅黑" panose="020B0503020204020204" pitchFamily="34" charset="-122"/>
                  <a:ea typeface="微软雅黑" panose="020B0503020204020204" pitchFamily="34" charset="-122"/>
                </a:rPr>
                <a:t>文化创新</a:t>
              </a:r>
              <a:endParaRPr lang="zh-CN" altLang="en-US" sz="2200" b="1" dirty="0">
                <a:solidFill>
                  <a:schemeClr val="hlink"/>
                </a:solidFill>
                <a:effectLst>
                  <a:outerShdw blurRad="38100" dist="38100" dir="2700000">
                    <a:srgbClr val="000000"/>
                  </a:outerShdw>
                </a:effectLst>
                <a:latin typeface="Arial" panose="020B0604020202020204" pitchFamily="34" charset="0"/>
                <a:ea typeface="宋体" panose="02010600030101010101" pitchFamily="2" charset="-122"/>
              </a:endParaRPr>
            </a:p>
          </p:txBody>
        </p:sp>
        <p:sp>
          <p:nvSpPr>
            <p:cNvPr id="1048" name="_s1048"/>
            <p:cNvSpPr/>
            <p:nvPr/>
          </p:nvSpPr>
          <p:spPr>
            <a:xfrm>
              <a:off x="3631" y="2136"/>
              <a:ext cx="564" cy="1555"/>
            </a:xfrm>
            <a:prstGeom prst="roundRect">
              <a:avLst>
                <a:gd name="adj" fmla="val 16667"/>
              </a:avLst>
            </a:prstGeom>
            <a:gradFill rotWithShape="0">
              <a:gsLst>
                <a:gs pos="0">
                  <a:schemeClr val="accent1"/>
                </a:gs>
                <a:gs pos="100000">
                  <a:srgbClr val="EBD799"/>
                </a:gs>
              </a:gsLst>
              <a:path path="rect">
                <a:fillToRect l="100000" t="100000"/>
              </a:path>
              <a:tileRect/>
            </a:gradFill>
            <a:ln w="9525">
              <a:noFill/>
            </a:ln>
          </p:spPr>
          <p:txBody>
            <a:bodyPr vert="eaVert" wrap="none" lIns="0" tIns="0" rIns="0" bIns="0" anchor="ctr"/>
            <a:p>
              <a:pPr algn="ctr" eaLnBrk="1" hangingPunct="1"/>
              <a:r>
                <a:rPr lang="zh-CN" altLang="en-US" sz="2400" b="1" dirty="0">
                  <a:solidFill>
                    <a:schemeClr val="hlink"/>
                  </a:solidFill>
                  <a:effectLst>
                    <a:outerShdw blurRad="38100" dist="38100" dir="2700000">
                      <a:srgbClr val="000000"/>
                    </a:outerShdw>
                  </a:effectLst>
                  <a:latin typeface="微软雅黑" panose="020B0503020204020204" pitchFamily="34" charset="-122"/>
                  <a:ea typeface="微软雅黑" panose="020B0503020204020204" pitchFamily="34" charset="-122"/>
                </a:rPr>
                <a:t>人的行动</a:t>
              </a:r>
              <a:endParaRPr lang="zh-CN" altLang="en-US" sz="2200" b="1" dirty="0">
                <a:solidFill>
                  <a:schemeClr val="hlink"/>
                </a:solidFill>
                <a:effectLst>
                  <a:outerShdw blurRad="38100" dist="38100" dir="2700000">
                    <a:srgbClr val="000000"/>
                  </a:outerShdw>
                </a:effectLst>
                <a:latin typeface="Arial" panose="020B0604020202020204" pitchFamily="34" charset="0"/>
                <a:ea typeface="宋体" panose="02010600030101010101" pitchFamily="2" charset="-122"/>
              </a:endParaRPr>
            </a:p>
          </p:txBody>
        </p:sp>
        <p:sp>
          <p:nvSpPr>
            <p:cNvPr id="1049" name="_s1049"/>
            <p:cNvSpPr/>
            <p:nvPr/>
          </p:nvSpPr>
          <p:spPr>
            <a:xfrm>
              <a:off x="4290" y="2136"/>
              <a:ext cx="563" cy="1555"/>
            </a:xfrm>
            <a:prstGeom prst="roundRect">
              <a:avLst>
                <a:gd name="adj" fmla="val 16667"/>
              </a:avLst>
            </a:prstGeom>
            <a:gradFill rotWithShape="0">
              <a:gsLst>
                <a:gs pos="0">
                  <a:schemeClr val="accent1"/>
                </a:gs>
                <a:gs pos="100000">
                  <a:srgbClr val="EBD799"/>
                </a:gs>
              </a:gsLst>
              <a:path path="rect">
                <a:fillToRect l="100000" t="100000"/>
              </a:path>
              <a:tileRect/>
            </a:gradFill>
            <a:ln w="9525">
              <a:noFill/>
            </a:ln>
          </p:spPr>
          <p:txBody>
            <a:bodyPr vert="eaVert" wrap="none" lIns="0" tIns="0" rIns="0" bIns="0" anchor="ctr"/>
            <a:p>
              <a:pPr algn="ctr" eaLnBrk="1" hangingPunct="1"/>
              <a:r>
                <a:rPr lang="zh-CN" altLang="en-US" sz="2400" b="1" dirty="0">
                  <a:solidFill>
                    <a:schemeClr val="hlink"/>
                  </a:solidFill>
                  <a:effectLst>
                    <a:outerShdw blurRad="38100" dist="38100" dir="2700000">
                      <a:srgbClr val="000000"/>
                    </a:outerShdw>
                  </a:effectLst>
                  <a:latin typeface="微软雅黑" panose="020B0503020204020204" pitchFamily="34" charset="-122"/>
                  <a:ea typeface="微软雅黑" panose="020B0503020204020204" pitchFamily="34" charset="-122"/>
                </a:rPr>
                <a:t>科学技术</a:t>
              </a:r>
              <a:endParaRPr lang="zh-CN" altLang="en-US" sz="2200" b="1" dirty="0">
                <a:solidFill>
                  <a:schemeClr val="hlink"/>
                </a:solidFill>
                <a:effectLst>
                  <a:outerShdw blurRad="38100" dist="38100" dir="2700000">
                    <a:srgbClr val="000000"/>
                  </a:outerShdw>
                </a:effectLst>
                <a:latin typeface="Arial" panose="020B0604020202020204" pitchFamily="34" charset="0"/>
                <a:ea typeface="宋体" panose="02010600030101010101" pitchFamily="2" charset="-122"/>
              </a:endParaRPr>
            </a:p>
          </p:txBody>
        </p:sp>
        <p:sp>
          <p:nvSpPr>
            <p:cNvPr id="1050" name="_s1050"/>
            <p:cNvSpPr/>
            <p:nvPr/>
          </p:nvSpPr>
          <p:spPr>
            <a:xfrm>
              <a:off x="340" y="4191"/>
              <a:ext cx="564" cy="1833"/>
            </a:xfrm>
            <a:prstGeom prst="roundRect">
              <a:avLst>
                <a:gd name="adj" fmla="val 16667"/>
              </a:avLst>
            </a:prstGeom>
            <a:gradFill rotWithShape="0">
              <a:gsLst>
                <a:gs pos="0">
                  <a:schemeClr val="accent1"/>
                </a:gs>
                <a:gs pos="100000">
                  <a:srgbClr val="EBD799"/>
                </a:gs>
              </a:gsLst>
              <a:path path="rect">
                <a:fillToRect l="100000" t="100000"/>
              </a:path>
              <a:tileRect/>
            </a:gradFill>
            <a:ln w="9525">
              <a:noFill/>
            </a:ln>
          </p:spPr>
          <p:txBody>
            <a:bodyPr wrap="none" lIns="0" tIns="0" rIns="0" bIns="0" anchor="ctr"/>
            <a:p>
              <a:pPr algn="ctr" eaLnBrk="1" hangingPunct="1">
                <a:lnSpc>
                  <a:spcPct val="120000"/>
                </a:lnSpc>
              </a:pPr>
              <a:r>
                <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rPr>
                <a:t>气候环境</a:t>
              </a:r>
              <a:endPar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lnSpc>
                  <a:spcPct val="120000"/>
                </a:lnSpc>
              </a:pPr>
              <a:r>
                <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rPr>
                <a:t>（热带、寒带）</a:t>
              </a:r>
              <a:endPar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lnSpc>
                  <a:spcPct val="120000"/>
                </a:lnSpc>
              </a:pPr>
              <a:r>
                <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rPr>
                <a:t>地理位置</a:t>
              </a:r>
              <a:endParaRPr lang="zh-CN" altLang="en-US" sz="16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lnSpc>
                  <a:spcPct val="120000"/>
                </a:lnSpc>
              </a:pPr>
              <a:r>
                <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rPr>
                <a:t>（要冲、偏远）</a:t>
              </a:r>
              <a:endPar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lnSpc>
                  <a:spcPct val="120000"/>
                </a:lnSpc>
              </a:pPr>
              <a:r>
                <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rPr>
                <a:t>自然灾害</a:t>
              </a:r>
              <a:endPar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lnSpc>
                  <a:spcPct val="120000"/>
                </a:lnSpc>
              </a:pPr>
              <a:r>
                <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rPr>
                <a:t>（火山、海啸）</a:t>
              </a:r>
              <a:endPar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p:txBody>
        </p:sp>
        <p:sp>
          <p:nvSpPr>
            <p:cNvPr id="1051" name="_s1051"/>
            <p:cNvSpPr/>
            <p:nvPr/>
          </p:nvSpPr>
          <p:spPr>
            <a:xfrm>
              <a:off x="998" y="4191"/>
              <a:ext cx="564" cy="1833"/>
            </a:xfrm>
            <a:prstGeom prst="roundRect">
              <a:avLst>
                <a:gd name="adj" fmla="val 16667"/>
              </a:avLst>
            </a:prstGeom>
            <a:gradFill rotWithShape="0">
              <a:gsLst>
                <a:gs pos="0">
                  <a:schemeClr val="accent1"/>
                </a:gs>
                <a:gs pos="100000">
                  <a:srgbClr val="EBD799"/>
                </a:gs>
              </a:gsLst>
              <a:path path="rect">
                <a:fillToRect l="100000" t="100000"/>
              </a:path>
              <a:tileRect/>
            </a:gradFill>
            <a:ln w="9525">
              <a:noFill/>
            </a:ln>
          </p:spPr>
          <p:txBody>
            <a:bodyPr wrap="none" lIns="0" tIns="0" rIns="0" bIns="0" anchor="ctr"/>
            <a:p>
              <a:pPr algn="ctr" eaLnBrk="1" hangingPunct="1">
                <a:lnSpc>
                  <a:spcPct val="140000"/>
                </a:lnSpc>
              </a:pPr>
              <a:r>
                <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rPr>
                <a:t>人口数量</a:t>
              </a:r>
              <a:endPar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lnSpc>
                  <a:spcPct val="140000"/>
                </a:lnSpc>
              </a:pPr>
              <a:r>
                <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rPr>
                <a:t>人口增长</a:t>
              </a:r>
              <a:endPar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lnSpc>
                  <a:spcPct val="140000"/>
                </a:lnSpc>
              </a:pPr>
              <a:r>
                <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rPr>
                <a:t>人口结构</a:t>
              </a:r>
              <a:endPar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lnSpc>
                  <a:spcPct val="140000"/>
                </a:lnSpc>
              </a:pPr>
              <a:r>
                <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rPr>
                <a:t>人口过剩</a:t>
              </a:r>
              <a:endPar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p:txBody>
        </p:sp>
        <p:sp>
          <p:nvSpPr>
            <p:cNvPr id="1052" name="_s1052"/>
            <p:cNvSpPr/>
            <p:nvPr/>
          </p:nvSpPr>
          <p:spPr>
            <a:xfrm>
              <a:off x="1657" y="4191"/>
              <a:ext cx="564" cy="1833"/>
            </a:xfrm>
            <a:prstGeom prst="roundRect">
              <a:avLst>
                <a:gd name="adj" fmla="val 16667"/>
              </a:avLst>
            </a:prstGeom>
            <a:gradFill rotWithShape="0">
              <a:gsLst>
                <a:gs pos="0">
                  <a:schemeClr val="accent1"/>
                </a:gs>
                <a:gs pos="100000">
                  <a:srgbClr val="EBD799"/>
                </a:gs>
              </a:gsLst>
              <a:path path="rect">
                <a:fillToRect l="100000" t="100000"/>
              </a:path>
              <a:tileRect/>
            </a:gradFill>
            <a:ln w="9525">
              <a:noFill/>
            </a:ln>
          </p:spPr>
          <p:txBody>
            <a:bodyPr wrap="none" lIns="0" tIns="0" rIns="0" bIns="0" anchor="ctr"/>
            <a:p>
              <a:pPr algn="ctr" eaLnBrk="1" hangingPunct="1">
                <a:lnSpc>
                  <a:spcPct val="130000"/>
                </a:lnSpc>
              </a:pPr>
              <a:r>
                <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cs typeface="微软雅黑" panose="020B0503020204020204" pitchFamily="34" charset="-122"/>
                </a:rPr>
                <a:t>信仰体系</a:t>
              </a:r>
              <a:endPar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cs typeface="微软雅黑" panose="020B0503020204020204" pitchFamily="34" charset="-122"/>
              </a:endParaRPr>
            </a:p>
            <a:p>
              <a:pPr algn="ctr" eaLnBrk="1" hangingPunct="1">
                <a:lnSpc>
                  <a:spcPct val="130000"/>
                </a:lnSpc>
              </a:pPr>
              <a:r>
                <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cs typeface="微软雅黑" panose="020B0503020204020204" pitchFamily="34" charset="-122"/>
                </a:rPr>
                <a:t>意识形态</a:t>
              </a:r>
              <a:endPar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cs typeface="微软雅黑" panose="020B0503020204020204" pitchFamily="34" charset="-122"/>
              </a:endParaRPr>
            </a:p>
            <a:p>
              <a:pPr algn="ctr" eaLnBrk="1" hangingPunct="1">
                <a:lnSpc>
                  <a:spcPct val="130000"/>
                </a:lnSpc>
              </a:pPr>
              <a:r>
                <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cs typeface="微软雅黑" panose="020B0503020204020204" pitchFamily="34" charset="-122"/>
                </a:rPr>
                <a:t>“自由、平等、</a:t>
              </a:r>
              <a:endPar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cs typeface="微软雅黑" panose="020B0503020204020204" pitchFamily="34" charset="-122"/>
              </a:endParaRPr>
            </a:p>
            <a:p>
              <a:pPr algn="ctr" eaLnBrk="1" hangingPunct="1">
                <a:lnSpc>
                  <a:spcPct val="130000"/>
                </a:lnSpc>
              </a:pPr>
              <a:r>
                <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cs typeface="微软雅黑" panose="020B0503020204020204" pitchFamily="34" charset="-122"/>
                </a:rPr>
                <a:t>博爱”“人类</a:t>
              </a:r>
              <a:endPar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cs typeface="微软雅黑" panose="020B0503020204020204" pitchFamily="34" charset="-122"/>
              </a:endParaRPr>
            </a:p>
            <a:p>
              <a:pPr algn="ctr" eaLnBrk="1" hangingPunct="1">
                <a:lnSpc>
                  <a:spcPct val="130000"/>
                </a:lnSpc>
              </a:pPr>
              <a:r>
                <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cs typeface="微软雅黑" panose="020B0503020204020204" pitchFamily="34" charset="-122"/>
                </a:rPr>
                <a:t>皆兄弟”</a:t>
              </a:r>
              <a:endPar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53" name="_s1053"/>
            <p:cNvSpPr/>
            <p:nvPr/>
          </p:nvSpPr>
          <p:spPr>
            <a:xfrm>
              <a:off x="2315" y="4191"/>
              <a:ext cx="564" cy="1833"/>
            </a:xfrm>
            <a:prstGeom prst="roundRect">
              <a:avLst>
                <a:gd name="adj" fmla="val 16667"/>
              </a:avLst>
            </a:prstGeom>
            <a:gradFill rotWithShape="0">
              <a:gsLst>
                <a:gs pos="0">
                  <a:schemeClr val="accent1"/>
                </a:gs>
                <a:gs pos="100000">
                  <a:srgbClr val="EBD799"/>
                </a:gs>
              </a:gsLst>
              <a:path path="rect">
                <a:fillToRect l="100000" t="100000"/>
              </a:path>
              <a:tileRect/>
            </a:gradFill>
            <a:ln w="9525">
              <a:noFill/>
            </a:ln>
          </p:spPr>
          <p:txBody>
            <a:bodyPr wrap="none" lIns="0" tIns="0" rIns="0" bIns="0" anchor="ctr"/>
            <a:p>
              <a:pPr algn="ctr" eaLnBrk="1" hangingPunct="1"/>
              <a:r>
                <a:rPr lang="zh-CN" altLang="en-US" sz="14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rPr>
                <a:t>珍珠港事件</a:t>
              </a:r>
              <a:endParaRPr lang="zh-CN" altLang="en-US" sz="14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r>
                <a:rPr lang="zh-CN" altLang="en-US" sz="14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rPr>
                <a:t>水门事件</a:t>
              </a:r>
              <a:endParaRPr lang="zh-CN" altLang="en-US" sz="14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r>
                <a:rPr lang="zh-CN" altLang="en-US" sz="14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rPr>
                <a:t>乒乓外交</a:t>
              </a:r>
              <a:endParaRPr lang="zh-CN" altLang="en-US" sz="14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r>
                <a:rPr lang="en-US" altLang="zh-CN" sz="14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rPr>
                <a:t>COVID-19</a:t>
              </a:r>
              <a:endParaRPr lang="zh-CN" altLang="en-US" sz="14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r>
                <a:rPr lang="zh-CN" altLang="en-US" sz="14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rPr>
                <a:t>等事件改变了</a:t>
              </a:r>
              <a:endParaRPr lang="zh-CN" altLang="en-US" sz="14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r>
                <a:rPr lang="zh-CN" altLang="en-US" sz="14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rPr>
                <a:t>社会发展</a:t>
              </a:r>
              <a:r>
                <a:rPr lang="zh-CN" altLang="en-US" sz="14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rPr>
                <a:t>进程</a:t>
              </a:r>
              <a:endParaRPr lang="zh-CN" altLang="en-US" sz="14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r>
                <a:rPr lang="zh-CN" altLang="en-US" sz="14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rPr>
                <a:t>是偶然中</a:t>
              </a:r>
              <a:endParaRPr lang="zh-CN" altLang="en-US" sz="14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r>
                <a:rPr lang="zh-CN" altLang="en-US" sz="14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rPr>
                <a:t>的必然</a:t>
              </a:r>
              <a:endParaRPr lang="zh-CN" altLang="en-US" sz="14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p:txBody>
        </p:sp>
        <p:sp>
          <p:nvSpPr>
            <p:cNvPr id="1054" name="_s1054"/>
            <p:cNvSpPr/>
            <p:nvPr/>
          </p:nvSpPr>
          <p:spPr>
            <a:xfrm>
              <a:off x="2973" y="4191"/>
              <a:ext cx="564" cy="1833"/>
            </a:xfrm>
            <a:prstGeom prst="roundRect">
              <a:avLst>
                <a:gd name="adj" fmla="val 16667"/>
              </a:avLst>
            </a:prstGeom>
            <a:gradFill rotWithShape="0">
              <a:gsLst>
                <a:gs pos="0">
                  <a:schemeClr val="accent1"/>
                </a:gs>
                <a:gs pos="100000">
                  <a:srgbClr val="EBD799"/>
                </a:gs>
              </a:gsLst>
              <a:path path="rect">
                <a:fillToRect l="100000" t="100000"/>
              </a:path>
              <a:tileRect/>
            </a:gradFill>
            <a:ln w="9525">
              <a:noFill/>
            </a:ln>
          </p:spPr>
          <p:txBody>
            <a:bodyPr wrap="none" lIns="0" tIns="0" rIns="0" bIns="0" anchor="ctr"/>
            <a:p>
              <a:pPr algn="ctr" eaLnBrk="1" hangingPunct="1">
                <a:lnSpc>
                  <a:spcPct val="120000"/>
                </a:lnSpc>
              </a:pPr>
              <a:r>
                <a:rPr lang="zh-CN" altLang="en-US" sz="14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rPr>
                <a:t>文艺复兴、</a:t>
              </a:r>
              <a:endParaRPr lang="zh-CN" altLang="en-US" sz="14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lnSpc>
                  <a:spcPct val="120000"/>
                </a:lnSpc>
              </a:pPr>
              <a:r>
                <a:rPr lang="zh-CN" altLang="en-US" sz="14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rPr>
                <a:t>启蒙运动、</a:t>
              </a:r>
              <a:endParaRPr lang="zh-CN" altLang="en-US" sz="14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lnSpc>
                  <a:spcPct val="120000"/>
                </a:lnSpc>
              </a:pPr>
              <a:r>
                <a:rPr lang="zh-CN" altLang="en-US" sz="14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rPr>
                <a:t>五四运动</a:t>
              </a:r>
              <a:endPar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lnSpc>
                  <a:spcPct val="120000"/>
                </a:lnSpc>
              </a:pPr>
              <a:r>
                <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rPr>
                <a:t>物质、非</a:t>
              </a:r>
              <a:endPar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lnSpc>
                  <a:spcPct val="120000"/>
                </a:lnSpc>
              </a:pPr>
              <a:r>
                <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rPr>
                <a:t>物质文化</a:t>
              </a:r>
              <a:endPar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lnSpc>
                  <a:spcPct val="120000"/>
                </a:lnSpc>
              </a:pPr>
              <a:r>
                <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rPr>
                <a:t>的传播</a:t>
              </a:r>
              <a:endPar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p:txBody>
        </p:sp>
        <p:sp>
          <p:nvSpPr>
            <p:cNvPr id="1055" name="_s1055"/>
            <p:cNvSpPr/>
            <p:nvPr/>
          </p:nvSpPr>
          <p:spPr>
            <a:xfrm>
              <a:off x="3626" y="4191"/>
              <a:ext cx="564" cy="1827"/>
            </a:xfrm>
            <a:prstGeom prst="roundRect">
              <a:avLst>
                <a:gd name="adj" fmla="val 16667"/>
              </a:avLst>
            </a:prstGeom>
            <a:gradFill rotWithShape="0">
              <a:gsLst>
                <a:gs pos="0">
                  <a:schemeClr val="accent1"/>
                </a:gs>
                <a:gs pos="100000">
                  <a:srgbClr val="EBD799"/>
                </a:gs>
              </a:gsLst>
              <a:path path="rect">
                <a:fillToRect l="100000" t="100000"/>
              </a:path>
              <a:tileRect/>
            </a:gradFill>
            <a:ln w="9525">
              <a:noFill/>
            </a:ln>
          </p:spPr>
          <p:txBody>
            <a:bodyPr wrap="none" lIns="0" tIns="0" rIns="0" bIns="0" anchor="ctr"/>
            <a:p>
              <a:pPr algn="ctr" eaLnBrk="1" hangingPunct="1"/>
              <a:r>
                <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rPr>
                <a:t>个人行动</a:t>
              </a:r>
              <a:endPar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r>
                <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rPr>
                <a:t>（秦始皇、恺</a:t>
              </a:r>
              <a:endPar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r>
                <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rPr>
                <a:t>撒、希特勒）</a:t>
              </a:r>
              <a:endPar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r>
                <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rPr>
                <a:t>集体行动</a:t>
              </a:r>
              <a:endPar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r>
                <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rPr>
                <a:t>交大西迁</a:t>
              </a:r>
              <a:endPar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r>
                <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rPr>
                <a:t>社会运动</a:t>
              </a:r>
              <a:endPar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r>
                <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rPr>
                <a:t>（妇女解放、</a:t>
              </a:r>
              <a:endPar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r>
                <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rPr>
                <a:t>民族独立）</a:t>
              </a:r>
              <a:endPar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p:txBody>
        </p:sp>
        <p:sp>
          <p:nvSpPr>
            <p:cNvPr id="1056" name="_s1056"/>
            <p:cNvSpPr/>
            <p:nvPr/>
          </p:nvSpPr>
          <p:spPr>
            <a:xfrm>
              <a:off x="4289" y="4191"/>
              <a:ext cx="564" cy="1833"/>
            </a:xfrm>
            <a:prstGeom prst="roundRect">
              <a:avLst>
                <a:gd name="adj" fmla="val 16667"/>
              </a:avLst>
            </a:prstGeom>
            <a:gradFill rotWithShape="0">
              <a:gsLst>
                <a:gs pos="0">
                  <a:schemeClr val="accent1"/>
                </a:gs>
                <a:gs pos="100000">
                  <a:srgbClr val="EBD799"/>
                </a:gs>
              </a:gsLst>
              <a:path path="rect">
                <a:fillToRect l="100000" t="100000"/>
              </a:path>
              <a:tileRect/>
            </a:gradFill>
            <a:ln w="9525">
              <a:noFill/>
            </a:ln>
          </p:spPr>
          <p:txBody>
            <a:bodyPr wrap="none" lIns="0" tIns="0" rIns="0" bIns="0" anchor="ctr"/>
            <a:p>
              <a:pPr algn="ctr" eaLnBrk="1" hangingPunct="1"/>
              <a:r>
                <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rPr>
                <a:t>科学进步</a:t>
              </a:r>
              <a:endPar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r>
                <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rPr>
                <a:t>技术革命</a:t>
              </a:r>
              <a:endPar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r>
                <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rPr>
                <a:t>知识爆炸</a:t>
              </a:r>
              <a:endParaRPr lang="zh-CN" altLang="en-US" sz="1600" b="1" dirty="0">
                <a:solidFill>
                  <a:srgbClr val="336600"/>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r>
                <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rPr>
                <a:t>（四大发明、</a:t>
              </a:r>
              <a:endPar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r>
                <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rPr>
                <a:t>发电机、</a:t>
              </a:r>
              <a:r>
                <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rPr>
                <a:t>汽</a:t>
              </a:r>
              <a:endPar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r>
                <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rPr>
                <a:t>车、飞机、</a:t>
              </a:r>
              <a:r>
                <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rPr>
                <a:t>计</a:t>
              </a:r>
              <a:endPar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r>
                <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rPr>
                <a:t>算</a:t>
              </a:r>
              <a:r>
                <a:rPr lang="en-US" altLang="zh-CN"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rPr>
                <a:t>jin'che</a:t>
              </a:r>
              <a:r>
                <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rPr>
                <a:t>机、手机、</a:t>
              </a:r>
              <a:endPar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a:p>
              <a:pPr algn="ctr" eaLnBrk="1" hangingPunct="1"/>
              <a:r>
                <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rPr>
                <a:t>互联网等）</a:t>
              </a:r>
              <a:endParaRPr lang="zh-CN" altLang="en-US" sz="1200" b="1" dirty="0">
                <a:solidFill>
                  <a:srgbClr val="0033CC"/>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p:txBody>
        </p:sp>
      </p:grpSp>
    </p:spTree>
  </p:cSld>
  <p:clrMapOvr>
    <a:masterClrMapping/>
  </p:clrMapOvr>
  <p:transition spd="slow">
    <p:wheel spokes="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4"/>
          <p:cNvSpPr>
            <a:spLocks noGrp="1"/>
          </p:cNvSpPr>
          <p:nvPr>
            <p:ph type="title"/>
          </p:nvPr>
        </p:nvSpPr>
        <p:spPr/>
        <p:txBody>
          <a:bodyPr vert="horz" wrap="square" lIns="91440" tIns="45720" rIns="91440" bIns="45720" anchor="t"/>
          <a:p>
            <a:endParaRPr lang="zh-CN" altLang="en-US" dirty="0"/>
          </a:p>
        </p:txBody>
      </p:sp>
      <p:sp>
        <p:nvSpPr>
          <p:cNvPr id="31747" name="Rectangle 3"/>
          <p:cNvSpPr>
            <a:spLocks noGrp="1" noChangeArrowheads="1"/>
          </p:cNvSpPr>
          <p:nvPr>
            <p:ph idx="1"/>
          </p:nvPr>
        </p:nvSpPr>
        <p:spPr>
          <a:xfrm>
            <a:off x="457200" y="1285875"/>
            <a:ext cx="8229600" cy="484505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32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1</a:t>
            </a:r>
            <a:r>
              <a:rPr kumimoji="0" lang="zh-CN" altLang="en-US" sz="32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、具有明显的人为色彩。</a:t>
            </a:r>
            <a:endParaRPr kumimoji="0" lang="zh-CN" altLang="en-US" sz="32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许多后发外生型国家的现代化实际上是对来自外部挑战的一种积极回应。面对本国与发达国家之间巨大的差距，</a:t>
            </a:r>
            <a:r>
              <a:rPr kumimoji="0" lang="zh-CN" altLang="en-US" sz="24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cs typeface="+mn-cs"/>
              </a:rPr>
              <a:t>即使是在内部缺少现代性积累的情况下，也必须强制启动现代化。</a:t>
            </a:r>
            <a:endParaRPr kumimoji="0" lang="zh-CN" altLang="en-US" sz="24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cs typeface="+mn-cs"/>
              </a:rPr>
              <a:t>这种现代化实际上是落后国家为摆脱现状、加速社会发展所作的一种自觉努力。</a:t>
            </a:r>
            <a:endParaRPr kumimoji="0" lang="zh-CN" altLang="en-US" sz="24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cs typeface="+mn-cs"/>
              </a:rPr>
              <a:t>在实际的现代化进程中，</a:t>
            </a:r>
            <a:r>
              <a:rPr kumimoji="0" lang="zh-CN" altLang="en-US" sz="24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不仅政府要直接介入，而且往往成为最主要的推进者</a:t>
            </a:r>
            <a:r>
              <a:rPr kumimoji="0" lang="zh-CN" altLang="en-US" sz="24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cs typeface="+mn-cs"/>
              </a:rPr>
              <a:t>由政府制定和组织实施的有计划的现代化努力，对发展中国家的经济社会发展起到了重要作用。一个国家越是落后，这种作用就越显得重要。</a:t>
            </a:r>
            <a:endParaRPr kumimoji="0" lang="zh-CN" altLang="en-US" sz="24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cs typeface="+mn-cs"/>
            </a:endParaRPr>
          </a:p>
        </p:txBody>
      </p:sp>
      <p:sp>
        <p:nvSpPr>
          <p:cNvPr id="49156"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 name="Rectangle 1026"/>
          <p:cNvSpPr txBox="1">
            <a:spLocks noChangeArrowheads="1"/>
          </p:cNvSpPr>
          <p:nvPr/>
        </p:nvSpPr>
        <p:spPr bwMode="auto">
          <a:xfrm>
            <a:off x="428625" y="304800"/>
            <a:ext cx="8215313" cy="103663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w="9525">
            <a:noFill/>
            <a:miter lim="800000"/>
          </a:ln>
        </p:spPr>
        <p:txBody>
          <a:bodyPr/>
          <a:lstStyle/>
          <a:p>
            <a:pPr marR="0" defTabSz="914400" eaLnBrk="1" hangingPunct="1">
              <a:lnSpc>
                <a:spcPct val="130000"/>
              </a:lnSpc>
              <a:buClrTx/>
              <a:buSzTx/>
              <a:buFontTx/>
              <a:defRPr/>
            </a:pPr>
            <a:r>
              <a:rPr kumimoji="0" lang="en-US" altLang="zh-CN" sz="4400" b="1" kern="1200" cap="none" spc="0" normalizeH="0" baseline="0" noProof="0" dirty="0">
                <a:solidFill>
                  <a:srgbClr val="9966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rPr>
              <a:t>3.2.1</a:t>
            </a:r>
            <a:r>
              <a:rPr kumimoji="0" lang="zh-CN" altLang="en-US" sz="4400" b="1" kern="1200" cap="none" spc="0" normalizeH="0" baseline="0" noProof="0" dirty="0">
                <a:solidFill>
                  <a:srgbClr val="9966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rPr>
              <a:t>后发外生型现代化的特点</a:t>
            </a:r>
            <a:endParaRPr kumimoji="0" lang="zh-CN" altLang="en-US" sz="4400" b="1" kern="1200" cap="none" spc="0" normalizeH="0" baseline="0" noProof="0" dirty="0">
              <a:solidFill>
                <a:srgbClr val="9966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nodePh="1">
                                  <p:stCondLst>
                                    <p:cond delay="0"/>
                                  </p:stCondLst>
                                  <p:endCondLst>
                                    <p:cond evt="begin" delay="0">
                                      <p:tn val="5"/>
                                    </p:cond>
                                  </p:endCondLst>
                                  <p:childTnLst>
                                    <p:set>
                                      <p:cBhvr>
                                        <p:cTn id="6" dur="1" fill="hold">
                                          <p:stCondLst>
                                            <p:cond delay="0"/>
                                          </p:stCondLst>
                                        </p:cTn>
                                        <p:tgtEl>
                                          <p:spTgt spid="31746"/>
                                        </p:tgtEl>
                                        <p:attrNameLst>
                                          <p:attrName>style.visibility</p:attrName>
                                        </p:attrNameLst>
                                      </p:cBhvr>
                                      <p:to>
                                        <p:strVal val="visible"/>
                                      </p:to>
                                    </p:set>
                                    <p:anim calcmode="lin" valueType="num">
                                      <p:cBhvr>
                                        <p:cTn id="7" dur="500" fill="hold"/>
                                        <p:tgtEl>
                                          <p:spTgt spid="31746"/>
                                        </p:tgtEl>
                                        <p:attrNameLst>
                                          <p:attrName>ppt_w</p:attrName>
                                        </p:attrNameLst>
                                      </p:cBhvr>
                                      <p:tavLst>
                                        <p:tav tm="0">
                                          <p:val>
                                            <p:fltVal val="0.000000"/>
                                          </p:val>
                                        </p:tav>
                                        <p:tav tm="100000">
                                          <p:val>
                                            <p:strVal val="#ppt_w"/>
                                          </p:val>
                                        </p:tav>
                                      </p:tavLst>
                                    </p:anim>
                                    <p:anim calcmode="lin" valueType="num">
                                      <p:cBhvr>
                                        <p:cTn id="8" dur="500" fill="hold"/>
                                        <p:tgtEl>
                                          <p:spTgt spid="31746"/>
                                        </p:tgtEl>
                                        <p:attrNameLst>
                                          <p:attrName>ppt_h</p:attrName>
                                        </p:attrNameLst>
                                      </p:cBhvr>
                                      <p:tavLst>
                                        <p:tav tm="0">
                                          <p:val>
                                            <p:fltVal val="0.000000"/>
                                          </p:val>
                                        </p:tav>
                                        <p:tav tm="100000">
                                          <p:val>
                                            <p:strVal val="#ppt_h"/>
                                          </p:val>
                                        </p:tav>
                                      </p:tavLst>
                                    </p:anim>
                                    <p:animEffect transition="in" filter="fade">
                                      <p:cBhvr>
                                        <p:cTn id="9" dur="500"/>
                                        <p:tgtEl>
                                          <p:spTgt spid="31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1027"/>
          <p:cNvSpPr>
            <a:spLocks noGrp="1" noChangeArrowheads="1"/>
          </p:cNvSpPr>
          <p:nvPr>
            <p:ph idx="1"/>
          </p:nvPr>
        </p:nvSpPr>
        <p:spPr>
          <a:xfrm>
            <a:off x="479425" y="1290638"/>
            <a:ext cx="8229600" cy="477361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35000"/>
              </a:spcBef>
              <a:spcAft>
                <a:spcPct val="0"/>
              </a:spcAft>
              <a:buClr>
                <a:schemeClr val="accent1"/>
              </a:buClr>
              <a:buSzPct val="65000"/>
              <a:buFont typeface="Wingdings" panose="05000000000000000000" pitchFamily="2" charset="2"/>
              <a:buNone/>
              <a:defRPr/>
            </a:pPr>
            <a:r>
              <a:rPr kumimoji="0" lang="en-US" altLang="zh-CN" sz="32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2</a:t>
            </a:r>
            <a:r>
              <a:rPr kumimoji="0" lang="zh-CN" altLang="en-US" sz="32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、在现代化初期阶段的主要手段是采借。</a:t>
            </a:r>
            <a:endParaRPr kumimoji="0" lang="zh-CN" altLang="en-US" sz="32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base" latinLnBrk="0" hangingPunct="1">
              <a:lnSpc>
                <a:spcPct val="100000"/>
              </a:lnSpc>
              <a:spcBef>
                <a:spcPts val="1200"/>
              </a:spcBef>
              <a:spcAft>
                <a:spcPct val="0"/>
              </a:spcAft>
              <a:buClr>
                <a:schemeClr val="accent1"/>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与</a:t>
            </a:r>
            <a:r>
              <a:rPr kumimoji="0" lang="zh-CN" altLang="en-US" sz="20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cs typeface="+mn-cs"/>
              </a:rPr>
              <a:t>早发内生型</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现代化的主要手段是创新相不同，</a:t>
            </a:r>
            <a:r>
              <a:rPr kumimoji="0" lang="zh-CN" altLang="en-US" sz="20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cs typeface="+mn-cs"/>
              </a:rPr>
              <a:t>后发外生型</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现代化开始启动的时候，在</a:t>
            </a:r>
            <a:r>
              <a:rPr kumimoji="0" lang="zh-CN" altLang="en-US" sz="20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早发</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现代化国家那里，现代性因素已有了可观的积累。特别在技术层次上，这些成果可以通过采借而得到。</a:t>
            </a:r>
            <a:endPar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base" latinLnBrk="0" hangingPunct="1">
              <a:lnSpc>
                <a:spcPct val="100000"/>
              </a:lnSpc>
              <a:spcBef>
                <a:spcPts val="1200"/>
              </a:spcBef>
              <a:spcAft>
                <a:spcPct val="0"/>
              </a:spcAft>
              <a:buClr>
                <a:schemeClr val="accent1"/>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cs typeface="+mn-cs"/>
              </a:rPr>
              <a:t>采借过程当然会充满风险，如新引进的现代因素与原有传统因素的矛盾和冲突；盲目引进现成的模式而是自己误入歧途等等。</a:t>
            </a:r>
            <a:endParaRPr kumimoji="0" lang="zh-CN" altLang="en-US" sz="20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base" latinLnBrk="0" hangingPunct="1">
              <a:lnSpc>
                <a:spcPct val="100000"/>
              </a:lnSpc>
              <a:spcBef>
                <a:spcPts val="1200"/>
              </a:spcBef>
              <a:spcAft>
                <a:spcPct val="0"/>
              </a:spcAft>
              <a:buClr>
                <a:schemeClr val="accent1"/>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尽管如此，采借而无需重复创造，有选择地并附之以创新的采借作为</a:t>
            </a:r>
            <a:r>
              <a:rPr kumimoji="0" lang="zh-CN" altLang="en-US" sz="20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后发</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国家普遍采用的一种手段，无疑可以加快这些国家的现代化速度。日本和俄国是如此，当前的发展中国家也是这样。</a:t>
            </a:r>
            <a:endPar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base" latinLnBrk="0" hangingPunct="1">
              <a:lnSpc>
                <a:spcPct val="100000"/>
              </a:lnSpc>
              <a:spcBef>
                <a:spcPts val="1200"/>
              </a:spcBef>
              <a:spcAft>
                <a:spcPct val="0"/>
              </a:spcAft>
              <a:buClr>
                <a:schemeClr val="accent1"/>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有目的地、大规模的采借过程往往需要集权型的政治结构，才能保证现代化的成功。</a:t>
            </a:r>
            <a:r>
              <a:rPr kumimoji="0" lang="zh-CN" altLang="en-US" sz="20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cs typeface="+mn-cs"/>
              </a:rPr>
              <a:t>但这同时也就潜伏着一种危险，即如果不能同时逐步造就政府之外的现代化力量，在现代化进一步深入、更多地需要创新而不是采借的时候，就会深感缺乏经久不衰的发展动力。</a:t>
            </a:r>
            <a:endParaRPr kumimoji="0" lang="zh-CN" altLang="en-US" sz="20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cs typeface="+mn-cs"/>
            </a:endParaRPr>
          </a:p>
        </p:txBody>
      </p:sp>
      <p:sp>
        <p:nvSpPr>
          <p:cNvPr id="50179"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 name="Rectangle 1026"/>
          <p:cNvSpPr txBox="1">
            <a:spLocks noGrp="1" noChangeArrowheads="1"/>
          </p:cNvSpPr>
          <p:nvPr>
            <p:ph type="title"/>
          </p:nvPr>
        </p:nvSpPr>
        <p:spPr>
          <a:xfrm>
            <a:off x="457200" y="277813"/>
            <a:ext cx="8229600" cy="1008063"/>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vert="horz" wrap="square" lIns="91440" tIns="45720" rIns="91440" bIns="45720" numCol="1" anchor="t" anchorCtr="0" compatLnSpc="1"/>
          <a:lstStyle/>
          <a:p>
            <a:pPr marL="0" marR="0" lvl="0" indent="0" algn="l" defTabSz="914400" rtl="0" eaLnBrk="1" fontAlgn="base" latinLnBrk="0" hangingPunct="1">
              <a:lnSpc>
                <a:spcPct val="130000"/>
              </a:lnSpc>
              <a:spcBef>
                <a:spcPct val="0"/>
              </a:spcBef>
              <a:spcAft>
                <a:spcPct val="0"/>
              </a:spcAft>
              <a:buClrTx/>
              <a:buSzTx/>
              <a:buFontTx/>
              <a:buNone/>
              <a:defRPr/>
            </a:pPr>
            <a:r>
              <a:rPr kumimoji="0" lang="en-US" altLang="zh-CN" sz="4400" b="1" u="none" strike="noStrike" kern="1200" cap="none" spc="0" normalizeH="0" baseline="0" noProof="0" dirty="0" smtClean="0">
                <a:ln>
                  <a:noFill/>
                </a:ln>
                <a:solidFill>
                  <a:srgbClr val="99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3.2.1</a:t>
            </a:r>
            <a:r>
              <a:rPr kumimoji="0" lang="zh-CN" altLang="en-US" sz="4400" b="1" u="none" strike="noStrike" kern="1200" cap="none" spc="0" normalizeH="0" baseline="0" noProof="0" dirty="0" smtClean="0">
                <a:ln>
                  <a:noFill/>
                </a:ln>
                <a:solidFill>
                  <a:srgbClr val="99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后发外生型现代化的特点</a:t>
            </a:r>
            <a:endParaRPr kumimoji="0" lang="zh-CN" altLang="en-US" sz="4400" b="1" u="none" strike="noStrike" kern="1200" cap="none" spc="0" normalizeH="0" baseline="0" noProof="0" dirty="0" smtClean="0">
              <a:ln>
                <a:noFill/>
              </a:ln>
              <a:solidFill>
                <a:srgbClr val="99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1027"/>
          <p:cNvSpPr>
            <a:spLocks noGrp="1" noChangeArrowheads="1"/>
          </p:cNvSpPr>
          <p:nvPr>
            <p:ph idx="1"/>
          </p:nvPr>
        </p:nvSpPr>
        <p:spPr>
          <a:xfrm>
            <a:off x="457200" y="1463675"/>
            <a:ext cx="8229600" cy="484505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35000"/>
              </a:spcBef>
              <a:spcAft>
                <a:spcPct val="0"/>
              </a:spcAft>
              <a:buClr>
                <a:schemeClr val="accent1"/>
              </a:buClr>
              <a:buSzPct val="65000"/>
              <a:buFont typeface="Wingdings" panose="05000000000000000000" pitchFamily="2" charset="2"/>
              <a:buNone/>
              <a:defRPr/>
            </a:pPr>
            <a:r>
              <a:rPr kumimoji="0" lang="en-US" altLang="zh-CN" sz="32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3</a:t>
            </a:r>
            <a:r>
              <a:rPr kumimoji="0" lang="zh-CN" altLang="en-US" sz="32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、具有明显的“一揽子”解决问题的特点。</a:t>
            </a:r>
            <a:endParaRPr kumimoji="0" lang="zh-CN" altLang="en-US" sz="32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base" latinLnBrk="0" hangingPunct="1">
              <a:lnSpc>
                <a:spcPct val="120000"/>
              </a:lnSpc>
              <a:spcBef>
                <a:spcPts val="1200"/>
              </a:spcBef>
              <a:spcAft>
                <a:spcPct val="0"/>
              </a:spcAft>
              <a:buClr>
                <a:schemeClr val="accent1"/>
              </a:buClr>
              <a:buSzPct val="65000"/>
              <a:buFont typeface="Wingdings" panose="05000000000000000000" pitchFamily="2" charset="2"/>
              <a:buChar char="n"/>
              <a:defRPr/>
            </a:pP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往往在现代化开始阶段就将现代化任务全面铺开，</a:t>
            </a:r>
            <a:r>
              <a:rPr kumimoji="0" lang="zh-CN" altLang="en-US" sz="22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cs typeface="+mn-cs"/>
              </a:rPr>
              <a:t>试图在同一时间内，将早发现代化国家在不同阶段上分别解决的问题“一揽子解决”，</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从而实现现代化的全面推进或社会的全面发展。</a:t>
            </a:r>
            <a:endPar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base" latinLnBrk="0" hangingPunct="1">
              <a:lnSpc>
                <a:spcPct val="120000"/>
              </a:lnSpc>
              <a:spcBef>
                <a:spcPts val="1200"/>
              </a:spcBef>
              <a:spcAft>
                <a:spcPct val="0"/>
              </a:spcAft>
              <a:buClr>
                <a:schemeClr val="accent1"/>
              </a:buClr>
              <a:buSzPct val="65000"/>
              <a:buFont typeface="Wingdings" panose="05000000000000000000" pitchFamily="2" charset="2"/>
              <a:buChar char="n"/>
              <a:defRPr/>
            </a:pP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客观原因之一，</a:t>
            </a:r>
            <a:r>
              <a:rPr kumimoji="0" lang="zh-CN" altLang="en-US" sz="22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cs typeface="+mn-cs"/>
              </a:rPr>
              <a:t>在落后国家，落后往往意味着全面落后，其背后，实质上是各个方面都缺少现代性的积累。</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因此这些国家在推进某一方面现代化时，就会深感缺少来自其他方面的支持，于是，很容易形成全面现代化的纲领来推进现代化。</a:t>
            </a:r>
            <a:endPar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base" latinLnBrk="0" hangingPunct="1">
              <a:lnSpc>
                <a:spcPct val="120000"/>
              </a:lnSpc>
              <a:spcBef>
                <a:spcPts val="1200"/>
              </a:spcBef>
              <a:spcAft>
                <a:spcPct val="0"/>
              </a:spcAft>
              <a:buClr>
                <a:schemeClr val="accent1"/>
              </a:buClr>
              <a:buSzPct val="65000"/>
              <a:buFont typeface="Wingdings" panose="05000000000000000000" pitchFamily="2" charset="2"/>
              <a:buChar char="n"/>
              <a:defRPr/>
            </a:pP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原因之二，</a:t>
            </a:r>
            <a:r>
              <a:rPr kumimoji="0" lang="zh-CN" altLang="en-US" sz="22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cs typeface="+mn-cs"/>
              </a:rPr>
              <a:t>早发内生型现代化过程与结果及其所造成的“示范效应”，</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也似乎为后发外生型现代化的全面推进提供了可能性。</a:t>
            </a:r>
            <a:endPar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1203"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 name="Rectangle 1026"/>
          <p:cNvSpPr txBox="1">
            <a:spLocks noGrp="1" noChangeArrowheads="1"/>
          </p:cNvSpPr>
          <p:nvPr>
            <p:ph type="title"/>
          </p:nvPr>
        </p:nvSpPr>
        <p:spPr>
          <a:xfrm>
            <a:off x="457200" y="277813"/>
            <a:ext cx="8229600" cy="9906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30000"/>
              </a:lnSpc>
              <a:spcBef>
                <a:spcPct val="0"/>
              </a:spcBef>
              <a:spcAft>
                <a:spcPct val="0"/>
              </a:spcAft>
              <a:buClrTx/>
              <a:buSzTx/>
              <a:buFontTx/>
              <a:buNone/>
              <a:defRPr/>
            </a:pPr>
            <a:r>
              <a:rPr kumimoji="0" lang="en-US" altLang="zh-CN" sz="4400" b="1" u="none" strike="noStrike" kern="1200" cap="none" spc="0" normalizeH="0" baseline="0" noProof="0" dirty="0" smtClean="0">
                <a:ln>
                  <a:noFill/>
                </a:ln>
                <a:solidFill>
                  <a:srgbClr val="99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3.2.1</a:t>
            </a:r>
            <a:r>
              <a:rPr kumimoji="0" lang="zh-CN" altLang="en-US" sz="4400" b="1" u="none" strike="noStrike" kern="1200" cap="none" spc="0" normalizeH="0" baseline="0" noProof="0" dirty="0" smtClean="0">
                <a:ln>
                  <a:noFill/>
                </a:ln>
                <a:solidFill>
                  <a:srgbClr val="99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后发外生型现代化的特点</a:t>
            </a:r>
            <a:endParaRPr kumimoji="0" lang="zh-CN" altLang="en-US" sz="4400" b="1" u="none" strike="noStrike" kern="1200" cap="none" spc="0" normalizeH="0" baseline="0" noProof="0" dirty="0" smtClean="0">
              <a:ln>
                <a:noFill/>
              </a:ln>
              <a:solidFill>
                <a:srgbClr val="99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33123" name="Rectangle 3"/>
          <p:cNvSpPr>
            <a:spLocks noGrp="1" noChangeArrowheads="1"/>
          </p:cNvSpPr>
          <p:nvPr>
            <p:ph idx="1"/>
          </p:nvPr>
        </p:nvSpPr>
        <p:spPr>
          <a:xfrm>
            <a:off x="685800" y="500063"/>
            <a:ext cx="7772400" cy="559593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45000"/>
              </a:spcBef>
              <a:spcAft>
                <a:spcPct val="0"/>
              </a:spcAft>
              <a:buClr>
                <a:schemeClr val="accent1"/>
              </a:buClr>
              <a:buSzPct val="65000"/>
              <a:buFont typeface="Wingdings" panose="05000000000000000000" pitchFamily="2" charset="2"/>
              <a:buChar char="n"/>
              <a:defRPr/>
            </a:pPr>
            <a:r>
              <a:rPr kumimoji="0" lang="zh-CN" altLang="en-US" sz="44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小结：</a:t>
            </a:r>
            <a:endParaRPr kumimoji="0" lang="zh-CN" altLang="en-US" sz="44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10000"/>
              </a:lnSpc>
              <a:spcBef>
                <a:spcPts val="1200"/>
              </a:spcBef>
              <a:spcAft>
                <a:spcPct val="0"/>
              </a:spcAft>
              <a:buClr>
                <a:schemeClr val="accent1"/>
              </a:buClr>
              <a:buSzPct val="65000"/>
              <a:buFont typeface="Wingdings" panose="05000000000000000000" pitchFamily="2" charset="2"/>
              <a:buChar char="n"/>
              <a:defRPr/>
            </a:pPr>
            <a:r>
              <a:rPr kumimoji="0" lang="zh-CN" altLang="en-US" sz="3200" b="1" i="1" u="sng" strike="noStrike" kern="0" cap="none" spc="0" normalizeH="0" baseline="0"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早发内生型现代化 </a:t>
            </a:r>
            <a:r>
              <a:rPr kumimoji="0" lang="zh-CN" altLang="en-US" sz="30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cs typeface="+mn-cs"/>
              </a:rPr>
              <a:t>是一种自然演进的过程</a:t>
            </a:r>
            <a:endParaRPr kumimoji="0" lang="en-US" altLang="zh-CN" sz="30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10000"/>
              </a:lnSpc>
              <a:spcBef>
                <a:spcPts val="1200"/>
              </a:spcBef>
              <a:spcAft>
                <a:spcPct val="0"/>
              </a:spcAft>
              <a:buClr>
                <a:schemeClr val="accent1"/>
              </a:buClr>
              <a:buSzPct val="65000"/>
              <a:buFont typeface="Wingdings" panose="05000000000000000000" pitchFamily="2" charset="2"/>
              <a:buChar char="n"/>
              <a:defRPr/>
            </a:pPr>
            <a:r>
              <a:rPr kumimoji="0" lang="zh-CN" altLang="en-US" sz="3200" b="1" i="1" u="sng" strike="noStrike" kern="0" cap="none" spc="0" normalizeH="0" baseline="0" noProof="0" dirty="0" smtClean="0">
                <a:ln>
                  <a:noFill/>
                </a:ln>
                <a:solidFill>
                  <a:srgbClr val="003399"/>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后发外生型现代化 </a:t>
            </a:r>
            <a:r>
              <a:rPr kumimoji="0" lang="zh-CN" altLang="en-US" sz="30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cs typeface="+mn-cs"/>
              </a:rPr>
              <a:t>则是一种人为的计划过程；</a:t>
            </a:r>
            <a:endParaRPr kumimoji="0" lang="zh-CN" altLang="en-US" sz="30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10000"/>
              </a:lnSpc>
              <a:spcBef>
                <a:spcPts val="1200"/>
              </a:spcBef>
              <a:spcAft>
                <a:spcPct val="0"/>
              </a:spcAft>
              <a:buClr>
                <a:schemeClr val="accent1"/>
              </a:buClr>
              <a:buSzPct val="65000"/>
              <a:buFont typeface="Wingdings" panose="05000000000000000000" pitchFamily="2" charset="2"/>
              <a:buChar char="n"/>
              <a:defRPr/>
            </a:pPr>
            <a:r>
              <a:rPr kumimoji="0" lang="zh-CN" altLang="en-US" sz="3200" b="1" i="1" u="sng" strike="noStrike" kern="0" cap="none" spc="0" normalizeH="0" baseline="0"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早发内生型现代化 </a:t>
            </a:r>
            <a:r>
              <a:rPr kumimoji="0" lang="zh-CN" altLang="en-US" sz="30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cs typeface="+mn-cs"/>
              </a:rPr>
              <a:t>大体上是一个由民间力量推动的自下而上的过程</a:t>
            </a:r>
            <a:endParaRPr kumimoji="0" lang="en-US" altLang="zh-CN" sz="30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10000"/>
              </a:lnSpc>
              <a:spcBef>
                <a:spcPts val="1200"/>
              </a:spcBef>
              <a:spcAft>
                <a:spcPct val="0"/>
              </a:spcAft>
              <a:buClr>
                <a:schemeClr val="accent1"/>
              </a:buClr>
              <a:buSzPct val="65000"/>
              <a:buFont typeface="Wingdings" panose="05000000000000000000" pitchFamily="2" charset="2"/>
              <a:buChar char="n"/>
              <a:defRPr/>
            </a:pPr>
            <a:r>
              <a:rPr kumimoji="0" lang="zh-CN" altLang="en-US" sz="3200" b="1" i="1" u="sng" strike="noStrike" kern="0" cap="none" spc="0" normalizeH="0" baseline="0" noProof="0" dirty="0" smtClean="0">
                <a:ln>
                  <a:noFill/>
                </a:ln>
                <a:solidFill>
                  <a:srgbClr val="003399"/>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后发外生型现代化 </a:t>
            </a:r>
            <a:r>
              <a:rPr kumimoji="0" lang="zh-CN" altLang="en-US" sz="30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cs typeface="+mn-cs"/>
              </a:rPr>
              <a:t>则基本上是一种由政府推动的自上而下的过程。</a:t>
            </a:r>
            <a:endParaRPr kumimoji="0" lang="zh-CN" altLang="en-US" sz="30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cs typeface="+mn-cs"/>
            </a:endParaRPr>
          </a:p>
        </p:txBody>
      </p:sp>
      <p:pic>
        <p:nvPicPr>
          <p:cNvPr id="52228" name="Picture 5" descr="C:\Program Files (x86)\Microsoft Office\MEDIA\CAGCAT10\j0199661.wmf"/>
          <p:cNvPicPr>
            <a:picLocks noChangeAspect="1"/>
          </p:cNvPicPr>
          <p:nvPr/>
        </p:nvPicPr>
        <p:blipFill>
          <a:blip r:embed="rId1"/>
          <a:stretch>
            <a:fillRect/>
          </a:stretch>
        </p:blipFill>
        <p:spPr>
          <a:xfrm>
            <a:off x="6357938" y="4972050"/>
            <a:ext cx="1928812" cy="1243013"/>
          </a:xfrm>
          <a:prstGeom prst="rect">
            <a:avLst/>
          </a:prstGeom>
          <a:noFill/>
          <a:ln w="9525">
            <a:noFill/>
          </a:ln>
        </p:spPr>
      </p:pic>
    </p:spTree>
  </p:cSld>
  <p:clrMapOvr>
    <a:masterClrMapping/>
  </p:clrMapOvr>
  <p:transition spd="slow">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385445" y="206375"/>
            <a:ext cx="8141335" cy="1139825"/>
          </a:xfr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p:spPr>
        <p:txBody>
          <a:bodyPr vert="horz" wrap="square" lIns="91440" tIns="45720" rIns="91440" bIns="45720" numCol="1" anchor="t" anchorCtr="0" compatLnSpc="1"/>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4400" b="1"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3</a:t>
            </a:r>
            <a:r>
              <a:rPr kumimoji="0" lang="en-US" altLang="zh-CN" sz="4400" b="1"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.2.2</a:t>
            </a:r>
            <a:r>
              <a:rPr kumimoji="0" lang="zh-CN" altLang="en-US" sz="4400" b="1"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后发外生型现代化的条件</a:t>
            </a:r>
            <a:r>
              <a:rPr kumimoji="0" lang="zh-CN" altLang="en-US" sz="4400" b="1" i="1"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 </a:t>
            </a:r>
            <a:endParaRPr kumimoji="0" lang="zh-CN" altLang="en-US" sz="4200" b="0"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cs typeface="+mj-cs"/>
            </a:endParaRPr>
          </a:p>
        </p:txBody>
      </p:sp>
      <p:sp>
        <p:nvSpPr>
          <p:cNvPr id="132099" name="Rectangle 1027"/>
          <p:cNvSpPr>
            <a:spLocks noGrp="1" noChangeArrowheads="1"/>
          </p:cNvSpPr>
          <p:nvPr>
            <p:ph idx="1"/>
          </p:nvPr>
        </p:nvSpPr>
        <p:spPr>
          <a:xfrm>
            <a:off x="457200" y="1412875"/>
            <a:ext cx="8229600" cy="4530725"/>
          </a:xfrm>
        </p:spPr>
        <p:txBody>
          <a:bodyPr vert="horz" wrap="square" lIns="91440" tIns="45720" rIns="91440" bIns="45720" numCol="1" anchor="t" anchorCtr="0" compatLnSpc="1"/>
          <a:lstStyle/>
          <a:p>
            <a:pPr marR="0" lvl="0" algn="l" defTabSz="914400" rtl="0" eaLnBrk="1" fontAlgn="base" latinLnBrk="0" hangingPunct="1">
              <a:lnSpc>
                <a:spcPct val="90000"/>
              </a:lnSpc>
              <a:spcBef>
                <a:spcPct val="35000"/>
              </a:spcBef>
              <a:spcAft>
                <a:spcPct val="0"/>
              </a:spcAft>
              <a:buClr>
                <a:schemeClr val="accent1"/>
              </a:buClr>
              <a:buFont typeface="Wingdings" panose="05000000000000000000" charset="0"/>
              <a:buChar char="p"/>
              <a:defRPr/>
            </a:pPr>
            <a:r>
              <a:rPr kumimoji="0" lang="zh-CN" altLang="en-US" sz="36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前提条件</a:t>
            </a:r>
            <a:r>
              <a:rPr kumimoji="0" lang="en-US" altLang="zh-CN" sz="36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36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相应的政治变革</a:t>
            </a:r>
            <a:endParaRPr kumimoji="0" lang="zh-CN" altLang="en-US" sz="36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algn="l" defTabSz="914400" rtl="0" eaLnBrk="1" fontAlgn="base" latinLnBrk="0" hangingPunct="1">
              <a:lnSpc>
                <a:spcPct val="100000"/>
              </a:lnSpc>
              <a:spcBef>
                <a:spcPct val="35000"/>
              </a:spcBef>
              <a:spcAft>
                <a:spcPct val="0"/>
              </a:spcAft>
              <a:buClr>
                <a:schemeClr val="accent1"/>
              </a:buClr>
              <a:buSzPct val="65000"/>
              <a:buFont typeface="Wingdings" panose="05000000000000000000" pitchFamily="2" charset="2"/>
              <a:buNone/>
              <a:defRPr/>
            </a:pP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缺乏自身现代性的积累，强大的传统力量往往成为现代化的障碍。</a:t>
            </a:r>
            <a:r>
              <a:rPr kumimoji="0" lang="zh-CN" altLang="en-US" sz="26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cs typeface="+mn-cs"/>
              </a:rPr>
              <a:t>只有首先通过政治变革，运用国家机器的强大力量才能启动和推进现代化。</a:t>
            </a:r>
            <a:endParaRPr kumimoji="0" lang="zh-CN" altLang="en-US" sz="26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1" fontAlgn="base" latinLnBrk="0" hangingPunct="1">
              <a:lnSpc>
                <a:spcPct val="90000"/>
              </a:lnSpc>
              <a:spcBef>
                <a:spcPct val="35000"/>
              </a:spcBef>
              <a:spcAft>
                <a:spcPct val="0"/>
              </a:spcAft>
              <a:buClr>
                <a:schemeClr val="accent2"/>
              </a:buClr>
              <a:buSzPct val="60000"/>
              <a:buFont typeface="Wingdings" panose="05000000000000000000" pitchFamily="2" charset="2"/>
              <a:buChar char="q"/>
              <a:defRPr/>
            </a:pPr>
            <a:r>
              <a:rPr kumimoji="0" lang="zh-CN" altLang="en-US" sz="26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rPr>
              <a:t>俄国先有彼得大帝的改革，而后有俄国现代化；</a:t>
            </a:r>
            <a:endParaRPr kumimoji="0" lang="zh-CN" altLang="en-US" sz="26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90000"/>
              </a:lnSpc>
              <a:spcBef>
                <a:spcPct val="35000"/>
              </a:spcBef>
              <a:spcAft>
                <a:spcPct val="0"/>
              </a:spcAft>
              <a:buClr>
                <a:schemeClr val="accent2"/>
              </a:buClr>
              <a:buSzPct val="60000"/>
              <a:buFont typeface="Wingdings" panose="05000000000000000000" pitchFamily="2" charset="2"/>
              <a:buChar char="q"/>
              <a:defRPr/>
            </a:pPr>
            <a:r>
              <a:rPr kumimoji="0" lang="zh-CN" altLang="en-US" sz="26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rPr>
              <a:t>日本有明治维新，才有后来的日本的现代化；</a:t>
            </a:r>
            <a:endParaRPr kumimoji="0" lang="zh-CN" altLang="en-US" sz="26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90000"/>
              </a:lnSpc>
              <a:spcBef>
                <a:spcPct val="35000"/>
              </a:spcBef>
              <a:spcAft>
                <a:spcPct val="0"/>
              </a:spcAft>
              <a:buClr>
                <a:schemeClr val="accent2"/>
              </a:buClr>
              <a:buSzPct val="60000"/>
              <a:buFont typeface="Wingdings" panose="05000000000000000000" pitchFamily="2" charset="2"/>
              <a:buChar char="q"/>
              <a:defRPr/>
            </a:pPr>
            <a:r>
              <a:rPr kumimoji="0" lang="zh-CN" altLang="en-US" sz="26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rPr>
              <a:t>凯末尔的改革，直接促使了土耳其的现代化；</a:t>
            </a:r>
            <a:endParaRPr kumimoji="0" lang="zh-CN" altLang="en-US" sz="26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90000"/>
              </a:lnSpc>
              <a:spcBef>
                <a:spcPct val="35000"/>
              </a:spcBef>
              <a:spcAft>
                <a:spcPct val="0"/>
              </a:spcAft>
              <a:buClr>
                <a:schemeClr val="accent2"/>
              </a:buClr>
              <a:buSzPct val="60000"/>
              <a:buFont typeface="Wingdings" panose="05000000000000000000" pitchFamily="2" charset="2"/>
              <a:buChar char="q"/>
              <a:defRPr/>
            </a:pPr>
            <a:r>
              <a:rPr kumimoji="0" lang="zh-CN" altLang="en-US" sz="26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rPr>
              <a:t>中国近代史上的现代化努力，最初是从</a:t>
            </a:r>
            <a:r>
              <a:rPr kumimoji="0" lang="zh-CN" altLang="en-US" sz="2600" b="1" i="0" u="sng"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rPr>
              <a:t>流产的戊戌变法开始的</a:t>
            </a:r>
            <a:r>
              <a:rPr kumimoji="0" lang="zh-CN" altLang="en-US" sz="26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rPr>
              <a:t>；</a:t>
            </a:r>
            <a:endParaRPr kumimoji="0" lang="en-US" altLang="zh-CN" sz="26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90000"/>
              </a:lnSpc>
              <a:spcBef>
                <a:spcPct val="35000"/>
              </a:spcBef>
              <a:spcAft>
                <a:spcPct val="0"/>
              </a:spcAft>
              <a:buClr>
                <a:schemeClr val="accent2"/>
              </a:buClr>
              <a:buSzPct val="60000"/>
              <a:buFont typeface="Wingdings" panose="05000000000000000000" pitchFamily="2" charset="2"/>
              <a:buChar char="q"/>
              <a:defRPr/>
            </a:pPr>
            <a:r>
              <a:rPr kumimoji="0" lang="zh-CN" altLang="en-US" sz="26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rPr>
              <a:t>新中国的成立为中华民族的现代化奠定了牢固基础。</a:t>
            </a:r>
            <a:endParaRPr kumimoji="0" lang="zh-CN" altLang="en-US" sz="26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endParaRPr>
          </a:p>
        </p:txBody>
      </p:sp>
      <p:sp>
        <p:nvSpPr>
          <p:cNvPr id="53252"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5"/>
          <p:cNvSpPr>
            <a:spLocks noGrp="1"/>
          </p:cNvSpPr>
          <p:nvPr>
            <p:ph type="title"/>
          </p:nvPr>
        </p:nvSpPr>
        <p:spPr>
          <a:xfrm>
            <a:off x="428625" y="277813"/>
            <a:ext cx="3929063" cy="1865312"/>
          </a:xfrm>
        </p:spPr>
        <p:txBody>
          <a:bodyPr vert="horz" wrap="square" lIns="91440" tIns="45720" rIns="91440" bIns="45720" anchor="t"/>
          <a:p>
            <a:r>
              <a:rPr lang="zh-CN" altLang="en-US" sz="1800" b="1" dirty="0">
                <a:solidFill>
                  <a:srgbClr val="FF0000"/>
                </a:solidFill>
                <a:latin typeface="微软雅黑" panose="020B0503020204020204" pitchFamily="34" charset="-122"/>
                <a:ea typeface="微软雅黑" panose="020B0503020204020204" pitchFamily="34" charset="-122"/>
              </a:rPr>
              <a:t>彼得大帝</a:t>
            </a:r>
            <a:r>
              <a:rPr lang="zh-CN" altLang="en-US" sz="1800" b="1" dirty="0">
                <a:latin typeface="微软雅黑" panose="020B0503020204020204" pitchFamily="34" charset="-122"/>
                <a:ea typeface="微软雅黑" panose="020B0503020204020204" pitchFamily="34" charset="-122"/>
              </a:rPr>
              <a:t>，是后世对沙皇彼得一世的尊称。（</a:t>
            </a:r>
            <a:r>
              <a:rPr lang="en-US" altLang="zh-CN" sz="1800" b="1" dirty="0">
                <a:latin typeface="微软雅黑" panose="020B0503020204020204" pitchFamily="34" charset="-122"/>
                <a:ea typeface="微软雅黑" panose="020B0503020204020204" pitchFamily="34" charset="-122"/>
              </a:rPr>
              <a:t>1672─1725</a:t>
            </a:r>
            <a:r>
              <a:rPr lang="zh-CN" altLang="en-US"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hlinkClick r:id="rId1" action="ppaction://hlinkfile"/>
              </a:rPr>
              <a:t>俄国</a:t>
            </a:r>
            <a:r>
              <a:rPr lang="zh-CN" altLang="en-US" sz="1800" b="1" dirty="0">
                <a:latin typeface="微软雅黑" panose="020B0503020204020204" pitchFamily="34" charset="-122"/>
                <a:ea typeface="微软雅黑" panose="020B0503020204020204" pitchFamily="34" charset="-122"/>
                <a:hlinkClick r:id="rId2" action="ppaction://hlinkfile"/>
              </a:rPr>
              <a:t>罗曼诺夫王朝</a:t>
            </a:r>
            <a:r>
              <a:rPr lang="zh-CN" altLang="en-US" sz="1800" b="1" dirty="0">
                <a:latin typeface="微软雅黑" panose="020B0503020204020204" pitchFamily="34" charset="-122"/>
                <a:ea typeface="微软雅黑" panose="020B0503020204020204" pitchFamily="34" charset="-122"/>
              </a:rPr>
              <a:t>第四代沙皇，</a:t>
            </a:r>
            <a:r>
              <a:rPr lang="en-US" altLang="zh-CN" sz="1800" b="1" dirty="0">
                <a:latin typeface="微软雅黑" panose="020B0503020204020204" pitchFamily="34" charset="-122"/>
                <a:ea typeface="微软雅黑" panose="020B0503020204020204" pitchFamily="34" charset="-122"/>
              </a:rPr>
              <a:t>1682</a:t>
            </a:r>
            <a:r>
              <a:rPr lang="zh-CN" altLang="en-US" sz="1800" b="1" dirty="0">
                <a:latin typeface="微软雅黑" panose="020B0503020204020204" pitchFamily="34" charset="-122"/>
                <a:ea typeface="微软雅黑" panose="020B0503020204020204" pitchFamily="34" charset="-122"/>
              </a:rPr>
              <a:t>年即位，</a:t>
            </a:r>
            <a:r>
              <a:rPr lang="en-US" altLang="zh-CN" sz="1800" b="1" dirty="0">
                <a:latin typeface="微软雅黑" panose="020B0503020204020204" pitchFamily="34" charset="-122"/>
                <a:ea typeface="微软雅黑" panose="020B0503020204020204" pitchFamily="34" charset="-122"/>
              </a:rPr>
              <a:t>1689</a:t>
            </a:r>
            <a:r>
              <a:rPr lang="zh-CN" altLang="en-US" sz="1800" b="1" dirty="0">
                <a:latin typeface="微软雅黑" panose="020B0503020204020204" pitchFamily="34" charset="-122"/>
                <a:ea typeface="微软雅黑" panose="020B0503020204020204" pitchFamily="34" charset="-122"/>
              </a:rPr>
              <a:t>年掌握</a:t>
            </a:r>
            <a:r>
              <a:rPr lang="zh-CN" altLang="en-US" sz="1800" b="1" dirty="0">
                <a:latin typeface="微软雅黑" panose="020B0503020204020204" pitchFamily="34" charset="-122"/>
                <a:ea typeface="微软雅黑" panose="020B0503020204020204" pitchFamily="34" charset="-122"/>
                <a:hlinkClick r:id="rId3" action="ppaction://hlinkfile"/>
              </a:rPr>
              <a:t>实权</a:t>
            </a:r>
            <a:r>
              <a:rPr lang="zh-CN" altLang="en-US" sz="1800" b="1" dirty="0">
                <a:latin typeface="微软雅黑" panose="020B0503020204020204" pitchFamily="34" charset="-122"/>
                <a:ea typeface="微软雅黑" panose="020B0503020204020204" pitchFamily="34" charset="-122"/>
              </a:rPr>
              <a:t>。</a:t>
            </a:r>
            <a:r>
              <a:rPr lang="zh-CN" altLang="en-US" sz="1800" b="1" dirty="0">
                <a:solidFill>
                  <a:srgbClr val="0033CC"/>
                </a:solidFill>
                <a:latin typeface="微软雅黑" panose="020B0503020204020204" pitchFamily="34" charset="-122"/>
                <a:ea typeface="微软雅黑" panose="020B0503020204020204" pitchFamily="34" charset="-122"/>
              </a:rPr>
              <a:t>与康熙同时代</a:t>
            </a:r>
            <a:r>
              <a:rPr lang="zh-CN" altLang="en-US" sz="1800" b="1" dirty="0">
                <a:latin typeface="微软雅黑" panose="020B0503020204020204" pitchFamily="34" charset="-122"/>
                <a:ea typeface="微软雅黑" panose="020B0503020204020204" pitchFamily="34" charset="-122"/>
              </a:rPr>
              <a:t>。他制定的西方化政策是使俄国变成一个强国的主要因素。</a:t>
            </a:r>
            <a:br>
              <a:rPr lang="zh-CN" altLang="en-US" sz="1800" dirty="0"/>
            </a:br>
            <a:endParaRPr lang="zh-CN" altLang="en-US" sz="1800" dirty="0"/>
          </a:p>
        </p:txBody>
      </p:sp>
      <p:pic>
        <p:nvPicPr>
          <p:cNvPr id="36867" name="内容占位符 8" descr="彼得大帝.jpg"/>
          <p:cNvPicPr>
            <a:picLocks noGrp="1" noChangeAspect="1"/>
          </p:cNvPicPr>
          <p:nvPr>
            <p:ph sz="half" idx="1"/>
          </p:nvPr>
        </p:nvPicPr>
        <p:blipFill>
          <a:blip r:embed="rId4"/>
          <a:srcRect/>
          <a:stretch>
            <a:fillRect/>
          </a:stretch>
        </p:blipFill>
        <p:spPr>
          <a:xfrm>
            <a:off x="714375" y="2071688"/>
            <a:ext cx="3500438" cy="4000500"/>
          </a:xfrm>
        </p:spPr>
      </p:pic>
      <p:sp>
        <p:nvSpPr>
          <p:cNvPr id="36868" name="内容占位符 7"/>
          <p:cNvSpPr>
            <a:spLocks noGrp="1"/>
          </p:cNvSpPr>
          <p:nvPr>
            <p:ph sz="half" idx="2"/>
          </p:nvPr>
        </p:nvSpPr>
        <p:spPr>
          <a:xfrm>
            <a:off x="4357688" y="357188"/>
            <a:ext cx="4606925" cy="5773737"/>
          </a:xfrm>
        </p:spPr>
        <p:txBody>
          <a:bodyPr vert="horz" wrap="square" lIns="91440" tIns="45720" rIns="91440" bIns="45720" anchor="t"/>
          <a:p>
            <a:pPr algn="just">
              <a:buSzPct val="65000"/>
            </a:pPr>
            <a:r>
              <a:rPr lang="zh-CN" altLang="en-US" sz="2000" b="1" dirty="0">
                <a:solidFill>
                  <a:srgbClr val="FF0000"/>
                </a:solidFill>
                <a:latin typeface="微软雅黑" panose="020B0503020204020204" pitchFamily="34" charset="-122"/>
                <a:ea typeface="微软雅黑" panose="020B0503020204020204" pitchFamily="34" charset="-122"/>
                <a:cs typeface="+mn-cs"/>
              </a:rPr>
              <a:t>为</a:t>
            </a:r>
            <a:r>
              <a:rPr lang="zh-CN" altLang="en-US" sz="2000" b="1" dirty="0">
                <a:solidFill>
                  <a:srgbClr val="FF0000"/>
                </a:solidFill>
                <a:latin typeface="微软雅黑" panose="020B0503020204020204" pitchFamily="34" charset="-122"/>
                <a:ea typeface="微软雅黑" panose="020B0503020204020204" pitchFamily="34" charset="-122"/>
                <a:cs typeface="+mn-cs"/>
                <a:hlinkClick r:id="rId5" action="ppaction://hlinkfile"/>
              </a:rPr>
              <a:t>恩格斯</a:t>
            </a:r>
            <a:r>
              <a:rPr lang="zh-CN" altLang="en-US" sz="2000" b="1" dirty="0">
                <a:solidFill>
                  <a:srgbClr val="FF0000"/>
                </a:solidFill>
                <a:latin typeface="微软雅黑" panose="020B0503020204020204" pitchFamily="34" charset="-122"/>
                <a:ea typeface="微软雅黑" panose="020B0503020204020204" pitchFamily="34" charset="-122"/>
                <a:cs typeface="+mn-cs"/>
              </a:rPr>
              <a:t>所赞叹“真正的伟人”</a:t>
            </a:r>
            <a:r>
              <a:rPr lang="zh-CN" altLang="en-US" sz="2000" b="1" dirty="0">
                <a:latin typeface="微软雅黑" panose="020B0503020204020204" pitchFamily="34" charset="-122"/>
                <a:ea typeface="微软雅黑" panose="020B0503020204020204" pitchFamily="34" charset="-122"/>
                <a:cs typeface="+mn-cs"/>
              </a:rPr>
              <a:t>的彼得大帝，从</a:t>
            </a:r>
            <a:r>
              <a:rPr lang="en-US" altLang="zh-CN" sz="2000" b="1" dirty="0">
                <a:latin typeface="微软雅黑" panose="020B0503020204020204" pitchFamily="34" charset="-122"/>
                <a:ea typeface="微软雅黑" panose="020B0503020204020204" pitchFamily="34" charset="-122"/>
                <a:cs typeface="+mn-cs"/>
              </a:rPr>
              <a:t>1698</a:t>
            </a:r>
            <a:r>
              <a:rPr lang="zh-CN" altLang="en-US" sz="2000" b="1" dirty="0">
                <a:latin typeface="微软雅黑" panose="020B0503020204020204" pitchFamily="34" charset="-122"/>
                <a:ea typeface="微软雅黑" panose="020B0503020204020204" pitchFamily="34" charset="-122"/>
                <a:cs typeface="+mn-cs"/>
              </a:rPr>
              <a:t>年开始发起了声势浩大而又严厉无比的改革运动。</a:t>
            </a:r>
            <a:endParaRPr lang="en-US" altLang="zh-CN" sz="2000" b="1" dirty="0">
              <a:latin typeface="微软雅黑" panose="020B0503020204020204" pitchFamily="34" charset="-122"/>
              <a:ea typeface="微软雅黑" panose="020B0503020204020204" pitchFamily="34" charset="-122"/>
              <a:cs typeface="+mn-cs"/>
            </a:endParaRPr>
          </a:p>
          <a:p>
            <a:pPr algn="just">
              <a:buSzPct val="65000"/>
            </a:pPr>
            <a:r>
              <a:rPr lang="zh-CN" altLang="en-US" sz="2000" b="1" dirty="0">
                <a:solidFill>
                  <a:srgbClr val="0033CC"/>
                </a:solidFill>
                <a:latin typeface="微软雅黑" panose="020B0503020204020204" pitchFamily="34" charset="-122"/>
                <a:ea typeface="微软雅黑" panose="020B0503020204020204" pitchFamily="34" charset="-122"/>
                <a:cs typeface="+mn-cs"/>
              </a:rPr>
              <a:t>这场彻底改变国家命运的大改革波及政治、经济、军事、文化教育和宗教等各个方面</a:t>
            </a:r>
            <a:r>
              <a:rPr lang="zh-CN" altLang="en-US" sz="2000" b="1" dirty="0">
                <a:latin typeface="微软雅黑" panose="020B0503020204020204" pitchFamily="34" charset="-122"/>
                <a:ea typeface="微软雅黑" panose="020B0503020204020204" pitchFamily="34" charset="-122"/>
                <a:cs typeface="+mn-cs"/>
              </a:rPr>
              <a:t>。</a:t>
            </a:r>
            <a:endParaRPr lang="en-US" altLang="zh-CN" sz="2000" b="1" dirty="0">
              <a:latin typeface="微软雅黑" panose="020B0503020204020204" pitchFamily="34" charset="-122"/>
              <a:ea typeface="微软雅黑" panose="020B0503020204020204" pitchFamily="34" charset="-122"/>
              <a:cs typeface="+mn-cs"/>
            </a:endParaRPr>
          </a:p>
          <a:p>
            <a:pPr algn="just">
              <a:buSzPct val="65000"/>
            </a:pPr>
            <a:r>
              <a:rPr lang="zh-CN" altLang="en-US" sz="2000" b="1" dirty="0">
                <a:latin typeface="微软雅黑" panose="020B0503020204020204" pitchFamily="34" charset="-122"/>
                <a:ea typeface="微软雅黑" panose="020B0503020204020204" pitchFamily="34" charset="-122"/>
                <a:cs typeface="+mn-cs"/>
              </a:rPr>
              <a:t>他建立了正规的</a:t>
            </a:r>
            <a:r>
              <a:rPr lang="zh-CN" altLang="en-US" sz="2000" b="1" dirty="0">
                <a:latin typeface="微软雅黑" panose="020B0503020204020204" pitchFamily="34" charset="-122"/>
                <a:ea typeface="微软雅黑" panose="020B0503020204020204" pitchFamily="34" charset="-122"/>
                <a:cs typeface="+mn-cs"/>
                <a:hlinkClick r:id="rId6" action="ppaction://hlinkfile"/>
              </a:rPr>
              <a:t>陆军</a:t>
            </a:r>
            <a:r>
              <a:rPr lang="zh-CN" altLang="en-US" sz="2000" b="1" dirty="0">
                <a:latin typeface="微软雅黑" panose="020B0503020204020204" pitchFamily="34" charset="-122"/>
                <a:ea typeface="微软雅黑" panose="020B0503020204020204" pitchFamily="34" charset="-122"/>
                <a:cs typeface="+mn-cs"/>
              </a:rPr>
              <a:t>和海军，使得落后的俄罗斯跃而成为 欧洲的军事强国；他使得落后的</a:t>
            </a:r>
            <a:r>
              <a:rPr lang="zh-CN" altLang="en-US" sz="2000" b="1" dirty="0">
                <a:latin typeface="微软雅黑" panose="020B0503020204020204" pitchFamily="34" charset="-122"/>
                <a:ea typeface="微软雅黑" panose="020B0503020204020204" pitchFamily="34" charset="-122"/>
                <a:cs typeface="+mn-cs"/>
                <a:hlinkClick r:id="rId7" action="ppaction://hlinkfile"/>
              </a:rPr>
              <a:t>农业</a:t>
            </a:r>
            <a:r>
              <a:rPr lang="zh-CN" altLang="en-US" sz="2000" b="1" dirty="0">
                <a:latin typeface="微软雅黑" panose="020B0503020204020204" pitchFamily="34" charset="-122"/>
                <a:ea typeface="微软雅黑" panose="020B0503020204020204" pitchFamily="34" charset="-122"/>
                <a:cs typeface="+mn-cs"/>
              </a:rPr>
              <a:t>俄国完成了工业化的大跃进。</a:t>
            </a:r>
            <a:endParaRPr lang="en-US" altLang="zh-CN" sz="2000" b="1" dirty="0">
              <a:latin typeface="微软雅黑" panose="020B0503020204020204" pitchFamily="34" charset="-122"/>
              <a:ea typeface="微软雅黑" panose="020B0503020204020204" pitchFamily="34" charset="-122"/>
              <a:cs typeface="+mn-cs"/>
            </a:endParaRPr>
          </a:p>
          <a:p>
            <a:pPr algn="just">
              <a:buSzPct val="65000"/>
            </a:pPr>
            <a:r>
              <a:rPr lang="zh-CN" altLang="en-US" sz="2000" b="1" dirty="0">
                <a:latin typeface="微软雅黑" panose="020B0503020204020204" pitchFamily="34" charset="-122"/>
                <a:ea typeface="微软雅黑" panose="020B0503020204020204" pitchFamily="34" charset="-122"/>
                <a:cs typeface="+mn-cs"/>
              </a:rPr>
              <a:t>俄国出现了第一张报纸，开办了第一批军事学校和</a:t>
            </a:r>
            <a:r>
              <a:rPr lang="zh-CN" altLang="en-US" sz="2000" b="1" dirty="0">
                <a:latin typeface="微软雅黑" panose="020B0503020204020204" pitchFamily="34" charset="-122"/>
                <a:ea typeface="微软雅黑" panose="020B0503020204020204" pitchFamily="34" charset="-122"/>
                <a:cs typeface="+mn-cs"/>
                <a:hlinkClick r:id="rId8" action="ppaction://hlinkfile"/>
              </a:rPr>
              <a:t>技术学校</a:t>
            </a:r>
            <a:r>
              <a:rPr lang="zh-CN" altLang="en-US" sz="2000" b="1" dirty="0">
                <a:latin typeface="微软雅黑" panose="020B0503020204020204" pitchFamily="34" charset="-122"/>
                <a:ea typeface="微软雅黑" panose="020B0503020204020204" pitchFamily="34" charset="-122"/>
                <a:cs typeface="+mn-cs"/>
              </a:rPr>
              <a:t>，有了第一个博物馆和第一个公共图书馆，有了第一批的公众剧院和第一批</a:t>
            </a:r>
            <a:r>
              <a:rPr lang="zh-CN" altLang="en-US" sz="2000" b="1" dirty="0">
                <a:latin typeface="微软雅黑" panose="020B0503020204020204" pitchFamily="34" charset="-122"/>
                <a:ea typeface="微软雅黑" panose="020B0503020204020204" pitchFamily="34" charset="-122"/>
                <a:cs typeface="+mn-cs"/>
                <a:hlinkClick r:id="rId9" action="ppaction://hlinkfile"/>
              </a:rPr>
              <a:t>公园</a:t>
            </a:r>
            <a:r>
              <a:rPr lang="zh-CN" altLang="en-US" sz="2000" b="1" dirty="0">
                <a:latin typeface="微软雅黑" panose="020B0503020204020204" pitchFamily="34" charset="-122"/>
                <a:ea typeface="微软雅黑" panose="020B0503020204020204" pitchFamily="34" charset="-122"/>
                <a:cs typeface="+mn-cs"/>
              </a:rPr>
              <a:t>，还下达了设立科学院的第一道诏令</a:t>
            </a:r>
            <a:r>
              <a:rPr lang="en-US" altLang="zh-CN" sz="2000" b="1" dirty="0">
                <a:latin typeface="微软雅黑" panose="020B0503020204020204" pitchFamily="34" charset="-122"/>
                <a:ea typeface="微软雅黑" panose="020B0503020204020204" pitchFamily="34" charset="-122"/>
                <a:cs typeface="+mn-cs"/>
              </a:rPr>
              <a:t>.....</a:t>
            </a:r>
            <a:endParaRPr lang="en-US" altLang="zh-CN" sz="2000" b="1" dirty="0">
              <a:latin typeface="微软雅黑" panose="020B0503020204020204" pitchFamily="34" charset="-122"/>
              <a:ea typeface="微软雅黑" panose="020B0503020204020204" pitchFamily="34" charset="-122"/>
              <a:cs typeface="+mn-cs"/>
            </a:endParaRPr>
          </a:p>
          <a:p>
            <a:pPr algn="just">
              <a:buSzPct val="65000"/>
            </a:pPr>
            <a:r>
              <a:rPr lang="zh-CN" altLang="en-US" sz="2000" b="1" dirty="0">
                <a:latin typeface="微软雅黑" panose="020B0503020204020204" pitchFamily="34" charset="-122"/>
                <a:ea typeface="微软雅黑" panose="020B0503020204020204" pitchFamily="34" charset="-122"/>
                <a:cs typeface="+mn-cs"/>
              </a:rPr>
              <a:t>使得俄罗斯“</a:t>
            </a:r>
            <a:r>
              <a:rPr lang="zh-CN" altLang="en-US" sz="2000" b="1" dirty="0">
                <a:solidFill>
                  <a:srgbClr val="0033CC"/>
                </a:solidFill>
                <a:latin typeface="微软雅黑" panose="020B0503020204020204" pitchFamily="34" charset="-122"/>
                <a:ea typeface="微软雅黑" panose="020B0503020204020204" pitchFamily="34" charset="-122"/>
                <a:cs typeface="+mn-cs"/>
              </a:rPr>
              <a:t>从愚昧无知的深渊登上了世界光荣的舞台”</a:t>
            </a:r>
            <a:r>
              <a:rPr lang="zh-CN" altLang="en-US" sz="1800" b="1" dirty="0">
                <a:latin typeface="微软雅黑" panose="020B0503020204020204" pitchFamily="34" charset="-122"/>
                <a:ea typeface="微软雅黑" panose="020B0503020204020204" pitchFamily="34" charset="-122"/>
                <a:cs typeface="+mn-cs"/>
              </a:rPr>
              <a:t>。 </a:t>
            </a:r>
            <a:r>
              <a:rPr lang="zh-CN" altLang="en-US" sz="2000" b="1" dirty="0">
                <a:latin typeface="微软雅黑" panose="020B0503020204020204" pitchFamily="34" charset="-122"/>
                <a:ea typeface="微软雅黑" panose="020B0503020204020204" pitchFamily="34" charset="-122"/>
                <a:cs typeface="+mn-cs"/>
              </a:rPr>
              <a:t>　　</a:t>
            </a:r>
            <a:endParaRPr lang="zh-CN" altLang="en-US" sz="2000" b="1" dirty="0">
              <a:latin typeface="微软雅黑" panose="020B0503020204020204" pitchFamily="34" charset="-122"/>
              <a:ea typeface="微软雅黑" panose="020B0503020204020204" pitchFamily="34" charset="-122"/>
              <a:cs typeface="+mn-cs"/>
            </a:endParaRPr>
          </a:p>
        </p:txBody>
      </p:sp>
      <p:sp>
        <p:nvSpPr>
          <p:cNvPr id="54277"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ransition spd="slow">
    <p:comb/>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内容占位符 7"/>
          <p:cNvSpPr>
            <a:spLocks noGrp="1"/>
          </p:cNvSpPr>
          <p:nvPr>
            <p:ph idx="1"/>
          </p:nvPr>
        </p:nvSpPr>
        <p:spPr>
          <a:xfrm>
            <a:off x="457200" y="357188"/>
            <a:ext cx="8229600" cy="5773737"/>
          </a:xfrm>
        </p:spPr>
        <p:txBody>
          <a:bodyPr vert="horz" wrap="square" lIns="91440" tIns="45720" rIns="91440" bIns="45720" anchor="t"/>
          <a:p>
            <a:pPr>
              <a:spcBef>
                <a:spcPts val="1200"/>
              </a:spcBef>
            </a:pPr>
            <a:r>
              <a:rPr lang="zh-CN" altLang="en-US" sz="2400" b="1" dirty="0">
                <a:latin typeface="微软雅黑" panose="020B0503020204020204" pitchFamily="34" charset="-122"/>
                <a:ea typeface="微软雅黑" panose="020B0503020204020204" pitchFamily="34" charset="-122"/>
              </a:rPr>
              <a:t>彼得大帝的改革，首先是从生活方式和行为习俗开始的。为了改革，他先出国留学考察一年多，回来后，做的第一件事情</a:t>
            </a:r>
            <a:r>
              <a:rPr lang="zh-CN" altLang="en-US" sz="2400" b="1" dirty="0">
                <a:solidFill>
                  <a:srgbClr val="FF0000"/>
                </a:solidFill>
                <a:latin typeface="微软雅黑" panose="020B0503020204020204" pitchFamily="34" charset="-122"/>
                <a:ea typeface="微软雅黑" panose="020B0503020204020204" pitchFamily="34" charset="-122"/>
              </a:rPr>
              <a:t>剪胡子</a:t>
            </a:r>
            <a:r>
              <a:rPr lang="zh-CN" altLang="en-US" sz="2400" b="1" dirty="0">
                <a:latin typeface="微软雅黑" panose="020B0503020204020204" pitchFamily="34" charset="-122"/>
                <a:ea typeface="微软雅黑" panose="020B0503020204020204" pitchFamily="34" charset="-122"/>
              </a:rPr>
              <a:t>，下令全国城乡的男人都不许留胡子。</a:t>
            </a:r>
            <a:endParaRPr lang="en-US" altLang="zh-CN" sz="2400" b="1" dirty="0">
              <a:latin typeface="微软雅黑" panose="020B0503020204020204" pitchFamily="34" charset="-122"/>
              <a:ea typeface="微软雅黑" panose="020B0503020204020204" pitchFamily="34" charset="-122"/>
            </a:endParaRPr>
          </a:p>
          <a:p>
            <a:pPr>
              <a:spcBef>
                <a:spcPts val="1200"/>
              </a:spcBef>
            </a:pPr>
            <a:r>
              <a:rPr lang="zh-CN" altLang="en-US" sz="2400" b="1" dirty="0">
                <a:latin typeface="微软雅黑" panose="020B0503020204020204" pitchFamily="34" charset="-122"/>
                <a:ea typeface="微软雅黑" panose="020B0503020204020204" pitchFamily="34" charset="-122"/>
              </a:rPr>
              <a:t>他做的第二件事情，就是</a:t>
            </a:r>
            <a:r>
              <a:rPr lang="zh-CN" altLang="en-US" sz="2400" b="1" dirty="0">
                <a:solidFill>
                  <a:srgbClr val="FF0000"/>
                </a:solidFill>
                <a:latin typeface="微软雅黑" panose="020B0503020204020204" pitchFamily="34" charset="-122"/>
                <a:ea typeface="微软雅黑" panose="020B0503020204020204" pitchFamily="34" charset="-122"/>
              </a:rPr>
              <a:t>革除传统的宽袖长袍</a:t>
            </a:r>
            <a:r>
              <a:rPr lang="zh-CN" altLang="en-US" sz="2400" b="1" dirty="0">
                <a:latin typeface="微软雅黑" panose="020B0503020204020204" pitchFamily="34" charset="-122"/>
                <a:ea typeface="微软雅黑" panose="020B0503020204020204" pitchFamily="34" charset="-122"/>
              </a:rPr>
              <a:t>。认为这种服装华而无当，有碍工作，必须禁止。于是，新的服装很快就出来了。 </a:t>
            </a:r>
            <a:endParaRPr lang="zh-CN" altLang="en-US" sz="2400" b="1" dirty="0">
              <a:latin typeface="微软雅黑" panose="020B0503020204020204" pitchFamily="34" charset="-122"/>
              <a:ea typeface="微软雅黑" panose="020B0503020204020204" pitchFamily="34" charset="-122"/>
            </a:endParaRPr>
          </a:p>
          <a:p>
            <a:pPr>
              <a:spcBef>
                <a:spcPts val="1200"/>
              </a:spcBef>
            </a:pPr>
            <a:r>
              <a:rPr lang="zh-CN" altLang="en-US" sz="2400" b="1" dirty="0">
                <a:latin typeface="微软雅黑" panose="020B0503020204020204" pitchFamily="34" charset="-122"/>
                <a:ea typeface="微软雅黑" panose="020B0503020204020204" pitchFamily="34" charset="-122"/>
              </a:rPr>
              <a:t>专门出版生活教科书</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青春宝典</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，从品德的培养一直到青年人应该如何做客、工作和居家的行为方式，都有明确规定。甚至具体到用餐时一定要使用餐巾，不能“发出吧哒吧哒的响声”。 关于人们如何进行交际，如何开展娱乐，也都有着非常明明白白的说法。（</a:t>
            </a:r>
            <a:r>
              <a:rPr lang="zh-CN" altLang="en-US" sz="2400" b="1" dirty="0">
                <a:solidFill>
                  <a:srgbClr val="0033CC"/>
                </a:solidFill>
                <a:latin typeface="微软雅黑" panose="020B0503020204020204" pitchFamily="34" charset="-122"/>
                <a:ea typeface="微软雅黑" panose="020B0503020204020204" pitchFamily="34" charset="-122"/>
              </a:rPr>
              <a:t>精神文明建设</a:t>
            </a:r>
            <a:r>
              <a:rPr lang="zh-CN" altLang="en-US" sz="2400" b="1" dirty="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a:p>
            <a:pPr>
              <a:spcBef>
                <a:spcPts val="1200"/>
              </a:spcBef>
            </a:pPr>
            <a:r>
              <a:rPr lang="zh-CN" altLang="en-US" sz="2400" b="1" dirty="0">
                <a:latin typeface="微软雅黑" panose="020B0503020204020204" pitchFamily="34" charset="-122"/>
                <a:ea typeface="微软雅黑" panose="020B0503020204020204" pitchFamily="34" charset="-122"/>
              </a:rPr>
              <a:t>他的一些做法在我们看来可能很小很怪很可笑，然而，为此而送命的人，据说占了当时国家人口的三分之一。</a:t>
            </a:r>
            <a:r>
              <a:rPr lang="zh-CN" altLang="en-US" sz="2400" b="1" dirty="0">
                <a:solidFill>
                  <a:srgbClr val="0033CC"/>
                </a:solidFill>
                <a:latin typeface="微软雅黑" panose="020B0503020204020204" pitchFamily="34" charset="-122"/>
                <a:ea typeface="微软雅黑" panose="020B0503020204020204" pitchFamily="34" charset="-122"/>
              </a:rPr>
              <a:t>“他用野蛮制服了俄罗斯的野蛮”（马克思语）</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a:p>
            <a:endParaRPr lang="zh-CN" altLang="en-US" dirty="0"/>
          </a:p>
        </p:txBody>
      </p:sp>
      <p:sp>
        <p:nvSpPr>
          <p:cNvPr id="55299"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5"/>
          <p:cNvSpPr>
            <a:spLocks noGrp="1"/>
          </p:cNvSpPr>
          <p:nvPr>
            <p:ph type="title"/>
          </p:nvPr>
        </p:nvSpPr>
        <p:spPr>
          <a:xfrm>
            <a:off x="5148263" y="5000625"/>
            <a:ext cx="3495675" cy="1139825"/>
          </a:xfrm>
          <a:solidFill>
            <a:srgbClr val="FFFF00">
              <a:alpha val="100000"/>
            </a:srgbClr>
          </a:solidFill>
        </p:spPr>
        <p:txBody>
          <a:bodyPr vert="horz" wrap="square" lIns="91440" tIns="45720" rIns="91440" bIns="45720" anchor="t"/>
          <a:p>
            <a:pPr algn="ctr"/>
            <a:r>
              <a:rPr lang="zh-CN" altLang="en-US" sz="2400" b="1" dirty="0">
                <a:solidFill>
                  <a:srgbClr val="571B0F"/>
                </a:solidFill>
                <a:latin typeface="微软雅黑" panose="020B0503020204020204" pitchFamily="34" charset="-122"/>
                <a:ea typeface="微软雅黑" panose="020B0503020204020204" pitchFamily="34" charset="-122"/>
              </a:rPr>
              <a:t>凯末尔（</a:t>
            </a:r>
            <a:r>
              <a:rPr lang="en-US" altLang="zh-CN" sz="2000" b="1" dirty="0">
                <a:solidFill>
                  <a:srgbClr val="571B0F"/>
                </a:solidFill>
                <a:latin typeface="微软雅黑" panose="020B0503020204020204" pitchFamily="34" charset="-122"/>
                <a:ea typeface="微软雅黑" panose="020B0503020204020204" pitchFamily="34" charset="-122"/>
              </a:rPr>
              <a:t>Kemal</a:t>
            </a:r>
            <a:r>
              <a:rPr lang="zh-CN" altLang="en-US" sz="2000" b="1" dirty="0">
                <a:solidFill>
                  <a:srgbClr val="571B0F"/>
                </a:solidFill>
                <a:latin typeface="微软雅黑" panose="020B0503020204020204" pitchFamily="34" charset="-122"/>
                <a:ea typeface="微软雅黑" panose="020B0503020204020204" pitchFamily="34" charset="-122"/>
              </a:rPr>
              <a:t>，又译基马尔，</a:t>
            </a:r>
            <a:r>
              <a:rPr lang="en-US" altLang="zh-CN" sz="2000" b="1" dirty="0">
                <a:solidFill>
                  <a:srgbClr val="571B0F"/>
                </a:solidFill>
                <a:latin typeface="微软雅黑" panose="020B0503020204020204" pitchFamily="34" charset="-122"/>
                <a:ea typeface="微软雅黑" panose="020B0503020204020204" pitchFamily="34" charset="-122"/>
              </a:rPr>
              <a:t>1881.5</a:t>
            </a:r>
            <a:r>
              <a:rPr lang="zh-CN" altLang="en-US" sz="2000" b="1" dirty="0">
                <a:solidFill>
                  <a:srgbClr val="571B0F"/>
                </a:solidFill>
                <a:latin typeface="微软雅黑" panose="020B0503020204020204" pitchFamily="34" charset="-122"/>
                <a:ea typeface="微软雅黑" panose="020B0503020204020204" pitchFamily="34" charset="-122"/>
              </a:rPr>
              <a:t>～</a:t>
            </a:r>
            <a:r>
              <a:rPr lang="en-US" altLang="zh-CN" sz="2000" b="1" dirty="0">
                <a:solidFill>
                  <a:srgbClr val="571B0F"/>
                </a:solidFill>
                <a:latin typeface="微软雅黑" panose="020B0503020204020204" pitchFamily="34" charset="-122"/>
                <a:ea typeface="微软雅黑" panose="020B0503020204020204" pitchFamily="34" charset="-122"/>
              </a:rPr>
              <a:t>1938.11</a:t>
            </a:r>
            <a:r>
              <a:rPr lang="zh-CN" altLang="en-US" sz="2400" b="1" dirty="0">
                <a:solidFill>
                  <a:srgbClr val="571B0F"/>
                </a:solidFill>
                <a:latin typeface="微软雅黑" panose="020B0503020204020204" pitchFamily="34" charset="-122"/>
                <a:ea typeface="微软雅黑" panose="020B0503020204020204" pitchFamily="34" charset="-122"/>
              </a:rPr>
              <a:t>）</a:t>
            </a:r>
            <a:br>
              <a:rPr lang="en-US" altLang="zh-CN" sz="2400" b="1" dirty="0">
                <a:solidFill>
                  <a:srgbClr val="571B0F"/>
                </a:solidFill>
                <a:latin typeface="微软雅黑" panose="020B0503020204020204" pitchFamily="34" charset="-122"/>
                <a:ea typeface="微软雅黑" panose="020B0503020204020204" pitchFamily="34" charset="-122"/>
              </a:rPr>
            </a:br>
            <a:r>
              <a:rPr lang="zh-CN" altLang="en-US" sz="2000" b="1" dirty="0">
                <a:solidFill>
                  <a:srgbClr val="571B0F"/>
                </a:solidFill>
                <a:latin typeface="微软雅黑" panose="020B0503020204020204" pitchFamily="34" charset="-122"/>
                <a:ea typeface="微软雅黑" panose="020B0503020204020204" pitchFamily="34" charset="-122"/>
              </a:rPr>
              <a:t>被誉为土耳其共和国之父</a:t>
            </a:r>
            <a:endParaRPr lang="zh-CN" altLang="en-US" sz="2400" b="1" dirty="0">
              <a:solidFill>
                <a:srgbClr val="571B0F"/>
              </a:solidFill>
              <a:latin typeface="微软雅黑" panose="020B0503020204020204" pitchFamily="34" charset="-122"/>
              <a:ea typeface="微软雅黑" panose="020B0503020204020204" pitchFamily="34" charset="-122"/>
            </a:endParaRPr>
          </a:p>
        </p:txBody>
      </p:sp>
      <p:sp>
        <p:nvSpPr>
          <p:cNvPr id="38915" name="内容占位符 2"/>
          <p:cNvSpPr>
            <a:spLocks noGrp="1"/>
          </p:cNvSpPr>
          <p:nvPr>
            <p:ph sz="half" idx="1"/>
          </p:nvPr>
        </p:nvSpPr>
        <p:spPr>
          <a:xfrm>
            <a:off x="323850" y="357188"/>
            <a:ext cx="4608513" cy="5773737"/>
          </a:xfrm>
        </p:spPr>
        <p:txBody>
          <a:bodyPr vert="horz" wrap="square" lIns="91440" tIns="45720" rIns="91440" bIns="45720" anchor="t"/>
          <a:p>
            <a:pPr algn="just">
              <a:spcBef>
                <a:spcPts val="1200"/>
              </a:spcBef>
              <a:buSzPct val="65000"/>
            </a:pPr>
            <a:r>
              <a:rPr lang="en-US" altLang="zh-CN" sz="2000" b="1" dirty="0">
                <a:latin typeface="微软雅黑" panose="020B0503020204020204" pitchFamily="34" charset="-122"/>
                <a:ea typeface="微软雅黑" panose="020B0503020204020204" pitchFamily="34" charset="-122"/>
                <a:cs typeface="+mn-cs"/>
              </a:rPr>
              <a:t>1923</a:t>
            </a:r>
            <a:r>
              <a:rPr lang="zh-CN" altLang="en-US" sz="2000" b="1" dirty="0">
                <a:latin typeface="微软雅黑" panose="020B0503020204020204" pitchFamily="34" charset="-122"/>
                <a:ea typeface="微软雅黑" panose="020B0503020204020204" pitchFamily="34" charset="-122"/>
                <a:cs typeface="+mn-cs"/>
              </a:rPr>
              <a:t>年</a:t>
            </a:r>
            <a:r>
              <a:rPr lang="en-US" altLang="zh-CN" sz="2000" b="1" dirty="0">
                <a:latin typeface="微软雅黑" panose="020B0503020204020204" pitchFamily="34" charset="-122"/>
                <a:ea typeface="微软雅黑" panose="020B0503020204020204" pitchFamily="34" charset="-122"/>
                <a:cs typeface="+mn-cs"/>
              </a:rPr>
              <a:t>10</a:t>
            </a:r>
            <a:r>
              <a:rPr lang="zh-CN" altLang="en-US" sz="2000" b="1" dirty="0">
                <a:latin typeface="微软雅黑" panose="020B0503020204020204" pitchFamily="34" charset="-122"/>
                <a:ea typeface="微软雅黑" panose="020B0503020204020204" pitchFamily="34" charset="-122"/>
                <a:cs typeface="+mn-cs"/>
              </a:rPr>
              <a:t>月</a:t>
            </a:r>
            <a:r>
              <a:rPr lang="en-US" altLang="zh-CN" sz="2000" b="1" dirty="0">
                <a:latin typeface="微软雅黑" panose="020B0503020204020204" pitchFamily="34" charset="-122"/>
                <a:ea typeface="微软雅黑" panose="020B0503020204020204" pitchFamily="34" charset="-122"/>
                <a:cs typeface="+mn-cs"/>
              </a:rPr>
              <a:t>29</a:t>
            </a:r>
            <a:r>
              <a:rPr lang="zh-CN" altLang="en-US" sz="2000" b="1" dirty="0">
                <a:latin typeface="微软雅黑" panose="020B0503020204020204" pitchFamily="34" charset="-122"/>
                <a:ea typeface="微软雅黑" panose="020B0503020204020204" pitchFamily="34" charset="-122"/>
                <a:cs typeface="+mn-cs"/>
              </a:rPr>
              <a:t>日，</a:t>
            </a:r>
            <a:r>
              <a:rPr lang="zh-CN" altLang="en-US" sz="2000" b="1" dirty="0">
                <a:solidFill>
                  <a:srgbClr val="FF0000"/>
                </a:solidFill>
                <a:latin typeface="微软雅黑" panose="020B0503020204020204" pitchFamily="34" charset="-122"/>
                <a:ea typeface="微软雅黑" panose="020B0503020204020204" pitchFamily="34" charset="-122"/>
                <a:cs typeface="+mn-cs"/>
              </a:rPr>
              <a:t>凯末尔</a:t>
            </a:r>
            <a:r>
              <a:rPr lang="zh-CN" altLang="en-US" sz="2000" b="1" dirty="0">
                <a:latin typeface="微软雅黑" panose="020B0503020204020204" pitchFamily="34" charset="-122"/>
                <a:ea typeface="微软雅黑" panose="020B0503020204020204" pitchFamily="34" charset="-122"/>
                <a:cs typeface="+mn-cs"/>
              </a:rPr>
              <a:t>当选为土耳其共和国第一任总统。凯末尔革命取得胜利。 </a:t>
            </a:r>
            <a:endParaRPr lang="zh-CN" altLang="en-US" sz="2000" b="1" dirty="0">
              <a:latin typeface="微软雅黑" panose="020B0503020204020204" pitchFamily="34" charset="-122"/>
              <a:ea typeface="微软雅黑" panose="020B0503020204020204" pitchFamily="34" charset="-122"/>
              <a:cs typeface="+mn-cs"/>
            </a:endParaRPr>
          </a:p>
          <a:p>
            <a:pPr algn="just">
              <a:spcBef>
                <a:spcPts val="1200"/>
              </a:spcBef>
              <a:buSzPct val="65000"/>
            </a:pPr>
            <a:r>
              <a:rPr lang="zh-CN" altLang="en-US" sz="2000" b="1" dirty="0">
                <a:solidFill>
                  <a:srgbClr val="FF0000"/>
                </a:solidFill>
                <a:latin typeface="微软雅黑" panose="020B0503020204020204" pitchFamily="34" charset="-122"/>
                <a:ea typeface="微软雅黑" panose="020B0503020204020204" pitchFamily="34" charset="-122"/>
                <a:cs typeface="+mn-cs"/>
              </a:rPr>
              <a:t>凯末尔说：“军事胜利对真正解放来说是不够的，在民族的政治、社会生活中，在民族的思想教育中，我们的指南将是科学和技术，能否成为现代文明的国家，是生死存亡的问题。”</a:t>
            </a:r>
            <a:endParaRPr lang="en-US" altLang="zh-CN" sz="2000" b="1" dirty="0">
              <a:solidFill>
                <a:srgbClr val="FF0000"/>
              </a:solidFill>
              <a:latin typeface="微软雅黑" panose="020B0503020204020204" pitchFamily="34" charset="-122"/>
              <a:ea typeface="微软雅黑" panose="020B0503020204020204" pitchFamily="34" charset="-122"/>
              <a:cs typeface="+mn-cs"/>
            </a:endParaRPr>
          </a:p>
          <a:p>
            <a:pPr algn="just">
              <a:spcBef>
                <a:spcPts val="1200"/>
              </a:spcBef>
              <a:buSzPct val="65000"/>
            </a:pPr>
            <a:r>
              <a:rPr lang="zh-CN" altLang="en-US" sz="2000" b="1" dirty="0">
                <a:solidFill>
                  <a:srgbClr val="FF0000"/>
                </a:solidFill>
                <a:latin typeface="微软雅黑" panose="020B0503020204020204" pitchFamily="34" charset="-122"/>
                <a:ea typeface="微软雅黑" panose="020B0503020204020204" pitchFamily="34" charset="-122"/>
                <a:cs typeface="+mn-cs"/>
              </a:rPr>
              <a:t>凯末尔主义</a:t>
            </a:r>
            <a:r>
              <a:rPr lang="zh-CN" altLang="en-US" sz="2000" b="1" dirty="0">
                <a:latin typeface="微软雅黑" panose="020B0503020204020204" pitchFamily="34" charset="-122"/>
                <a:ea typeface="微软雅黑" panose="020B0503020204020204" pitchFamily="34" charset="-122"/>
                <a:cs typeface="+mn-cs"/>
              </a:rPr>
              <a:t>具体体现在</a:t>
            </a:r>
            <a:r>
              <a:rPr lang="zh-CN" altLang="en-US" sz="2000" b="1" dirty="0">
                <a:solidFill>
                  <a:srgbClr val="0033CC"/>
                </a:solidFill>
                <a:latin typeface="微软雅黑" panose="020B0503020204020204" pitchFamily="34" charset="-122"/>
                <a:ea typeface="微软雅黑" panose="020B0503020204020204" pitchFamily="34" charset="-122"/>
                <a:cs typeface="+mn-cs"/>
              </a:rPr>
              <a:t>「六箭头」：共和主义、民族主义、平民主义、国家主义、世俗主义和改革主义。</a:t>
            </a:r>
            <a:r>
              <a:rPr lang="zh-CN" altLang="en-US" sz="2000" b="1" dirty="0">
                <a:latin typeface="微软雅黑" panose="020B0503020204020204" pitchFamily="34" charset="-122"/>
                <a:ea typeface="微软雅黑" panose="020B0503020204020204" pitchFamily="34" charset="-122"/>
                <a:cs typeface="+mn-cs"/>
              </a:rPr>
              <a:t>寻求缔造一个现代、民主及世俗的国度，其指导原则是建立一个长期革命的国家，即实行国家和社会的持续变革。</a:t>
            </a:r>
            <a:endParaRPr lang="en-US" altLang="zh-CN" sz="2000" b="1" dirty="0">
              <a:latin typeface="微软雅黑" panose="020B0503020204020204" pitchFamily="34" charset="-122"/>
              <a:ea typeface="微软雅黑" panose="020B0503020204020204" pitchFamily="34" charset="-122"/>
              <a:cs typeface="+mn-cs"/>
            </a:endParaRPr>
          </a:p>
          <a:p>
            <a:pPr algn="just">
              <a:spcBef>
                <a:spcPts val="1200"/>
              </a:spcBef>
              <a:buSzPct val="65000"/>
            </a:pPr>
            <a:r>
              <a:rPr lang="zh-CN" altLang="en-US" sz="2000" b="1" dirty="0">
                <a:latin typeface="微软雅黑" panose="020B0503020204020204" pitchFamily="34" charset="-122"/>
                <a:ea typeface="微软雅黑" panose="020B0503020204020204" pitchFamily="34" charset="-122"/>
                <a:cs typeface="+mn-cs"/>
              </a:rPr>
              <a:t>人民共和党、妇女解放、宗教改革、文字改革、服饰改革、实行姓氏等</a:t>
            </a:r>
            <a:r>
              <a:rPr lang="zh-CN" altLang="en-US" sz="2000" dirty="0">
                <a:latin typeface="+mn-lt"/>
                <a:ea typeface="+mn-ea"/>
                <a:cs typeface="+mn-cs"/>
              </a:rPr>
              <a:t>。</a:t>
            </a:r>
            <a:endParaRPr lang="zh-CN" altLang="en-US" sz="2000" dirty="0">
              <a:latin typeface="+mn-lt"/>
              <a:ea typeface="+mn-ea"/>
              <a:cs typeface="+mn-cs"/>
            </a:endParaRPr>
          </a:p>
        </p:txBody>
      </p:sp>
      <p:pic>
        <p:nvPicPr>
          <p:cNvPr id="38916" name="内容占位符 7" descr="凯末尔.bmp"/>
          <p:cNvPicPr>
            <a:picLocks noGrp="1" noChangeAspect="1"/>
          </p:cNvPicPr>
          <p:nvPr>
            <p:ph sz="half" idx="2"/>
          </p:nvPr>
        </p:nvPicPr>
        <p:blipFill>
          <a:blip r:embed="rId1"/>
          <a:srcRect/>
          <a:stretch>
            <a:fillRect/>
          </a:stretch>
        </p:blipFill>
        <p:spPr>
          <a:xfrm>
            <a:off x="5246688" y="285750"/>
            <a:ext cx="3254375" cy="4530725"/>
          </a:xfrm>
        </p:spPr>
      </p:pic>
      <p:sp>
        <p:nvSpPr>
          <p:cNvPr id="56325"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ransition spd="slow">
    <p:circl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1"/>
          <p:cNvSpPr>
            <a:spLocks noGrp="1"/>
          </p:cNvSpPr>
          <p:nvPr>
            <p:ph type="title"/>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54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华文隶书" panose="02010800040101010101" pitchFamily="2" charset="-122"/>
                <a:ea typeface="华文隶书" panose="02010800040101010101" pitchFamily="2" charset="-122"/>
                <a:cs typeface="+mj-cs"/>
              </a:rPr>
              <a:t>思考：</a:t>
            </a:r>
            <a:r>
              <a:rPr kumimoji="0" lang="zh-CN" sz="4000" b="1" i="0" u="none" strike="noStrike" kern="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凯末尔革命</a:t>
            </a:r>
            <a:r>
              <a:rPr kumimoji="0" lang="en-US" altLang="zh-CN" sz="4000" b="1" i="1" u="none" strike="noStrike" kern="0" cap="none" spc="0" normalizeH="0" baseline="0" noProof="0" dirty="0" err="1" smtClean="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vs</a:t>
            </a:r>
            <a:r>
              <a:rPr kumimoji="0" lang="zh-CN" altLang="en-US" sz="4000" b="1" i="1" u="none" strike="noStrike" kern="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 </a:t>
            </a:r>
            <a:r>
              <a:rPr kumimoji="0" lang="zh-CN" sz="4000" b="1" i="0" u="none" strike="noStrike" kern="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辛亥革命</a:t>
            </a:r>
            <a:endParaRPr kumimoji="0" lang="zh-CN" altLang="en-US" sz="4000" b="1" i="0" u="none" strike="noStrike" kern="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8195" name="内容占位符 2"/>
          <p:cNvSpPr>
            <a:spLocks noGrp="1"/>
          </p:cNvSpPr>
          <p:nvPr>
            <p:ph idx="1"/>
          </p:nvPr>
        </p:nvSpPr>
        <p:spPr>
          <a:xfrm>
            <a:off x="457200" y="1357313"/>
            <a:ext cx="8229600" cy="47736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ts val="1200"/>
              </a:spcBef>
              <a:spcAft>
                <a:spcPct val="0"/>
              </a:spcAft>
              <a:buClr>
                <a:schemeClr val="accent1"/>
              </a:buClr>
              <a:buSzPct val="65000"/>
              <a:buFont typeface="Wingdings" panose="05000000000000000000" pitchFamily="2" charset="2"/>
              <a:buChar char="n"/>
              <a:defRPr/>
            </a:pPr>
            <a:r>
              <a:rPr kumimoji="0" lang="zh-CN" sz="30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一个</a:t>
            </a:r>
            <a:r>
              <a:rPr kumimoji="0" lang="zh-CN" altLang="en-US" sz="30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完全</a:t>
            </a:r>
            <a:r>
              <a:rPr kumimoji="0" lang="zh-CN" sz="30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成功了，一个</a:t>
            </a:r>
            <a:r>
              <a:rPr kumimoji="0" lang="zh-CN" altLang="en-US" sz="30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“革命尚未成功”</a:t>
            </a:r>
            <a:endParaRPr kumimoji="0" lang="en-US" altLang="zh-CN" sz="30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ts val="1200"/>
              </a:spcBef>
              <a:spcAft>
                <a:spcPct val="0"/>
              </a:spcAft>
              <a:buClr>
                <a:schemeClr val="accent1"/>
              </a:buClr>
              <a:buSzPct val="65000"/>
              <a:buFont typeface="Wingdings" panose="05000000000000000000" pitchFamily="2" charset="2"/>
              <a:buChar char="n"/>
              <a:defRPr/>
            </a:pPr>
            <a:r>
              <a:rPr kumimoji="0" lang="zh-CN" sz="3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究其原因</a:t>
            </a:r>
            <a:r>
              <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在于对待帝国主义的不同态度</a:t>
            </a:r>
            <a:r>
              <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在于对军事力量的不同掌握</a:t>
            </a:r>
            <a:r>
              <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在于革命前国民所承受的不同的心理压力</a:t>
            </a:r>
            <a:r>
              <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在于立宪政治的不同影响</a:t>
            </a:r>
            <a:r>
              <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在于伊斯兰教和儒教的不同影响</a:t>
            </a:r>
            <a:r>
              <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在于资产阶级的不同态度</a:t>
            </a:r>
            <a:r>
              <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在于革命胜利后对社会的不同改造等等。</a:t>
            </a:r>
            <a:endParaRPr kumimoji="0" lang="en-US" altLang="zh-CN"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ts val="1200"/>
              </a:spcBef>
              <a:spcAft>
                <a:spcPct val="0"/>
              </a:spcAft>
              <a:buClr>
                <a:schemeClr val="accent1"/>
              </a:buClr>
              <a:buSzPct val="65000"/>
              <a:buFont typeface="Wingdings" panose="05000000000000000000" pitchFamily="2" charset="2"/>
              <a:buChar char="n"/>
              <a:defRPr/>
            </a:pPr>
            <a:r>
              <a:rPr kumimoji="0" lang="zh-CN"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通过对两者的比较，可以使我们对其成与败有一个比较理性的认识。</a:t>
            </a:r>
            <a:endParaRPr kumimoji="0" lang="zh-CN"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7348"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ransition spd="slow">
    <p:dissolv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35000"/>
              </a:spcBef>
              <a:buClr>
                <a:schemeClr val="accent1"/>
              </a:buClr>
              <a:buSzPct val="95000"/>
              <a:buFont typeface="Wingdings" panose="05000000000000000000" charset="0"/>
              <a:buChar char="p"/>
              <a:defRPr/>
            </a:pPr>
            <a:r>
              <a:rPr kumimoji="0" lang="en-US" altLang="zh-CN" sz="36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36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推动现代化的社会力量</a:t>
            </a:r>
            <a:endParaRPr kumimoji="0" lang="zh-CN" altLang="en-US" sz="36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100000"/>
              </a:lnSpc>
              <a:spcBef>
                <a:spcPct val="35000"/>
              </a:spcBef>
              <a:spcAft>
                <a:spcPct val="0"/>
              </a:spcAft>
              <a:buClr>
                <a:schemeClr val="accent1"/>
              </a:buClr>
              <a:buSzPct val="65000"/>
              <a:buFont typeface="Wingdings" panose="05000000000000000000" pitchFamily="2" charset="2"/>
              <a:buNone/>
              <a:defRPr/>
            </a:pPr>
            <a:r>
              <a:rPr kumimoji="0" lang="zh-CN" altLang="en-US" sz="2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推动早发内生型现代化的社会力量主要包括工商资本家、新贵族、小商人和自由民。推动后发外生型现代化的社会力量则明显不同：</a:t>
            </a:r>
            <a:endPar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1" fontAlgn="base" latinLnBrk="0" hangingPunct="1">
              <a:lnSpc>
                <a:spcPct val="100000"/>
              </a:lnSpc>
              <a:spcBef>
                <a:spcPct val="35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rPr>
              <a:t>在土耳其，主要是有现代化倾向的行政官员、新式军人以及少数知识分子。</a:t>
            </a:r>
            <a:endParaRPr kumimoji="0" lang="zh-CN" altLang="en-US" sz="24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0000"/>
              </a:lnSpc>
              <a:spcBef>
                <a:spcPct val="35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rPr>
              <a:t>在日本，除上层的政治家外，在下层主要是商人和下层武士。</a:t>
            </a:r>
            <a:endParaRPr kumimoji="0" lang="zh-CN" altLang="en-US" sz="24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0000"/>
              </a:lnSpc>
              <a:spcBef>
                <a:spcPct val="35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rPr>
              <a:t>主要取决于社会各阶层对于现代化挑战的理解与领悟能力。</a:t>
            </a:r>
            <a:endParaRPr kumimoji="0" lang="zh-CN" altLang="en-US" sz="24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endParaRPr>
          </a:p>
        </p:txBody>
      </p:sp>
      <p:sp>
        <p:nvSpPr>
          <p:cNvPr id="58371"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 name="标题 1"/>
          <p:cNvSpPr/>
          <p:nvPr>
            <p:ph type="title"/>
          </p:nvPr>
        </p:nvSpPr>
        <p:spPr/>
        <p:txBody>
          <a:bodyPr/>
          <a:p>
            <a:endParaRPr lang="zh-CN" altLang="en-US"/>
          </a:p>
        </p:txBody>
      </p:sp>
      <p:sp>
        <p:nvSpPr>
          <p:cNvPr id="5" name="标题 4"/>
          <p:cNvSpPr>
            <a:spLocks noGrp="1"/>
          </p:cNvSpPr>
          <p:nvPr/>
        </p:nvSpPr>
        <p:spPr>
          <a:xfrm>
            <a:off x="385445" y="206375"/>
            <a:ext cx="8141335" cy="1139825"/>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w="9525">
            <a:noFill/>
          </a:ln>
        </p:spPr>
        <p:txBody>
          <a:bodyPr vert="horz" wrap="square" lIns="91440" tIns="45720" rIns="91440" bIns="45720" numCol="1" anchor="t"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4400" b="1"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3</a:t>
            </a:r>
            <a:r>
              <a:rPr kumimoji="0" lang="en-US" altLang="zh-CN" sz="4400" b="1"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.2.2</a:t>
            </a:r>
            <a:r>
              <a:rPr kumimoji="0" lang="zh-CN" altLang="en-US" sz="4400" b="1"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后发外生型现代化的条件</a:t>
            </a:r>
            <a:r>
              <a:rPr kumimoji="0" lang="zh-CN" altLang="en-US" sz="4400" b="1" i="1"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 </a:t>
            </a:r>
            <a:endParaRPr kumimoji="0" lang="zh-CN" altLang="en-US" sz="4200" b="0"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9634" name="Rectangle 2"/>
          <p:cNvSpPr>
            <a:spLocks noGrp="1" noChangeArrowheads="1"/>
          </p:cNvSpPr>
          <p:nvPr>
            <p:ph type="title"/>
          </p:nvPr>
        </p:nvSpPr>
        <p:spPr>
          <a:xfrm>
            <a:off x="457200" y="333375"/>
            <a:ext cx="8001000" cy="885825"/>
          </a:xfrm>
          <a:solidFill>
            <a:srgbClr val="FFFF99"/>
          </a:soli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
                <a:srgbClr val="FF0000"/>
              </a:buClr>
              <a:buSzPct val="90000"/>
              <a:buFont typeface="Wingdings" panose="05000000000000000000" pitchFamily="2" charset="2"/>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1.2 </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社会现代化</a:t>
            </a:r>
            <a:endPar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11269" name="Rectangle 3"/>
          <p:cNvSpPr>
            <a:spLocks noGrp="1"/>
          </p:cNvSpPr>
          <p:nvPr>
            <p:ph idx="1"/>
          </p:nvPr>
        </p:nvSpPr>
        <p:spPr>
          <a:xfrm>
            <a:off x="685800" y="1484313"/>
            <a:ext cx="7772400" cy="4611687"/>
          </a:xfrm>
        </p:spPr>
        <p:txBody>
          <a:bodyPr vert="horz" wrap="square" lIns="91440" tIns="45720" rIns="91440" bIns="45720" anchor="t"/>
          <a:p>
            <a:pPr eaLnBrk="1" hangingPunct="1">
              <a:lnSpc>
                <a:spcPct val="105000"/>
              </a:lnSpc>
              <a:spcBef>
                <a:spcPct val="40000"/>
              </a:spcBef>
            </a:pPr>
            <a:r>
              <a:rPr lang="zh-CN" altLang="en-US" b="1" dirty="0">
                <a:latin typeface="微软雅黑" panose="020B0503020204020204" pitchFamily="34" charset="-122"/>
                <a:ea typeface="微软雅黑" panose="020B0503020204020204" pitchFamily="34" charset="-122"/>
              </a:rPr>
              <a:t>研究社会现代化问题的专家，美国普林斯顿大学历史学教授</a:t>
            </a:r>
            <a:r>
              <a:rPr lang="zh-CN" altLang="en-US" b="1" dirty="0">
                <a:solidFill>
                  <a:srgbClr val="996600"/>
                </a:solidFill>
                <a:latin typeface="微软雅黑" panose="020B0503020204020204" pitchFamily="34" charset="-122"/>
                <a:ea typeface="微软雅黑" panose="020B0503020204020204" pitchFamily="34" charset="-122"/>
              </a:rPr>
              <a:t>布莱克</a:t>
            </a:r>
            <a:r>
              <a:rPr lang="zh-CN" altLang="en-US" b="1" dirty="0">
                <a:latin typeface="微软雅黑" panose="020B0503020204020204" pitchFamily="34" charset="-122"/>
                <a:ea typeface="微软雅黑" panose="020B0503020204020204" pitchFamily="34" charset="-122"/>
              </a:rPr>
              <a:t>认为：</a:t>
            </a:r>
            <a:endParaRPr lang="zh-CN" altLang="en-US" b="1" dirty="0">
              <a:latin typeface="微软雅黑" panose="020B0503020204020204" pitchFamily="34" charset="-122"/>
              <a:ea typeface="微软雅黑" panose="020B0503020204020204" pitchFamily="34" charset="-122"/>
            </a:endParaRPr>
          </a:p>
          <a:p>
            <a:pPr eaLnBrk="1" hangingPunct="1">
              <a:lnSpc>
                <a:spcPct val="105000"/>
              </a:lnSpc>
              <a:spcBef>
                <a:spcPct val="40000"/>
              </a:spcBef>
              <a:buNone/>
            </a:pPr>
            <a:r>
              <a:rPr lang="zh-CN" altLang="en-US" dirty="0"/>
              <a:t>        </a:t>
            </a:r>
            <a:r>
              <a:rPr lang="zh-CN" altLang="en-US" sz="3600" b="1" dirty="0">
                <a:solidFill>
                  <a:srgbClr val="0033CC"/>
                </a:solidFill>
                <a:latin typeface="华文隶书" panose="02010800040101010101" pitchFamily="2" charset="-122"/>
                <a:ea typeface="华文隶书" panose="02010800040101010101" pitchFamily="2" charset="-122"/>
              </a:rPr>
              <a:t>在人类历史上，能够同今天的</a:t>
            </a:r>
            <a:r>
              <a:rPr lang="zh-CN" altLang="en-US" sz="3600" b="1" dirty="0">
                <a:solidFill>
                  <a:srgbClr val="FF0000"/>
                </a:solidFill>
                <a:latin typeface="华文隶书" panose="02010800040101010101" pitchFamily="2" charset="-122"/>
                <a:ea typeface="华文隶书" panose="02010800040101010101" pitchFamily="2" charset="-122"/>
              </a:rPr>
              <a:t>社会现代化</a:t>
            </a:r>
            <a:r>
              <a:rPr lang="zh-CN" altLang="en-US" sz="3600" b="1" dirty="0">
                <a:solidFill>
                  <a:srgbClr val="0033CC"/>
                </a:solidFill>
                <a:latin typeface="华文隶书" panose="02010800040101010101" pitchFamily="2" charset="-122"/>
                <a:ea typeface="华文隶书" panose="02010800040101010101" pitchFamily="2" charset="-122"/>
              </a:rPr>
              <a:t>相提并论的社会变革只有两次，一次是</a:t>
            </a:r>
            <a:r>
              <a:rPr lang="zh-CN" altLang="en-US" sz="3600" b="1" dirty="0">
                <a:solidFill>
                  <a:srgbClr val="FF0000"/>
                </a:solidFill>
                <a:latin typeface="华文隶书" panose="02010800040101010101" pitchFamily="2" charset="-122"/>
                <a:ea typeface="华文隶书" panose="02010800040101010101" pitchFamily="2" charset="-122"/>
              </a:rPr>
              <a:t>人类诞生</a:t>
            </a:r>
            <a:r>
              <a:rPr lang="zh-CN" altLang="en-US" sz="3600" b="1" dirty="0">
                <a:solidFill>
                  <a:srgbClr val="0033CC"/>
                </a:solidFill>
                <a:latin typeface="华文隶书" panose="02010800040101010101" pitchFamily="2" charset="-122"/>
                <a:ea typeface="华文隶书" panose="02010800040101010101" pitchFamily="2" charset="-122"/>
              </a:rPr>
              <a:t>，另一次则是</a:t>
            </a:r>
            <a:r>
              <a:rPr lang="zh-CN" altLang="en-US" sz="3600" b="1" dirty="0">
                <a:solidFill>
                  <a:srgbClr val="FF0000"/>
                </a:solidFill>
                <a:latin typeface="华文隶书" panose="02010800040101010101" pitchFamily="2" charset="-122"/>
                <a:ea typeface="华文隶书" panose="02010800040101010101" pitchFamily="2" charset="-122"/>
              </a:rPr>
              <a:t>文明的出现</a:t>
            </a:r>
            <a:r>
              <a:rPr lang="zh-CN" altLang="en-US" sz="3600" b="1" dirty="0">
                <a:solidFill>
                  <a:srgbClr val="0033CC"/>
                </a:solidFill>
                <a:latin typeface="华文隶书" panose="02010800040101010101" pitchFamily="2" charset="-122"/>
                <a:ea typeface="华文隶书" panose="02010800040101010101" pitchFamily="2" charset="-122"/>
              </a:rPr>
              <a:t>。而我们今天正经历的，则是人类历史上</a:t>
            </a:r>
            <a:r>
              <a:rPr lang="zh-CN" altLang="en-US" sz="3600" b="1" dirty="0">
                <a:solidFill>
                  <a:srgbClr val="FF0000"/>
                </a:solidFill>
                <a:latin typeface="华文隶书" panose="02010800040101010101" pitchFamily="2" charset="-122"/>
                <a:ea typeface="华文隶书" panose="02010800040101010101" pitchFamily="2" charset="-122"/>
              </a:rPr>
              <a:t>第三次</a:t>
            </a:r>
            <a:r>
              <a:rPr lang="zh-CN" altLang="en-US" sz="3600" b="1" dirty="0">
                <a:solidFill>
                  <a:srgbClr val="0033CC"/>
                </a:solidFill>
                <a:latin typeface="华文隶书" panose="02010800040101010101" pitchFamily="2" charset="-122"/>
                <a:ea typeface="华文隶书" panose="02010800040101010101" pitchFamily="2" charset="-122"/>
              </a:rPr>
              <a:t>最伟大的社会变革。</a:t>
            </a:r>
            <a:endParaRPr lang="zh-CN" altLang="en-US" sz="3600" b="1" dirty="0">
              <a:solidFill>
                <a:srgbClr val="0033CC"/>
              </a:solidFill>
              <a:latin typeface="华文隶书" panose="02010800040101010101" pitchFamily="2" charset="-122"/>
              <a:ea typeface="华文隶书" panose="0201080004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7" name="Rectangle 1027"/>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35000"/>
              </a:spcBef>
              <a:buClr>
                <a:schemeClr val="accent1"/>
              </a:buClr>
              <a:buSzPct val="95000"/>
              <a:buFont typeface="Wingdings" panose="05000000000000000000" charset="0"/>
              <a:buChar char="p"/>
              <a:defRPr/>
            </a:pPr>
            <a:r>
              <a:rPr kumimoji="0" lang="en-US" altLang="zh-CN" sz="36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36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需要面临一系列的“补课”任务</a:t>
            </a:r>
            <a:endParaRPr kumimoji="0" lang="zh-CN" altLang="en-US" sz="36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669925" marR="0" lvl="1" indent="-325755" algn="l" defTabSz="914400" rtl="0" eaLnBrk="1" fontAlgn="base" latinLnBrk="0" hangingPunct="1">
              <a:lnSpc>
                <a:spcPct val="100000"/>
              </a:lnSpc>
              <a:spcBef>
                <a:spcPct val="35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外部环境的逼迫，国内人民的愿望，都可以成为这种现代化的直接动因，现代化的启动比较容易。</a:t>
            </a:r>
            <a:endPar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0000"/>
              </a:lnSpc>
              <a:spcBef>
                <a:spcPct val="35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一次成功的选举，一届新政府的上台，甚或是一次军事政变，都可能成为这种现代化的起始点。但现代化启动之后所面临的问题却相当复杂。</a:t>
            </a:r>
            <a:endPar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0000"/>
              </a:lnSpc>
              <a:spcBef>
                <a:spcPct val="35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rPr>
              <a:t>“这些社会在现代化过程的不同起点，极大地影响着这些社会发展的具体面貌及其所遇到的问题”</a:t>
            </a:r>
            <a:r>
              <a:rPr kumimoji="0" lang="zh-CN" altLang="en-US" sz="24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rPr>
              <a:t>（爱森斯塔特，</a:t>
            </a:r>
            <a:r>
              <a:rPr kumimoji="0" lang="en-US" altLang="zh-CN" sz="24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rPr>
              <a:t>1988</a:t>
            </a:r>
            <a:r>
              <a:rPr kumimoji="0" lang="zh-CN" altLang="en-US" sz="24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rPr>
              <a:t>）</a:t>
            </a:r>
            <a:endParaRPr kumimoji="0" lang="zh-CN" altLang="en-US" sz="24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endParaRPr>
          </a:p>
        </p:txBody>
      </p:sp>
      <p:sp>
        <p:nvSpPr>
          <p:cNvPr id="59395"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 name="标题 1"/>
          <p:cNvSpPr/>
          <p:nvPr>
            <p:ph type="title"/>
          </p:nvPr>
        </p:nvSpPr>
        <p:spPr/>
        <p:txBody>
          <a:bodyPr/>
          <a:p>
            <a:endParaRPr lang="zh-CN" altLang="en-US"/>
          </a:p>
        </p:txBody>
      </p:sp>
      <p:sp>
        <p:nvSpPr>
          <p:cNvPr id="5" name="标题 4"/>
          <p:cNvSpPr>
            <a:spLocks noGrp="1"/>
          </p:cNvSpPr>
          <p:nvPr/>
        </p:nvSpPr>
        <p:spPr>
          <a:xfrm>
            <a:off x="385445" y="206375"/>
            <a:ext cx="8141335" cy="1139825"/>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w="9525">
            <a:noFill/>
          </a:ln>
        </p:spPr>
        <p:txBody>
          <a:bodyPr vert="horz" wrap="square" lIns="91440" tIns="45720" rIns="91440" bIns="45720" numCol="1" anchor="t"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4400" b="1"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3</a:t>
            </a:r>
            <a:r>
              <a:rPr kumimoji="0" lang="en-US" altLang="zh-CN" sz="4400" b="1"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.2.2</a:t>
            </a:r>
            <a:r>
              <a:rPr kumimoji="0" lang="zh-CN" altLang="en-US" sz="4400" b="1"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后发外生型现代化的条件</a:t>
            </a:r>
            <a:r>
              <a:rPr kumimoji="0" lang="zh-CN" altLang="en-US" sz="4400" b="1" i="1"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 </a:t>
            </a:r>
            <a:endParaRPr kumimoji="0" lang="zh-CN" altLang="en-US" sz="4200" b="0"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1" name="Rectangle 1027"/>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35000"/>
              </a:spcBef>
              <a:buClr>
                <a:schemeClr val="accent1"/>
              </a:buClr>
              <a:buSzPct val="95000"/>
              <a:buFont typeface="Wingdings" panose="05000000000000000000" charset="0"/>
              <a:buChar char="p"/>
              <a:defRPr/>
            </a:pPr>
            <a:r>
              <a:rPr kumimoji="0" lang="en-US" altLang="zh-CN" sz="36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36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所面对的不利因素比较明显。</a:t>
            </a:r>
            <a:endParaRPr kumimoji="0" lang="zh-CN" altLang="en-US" sz="36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669925" marR="0" lvl="1" indent="-325755" algn="l" defTabSz="914400" rtl="0" eaLnBrk="1" fontAlgn="base" latinLnBrk="0" hangingPunct="1">
              <a:lnSpc>
                <a:spcPct val="100000"/>
              </a:lnSpc>
              <a:spcBef>
                <a:spcPct val="35000"/>
              </a:spcBef>
              <a:spcAft>
                <a:spcPct val="0"/>
              </a:spcAft>
              <a:buClr>
                <a:schemeClr val="accent2"/>
              </a:buClr>
              <a:buSzPct val="60000"/>
              <a:buFont typeface="Wingdings" panose="05000000000000000000" pitchFamily="2" charset="2"/>
              <a:buChar char="q"/>
              <a:defRPr/>
            </a:pPr>
            <a:r>
              <a:rPr kumimoji="0" lang="zh-CN" altLang="en-US" sz="26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rPr>
              <a:t>现代化的范围与速度。</a:t>
            </a:r>
            <a:r>
              <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主要由政府介入推动大规模的行动，很可能会妨碍民主政治的发展。</a:t>
            </a:r>
            <a:endPar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0000"/>
              </a:lnSpc>
              <a:spcBef>
                <a:spcPct val="35000"/>
              </a:spcBef>
              <a:spcAft>
                <a:spcPct val="0"/>
              </a:spcAft>
              <a:buClr>
                <a:schemeClr val="accent2"/>
              </a:buClr>
              <a:buSzPct val="60000"/>
              <a:buFont typeface="Wingdings" panose="05000000000000000000" pitchFamily="2" charset="2"/>
              <a:buChar char="q"/>
              <a:defRPr/>
            </a:pPr>
            <a:r>
              <a:rPr kumimoji="0" lang="zh-CN" altLang="en-US" sz="26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rPr>
              <a:t>社会中各种因素之间的相互关系。</a:t>
            </a:r>
            <a:r>
              <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在制定计划时往往难以洞察、考虑不周。</a:t>
            </a:r>
            <a:endPar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0000"/>
              </a:lnSpc>
              <a:spcBef>
                <a:spcPct val="35000"/>
              </a:spcBef>
              <a:spcAft>
                <a:spcPct val="0"/>
              </a:spcAft>
              <a:buClr>
                <a:schemeClr val="accent2"/>
              </a:buClr>
              <a:buSzPct val="60000"/>
              <a:buFont typeface="Wingdings" panose="05000000000000000000" pitchFamily="2" charset="2"/>
              <a:buChar char="q"/>
              <a:defRPr/>
            </a:pPr>
            <a:r>
              <a:rPr kumimoji="0" lang="zh-CN" altLang="en-US" sz="2600" b="1" i="0" u="none" strike="noStrike" kern="0" cap="none" spc="0" normalizeH="0" baseline="0" noProof="0" dirty="0" smtClean="0">
                <a:ln>
                  <a:noFill/>
                </a:ln>
                <a:solidFill>
                  <a:schemeClr val="hlink"/>
                </a:solidFill>
                <a:effectLst/>
                <a:uLnTx/>
                <a:uFillTx/>
                <a:latin typeface="微软雅黑" panose="020B0503020204020204" pitchFamily="34" charset="-122"/>
                <a:ea typeface="微软雅黑" panose="020B0503020204020204" pitchFamily="34" charset="-122"/>
              </a:rPr>
              <a:t>与先发内生型现代化国家的差距。</a:t>
            </a:r>
            <a:r>
              <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无论在经济发展还是在社会其他方面发展上，都存在巨大差距，从而会使后发性国家的人民产生一种沮丧失望的情绪。</a:t>
            </a:r>
            <a:endPar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60419"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 name="标题 1"/>
          <p:cNvSpPr/>
          <p:nvPr>
            <p:ph type="title"/>
          </p:nvPr>
        </p:nvSpPr>
        <p:spPr/>
        <p:txBody>
          <a:bodyPr/>
          <a:p>
            <a:endParaRPr lang="zh-CN" altLang="en-US"/>
          </a:p>
        </p:txBody>
      </p:sp>
      <p:sp>
        <p:nvSpPr>
          <p:cNvPr id="5" name="标题 4"/>
          <p:cNvSpPr>
            <a:spLocks noGrp="1"/>
          </p:cNvSpPr>
          <p:nvPr/>
        </p:nvSpPr>
        <p:spPr>
          <a:xfrm>
            <a:off x="385445" y="206375"/>
            <a:ext cx="8245475" cy="1139825"/>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w="9525">
            <a:noFill/>
          </a:ln>
        </p:spPr>
        <p:txBody>
          <a:bodyPr vert="horz" wrap="square" lIns="91440" tIns="45720" rIns="91440" bIns="45720" numCol="1" anchor="t"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4400" b="1"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3</a:t>
            </a:r>
            <a:r>
              <a:rPr kumimoji="0" lang="en-US" altLang="zh-CN" sz="4400" b="1"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.2.2</a:t>
            </a:r>
            <a:r>
              <a:rPr kumimoji="0" lang="zh-CN" altLang="en-US" sz="4400" b="1"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后发外生型现代化的条件</a:t>
            </a:r>
            <a:r>
              <a:rPr kumimoji="0" lang="zh-CN" altLang="en-US" sz="4400" b="1" i="1"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 </a:t>
            </a:r>
            <a:endParaRPr kumimoji="0" lang="zh-CN" altLang="en-US" sz="4200" b="0"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291465" y="278130"/>
            <a:ext cx="8395335" cy="11398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vert="horz" wrap="square" lIns="91440" tIns="45720" rIns="91440" bIns="45720" numCol="1" anchor="t" anchorCtr="0" compatLnSpc="1"/>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4000" b="1" u="none" strike="noStrike" kern="0" cap="none" spc="0" normalizeH="0" baseline="0" noProof="0" dirty="0" smtClean="0">
                <a:ln>
                  <a:noFill/>
                </a:ln>
                <a:solidFill>
                  <a:srgbClr val="33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3.2.3 </a:t>
            </a:r>
            <a:r>
              <a:rPr kumimoji="0" lang="zh-CN" altLang="en-US" sz="4000" b="1" u="none" strike="noStrike" kern="0" cap="none" spc="0" normalizeH="0" baseline="0" noProof="0" dirty="0" smtClean="0">
                <a:ln>
                  <a:noFill/>
                </a:ln>
                <a:solidFill>
                  <a:srgbClr val="33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后发外生型现代化的特殊问题</a:t>
            </a:r>
            <a:endParaRPr kumimoji="0" lang="zh-CN" altLang="en-US" sz="4000" b="1" u="none" strike="noStrike" kern="0" cap="none" spc="0" normalizeH="0" baseline="0" noProof="0" dirty="0" smtClean="0">
              <a:ln>
                <a:noFill/>
              </a:ln>
              <a:solidFill>
                <a:srgbClr val="33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p:txBody>
      </p:sp>
      <p:sp>
        <p:nvSpPr>
          <p:cNvPr id="44035" name="Rectangle 3"/>
          <p:cNvSpPr>
            <a:spLocks noGrp="1"/>
          </p:cNvSpPr>
          <p:nvPr>
            <p:ph idx="1"/>
          </p:nvPr>
        </p:nvSpPr>
        <p:spPr/>
        <p:txBody>
          <a:bodyPr vert="horz" wrap="square" lIns="91440" tIns="45720" rIns="91440" bIns="45720" anchor="t"/>
          <a:p>
            <a:pPr eaLnBrk="1" hangingPunct="1">
              <a:spcBef>
                <a:spcPct val="35000"/>
              </a:spcBef>
            </a:pPr>
            <a:r>
              <a:rPr lang="zh-CN" altLang="en-US" sz="2800" b="1" dirty="0">
                <a:latin typeface="微软雅黑" panose="020B0503020204020204" pitchFamily="34" charset="-122"/>
                <a:ea typeface="微软雅黑" panose="020B0503020204020204" pitchFamily="34" charset="-122"/>
              </a:rPr>
              <a:t>由于后发外生型现代化本身所具有的特点，以及它所面对的特殊制约条件，在其现代化进程中会面临一些早发内生型现代化未曾遇到过的问题。可概括为四类问题</a:t>
            </a:r>
            <a:r>
              <a:rPr lang="zh-CN" altLang="en-US" sz="3200" dirty="0">
                <a:latin typeface="微软雅黑" panose="020B0503020204020204" pitchFamily="34" charset="-122"/>
                <a:ea typeface="微软雅黑" panose="020B0503020204020204" pitchFamily="34" charset="-122"/>
              </a:rPr>
              <a:t>：</a:t>
            </a:r>
            <a:endParaRPr lang="zh-CN" altLang="en-US" sz="3200" dirty="0">
              <a:latin typeface="微软雅黑" panose="020B0503020204020204" pitchFamily="34" charset="-122"/>
              <a:ea typeface="微软雅黑" panose="020B0503020204020204" pitchFamily="34" charset="-122"/>
            </a:endParaRPr>
          </a:p>
          <a:p>
            <a:pPr lvl="3" eaLnBrk="1" hangingPunct="1">
              <a:spcBef>
                <a:spcPct val="35000"/>
              </a:spcBef>
            </a:pPr>
            <a:r>
              <a:rPr lang="zh-CN" altLang="en-US" sz="3200" b="1" dirty="0">
                <a:solidFill>
                  <a:srgbClr val="003399"/>
                </a:solidFill>
                <a:ea typeface="黑体" panose="02010609060101010101" pitchFamily="49" charset="-122"/>
              </a:rPr>
              <a:t>  </a:t>
            </a:r>
            <a:r>
              <a:rPr lang="zh-CN" altLang="en-US" sz="3200" b="1" dirty="0">
                <a:solidFill>
                  <a:srgbClr val="003399"/>
                </a:solidFill>
                <a:latin typeface="微软雅黑" panose="020B0503020204020204" pitchFamily="34" charset="-122"/>
                <a:ea typeface="微软雅黑" panose="020B0503020204020204" pitchFamily="34" charset="-122"/>
              </a:rPr>
              <a:t>错位现象</a:t>
            </a:r>
            <a:endParaRPr lang="zh-CN" altLang="en-US" sz="3200" b="1" dirty="0">
              <a:solidFill>
                <a:srgbClr val="003399"/>
              </a:solidFill>
              <a:latin typeface="微软雅黑" panose="020B0503020204020204" pitchFamily="34" charset="-122"/>
              <a:ea typeface="微软雅黑" panose="020B0503020204020204" pitchFamily="34" charset="-122"/>
            </a:endParaRPr>
          </a:p>
          <a:p>
            <a:pPr lvl="3" eaLnBrk="1" hangingPunct="1">
              <a:spcBef>
                <a:spcPct val="35000"/>
              </a:spcBef>
            </a:pPr>
            <a:r>
              <a:rPr lang="zh-CN" altLang="en-US" sz="3200" b="1" dirty="0">
                <a:solidFill>
                  <a:srgbClr val="003399"/>
                </a:solidFill>
                <a:latin typeface="微软雅黑" panose="020B0503020204020204" pitchFamily="34" charset="-122"/>
                <a:ea typeface="微软雅黑" panose="020B0503020204020204" pitchFamily="34" charset="-122"/>
              </a:rPr>
              <a:t>  失衡现象</a:t>
            </a:r>
            <a:endParaRPr lang="zh-CN" altLang="en-US" sz="3200" b="1" dirty="0">
              <a:solidFill>
                <a:srgbClr val="003399"/>
              </a:solidFill>
              <a:latin typeface="微软雅黑" panose="020B0503020204020204" pitchFamily="34" charset="-122"/>
              <a:ea typeface="微软雅黑" panose="020B0503020204020204" pitchFamily="34" charset="-122"/>
            </a:endParaRPr>
          </a:p>
          <a:p>
            <a:pPr lvl="3" eaLnBrk="1" hangingPunct="1">
              <a:spcBef>
                <a:spcPct val="35000"/>
              </a:spcBef>
            </a:pPr>
            <a:r>
              <a:rPr lang="zh-CN" altLang="en-US" sz="3200" b="1" dirty="0">
                <a:solidFill>
                  <a:srgbClr val="003399"/>
                </a:solidFill>
                <a:latin typeface="微软雅黑" panose="020B0503020204020204" pitchFamily="34" charset="-122"/>
                <a:ea typeface="微软雅黑" panose="020B0503020204020204" pitchFamily="34" charset="-122"/>
              </a:rPr>
              <a:t>  畸变现象</a:t>
            </a:r>
            <a:endParaRPr lang="zh-CN" altLang="en-US" sz="3200" b="1" dirty="0">
              <a:solidFill>
                <a:srgbClr val="003399"/>
              </a:solidFill>
              <a:latin typeface="微软雅黑" panose="020B0503020204020204" pitchFamily="34" charset="-122"/>
              <a:ea typeface="微软雅黑" panose="020B0503020204020204" pitchFamily="34" charset="-122"/>
            </a:endParaRPr>
          </a:p>
          <a:p>
            <a:pPr lvl="3" eaLnBrk="1" hangingPunct="1">
              <a:spcBef>
                <a:spcPct val="35000"/>
              </a:spcBef>
            </a:pPr>
            <a:r>
              <a:rPr lang="zh-CN" altLang="en-US" sz="3200" b="1" dirty="0">
                <a:solidFill>
                  <a:srgbClr val="003399"/>
                </a:solidFill>
                <a:latin typeface="微软雅黑" panose="020B0503020204020204" pitchFamily="34" charset="-122"/>
                <a:ea typeface="微软雅黑" panose="020B0503020204020204" pitchFamily="34" charset="-122"/>
              </a:rPr>
              <a:t>  两难现象</a:t>
            </a:r>
            <a:endParaRPr lang="zh-CN" altLang="en-US" sz="3200" b="1" dirty="0">
              <a:solidFill>
                <a:srgbClr val="003399"/>
              </a:solidFill>
              <a:latin typeface="微软雅黑" panose="020B0503020204020204" pitchFamily="34" charset="-122"/>
              <a:ea typeface="微软雅黑" panose="020B0503020204020204" pitchFamily="34" charset="-122"/>
            </a:endParaRPr>
          </a:p>
        </p:txBody>
      </p:sp>
      <p:sp>
        <p:nvSpPr>
          <p:cNvPr id="6144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61445" name="Picture 5" descr="C:\Program Files (x86)\Microsoft Office\MEDIA\CAGCAT10\j0195812.wmf"/>
          <p:cNvPicPr>
            <a:picLocks noChangeAspect="1"/>
          </p:cNvPicPr>
          <p:nvPr/>
        </p:nvPicPr>
        <p:blipFill>
          <a:blip r:embed="rId1"/>
          <a:stretch>
            <a:fillRect/>
          </a:stretch>
        </p:blipFill>
        <p:spPr>
          <a:xfrm>
            <a:off x="6072188" y="3562350"/>
            <a:ext cx="2130425" cy="2190750"/>
          </a:xfrm>
          <a:prstGeom prst="rect">
            <a:avLst/>
          </a:prstGeom>
          <a:noFill/>
          <a:ln w="9525">
            <a:noFill/>
          </a:ln>
        </p:spPr>
      </p:pic>
    </p:spTree>
  </p:cSld>
  <p:clrMapOvr>
    <a:masterClrMapping/>
  </p:clrMapOvr>
  <p:transition spd="slow">
    <p:wheel spokes="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37219" name="Rectangle 1027"/>
          <p:cNvSpPr>
            <a:spLocks noGrp="1" noChangeArrowheads="1"/>
          </p:cNvSpPr>
          <p:nvPr>
            <p:ph idx="1"/>
          </p:nvPr>
        </p:nvSpPr>
        <p:spPr>
          <a:xfrm>
            <a:off x="468630" y="1291590"/>
            <a:ext cx="8207375" cy="495173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35000"/>
              </a:spcBef>
              <a:buClr>
                <a:schemeClr val="accent1"/>
              </a:buClr>
              <a:buSzPct val="95000"/>
              <a:buFont typeface="Wingdings" panose="05000000000000000000" charset="0"/>
              <a:buChar char="p"/>
              <a:defRPr/>
            </a:pPr>
            <a:r>
              <a:rPr kumimoji="0" lang="en-US" altLang="zh-CN" sz="36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36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错位现象</a:t>
            </a:r>
            <a:endParaRPr kumimoji="0" lang="zh-CN" altLang="en-US" sz="36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90000"/>
              </a:lnSpc>
              <a:spcBef>
                <a:spcPts val="900"/>
              </a:spcBef>
              <a:spcAft>
                <a:spcPct val="0"/>
              </a:spcAft>
              <a:buClr>
                <a:schemeClr val="accent1"/>
              </a:buClr>
              <a:buSzPct val="65000"/>
              <a:buFont typeface="Wingdings" panose="05000000000000000000" pitchFamily="2" charset="2"/>
              <a:buNone/>
              <a:defRPr/>
            </a:pPr>
            <a:r>
              <a:rPr kumimoji="0" lang="en-US" altLang="zh-CN" sz="2600" b="1" i="0" u="none" strike="noStrike" kern="0" cap="none" spc="0" normalizeH="0" baseline="0" noProof="0" dirty="0" smtClean="0">
                <a:ln>
                  <a:noFill/>
                </a:ln>
                <a:solidFill>
                  <a:srgbClr val="003399"/>
                </a:solidFill>
                <a:effectLst/>
                <a:uLnTx/>
                <a:uFillTx/>
                <a:latin typeface="+mn-lt"/>
                <a:ea typeface="楷体_GB2312" pitchFamily="49" charset="-122"/>
                <a:cs typeface="+mn-cs"/>
              </a:rPr>
              <a:t>1</a:t>
            </a:r>
            <a:r>
              <a:rPr kumimoji="0" lang="zh-CN" altLang="en-US" sz="2600" b="1" i="0" u="none" strike="noStrike" kern="0" cap="none" spc="0" normalizeH="0" baseline="0" noProof="0" dirty="0" smtClean="0">
                <a:ln>
                  <a:noFill/>
                </a:ln>
                <a:solidFill>
                  <a:srgbClr val="003399"/>
                </a:solidFill>
                <a:effectLst/>
                <a:uLnTx/>
                <a:uFillTx/>
                <a:latin typeface="+mn-lt"/>
                <a:ea typeface="楷体_GB2312" pitchFamily="49" charset="-122"/>
                <a:cs typeface="+mn-cs"/>
              </a:rPr>
              <a:t>、</a:t>
            </a:r>
            <a:r>
              <a:rPr kumimoji="0" lang="zh-CN" altLang="en-US" sz="26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cs typeface="+mn-cs"/>
              </a:rPr>
              <a:t>由于传统因素瓦解和现代新因素生成的异步性造成错位现象：</a:t>
            </a:r>
            <a:endParaRPr kumimoji="0" lang="zh-CN" altLang="en-US" sz="26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1" fontAlgn="base" latinLnBrk="0" hangingPunct="1">
              <a:lnSpc>
                <a:spcPct val="90000"/>
              </a:lnSpc>
              <a:spcBef>
                <a:spcPts val="900"/>
              </a:spcBef>
              <a:spcAft>
                <a:spcPct val="0"/>
              </a:spcAft>
              <a:buClr>
                <a:schemeClr val="accent2"/>
              </a:buClr>
              <a:buSzPct val="60000"/>
              <a:buFont typeface="Wingdings" panose="05000000000000000000" pitchFamily="2" charset="2"/>
              <a:buChar char="q"/>
              <a:defRPr/>
            </a:pP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由于传统的权威基础消失较快，而新的法理型权威基础形成较慢，会形成</a:t>
            </a:r>
            <a:r>
              <a:rPr kumimoji="0" lang="zh-CN" altLang="en-US" sz="22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rPr>
              <a:t>权威真空或权威危机</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，政权会由此缺乏合法性基础，缺少被统治者的认可。</a:t>
            </a:r>
            <a:endPar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90000"/>
              </a:lnSpc>
              <a:spcBef>
                <a:spcPts val="900"/>
              </a:spcBef>
              <a:spcAft>
                <a:spcPct val="0"/>
              </a:spcAft>
              <a:buClr>
                <a:schemeClr val="accent2"/>
              </a:buClr>
              <a:buSzPct val="60000"/>
              <a:buFont typeface="Wingdings" panose="05000000000000000000" pitchFamily="2" charset="2"/>
              <a:buChar char="q"/>
              <a:defRPr/>
            </a:pP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经济的发展、城市化的进程、教育的发展和大众传媒的增加，都会从根本上动摇原有的传统社会与政治整合机制，而新的整合机制的形成和发挥作用，则需要相当长的时间，其结果形成</a:t>
            </a:r>
            <a:r>
              <a:rPr kumimoji="0" lang="zh-CN" altLang="en-US" sz="22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rPr>
              <a:t>社会整合危机</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，严重时会造成</a:t>
            </a:r>
            <a:r>
              <a:rPr kumimoji="0" lang="zh-CN" altLang="en-US" sz="22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rPr>
              <a:t>社会与政治分裂。</a:t>
            </a:r>
            <a:endParaRPr kumimoji="0" lang="zh-CN" altLang="en-US" sz="22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90000"/>
              </a:lnSpc>
              <a:spcBef>
                <a:spcPts val="900"/>
              </a:spcBef>
              <a:spcAft>
                <a:spcPct val="0"/>
              </a:spcAft>
              <a:buClr>
                <a:schemeClr val="accent2"/>
              </a:buClr>
              <a:buSzPct val="60000"/>
              <a:buFont typeface="Wingdings" panose="05000000000000000000" pitchFamily="2" charset="2"/>
              <a:buChar char="q"/>
              <a:defRPr/>
            </a:pP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旧的价值和规范系统的迅速消失和不能发挥作用，以及新的价值和规范体系形成缓慢，会造成</a:t>
            </a:r>
            <a:r>
              <a:rPr kumimoji="0" lang="zh-CN" altLang="en-US" sz="22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rPr>
              <a:t>“价值真空”现象，</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随之而来的是</a:t>
            </a:r>
            <a:r>
              <a:rPr kumimoji="0" lang="zh-CN" altLang="en-US" sz="22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rPr>
              <a:t>自我认知目标和手段的混乱</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a:t>
            </a:r>
            <a:endPar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a:xfrm>
            <a:off x="363220" y="134620"/>
            <a:ext cx="8395335" cy="11398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vert="horz" wrap="square" lIns="91440" tIns="45720" rIns="91440" bIns="45720" numCol="1" anchor="t" anchorCtr="0" compatLnSpc="1"/>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4000" b="1" u="none" strike="noStrike" kern="0" cap="none" spc="0" normalizeH="0" baseline="0" noProof="0" dirty="0" smtClean="0">
                <a:ln>
                  <a:noFill/>
                </a:ln>
                <a:solidFill>
                  <a:srgbClr val="33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3.2.3 </a:t>
            </a:r>
            <a:r>
              <a:rPr kumimoji="0" lang="zh-CN" altLang="en-US" sz="4000" b="1" u="none" strike="noStrike" kern="0" cap="none" spc="0" normalizeH="0" baseline="0" noProof="0" dirty="0" smtClean="0">
                <a:ln>
                  <a:noFill/>
                </a:ln>
                <a:solidFill>
                  <a:srgbClr val="33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后发外生型现代化的特殊问题</a:t>
            </a:r>
            <a:endParaRPr kumimoji="0" lang="zh-CN" altLang="en-US" sz="4000" b="1" u="none" strike="noStrike" kern="0" cap="none" spc="0" normalizeH="0" baseline="0" noProof="0" dirty="0" smtClean="0">
              <a:ln>
                <a:noFill/>
              </a:ln>
              <a:solidFill>
                <a:srgbClr val="33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spd="slow">
    <p:dissolv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46084" name="Rectangle 3"/>
          <p:cNvSpPr>
            <a:spLocks noGrp="1"/>
          </p:cNvSpPr>
          <p:nvPr>
            <p:ph idx="1"/>
          </p:nvPr>
        </p:nvSpPr>
        <p:spPr>
          <a:xfrm>
            <a:off x="395605" y="1552575"/>
            <a:ext cx="8280400" cy="4518025"/>
          </a:xfrm>
        </p:spPr>
        <p:txBody>
          <a:bodyPr vert="horz" wrap="square" lIns="91440" tIns="45720" rIns="91440" bIns="45720" anchor="t"/>
          <a:p>
            <a:pPr algn="l" defTabSz="914400" eaLnBrk="1" hangingPunct="1">
              <a:lnSpc>
                <a:spcPct val="90000"/>
              </a:lnSpc>
              <a:spcBef>
                <a:spcPct val="35000"/>
              </a:spcBef>
              <a:buFont typeface="Wingdings" panose="05000000000000000000" charset="0"/>
              <a:buChar char="p"/>
              <a:defRPr/>
            </a:pPr>
            <a:r>
              <a:rPr lang="en-US" altLang="zh-CN" sz="3600" b="1"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600" b="1"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错位现象</a:t>
            </a:r>
            <a:endParaRPr lang="zh-CN" altLang="en-US" sz="3600" b="1"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35000"/>
              </a:spcBef>
              <a:buNone/>
            </a:pPr>
            <a:r>
              <a:rPr lang="en-US" altLang="zh-CN" b="1" dirty="0">
                <a:solidFill>
                  <a:srgbClr val="003399"/>
                </a:solidFill>
                <a:ea typeface="楷体_GB2312" pitchFamily="49" charset="-122"/>
              </a:rPr>
              <a:t>2</a:t>
            </a:r>
            <a:r>
              <a:rPr lang="zh-CN" altLang="en-US" b="1" dirty="0">
                <a:solidFill>
                  <a:srgbClr val="003399"/>
                </a:solidFill>
                <a:ea typeface="楷体_GB2312" pitchFamily="49" charset="-122"/>
              </a:rPr>
              <a:t>、</a:t>
            </a:r>
            <a:r>
              <a:rPr lang="zh-CN" altLang="en-US" sz="2600" b="1" dirty="0">
                <a:solidFill>
                  <a:srgbClr val="003399"/>
                </a:solidFill>
                <a:latin typeface="微软雅黑" panose="020B0503020204020204" pitchFamily="34" charset="-122"/>
                <a:ea typeface="微软雅黑" panose="020B0503020204020204" pitchFamily="34" charset="-122"/>
              </a:rPr>
              <a:t>突然提出的新任务与正在形成的能力之间的错位。</a:t>
            </a:r>
            <a:endParaRPr lang="zh-CN" altLang="en-US" sz="2600" b="1" dirty="0">
              <a:solidFill>
                <a:srgbClr val="003399"/>
              </a:solidFill>
              <a:latin typeface="微软雅黑" panose="020B0503020204020204" pitchFamily="34" charset="-122"/>
              <a:ea typeface="微软雅黑" panose="020B0503020204020204" pitchFamily="34" charset="-122"/>
            </a:endParaRPr>
          </a:p>
          <a:p>
            <a:pPr lvl="1" eaLnBrk="1" hangingPunct="1">
              <a:spcBef>
                <a:spcPct val="35000"/>
              </a:spcBef>
            </a:pPr>
            <a:r>
              <a:rPr lang="zh-CN" altLang="en-US" sz="2200" b="1" dirty="0">
                <a:latin typeface="微软雅黑" panose="020B0503020204020204" pitchFamily="34" charset="-122"/>
                <a:ea typeface="微软雅黑" panose="020B0503020204020204" pitchFamily="34" charset="-122"/>
              </a:rPr>
              <a:t>后发外生型现代化往往是突然启动的，而且规模大、速度快、起点低。</a:t>
            </a:r>
            <a:endParaRPr lang="zh-CN" altLang="en-US" sz="2200" b="1" dirty="0">
              <a:latin typeface="微软雅黑" panose="020B0503020204020204" pitchFamily="34" charset="-122"/>
              <a:ea typeface="微软雅黑" panose="020B0503020204020204" pitchFamily="34" charset="-122"/>
            </a:endParaRPr>
          </a:p>
          <a:p>
            <a:pPr lvl="1" eaLnBrk="1" hangingPunct="1">
              <a:spcBef>
                <a:spcPct val="35000"/>
              </a:spcBef>
            </a:pPr>
            <a:r>
              <a:rPr lang="zh-CN" altLang="en-US" sz="2200" b="1" dirty="0">
                <a:latin typeface="微软雅黑" panose="020B0503020204020204" pitchFamily="34" charset="-122"/>
                <a:ea typeface="微软雅黑" panose="020B0503020204020204" pitchFamily="34" charset="-122"/>
              </a:rPr>
              <a:t>结果就是，几乎在很短的时间内，多方面的现代化任务突然被提出来了。要在起点条件很不利的情况下同时面对这突然提出的多方面的任务，需要政治与社会系统具有足够的能力。</a:t>
            </a:r>
            <a:endParaRPr lang="zh-CN" altLang="en-US" sz="2200" b="1" dirty="0">
              <a:latin typeface="微软雅黑" panose="020B0503020204020204" pitchFamily="34" charset="-122"/>
              <a:ea typeface="微软雅黑" panose="020B0503020204020204" pitchFamily="34" charset="-122"/>
            </a:endParaRPr>
          </a:p>
          <a:p>
            <a:pPr lvl="1" eaLnBrk="1" hangingPunct="1">
              <a:spcBef>
                <a:spcPct val="35000"/>
              </a:spcBef>
            </a:pPr>
            <a:r>
              <a:rPr lang="zh-CN" altLang="en-US" sz="2200" b="1" dirty="0">
                <a:latin typeface="微软雅黑" panose="020B0503020204020204" pitchFamily="34" charset="-122"/>
                <a:ea typeface="微软雅黑" panose="020B0503020204020204" pitchFamily="34" charset="-122"/>
              </a:rPr>
              <a:t>但需要的这种能力，并不是在短时间内就可以形成的，这样就造成了突然提出的新任务与正在形成的能力之间的错位现象。</a:t>
            </a:r>
            <a:endParaRPr lang="zh-CN" altLang="en-US" sz="2200" b="1" dirty="0">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a:xfrm>
            <a:off x="291465" y="278130"/>
            <a:ext cx="8395335" cy="11398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vert="horz" wrap="square" lIns="91440" tIns="45720" rIns="91440" bIns="45720" numCol="1" anchor="t" anchorCtr="0" compatLnSpc="1"/>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4000" b="1" u="none" strike="noStrike" kern="0" cap="none" spc="0" normalizeH="0" baseline="0" noProof="0" dirty="0" smtClean="0">
                <a:ln>
                  <a:noFill/>
                </a:ln>
                <a:solidFill>
                  <a:srgbClr val="33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3.2.3 </a:t>
            </a:r>
            <a:r>
              <a:rPr kumimoji="0" lang="zh-CN" altLang="en-US" sz="4000" b="1" u="none" strike="noStrike" kern="0" cap="none" spc="0" normalizeH="0" baseline="0" noProof="0" dirty="0" smtClean="0">
                <a:ln>
                  <a:noFill/>
                </a:ln>
                <a:solidFill>
                  <a:srgbClr val="33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后发外生型现代化的特殊问题</a:t>
            </a:r>
            <a:endParaRPr kumimoji="0" lang="zh-CN" altLang="en-US" sz="4000" b="1" u="none" strike="noStrike" kern="0" cap="none" spc="0" normalizeH="0" baseline="0" noProof="0" dirty="0" smtClean="0">
              <a:ln>
                <a:noFill/>
              </a:ln>
              <a:solidFill>
                <a:srgbClr val="33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41315" name="Rectangle 1027"/>
          <p:cNvSpPr>
            <a:spLocks noGrp="1" noChangeArrowheads="1"/>
          </p:cNvSpPr>
          <p:nvPr>
            <p:ph idx="1"/>
          </p:nvPr>
        </p:nvSpPr>
        <p:spPr>
          <a:xfrm>
            <a:off x="539750" y="1619250"/>
            <a:ext cx="8064500" cy="4540885"/>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35000"/>
              </a:spcBef>
              <a:buClr>
                <a:schemeClr val="accent1"/>
              </a:buClr>
              <a:buSzPct val="95000"/>
              <a:buFont typeface="Wingdings" panose="05000000000000000000" charset="0"/>
              <a:buChar char="p"/>
              <a:defRPr/>
            </a:pPr>
            <a:r>
              <a:rPr kumimoji="0" lang="en-US" altLang="zh-CN" sz="36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36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错位现象</a:t>
            </a:r>
            <a:endParaRPr kumimoji="0" lang="zh-CN" altLang="en-US" sz="36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105000"/>
              </a:lnSpc>
              <a:spcBef>
                <a:spcPct val="35000"/>
              </a:spcBef>
              <a:spcAft>
                <a:spcPct val="0"/>
              </a:spcAft>
              <a:buClr>
                <a:schemeClr val="accent1"/>
              </a:buClr>
              <a:buSzPct val="65000"/>
              <a:buFont typeface="Wingdings" panose="05000000000000000000" pitchFamily="2" charset="2"/>
              <a:buNone/>
              <a:defRPr/>
            </a:pPr>
            <a:r>
              <a:rPr kumimoji="0" lang="en-US" altLang="zh-CN" sz="2600" b="1" i="0" u="none" strike="noStrike" kern="0" cap="none" spc="0" normalizeH="0" baseline="0" noProof="0" dirty="0" smtClean="0">
                <a:ln>
                  <a:noFill/>
                </a:ln>
                <a:solidFill>
                  <a:srgbClr val="003399"/>
                </a:solidFill>
                <a:effectLst/>
                <a:uLnTx/>
                <a:uFillTx/>
                <a:latin typeface="+mn-lt"/>
                <a:ea typeface="楷体_GB2312" pitchFamily="49" charset="-122"/>
                <a:cs typeface="+mn-cs"/>
              </a:rPr>
              <a:t>3</a:t>
            </a:r>
            <a:r>
              <a:rPr kumimoji="0" lang="zh-CN" altLang="en-US" sz="2600" b="1" i="0" u="none" strike="noStrike" kern="0" cap="none" spc="0" normalizeH="0" baseline="0" noProof="0" dirty="0" smtClean="0">
                <a:ln>
                  <a:noFill/>
                </a:ln>
                <a:solidFill>
                  <a:srgbClr val="003399"/>
                </a:solidFill>
                <a:effectLst/>
                <a:uLnTx/>
                <a:uFillTx/>
                <a:latin typeface="+mn-lt"/>
                <a:ea typeface="楷体_GB2312" pitchFamily="49" charset="-122"/>
                <a:cs typeface="+mn-cs"/>
              </a:rPr>
              <a:t>、</a:t>
            </a:r>
            <a:r>
              <a:rPr kumimoji="0" lang="zh-CN" altLang="en-US" sz="28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cs typeface="+mn-cs"/>
              </a:rPr>
              <a:t>“示范效应”与不正常的超前现象。</a:t>
            </a:r>
            <a:endParaRPr kumimoji="0" lang="zh-CN" altLang="en-US" sz="28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1" fontAlgn="base" latinLnBrk="0" hangingPunct="1">
              <a:lnSpc>
                <a:spcPct val="105000"/>
              </a:lnSpc>
              <a:spcBef>
                <a:spcPct val="35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对于后发外生型现代化来说，</a:t>
            </a:r>
            <a:r>
              <a:rPr kumimoji="0" lang="zh-CN" altLang="en-US" sz="24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rPr>
              <a:t>早发内生型现代化的已有成果会产生一种强有力的“示范效应”</a:t>
            </a: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，其表现是多方面的，如经济上的消费超前，政治上的动员超前等；</a:t>
            </a:r>
            <a:endPar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5000"/>
              </a:lnSpc>
              <a:spcBef>
                <a:spcPct val="35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同时，这种示范效应也会在思想上、价值观上表现出来。这是后发外生型国家面临的一个客观制约条件。</a:t>
            </a:r>
            <a:endPar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a:xfrm>
            <a:off x="434975" y="278130"/>
            <a:ext cx="8395335" cy="11398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vert="horz" wrap="square" lIns="91440" tIns="45720" rIns="91440" bIns="45720" numCol="1" anchor="t" anchorCtr="0" compatLnSpc="1"/>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4000" b="1" u="none" strike="noStrike" kern="0" cap="none" spc="0" normalizeH="0" baseline="0" noProof="0" dirty="0" smtClean="0">
                <a:ln>
                  <a:noFill/>
                </a:ln>
                <a:solidFill>
                  <a:srgbClr val="33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3.2.3 </a:t>
            </a:r>
            <a:r>
              <a:rPr kumimoji="0" lang="zh-CN" altLang="en-US" sz="4000" b="1" u="none" strike="noStrike" kern="0" cap="none" spc="0" normalizeH="0" baseline="0" noProof="0" dirty="0" smtClean="0">
                <a:ln>
                  <a:noFill/>
                </a:ln>
                <a:solidFill>
                  <a:srgbClr val="33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后发外生型现代化的特殊问题</a:t>
            </a:r>
            <a:endParaRPr kumimoji="0" lang="zh-CN" altLang="en-US" sz="4000" b="1" u="none" strike="noStrike" kern="0" cap="none" spc="0" normalizeH="0" baseline="0" noProof="0" dirty="0" smtClean="0">
              <a:ln>
                <a:noFill/>
              </a:ln>
              <a:solidFill>
                <a:srgbClr val="33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1027"/>
          <p:cNvSpPr>
            <a:spLocks noGrp="1"/>
          </p:cNvSpPr>
          <p:nvPr>
            <p:ph idx="1"/>
          </p:nvPr>
        </p:nvSpPr>
        <p:spPr/>
        <p:txBody>
          <a:bodyPr vert="horz" wrap="square" lIns="91440" tIns="45720" rIns="91440" bIns="45720" anchor="t"/>
          <a:p>
            <a:pPr algn="l" defTabSz="914400" eaLnBrk="1" hangingPunct="1">
              <a:lnSpc>
                <a:spcPct val="90000"/>
              </a:lnSpc>
              <a:spcBef>
                <a:spcPct val="35000"/>
              </a:spcBef>
              <a:buFont typeface="Wingdings" panose="05000000000000000000" charset="0"/>
              <a:buChar char="p"/>
              <a:defRPr/>
            </a:pPr>
            <a:r>
              <a:rPr lang="en-US" altLang="zh-CN" sz="3600" b="1"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600" b="1"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失衡现象</a:t>
            </a:r>
            <a:endParaRPr lang="zh-CN" altLang="en-US" sz="3600" b="1"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spcBef>
                <a:spcPts val="900"/>
              </a:spcBef>
            </a:pPr>
            <a:r>
              <a:rPr lang="zh-CN" altLang="en-US" sz="2200" b="1" dirty="0">
                <a:latin typeface="微软雅黑" panose="020B0503020204020204" pitchFamily="34" charset="-122"/>
                <a:ea typeface="微软雅黑" panose="020B0503020204020204" pitchFamily="34" charset="-122"/>
              </a:rPr>
              <a:t>现代化往往是在条件相对较好的地区首先开始的，其结果就是形成一些规模和范围有限的现代化孤岛。</a:t>
            </a:r>
            <a:endParaRPr lang="en-US" altLang="zh-CN" sz="2200" b="1" dirty="0">
              <a:latin typeface="微软雅黑" panose="020B0503020204020204" pitchFamily="34" charset="-122"/>
              <a:ea typeface="微软雅黑" panose="020B0503020204020204" pitchFamily="34" charset="-122"/>
            </a:endParaRPr>
          </a:p>
          <a:p>
            <a:pPr lvl="1" eaLnBrk="1" hangingPunct="1">
              <a:spcBef>
                <a:spcPts val="900"/>
              </a:spcBef>
            </a:pPr>
            <a:r>
              <a:rPr lang="zh-CN" altLang="en-US" sz="2200" b="1" dirty="0">
                <a:latin typeface="微软雅黑" panose="020B0503020204020204" pitchFamily="34" charset="-122"/>
                <a:ea typeface="微软雅黑" panose="020B0503020204020204" pitchFamily="34" charset="-122"/>
              </a:rPr>
              <a:t>人们总是期待着“孤岛”扩散效应的出现，用现代化的“中心”带动传统的“边缘”。</a:t>
            </a:r>
            <a:endParaRPr lang="zh-CN" altLang="en-US" sz="2200" b="1" dirty="0">
              <a:latin typeface="微软雅黑" panose="020B0503020204020204" pitchFamily="34" charset="-122"/>
              <a:ea typeface="微软雅黑" panose="020B0503020204020204" pitchFamily="34" charset="-122"/>
            </a:endParaRPr>
          </a:p>
          <a:p>
            <a:pPr lvl="1" eaLnBrk="1" hangingPunct="1">
              <a:spcBef>
                <a:spcPts val="900"/>
              </a:spcBef>
            </a:pPr>
            <a:r>
              <a:rPr lang="zh-CN" altLang="en-US" sz="2200" b="1" dirty="0">
                <a:latin typeface="微软雅黑" panose="020B0503020204020204" pitchFamily="34" charset="-122"/>
                <a:ea typeface="微软雅黑" panose="020B0503020204020204" pitchFamily="34" charset="-122"/>
              </a:rPr>
              <a:t>但是，“孤岛”实际上往往不是互相联系和互相促进的，相反是互相封闭和排斥。甚至出现一种</a:t>
            </a:r>
            <a:r>
              <a:rPr lang="zh-CN" altLang="en-US" sz="2200" b="1" dirty="0">
                <a:solidFill>
                  <a:srgbClr val="996600"/>
                </a:solidFill>
                <a:latin typeface="微软雅黑" panose="020B0503020204020204" pitchFamily="34" charset="-122"/>
                <a:ea typeface="微软雅黑" panose="020B0503020204020204" pitchFamily="34" charset="-122"/>
              </a:rPr>
              <a:t>“倒流效应”</a:t>
            </a:r>
            <a:r>
              <a:rPr lang="zh-CN" altLang="en-US" sz="2200" b="1" dirty="0">
                <a:latin typeface="微软雅黑" panose="020B0503020204020204" pitchFamily="34" charset="-122"/>
                <a:ea typeface="微软雅黑" panose="020B0503020204020204" pitchFamily="34" charset="-122"/>
              </a:rPr>
              <a:t>。</a:t>
            </a:r>
            <a:endParaRPr lang="zh-CN" altLang="en-US" sz="2200" b="1" dirty="0">
              <a:solidFill>
                <a:schemeClr val="hlink"/>
              </a:solidFill>
              <a:latin typeface="微软雅黑" panose="020B0503020204020204" pitchFamily="34" charset="-122"/>
              <a:ea typeface="微软雅黑" panose="020B0503020204020204" pitchFamily="34" charset="-122"/>
            </a:endParaRPr>
          </a:p>
          <a:p>
            <a:pPr lvl="1" eaLnBrk="1" hangingPunct="1">
              <a:spcBef>
                <a:spcPts val="900"/>
              </a:spcBef>
            </a:pPr>
            <a:r>
              <a:rPr lang="zh-CN" altLang="en-US" sz="2200" b="1" dirty="0">
                <a:latin typeface="微软雅黑" panose="020B0503020204020204" pitchFamily="34" charset="-122"/>
                <a:ea typeface="微软雅黑" panose="020B0503020204020204" pitchFamily="34" charset="-122"/>
              </a:rPr>
              <a:t>于是出现一种两极化的现象，似乎</a:t>
            </a:r>
            <a:r>
              <a:rPr lang="zh-CN" altLang="en-US" sz="2200" b="1" dirty="0">
                <a:solidFill>
                  <a:schemeClr val="hlink"/>
                </a:solidFill>
                <a:latin typeface="微软雅黑" panose="020B0503020204020204" pitchFamily="34" charset="-122"/>
                <a:ea typeface="微软雅黑" panose="020B0503020204020204" pitchFamily="34" charset="-122"/>
              </a:rPr>
              <a:t>在一些现代地区和部门越来越现代的同时，而一些传统地区和部门却变得越来越“传统”和落后。</a:t>
            </a:r>
            <a:r>
              <a:rPr lang="zh-CN" altLang="en-US" sz="2200" b="1" dirty="0">
                <a:latin typeface="微软雅黑" panose="020B0503020204020204" pitchFamily="34" charset="-122"/>
                <a:ea typeface="微软雅黑" panose="020B0503020204020204" pitchFamily="34" charset="-122"/>
              </a:rPr>
              <a:t>这就是人们通常说的</a:t>
            </a:r>
            <a:r>
              <a:rPr lang="zh-CN" altLang="en-US" sz="2200" b="1" dirty="0">
                <a:solidFill>
                  <a:schemeClr val="tx2"/>
                </a:solidFill>
                <a:latin typeface="微软雅黑" panose="020B0503020204020204" pitchFamily="34" charset="-122"/>
                <a:ea typeface="微软雅黑" panose="020B0503020204020204" pitchFamily="34" charset="-122"/>
              </a:rPr>
              <a:t>二元结构（二元经济、二元社会）</a:t>
            </a:r>
            <a:endParaRPr lang="zh-CN" altLang="en-US" sz="2200" b="1" dirty="0">
              <a:solidFill>
                <a:schemeClr val="tx2"/>
              </a:solidFill>
              <a:latin typeface="微软雅黑" panose="020B0503020204020204" pitchFamily="34" charset="-122"/>
              <a:ea typeface="微软雅黑" panose="020B0503020204020204" pitchFamily="34" charset="-122"/>
            </a:endParaRPr>
          </a:p>
          <a:p>
            <a:pPr lvl="1" eaLnBrk="1" hangingPunct="1">
              <a:lnSpc>
                <a:spcPct val="105000"/>
              </a:lnSpc>
              <a:spcBef>
                <a:spcPct val="35000"/>
              </a:spcBef>
            </a:pPr>
            <a:endParaRPr lang="zh-CN" altLang="en-US" sz="2200" b="1" dirty="0"/>
          </a:p>
        </p:txBody>
      </p:sp>
      <p:sp>
        <p:nvSpPr>
          <p:cNvPr id="65539"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 name="标题 1"/>
          <p:cNvSpPr/>
          <p:nvPr>
            <p:ph type="title"/>
          </p:nvPr>
        </p:nvSpPr>
        <p:spPr/>
        <p:txBody>
          <a:bodyPr/>
          <a:p>
            <a:endParaRPr lang="zh-CN" altLang="en-US"/>
          </a:p>
        </p:txBody>
      </p:sp>
      <p:sp>
        <p:nvSpPr>
          <p:cNvPr id="5" name="标题 4"/>
          <p:cNvSpPr>
            <a:spLocks noGrp="1"/>
          </p:cNvSpPr>
          <p:nvPr/>
        </p:nvSpPr>
        <p:spPr>
          <a:xfrm>
            <a:off x="363220" y="278130"/>
            <a:ext cx="8395335" cy="113982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w="9525">
            <a:noFill/>
          </a:ln>
        </p:spPr>
        <p:txBody>
          <a:bodyPr vert="horz" wrap="square" lIns="91440" tIns="45720" rIns="91440" bIns="45720" numCol="1" anchor="t"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4000" b="1" u="none" strike="noStrike" kern="0" cap="none" spc="0" normalizeH="0" baseline="0" noProof="0" dirty="0" smtClean="0">
                <a:ln>
                  <a:noFill/>
                </a:ln>
                <a:solidFill>
                  <a:srgbClr val="33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3.2.3 </a:t>
            </a:r>
            <a:r>
              <a:rPr kumimoji="0" lang="zh-CN" altLang="en-US" sz="4000" b="1" u="none" strike="noStrike" kern="0" cap="none" spc="0" normalizeH="0" baseline="0" noProof="0" dirty="0" smtClean="0">
                <a:ln>
                  <a:noFill/>
                </a:ln>
                <a:solidFill>
                  <a:srgbClr val="33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后发外生型现代化的特殊问题</a:t>
            </a:r>
            <a:endParaRPr kumimoji="0" lang="zh-CN" altLang="en-US" sz="4000" b="1" u="none" strike="noStrike" kern="0" cap="none" spc="0" normalizeH="0" baseline="0" noProof="0" dirty="0" smtClean="0">
              <a:ln>
                <a:noFill/>
              </a:ln>
              <a:solidFill>
                <a:srgbClr val="33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1027"/>
          <p:cNvSpPr>
            <a:spLocks noGrp="1"/>
          </p:cNvSpPr>
          <p:nvPr>
            <p:ph idx="1"/>
          </p:nvPr>
        </p:nvSpPr>
        <p:spPr>
          <a:xfrm>
            <a:off x="500063" y="1357313"/>
            <a:ext cx="8229600" cy="4786312"/>
          </a:xfrm>
        </p:spPr>
        <p:txBody>
          <a:bodyPr vert="horz" wrap="square" lIns="91440" tIns="45720" rIns="91440" bIns="45720" anchor="t"/>
          <a:p>
            <a:pPr algn="l" defTabSz="914400" eaLnBrk="1" hangingPunct="1">
              <a:lnSpc>
                <a:spcPct val="90000"/>
              </a:lnSpc>
              <a:spcBef>
                <a:spcPct val="35000"/>
              </a:spcBef>
              <a:buFont typeface="Wingdings" panose="05000000000000000000" charset="0"/>
              <a:buChar char="p"/>
              <a:defRPr/>
            </a:pPr>
            <a:r>
              <a:rPr lang="en-US" altLang="zh-CN" sz="3600" b="1"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600" b="1"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畸变现象</a:t>
            </a:r>
            <a:endParaRPr lang="zh-CN" altLang="en-US" sz="3600" b="1"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spcBef>
                <a:spcPct val="0"/>
              </a:spcBef>
            </a:pPr>
            <a:r>
              <a:rPr lang="zh-CN" altLang="en-US" sz="2200" b="1" dirty="0">
                <a:latin typeface="微软雅黑" panose="020B0503020204020204" pitchFamily="34" charset="-122"/>
                <a:ea typeface="微软雅黑" panose="020B0503020204020204" pitchFamily="34" charset="-122"/>
              </a:rPr>
              <a:t>与现代性因素极为相像，但在实质上却与现代化的要求背道而驰的现象，如过度消费。</a:t>
            </a:r>
            <a:endParaRPr lang="zh-CN" altLang="en-US" sz="2200" b="1" dirty="0">
              <a:latin typeface="微软雅黑" panose="020B0503020204020204" pitchFamily="34" charset="-122"/>
              <a:ea typeface="微软雅黑" panose="020B0503020204020204" pitchFamily="34" charset="-122"/>
            </a:endParaRPr>
          </a:p>
          <a:p>
            <a:pPr lvl="1" eaLnBrk="1" hangingPunct="1">
              <a:spcBef>
                <a:spcPct val="0"/>
              </a:spcBef>
            </a:pPr>
            <a:r>
              <a:rPr lang="zh-CN" altLang="en-US" sz="2200" b="1" dirty="0">
                <a:latin typeface="微软雅黑" panose="020B0503020204020204" pitchFamily="34" charset="-122"/>
                <a:ea typeface="微软雅黑" panose="020B0503020204020204" pitchFamily="34" charset="-122"/>
              </a:rPr>
              <a:t>这种现象有一种“貌合神离”的性质，其中最典型的就是过度城市化现象。</a:t>
            </a:r>
            <a:endParaRPr lang="zh-CN" altLang="en-US" sz="2200" b="1" dirty="0">
              <a:latin typeface="微软雅黑" panose="020B0503020204020204" pitchFamily="34" charset="-122"/>
              <a:ea typeface="微软雅黑" panose="020B0503020204020204" pitchFamily="34" charset="-122"/>
            </a:endParaRPr>
          </a:p>
          <a:p>
            <a:pPr algn="l" defTabSz="914400" eaLnBrk="1" hangingPunct="1">
              <a:lnSpc>
                <a:spcPct val="90000"/>
              </a:lnSpc>
              <a:spcBef>
                <a:spcPct val="35000"/>
              </a:spcBef>
              <a:buFont typeface="Wingdings" panose="05000000000000000000" charset="0"/>
              <a:buChar char="p"/>
              <a:defRPr/>
            </a:pPr>
            <a:r>
              <a:rPr lang="zh-CN" altLang="en-US" sz="3600" b="1"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 两难现象</a:t>
            </a:r>
            <a:endParaRPr lang="zh-CN" altLang="en-US" sz="3600" b="1" noProof="0" dirty="0" smtClean="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spcBef>
                <a:spcPct val="0"/>
              </a:spcBef>
            </a:pPr>
            <a:r>
              <a:rPr lang="zh-CN" altLang="en-US" sz="2300" b="1" dirty="0">
                <a:solidFill>
                  <a:srgbClr val="0033CC"/>
                </a:solidFill>
                <a:latin typeface="微软雅黑" panose="020B0503020204020204" pitchFamily="34" charset="-122"/>
                <a:ea typeface="微软雅黑" panose="020B0503020204020204" pitchFamily="34" charset="-122"/>
              </a:rPr>
              <a:t>内部缺少现代性因素却在外部因素的影响下强行开始现代化进程；</a:t>
            </a:r>
            <a:endParaRPr lang="zh-CN" altLang="en-US" sz="2300" b="1" dirty="0">
              <a:solidFill>
                <a:srgbClr val="0033CC"/>
              </a:solidFill>
              <a:latin typeface="微软雅黑" panose="020B0503020204020204" pitchFamily="34" charset="-122"/>
              <a:ea typeface="微软雅黑" panose="020B0503020204020204" pitchFamily="34" charset="-122"/>
            </a:endParaRPr>
          </a:p>
          <a:p>
            <a:pPr lvl="1" eaLnBrk="1" hangingPunct="1">
              <a:spcBef>
                <a:spcPct val="0"/>
              </a:spcBef>
            </a:pPr>
            <a:r>
              <a:rPr lang="zh-CN" altLang="en-US" sz="2300" b="1" dirty="0">
                <a:solidFill>
                  <a:srgbClr val="0033CC"/>
                </a:solidFill>
                <a:latin typeface="微软雅黑" panose="020B0503020204020204" pitchFamily="34" charset="-122"/>
                <a:ea typeface="微软雅黑" panose="020B0503020204020204" pitchFamily="34" charset="-122"/>
              </a:rPr>
              <a:t>先天不足却要在更短的时间内走完发达国家在几百年间走过的历程；</a:t>
            </a:r>
            <a:endParaRPr lang="zh-CN" altLang="en-US" sz="2300" b="1" dirty="0">
              <a:solidFill>
                <a:srgbClr val="0033CC"/>
              </a:solidFill>
              <a:latin typeface="微软雅黑" panose="020B0503020204020204" pitchFamily="34" charset="-122"/>
              <a:ea typeface="微软雅黑" panose="020B0503020204020204" pitchFamily="34" charset="-122"/>
            </a:endParaRPr>
          </a:p>
          <a:p>
            <a:pPr lvl="1" eaLnBrk="1" hangingPunct="1">
              <a:spcBef>
                <a:spcPct val="0"/>
              </a:spcBef>
            </a:pPr>
            <a:r>
              <a:rPr lang="zh-CN" altLang="en-US" sz="2300" b="1" dirty="0">
                <a:solidFill>
                  <a:srgbClr val="0033CC"/>
                </a:solidFill>
                <a:latin typeface="微软雅黑" panose="020B0503020204020204" pitchFamily="34" charset="-122"/>
                <a:ea typeface="微软雅黑" panose="020B0503020204020204" pitchFamily="34" charset="-122"/>
              </a:rPr>
              <a:t>现代化的目标既要基于人民的要求，又要有利于加强自己在这个不公正世界上的地位等。</a:t>
            </a:r>
            <a:endParaRPr lang="zh-CN" altLang="en-US" sz="2300" b="1" dirty="0">
              <a:solidFill>
                <a:srgbClr val="0033CC"/>
              </a:solidFill>
              <a:latin typeface="微软雅黑" panose="020B0503020204020204" pitchFamily="34" charset="-122"/>
              <a:ea typeface="微软雅黑" panose="020B0503020204020204" pitchFamily="34" charset="-122"/>
            </a:endParaRPr>
          </a:p>
        </p:txBody>
      </p:sp>
      <p:sp>
        <p:nvSpPr>
          <p:cNvPr id="66563"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 name="标题 1"/>
          <p:cNvSpPr/>
          <p:nvPr>
            <p:ph type="title"/>
          </p:nvPr>
        </p:nvSpPr>
        <p:spPr/>
        <p:txBody>
          <a:bodyPr/>
          <a:p>
            <a:endParaRPr lang="zh-CN" altLang="en-US"/>
          </a:p>
        </p:txBody>
      </p:sp>
      <p:sp>
        <p:nvSpPr>
          <p:cNvPr id="3" name="标题 2"/>
          <p:cNvSpPr>
            <a:spLocks noGrp="1"/>
          </p:cNvSpPr>
          <p:nvPr/>
        </p:nvSpPr>
        <p:spPr>
          <a:xfrm>
            <a:off x="434975" y="278130"/>
            <a:ext cx="8395335" cy="113982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w="9525">
            <a:noFill/>
          </a:ln>
        </p:spPr>
        <p:txBody>
          <a:bodyPr vert="horz" wrap="square" lIns="91440" tIns="45720" rIns="91440" bIns="45720" numCol="1" anchor="t"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4000" b="1" u="none" strike="noStrike" kern="0" cap="none" spc="0" normalizeH="0" baseline="0" noProof="0" dirty="0" smtClean="0">
                <a:ln>
                  <a:noFill/>
                </a:ln>
                <a:solidFill>
                  <a:srgbClr val="33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3.2.3 </a:t>
            </a:r>
            <a:r>
              <a:rPr kumimoji="0" lang="zh-CN" altLang="en-US" sz="4000" b="1" u="none" strike="noStrike" kern="0" cap="none" spc="0" normalizeH="0" baseline="0" noProof="0" dirty="0" smtClean="0">
                <a:ln>
                  <a:noFill/>
                </a:ln>
                <a:solidFill>
                  <a:srgbClr val="33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后发外生型现代化的特殊问题</a:t>
            </a:r>
            <a:endParaRPr kumimoji="0" lang="zh-CN" altLang="en-US" sz="4000" b="1" u="none" strike="noStrike" kern="0" cap="none" spc="0" normalizeH="0" baseline="0" noProof="0" dirty="0" smtClean="0">
              <a:ln>
                <a:noFill/>
              </a:ln>
              <a:solidFill>
                <a:srgbClr val="33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1027"/>
          <p:cNvSpPr>
            <a:spLocks noGrp="1"/>
          </p:cNvSpPr>
          <p:nvPr>
            <p:ph idx="1"/>
          </p:nvPr>
        </p:nvSpPr>
        <p:spPr>
          <a:xfrm>
            <a:off x="539750" y="1600200"/>
            <a:ext cx="8147050" cy="4530725"/>
          </a:xfrm>
        </p:spPr>
        <p:txBody>
          <a:bodyPr vert="horz" wrap="square" lIns="91440" tIns="45720" rIns="91440" bIns="45720" anchor="t"/>
          <a:p>
            <a:pPr lvl="1" eaLnBrk="1" hangingPunct="1">
              <a:spcBef>
                <a:spcPts val="600"/>
              </a:spcBef>
            </a:pPr>
            <a:r>
              <a:rPr lang="zh-CN" altLang="en-US" sz="2200" b="1" dirty="0">
                <a:latin typeface="微软雅黑" panose="020B0503020204020204" pitchFamily="34" charset="-122"/>
                <a:ea typeface="微软雅黑" panose="020B0503020204020204" pitchFamily="34" charset="-122"/>
              </a:rPr>
              <a:t>在经济上，表现为</a:t>
            </a:r>
            <a:r>
              <a:rPr lang="zh-CN" altLang="en-US" sz="2200" b="1" dirty="0">
                <a:solidFill>
                  <a:srgbClr val="C00000"/>
                </a:solidFill>
                <a:latin typeface="微软雅黑" panose="020B0503020204020204" pitchFamily="34" charset="-122"/>
                <a:ea typeface="微软雅黑" panose="020B0503020204020204" pitchFamily="34" charset="-122"/>
              </a:rPr>
              <a:t>解决贫困</a:t>
            </a:r>
            <a:r>
              <a:rPr lang="zh-CN" altLang="en-US" sz="2200" b="1" dirty="0">
                <a:latin typeface="微软雅黑" panose="020B0503020204020204" pitchFamily="34" charset="-122"/>
                <a:ea typeface="微软雅黑" panose="020B0503020204020204" pitchFamily="34" charset="-122"/>
              </a:rPr>
              <a:t>和</a:t>
            </a:r>
            <a:r>
              <a:rPr lang="zh-CN" altLang="en-US" sz="2200" b="1" dirty="0">
                <a:solidFill>
                  <a:srgbClr val="C00000"/>
                </a:solidFill>
                <a:latin typeface="微软雅黑" panose="020B0503020204020204" pitchFamily="34" charset="-122"/>
                <a:ea typeface="微软雅黑" panose="020B0503020204020204" pitchFamily="34" charset="-122"/>
              </a:rPr>
              <a:t>增强国力</a:t>
            </a:r>
            <a:r>
              <a:rPr lang="zh-CN" altLang="en-US" sz="2200" b="1" dirty="0">
                <a:latin typeface="微软雅黑" panose="020B0503020204020204" pitchFamily="34" charset="-122"/>
                <a:ea typeface="微软雅黑" panose="020B0503020204020204" pitchFamily="34" charset="-122"/>
              </a:rPr>
              <a:t>的矛盾；</a:t>
            </a:r>
            <a:endParaRPr lang="zh-CN" altLang="en-US" sz="2200" b="1" dirty="0">
              <a:latin typeface="微软雅黑" panose="020B0503020204020204" pitchFamily="34" charset="-122"/>
              <a:ea typeface="微软雅黑" panose="020B0503020204020204" pitchFamily="34" charset="-122"/>
            </a:endParaRPr>
          </a:p>
          <a:p>
            <a:pPr lvl="1" eaLnBrk="1" hangingPunct="1">
              <a:spcBef>
                <a:spcPts val="600"/>
              </a:spcBef>
            </a:pPr>
            <a:r>
              <a:rPr lang="zh-CN" altLang="en-US" sz="2200" b="1" dirty="0">
                <a:latin typeface="微软雅黑" panose="020B0503020204020204" pitchFamily="34" charset="-122"/>
                <a:ea typeface="微软雅黑" panose="020B0503020204020204" pitchFamily="34" charset="-122"/>
              </a:rPr>
              <a:t>政治上，表现为</a:t>
            </a:r>
            <a:r>
              <a:rPr lang="zh-CN" altLang="en-US" sz="2200" b="1" dirty="0">
                <a:solidFill>
                  <a:srgbClr val="C00000"/>
                </a:solidFill>
                <a:latin typeface="微软雅黑" panose="020B0503020204020204" pitchFamily="34" charset="-122"/>
                <a:ea typeface="微软雅黑" panose="020B0503020204020204" pitchFamily="34" charset="-122"/>
              </a:rPr>
              <a:t>强化政府能力、稳定政治秩序</a:t>
            </a:r>
            <a:r>
              <a:rPr lang="zh-CN" altLang="en-US" sz="2200" b="1" dirty="0">
                <a:latin typeface="微软雅黑" panose="020B0503020204020204" pitchFamily="34" charset="-122"/>
                <a:ea typeface="微软雅黑" panose="020B0503020204020204" pitchFamily="34" charset="-122"/>
              </a:rPr>
              <a:t>与</a:t>
            </a:r>
            <a:r>
              <a:rPr lang="zh-CN" altLang="en-US" sz="2200" b="1" dirty="0">
                <a:solidFill>
                  <a:srgbClr val="C00000"/>
                </a:solidFill>
                <a:latin typeface="微软雅黑" panose="020B0503020204020204" pitchFamily="34" charset="-122"/>
                <a:ea typeface="微软雅黑" panose="020B0503020204020204" pitchFamily="34" charset="-122"/>
              </a:rPr>
              <a:t>政治民主化</a:t>
            </a:r>
            <a:r>
              <a:rPr lang="zh-CN" altLang="en-US" sz="2200" b="1" dirty="0">
                <a:latin typeface="微软雅黑" panose="020B0503020204020204" pitchFamily="34" charset="-122"/>
                <a:ea typeface="微软雅黑" panose="020B0503020204020204" pitchFamily="34" charset="-122"/>
              </a:rPr>
              <a:t>的矛盾；</a:t>
            </a:r>
            <a:endParaRPr lang="zh-CN" altLang="en-US" sz="2200" b="1" dirty="0">
              <a:latin typeface="微软雅黑" panose="020B0503020204020204" pitchFamily="34" charset="-122"/>
              <a:ea typeface="微软雅黑" panose="020B0503020204020204" pitchFamily="34" charset="-122"/>
            </a:endParaRPr>
          </a:p>
          <a:p>
            <a:pPr lvl="1" eaLnBrk="1" hangingPunct="1">
              <a:spcBef>
                <a:spcPts val="600"/>
              </a:spcBef>
            </a:pPr>
            <a:r>
              <a:rPr lang="zh-CN" altLang="en-US" sz="2200" b="1" dirty="0">
                <a:latin typeface="微软雅黑" panose="020B0503020204020204" pitchFamily="34" charset="-122"/>
                <a:ea typeface="微软雅黑" panose="020B0503020204020204" pitchFamily="34" charset="-122"/>
              </a:rPr>
              <a:t>在文化上，在</a:t>
            </a:r>
            <a:r>
              <a:rPr lang="zh-CN" altLang="en-US" sz="2200" b="1" dirty="0">
                <a:solidFill>
                  <a:srgbClr val="C00000"/>
                </a:solidFill>
                <a:latin typeface="微软雅黑" panose="020B0503020204020204" pitchFamily="34" charset="-122"/>
                <a:ea typeface="微软雅黑" panose="020B0503020204020204" pitchFamily="34" charset="-122"/>
              </a:rPr>
              <a:t>外部现代性因素</a:t>
            </a:r>
            <a:r>
              <a:rPr lang="zh-CN" altLang="en-US" sz="2200" b="1" dirty="0">
                <a:latin typeface="微软雅黑" panose="020B0503020204020204" pitchFamily="34" charset="-122"/>
                <a:ea typeface="微软雅黑" panose="020B0503020204020204" pitchFamily="34" charset="-122"/>
              </a:rPr>
              <a:t>对</a:t>
            </a:r>
            <a:r>
              <a:rPr lang="zh-CN" altLang="en-US" sz="2200" b="1" dirty="0">
                <a:solidFill>
                  <a:srgbClr val="C00000"/>
                </a:solidFill>
                <a:latin typeface="微软雅黑" panose="020B0503020204020204" pitchFamily="34" charset="-122"/>
                <a:ea typeface="微软雅黑" panose="020B0503020204020204" pitchFamily="34" charset="-122"/>
              </a:rPr>
              <a:t>本土传统文化</a:t>
            </a:r>
            <a:r>
              <a:rPr lang="zh-CN" altLang="en-US" sz="2200" b="1" dirty="0">
                <a:latin typeface="微软雅黑" panose="020B0503020204020204" pitchFamily="34" charset="-122"/>
                <a:ea typeface="微软雅黑" panose="020B0503020204020204" pitchFamily="34" charset="-122"/>
              </a:rPr>
              <a:t>的冲击：</a:t>
            </a:r>
            <a:endParaRPr lang="zh-CN" altLang="en-US" sz="2200" b="1" dirty="0">
              <a:latin typeface="微软雅黑" panose="020B0503020204020204" pitchFamily="34" charset="-122"/>
              <a:ea typeface="微软雅黑" panose="020B0503020204020204" pitchFamily="34" charset="-122"/>
            </a:endParaRPr>
          </a:p>
          <a:p>
            <a:pPr lvl="2" eaLnBrk="1" hangingPunct="1">
              <a:spcBef>
                <a:spcPts val="600"/>
              </a:spcBef>
            </a:pPr>
            <a:r>
              <a:rPr lang="zh-CN" altLang="en-US" sz="2000" b="1" dirty="0">
                <a:solidFill>
                  <a:srgbClr val="0033CC"/>
                </a:solidFill>
                <a:latin typeface="微软雅黑" panose="020B0503020204020204" pitchFamily="34" charset="-122"/>
                <a:ea typeface="微软雅黑" panose="020B0503020204020204" pitchFamily="34" charset="-122"/>
              </a:rPr>
              <a:t>外部现代文化的传入，几乎不可避免地会引起文化冲突。</a:t>
            </a:r>
            <a:endParaRPr lang="zh-CN" altLang="en-US" sz="2000" b="1" dirty="0">
              <a:solidFill>
                <a:srgbClr val="0033CC"/>
              </a:solidFill>
              <a:latin typeface="微软雅黑" panose="020B0503020204020204" pitchFamily="34" charset="-122"/>
              <a:ea typeface="微软雅黑" panose="020B0503020204020204" pitchFamily="34" charset="-122"/>
            </a:endParaRPr>
          </a:p>
          <a:p>
            <a:pPr lvl="2" eaLnBrk="1" hangingPunct="1">
              <a:spcBef>
                <a:spcPts val="600"/>
              </a:spcBef>
            </a:pPr>
            <a:r>
              <a:rPr lang="zh-CN" altLang="en-US" sz="2000" b="1" dirty="0">
                <a:solidFill>
                  <a:srgbClr val="0033CC"/>
                </a:solidFill>
                <a:latin typeface="微软雅黑" panose="020B0503020204020204" pitchFamily="34" charset="-122"/>
                <a:ea typeface="微软雅黑" panose="020B0503020204020204" pitchFamily="34" charset="-122"/>
              </a:rPr>
              <a:t>两者对立较为严重的地方，现代化过程将不可避免地导致对传统文化的破坏。</a:t>
            </a:r>
            <a:endParaRPr lang="zh-CN" altLang="en-US" sz="2000" b="1" dirty="0">
              <a:solidFill>
                <a:srgbClr val="0033CC"/>
              </a:solidFill>
              <a:latin typeface="微软雅黑" panose="020B0503020204020204" pitchFamily="34" charset="-122"/>
              <a:ea typeface="微软雅黑" panose="020B0503020204020204" pitchFamily="34" charset="-122"/>
            </a:endParaRPr>
          </a:p>
          <a:p>
            <a:pPr lvl="2" eaLnBrk="1" hangingPunct="1">
              <a:spcBef>
                <a:spcPts val="600"/>
              </a:spcBef>
            </a:pPr>
            <a:r>
              <a:rPr lang="zh-CN" altLang="en-US" sz="2000" b="1" dirty="0">
                <a:solidFill>
                  <a:srgbClr val="0033CC"/>
                </a:solidFill>
                <a:latin typeface="微软雅黑" panose="020B0503020204020204" pitchFamily="34" charset="-122"/>
                <a:ea typeface="微软雅黑" panose="020B0503020204020204" pitchFamily="34" charset="-122"/>
              </a:rPr>
              <a:t>问题是：在新的社会生活机制完善之前，传统文化还在承担着一些重要的社会功能（如整合）；</a:t>
            </a:r>
            <a:endParaRPr lang="zh-CN" altLang="en-US" sz="2000" b="1" dirty="0">
              <a:solidFill>
                <a:srgbClr val="0033CC"/>
              </a:solidFill>
              <a:latin typeface="微软雅黑" panose="020B0503020204020204" pitchFamily="34" charset="-122"/>
              <a:ea typeface="微软雅黑" panose="020B0503020204020204" pitchFamily="34" charset="-122"/>
            </a:endParaRPr>
          </a:p>
          <a:p>
            <a:pPr lvl="2" eaLnBrk="1" hangingPunct="1">
              <a:spcBef>
                <a:spcPts val="600"/>
              </a:spcBef>
            </a:pPr>
            <a:r>
              <a:rPr lang="zh-CN" altLang="en-US" sz="2000" b="1" dirty="0">
                <a:solidFill>
                  <a:srgbClr val="0033CC"/>
                </a:solidFill>
                <a:latin typeface="微软雅黑" panose="020B0503020204020204" pitchFamily="34" charset="-122"/>
                <a:ea typeface="微软雅黑" panose="020B0503020204020204" pitchFamily="34" charset="-122"/>
              </a:rPr>
              <a:t>同时，现代化领导人在动员人民参与现代化进程时，也必须使用传统文化提供的符号系统。</a:t>
            </a:r>
            <a:endParaRPr lang="zh-CN" altLang="en-US" sz="2000" b="1" dirty="0">
              <a:solidFill>
                <a:srgbClr val="0033CC"/>
              </a:solidFill>
              <a:latin typeface="微软雅黑" panose="020B0503020204020204" pitchFamily="34" charset="-122"/>
              <a:ea typeface="微软雅黑" panose="020B0503020204020204" pitchFamily="34" charset="-122"/>
            </a:endParaRPr>
          </a:p>
          <a:p>
            <a:pPr lvl="2" eaLnBrk="1" hangingPunct="1">
              <a:spcBef>
                <a:spcPts val="600"/>
              </a:spcBef>
            </a:pPr>
            <a:r>
              <a:rPr lang="zh-CN" altLang="en-US" sz="2000" b="1" dirty="0">
                <a:solidFill>
                  <a:srgbClr val="0033CC"/>
                </a:solidFill>
                <a:latin typeface="微软雅黑" panose="020B0503020204020204" pitchFamily="34" charset="-122"/>
                <a:ea typeface="微软雅黑" panose="020B0503020204020204" pitchFamily="34" charset="-122"/>
              </a:rPr>
              <a:t>因此，传统文化解体过程中，便会带来一系列的解体和混乱。</a:t>
            </a:r>
            <a:endParaRPr lang="zh-CN" altLang="en-US" sz="2000" b="1" dirty="0">
              <a:solidFill>
                <a:srgbClr val="0033CC"/>
              </a:solidFill>
              <a:latin typeface="微软雅黑" panose="020B0503020204020204" pitchFamily="34" charset="-122"/>
              <a:ea typeface="微软雅黑" panose="020B0503020204020204" pitchFamily="34" charset="-122"/>
            </a:endParaRPr>
          </a:p>
        </p:txBody>
      </p:sp>
      <p:sp>
        <p:nvSpPr>
          <p:cNvPr id="67587"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 name="标题 1"/>
          <p:cNvSpPr/>
          <p:nvPr>
            <p:ph type="title"/>
          </p:nvPr>
        </p:nvSpPr>
        <p:spPr/>
        <p:txBody>
          <a:bodyPr/>
          <a:p>
            <a:endParaRPr lang="zh-CN" altLang="en-US"/>
          </a:p>
        </p:txBody>
      </p:sp>
      <p:sp>
        <p:nvSpPr>
          <p:cNvPr id="3" name="标题 2"/>
          <p:cNvSpPr>
            <a:spLocks noGrp="1"/>
          </p:cNvSpPr>
          <p:nvPr/>
        </p:nvSpPr>
        <p:spPr>
          <a:xfrm>
            <a:off x="434975" y="278130"/>
            <a:ext cx="8395335" cy="113982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w="9525">
            <a:noFill/>
          </a:ln>
        </p:spPr>
        <p:txBody>
          <a:bodyPr vert="horz" wrap="square" lIns="91440" tIns="45720" rIns="91440" bIns="45720" numCol="1" anchor="t"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4000" b="1" u="none" strike="noStrike" kern="0" cap="none" spc="0" normalizeH="0" baseline="0" noProof="0" dirty="0" smtClean="0">
                <a:ln>
                  <a:noFill/>
                </a:ln>
                <a:solidFill>
                  <a:srgbClr val="33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3.2.3 </a:t>
            </a:r>
            <a:r>
              <a:rPr kumimoji="0" lang="zh-CN" altLang="en-US" sz="4000" b="1" u="none" strike="noStrike" kern="0" cap="none" spc="0" normalizeH="0" baseline="0" noProof="0" dirty="0" smtClean="0">
                <a:ln>
                  <a:noFill/>
                </a:ln>
                <a:solidFill>
                  <a:srgbClr val="33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后发外生型现代化的特殊问题</a:t>
            </a:r>
            <a:endParaRPr kumimoji="0" lang="zh-CN" altLang="en-US" sz="4000" b="1" u="none" strike="noStrike" kern="0" cap="none" spc="0" normalizeH="0" baseline="0" noProof="0" dirty="0" smtClean="0">
              <a:ln>
                <a:noFill/>
              </a:ln>
              <a:solidFill>
                <a:srgbClr val="33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15714" name="Rectangle 2"/>
          <p:cNvSpPr>
            <a:spLocks noGrp="1" noChangeArrowheads="1"/>
          </p:cNvSpPr>
          <p:nvPr>
            <p:ph type="title"/>
          </p:nvPr>
        </p:nvSpPr>
        <p:spPr>
          <a:solidFill>
            <a:srgbClr val="FFFF00"/>
          </a:solidFill>
        </p:spPr>
        <p:txBody>
          <a:bodyPr vert="horz" wrap="square" lIns="91440" tIns="45720" rIns="91440" bIns="45720" numCol="1" anchor="t" anchorCtr="0" compatLnSpc="1"/>
          <a:lstStyle/>
          <a:p>
            <a:pPr marL="0" marR="0" lvl="0" indent="0" algn="l" defTabSz="914400" rtl="0" eaLnBrk="1" fontAlgn="base" latinLnBrk="0" hangingPunct="1">
              <a:lnSpc>
                <a:spcPct val="130000"/>
              </a:lnSpc>
              <a:spcBef>
                <a:spcPct val="0"/>
              </a:spcBef>
              <a:spcAft>
                <a:spcPct val="0"/>
              </a:spcAft>
              <a:buClrTx/>
              <a:buSzTx/>
              <a:buFontTx/>
              <a:buNone/>
              <a:defRPr/>
            </a:pPr>
            <a:r>
              <a:rPr kumimoji="0" lang="zh-CN" altLang="en-US" sz="48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思考：</a:t>
            </a:r>
            <a:endParaRPr kumimoji="0" lang="zh-CN" altLang="en-US" sz="48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40965"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ct val="50000"/>
              </a:spcBef>
              <a:spcAft>
                <a:spcPct val="0"/>
              </a:spcAft>
              <a:buClr>
                <a:schemeClr val="accent1"/>
              </a:buClr>
              <a:buSzPct val="65000"/>
              <a:buFont typeface="Wingdings" panose="05000000000000000000" pitchFamily="2" charset="2"/>
              <a:buChar char="n"/>
              <a:defRPr/>
            </a:pPr>
            <a:r>
              <a:rPr kumimoji="0" lang="zh-CN" altLang="en-US" sz="4000" b="1"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工业革命与现代化之间的关系？</a:t>
            </a:r>
            <a:endParaRPr kumimoji="0" lang="zh-CN" altLang="en-US" sz="4000" b="1"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20000"/>
              </a:lnSpc>
              <a:spcBef>
                <a:spcPct val="50000"/>
              </a:spcBef>
              <a:spcAft>
                <a:spcPct val="0"/>
              </a:spcAft>
              <a:buClr>
                <a:schemeClr val="accent1"/>
              </a:buClr>
              <a:buSzPct val="65000"/>
              <a:buFont typeface="Wingdings" panose="05000000000000000000" pitchFamily="2" charset="2"/>
              <a:buChar char="n"/>
              <a:defRPr/>
            </a:pPr>
            <a:r>
              <a:rPr kumimoji="0" lang="zh-CN" altLang="en-US" sz="4000" b="1"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如何看待两种类型的现代化？</a:t>
            </a:r>
            <a:endParaRPr kumimoji="0" lang="zh-CN" altLang="en-US" sz="4000" b="1"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20000"/>
              </a:lnSpc>
              <a:spcBef>
                <a:spcPct val="50000"/>
              </a:spcBef>
              <a:spcAft>
                <a:spcPct val="0"/>
              </a:spcAft>
              <a:buClr>
                <a:schemeClr val="accent1"/>
              </a:buClr>
              <a:buSzPct val="65000"/>
              <a:buFont typeface="Wingdings" panose="05000000000000000000" pitchFamily="2" charset="2"/>
              <a:buChar char="n"/>
              <a:defRPr/>
            </a:pPr>
            <a:r>
              <a:rPr kumimoji="0" lang="zh-CN" altLang="en-US" sz="4000" b="1"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中国现代化始于何时？你认为应属于什么类型？</a:t>
            </a:r>
            <a:endParaRPr kumimoji="0" lang="zh-CN" altLang="en-US" sz="4000" b="1"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7586" name="Rectangle 2"/>
          <p:cNvSpPr>
            <a:spLocks noGrp="1" noChangeArrowheads="1"/>
          </p:cNvSpPr>
          <p:nvPr>
            <p:ph type="title"/>
          </p:nvPr>
        </p:nvSpPr>
        <p:spPr>
          <a:xfrm>
            <a:off x="539750" y="381000"/>
            <a:ext cx="7918450" cy="1103313"/>
          </a:xfrm>
          <a:solidFill>
            <a:srgbClr val="FFFF00"/>
          </a:solidFill>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ct val="0"/>
              </a:spcBef>
              <a:spcAft>
                <a:spcPct val="0"/>
              </a:spcAft>
              <a:buClr>
                <a:srgbClr val="FF0000"/>
              </a:buClr>
              <a:buSzPct val="90000"/>
              <a:buFont typeface="Wingdings" panose="05000000000000000000" pitchFamily="2" charset="2"/>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1.2 </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社会</a:t>
            </a:r>
            <a:r>
              <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现代化</a:t>
            </a:r>
            <a:endPar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12293" name="Rectangle 3"/>
          <p:cNvSpPr>
            <a:spLocks noGrp="1"/>
          </p:cNvSpPr>
          <p:nvPr>
            <p:ph idx="1"/>
          </p:nvPr>
        </p:nvSpPr>
        <p:spPr>
          <a:xfrm>
            <a:off x="685800" y="1685925"/>
            <a:ext cx="7772400" cy="4191000"/>
          </a:xfrm>
        </p:spPr>
        <p:txBody>
          <a:bodyPr vert="horz" wrap="square" lIns="91440" tIns="45720" rIns="91440" bIns="45720" anchor="t"/>
          <a:p>
            <a:pPr eaLnBrk="1" hangingPunct="1">
              <a:spcBef>
                <a:spcPct val="45000"/>
              </a:spcBef>
            </a:pPr>
            <a:r>
              <a:rPr lang="zh-CN" altLang="en-US" sz="2800" b="1" dirty="0">
                <a:solidFill>
                  <a:srgbClr val="FF0000"/>
                </a:solidFill>
                <a:latin typeface="微软雅黑" panose="020B0503020204020204" pitchFamily="34" charset="-122"/>
                <a:ea typeface="微软雅黑" panose="020B0503020204020204" pitchFamily="34" charset="-122"/>
              </a:rPr>
              <a:t>现代</a:t>
            </a:r>
            <a:r>
              <a:rPr lang="zh-CN" altLang="en-US" sz="2800" b="1" dirty="0">
                <a:solidFill>
                  <a:srgbClr val="0033CC"/>
                </a:solidFill>
                <a:latin typeface="微软雅黑" panose="020B0503020204020204" pitchFamily="34" charset="-122"/>
                <a:ea typeface="微软雅黑" panose="020B0503020204020204" pitchFamily="34" charset="-122"/>
              </a:rPr>
              <a:t>社会和</a:t>
            </a:r>
            <a:r>
              <a:rPr lang="zh-CN" altLang="en-US" sz="2800" b="1" dirty="0">
                <a:solidFill>
                  <a:srgbClr val="FF0000"/>
                </a:solidFill>
                <a:latin typeface="微软雅黑" panose="020B0503020204020204" pitchFamily="34" charset="-122"/>
                <a:ea typeface="微软雅黑" panose="020B0503020204020204" pitchFamily="34" charset="-122"/>
              </a:rPr>
              <a:t>传统</a:t>
            </a:r>
            <a:r>
              <a:rPr lang="zh-CN" altLang="en-US" sz="2800" b="1" dirty="0">
                <a:solidFill>
                  <a:srgbClr val="0033CC"/>
                </a:solidFill>
                <a:latin typeface="微软雅黑" panose="020B0503020204020204" pitchFamily="34" charset="-122"/>
                <a:ea typeface="微软雅黑" panose="020B0503020204020204" pitchFamily="34" charset="-122"/>
              </a:rPr>
              <a:t>社会的区分：</a:t>
            </a:r>
            <a:endParaRPr lang="zh-CN" altLang="en-US" sz="2800" b="1" dirty="0">
              <a:solidFill>
                <a:srgbClr val="0033CC"/>
              </a:solidFill>
              <a:latin typeface="微软雅黑" panose="020B0503020204020204" pitchFamily="34" charset="-122"/>
              <a:ea typeface="微软雅黑" panose="020B0503020204020204" pitchFamily="34" charset="-122"/>
            </a:endParaRPr>
          </a:p>
          <a:p>
            <a:pPr eaLnBrk="1" hangingPunct="1">
              <a:lnSpc>
                <a:spcPct val="150000"/>
              </a:lnSpc>
              <a:spcBef>
                <a:spcPts val="1200"/>
              </a:spcBef>
            </a:pPr>
            <a:r>
              <a:rPr lang="zh-CN" altLang="en-US" sz="2400" b="1" dirty="0">
                <a:solidFill>
                  <a:srgbClr val="C00000"/>
                </a:solidFill>
                <a:latin typeface="微软雅黑" panose="020B0503020204020204" pitchFamily="34" charset="-122"/>
                <a:ea typeface="微软雅黑" panose="020B0503020204020204" pitchFamily="34" charset="-122"/>
              </a:rPr>
              <a:t>涂尔干</a:t>
            </a:r>
            <a:r>
              <a:rPr lang="zh-CN" altLang="en-US" sz="2400" b="1" dirty="0">
                <a:solidFill>
                  <a:schemeClr val="bg2"/>
                </a:solidFill>
                <a:latin typeface="微软雅黑" panose="020B0503020204020204" pitchFamily="34" charset="-122"/>
                <a:ea typeface="微软雅黑" panose="020B0503020204020204" pitchFamily="34" charset="-122"/>
              </a:rPr>
              <a:t>把过去的</a:t>
            </a:r>
            <a:r>
              <a:rPr lang="zh-CN" altLang="en-US" sz="2400" b="1" dirty="0">
                <a:solidFill>
                  <a:srgbClr val="FF0000"/>
                </a:solidFill>
                <a:latin typeface="微软雅黑" panose="020B0503020204020204" pitchFamily="34" charset="-122"/>
                <a:ea typeface="微软雅黑" panose="020B0503020204020204" pitchFamily="34" charset="-122"/>
              </a:rPr>
              <a:t>传统社会</a:t>
            </a:r>
            <a:r>
              <a:rPr lang="zh-CN" altLang="en-US" sz="2400" b="1" dirty="0">
                <a:solidFill>
                  <a:schemeClr val="bg2"/>
                </a:solidFill>
                <a:latin typeface="微软雅黑" panose="020B0503020204020204" pitchFamily="34" charset="-122"/>
                <a:ea typeface="微软雅黑" panose="020B0503020204020204" pitchFamily="34" charset="-122"/>
              </a:rPr>
              <a:t>称为</a:t>
            </a:r>
            <a:r>
              <a:rPr lang="zh-CN" altLang="en-US" sz="2400" b="1" dirty="0">
                <a:solidFill>
                  <a:srgbClr val="FF3300"/>
                </a:solidFill>
                <a:latin typeface="微软雅黑" panose="020B0503020204020204" pitchFamily="34" charset="-122"/>
                <a:ea typeface="微软雅黑" panose="020B0503020204020204" pitchFamily="34" charset="-122"/>
              </a:rPr>
              <a:t>“机械团结”</a:t>
            </a:r>
            <a:r>
              <a:rPr lang="zh-CN" altLang="en-US" sz="2400" b="1" dirty="0">
                <a:solidFill>
                  <a:schemeClr val="bg2"/>
                </a:solidFill>
                <a:latin typeface="微软雅黑" panose="020B0503020204020204" pitchFamily="34" charset="-122"/>
                <a:ea typeface="微软雅黑" panose="020B0503020204020204" pitchFamily="34" charset="-122"/>
              </a:rPr>
              <a:t>的社会。</a:t>
            </a:r>
            <a:endParaRPr lang="zh-CN" altLang="en-US" sz="2400" b="1" dirty="0">
              <a:solidFill>
                <a:schemeClr val="bg2"/>
              </a:solidFill>
              <a:latin typeface="微软雅黑" panose="020B0503020204020204" pitchFamily="34" charset="-122"/>
              <a:ea typeface="微软雅黑" panose="020B0503020204020204" pitchFamily="34" charset="-122"/>
            </a:endParaRPr>
          </a:p>
          <a:p>
            <a:pPr eaLnBrk="1" hangingPunct="1">
              <a:lnSpc>
                <a:spcPct val="150000"/>
              </a:lnSpc>
              <a:spcBef>
                <a:spcPts val="1200"/>
              </a:spcBef>
            </a:pPr>
            <a:r>
              <a:rPr lang="zh-CN" altLang="en-US" sz="2400" b="1" dirty="0">
                <a:solidFill>
                  <a:schemeClr val="bg2"/>
                </a:solidFill>
                <a:latin typeface="微软雅黑" panose="020B0503020204020204" pitchFamily="34" charset="-122"/>
                <a:ea typeface="微软雅黑" panose="020B0503020204020204" pitchFamily="34" charset="-122"/>
              </a:rPr>
              <a:t>这种社会是以其成员的相似性为基础的。在这样的社会中，没有复杂的劳动分工，人们为了要生存下去，就要做大体一致的事情。他们有着大体相同的经历、思想、价值和行为。</a:t>
            </a:r>
            <a:endParaRPr lang="zh-CN" altLang="en-US" sz="2400" b="1" dirty="0">
              <a:solidFill>
                <a:schemeClr val="bg2"/>
              </a:solidFill>
              <a:latin typeface="微软雅黑" panose="020B0503020204020204" pitchFamily="34" charset="-122"/>
              <a:ea typeface="微软雅黑" panose="020B0503020204020204" pitchFamily="34" charset="-122"/>
            </a:endParaRPr>
          </a:p>
          <a:p>
            <a:pPr eaLnBrk="1" hangingPunct="1">
              <a:lnSpc>
                <a:spcPct val="150000"/>
              </a:lnSpc>
              <a:spcBef>
                <a:spcPts val="1200"/>
              </a:spcBef>
            </a:pPr>
            <a:r>
              <a:rPr lang="zh-CN" altLang="en-US" sz="2400" b="1" dirty="0">
                <a:solidFill>
                  <a:srgbClr val="FF0000"/>
                </a:solidFill>
                <a:latin typeface="微软雅黑" panose="020B0503020204020204" pitchFamily="34" charset="-122"/>
                <a:ea typeface="微软雅黑" panose="020B0503020204020204" pitchFamily="34" charset="-122"/>
              </a:rPr>
              <a:t>沿袭传统</a:t>
            </a:r>
            <a:r>
              <a:rPr lang="zh-CN" altLang="en-US" sz="2400" b="1" dirty="0">
                <a:solidFill>
                  <a:schemeClr val="bg2"/>
                </a:solidFill>
                <a:latin typeface="微软雅黑" panose="020B0503020204020204" pitchFamily="34" charset="-122"/>
                <a:ea typeface="微软雅黑" panose="020B0503020204020204" pitchFamily="34" charset="-122"/>
              </a:rPr>
              <a:t>是社会生活的</a:t>
            </a:r>
            <a:r>
              <a:rPr lang="zh-CN" altLang="en-US" sz="2400" b="1" dirty="0">
                <a:solidFill>
                  <a:srgbClr val="FF0000"/>
                </a:solidFill>
                <a:latin typeface="微软雅黑" panose="020B0503020204020204" pitchFamily="34" charset="-122"/>
                <a:ea typeface="微软雅黑" panose="020B0503020204020204" pitchFamily="34" charset="-122"/>
              </a:rPr>
              <a:t>指南</a:t>
            </a:r>
            <a:r>
              <a:rPr lang="zh-CN" altLang="en-US" sz="2400" b="1" dirty="0">
                <a:solidFill>
                  <a:schemeClr val="bg2"/>
                </a:solidFill>
                <a:latin typeface="微软雅黑" panose="020B0503020204020204" pitchFamily="34" charset="-122"/>
                <a:ea typeface="微软雅黑" panose="020B0503020204020204" pitchFamily="34" charset="-122"/>
              </a:rPr>
              <a:t>。</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1"/>
          <p:cNvSpPr>
            <a:spLocks noGrp="1"/>
          </p:cNvSpPr>
          <p:nvPr>
            <p:ph type="title"/>
          </p:nvPr>
        </p:nvSpPr>
        <p:spPr>
          <a:solidFill>
            <a:srgbClr val="FFFF00"/>
          </a:solidFill>
        </p:spPr>
        <p:txBody>
          <a:bodyPr vert="horz" wrap="square" lIns="91440" tIns="45720" rIns="91440" bIns="45720" numCol="1" anchor="t" anchorCtr="0" compatLnSpc="1"/>
          <a:lstStyle/>
          <a:p>
            <a:pPr marL="342900" marR="0" lvl="0" indent="-342900" algn="l" defTabSz="914400" rtl="0" latinLnBrk="0">
              <a:lnSpc>
                <a:spcPct val="120000"/>
              </a:lnSpc>
              <a:spcBef>
                <a:spcPct val="0"/>
              </a:spcBef>
              <a:spcAft>
                <a:spcPct val="0"/>
              </a:spcAft>
              <a:buClrTx/>
              <a:buSzTx/>
              <a:buFont typeface="Wingdings" panose="05000000000000000000" pitchFamily="2" charset="2"/>
              <a:buNone/>
              <a:defRPr/>
            </a:pPr>
            <a:r>
              <a:rPr kumimoji="0" lang="en-US" altLang="zh-CN" sz="4400" b="1" i="0" u="none" strike="noStrike" kern="0" cap="none" spc="0" normalizeH="0" baseline="0" noProof="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4. </a:t>
            </a:r>
            <a:r>
              <a:rPr kumimoji="0" lang="zh-CN" altLang="en-US" sz="4400" b="1" i="0" u="none" strike="noStrike" kern="0" cap="none" spc="0" normalizeH="0" baseline="0" noProof="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关于后现代社会</a:t>
            </a:r>
            <a:endParaRPr kumimoji="0" lang="en-US" altLang="zh-CN" sz="4400" b="1" i="0" u="none" strike="noStrike" kern="0" cap="none" spc="0" normalizeH="0" baseline="0" noProof="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68611" name="内容占位符 2"/>
          <p:cNvSpPr>
            <a:spLocks noGrp="1"/>
          </p:cNvSpPr>
          <p:nvPr>
            <p:ph idx="1"/>
          </p:nvPr>
        </p:nvSpPr>
        <p:spPr/>
        <p:txBody>
          <a:bodyPr vert="horz" wrap="square" lIns="91440" tIns="45720" rIns="91440" bIns="45720" anchor="t"/>
          <a:p>
            <a:r>
              <a:rPr lang="zh-CN" altLang="en-US" b="1" dirty="0">
                <a:solidFill>
                  <a:srgbClr val="0033CC"/>
                </a:solidFill>
                <a:latin typeface="微软雅黑" panose="020B0503020204020204" pitchFamily="34" charset="-122"/>
                <a:ea typeface="微软雅黑" panose="020B0503020204020204" pitchFamily="34" charset="-122"/>
              </a:rPr>
              <a:t>后现代社会</a:t>
            </a:r>
            <a:r>
              <a:rPr lang="en-US" altLang="zh-CN" b="1" dirty="0">
                <a:solidFill>
                  <a:srgbClr val="0033CC"/>
                </a:solidFill>
                <a:latin typeface="微软雅黑" panose="020B0503020204020204" pitchFamily="34" charset="-122"/>
                <a:ea typeface="微软雅黑" panose="020B0503020204020204" pitchFamily="34" charset="-122"/>
              </a:rPr>
              <a:t>——</a:t>
            </a:r>
            <a:r>
              <a:rPr lang="zh-CN" altLang="en-US" b="1" dirty="0">
                <a:solidFill>
                  <a:srgbClr val="0033CC"/>
                </a:solidFill>
                <a:latin typeface="微软雅黑" panose="020B0503020204020204" pitchFamily="34" charset="-122"/>
                <a:ea typeface="微软雅黑" panose="020B0503020204020204" pitchFamily="34" charset="-122"/>
              </a:rPr>
              <a:t>后工业社会</a:t>
            </a:r>
            <a:endParaRPr lang="en-US" altLang="zh-CN" b="1" dirty="0">
              <a:solidFill>
                <a:srgbClr val="0033CC"/>
              </a:solidFill>
              <a:latin typeface="微软雅黑" panose="020B0503020204020204" pitchFamily="34" charset="-122"/>
              <a:ea typeface="微软雅黑" panose="020B0503020204020204" pitchFamily="34" charset="-122"/>
            </a:endParaRPr>
          </a:p>
          <a:p>
            <a:pPr lvl="1" algn="just"/>
            <a:r>
              <a:rPr lang="en-US" altLang="zh-CN" sz="2200" b="1" dirty="0">
                <a:latin typeface="微软雅黑" panose="020B0503020204020204" pitchFamily="34" charset="-122"/>
                <a:ea typeface="微软雅黑" panose="020B0503020204020204" pitchFamily="34" charset="-122"/>
              </a:rPr>
              <a:t>20</a:t>
            </a:r>
            <a:r>
              <a:rPr lang="zh-CN" altLang="zh-CN" sz="2200" b="1" dirty="0">
                <a:latin typeface="微软雅黑" panose="020B0503020204020204" pitchFamily="34" charset="-122"/>
                <a:ea typeface="微软雅黑" panose="020B0503020204020204" pitchFamily="34" charset="-122"/>
              </a:rPr>
              <a:t>世纪</a:t>
            </a:r>
            <a:r>
              <a:rPr lang="en-US" altLang="zh-CN" sz="2200" b="1" dirty="0">
                <a:latin typeface="微软雅黑" panose="020B0503020204020204" pitchFamily="34" charset="-122"/>
                <a:ea typeface="微软雅黑" panose="020B0503020204020204" pitchFamily="34" charset="-122"/>
              </a:rPr>
              <a:t>60</a:t>
            </a:r>
            <a:r>
              <a:rPr lang="zh-CN" altLang="zh-CN" sz="2200" b="1" dirty="0">
                <a:latin typeface="微软雅黑" panose="020B0503020204020204" pitchFamily="34" charset="-122"/>
                <a:ea typeface="微软雅黑" panose="020B0503020204020204" pitchFamily="34" charset="-122"/>
              </a:rPr>
              <a:t>年代开始，随着科学技术的革命和资本主义的高度发展，西方社会</a:t>
            </a:r>
            <a:r>
              <a:rPr lang="zh-CN" altLang="en-US" sz="2200" b="1" dirty="0">
                <a:latin typeface="微软雅黑" panose="020B0503020204020204" pitchFamily="34" charset="-122"/>
                <a:ea typeface="微软雅黑" panose="020B0503020204020204" pitchFamily="34" charset="-122"/>
              </a:rPr>
              <a:t>开始</a:t>
            </a:r>
            <a:r>
              <a:rPr lang="zh-CN" altLang="zh-CN" sz="2200" b="1" dirty="0">
                <a:latin typeface="微软雅黑" panose="020B0503020204020204" pitchFamily="34" charset="-122"/>
                <a:ea typeface="微软雅黑" panose="020B0503020204020204" pitchFamily="34" charset="-122"/>
              </a:rPr>
              <a:t>进入一种</a:t>
            </a:r>
            <a:r>
              <a:rPr lang="en-US" altLang="zh-CN" sz="2200" b="1" dirty="0">
                <a:solidFill>
                  <a:srgbClr val="C00000"/>
                </a:solidFill>
                <a:latin typeface="微软雅黑" panose="020B0503020204020204" pitchFamily="34" charset="-122"/>
                <a:ea typeface="微软雅黑" panose="020B0503020204020204" pitchFamily="34" charset="-122"/>
              </a:rPr>
              <a:t>“</a:t>
            </a:r>
            <a:r>
              <a:rPr lang="zh-CN" altLang="zh-CN" sz="2200" b="1" dirty="0">
                <a:solidFill>
                  <a:srgbClr val="C00000"/>
                </a:solidFill>
                <a:latin typeface="微软雅黑" panose="020B0503020204020204" pitchFamily="34" charset="-122"/>
                <a:ea typeface="微软雅黑" panose="020B0503020204020204" pitchFamily="34" charset="-122"/>
              </a:rPr>
              <a:t>后工业社会</a:t>
            </a:r>
            <a:r>
              <a:rPr lang="en-US" altLang="zh-CN" sz="2200" b="1" dirty="0">
                <a:solidFill>
                  <a:srgbClr val="C00000"/>
                </a:solidFill>
                <a:latin typeface="微软雅黑" panose="020B0503020204020204" pitchFamily="34" charset="-122"/>
                <a:ea typeface="微软雅黑" panose="020B0503020204020204" pitchFamily="34" charset="-122"/>
              </a:rPr>
              <a:t>”</a:t>
            </a:r>
            <a:r>
              <a:rPr lang="zh-CN" altLang="zh-CN" sz="2200" b="1" dirty="0">
                <a:latin typeface="微软雅黑" panose="020B0503020204020204" pitchFamily="34" charset="-122"/>
                <a:ea typeface="微软雅黑" panose="020B0503020204020204" pitchFamily="34" charset="-122"/>
              </a:rPr>
              <a:t>，也称作信息社会、高技术社会、媒体社会、消费社会、最高度发达社会</a:t>
            </a:r>
            <a:r>
              <a:rPr lang="zh-CN" altLang="en-US" sz="2200" b="1" dirty="0">
                <a:latin typeface="微软雅黑" panose="020B0503020204020204" pitchFamily="34" charset="-122"/>
                <a:ea typeface="微软雅黑" panose="020B0503020204020204" pitchFamily="34" charset="-122"/>
              </a:rPr>
              <a:t>等</a:t>
            </a:r>
            <a:r>
              <a:rPr lang="zh-CN" altLang="zh-CN" sz="2200" b="1" dirty="0">
                <a:latin typeface="微软雅黑" panose="020B0503020204020204" pitchFamily="34" charset="-122"/>
                <a:ea typeface="微软雅黑" panose="020B0503020204020204" pitchFamily="34" charset="-122"/>
              </a:rPr>
              <a:t>，在文化形态上称为</a:t>
            </a:r>
            <a:r>
              <a:rPr lang="en-US" altLang="zh-CN" sz="2200" b="1" dirty="0">
                <a:solidFill>
                  <a:srgbClr val="C00000"/>
                </a:solidFill>
                <a:latin typeface="微软雅黑" panose="020B0503020204020204" pitchFamily="34" charset="-122"/>
                <a:ea typeface="微软雅黑" panose="020B0503020204020204" pitchFamily="34" charset="-122"/>
              </a:rPr>
              <a:t>"</a:t>
            </a:r>
            <a:r>
              <a:rPr lang="zh-CN" altLang="zh-CN" sz="2200" b="1" dirty="0">
                <a:solidFill>
                  <a:srgbClr val="C00000"/>
                </a:solidFill>
                <a:latin typeface="微软雅黑" panose="020B0503020204020204" pitchFamily="34" charset="-122"/>
                <a:ea typeface="微软雅黑" panose="020B0503020204020204" pitchFamily="34" charset="-122"/>
              </a:rPr>
              <a:t>后现代社会</a:t>
            </a:r>
            <a:r>
              <a:rPr lang="en-US" altLang="zh-CN" sz="2200" b="1" dirty="0">
                <a:solidFill>
                  <a:srgbClr val="C00000"/>
                </a:solidFill>
                <a:latin typeface="微软雅黑" panose="020B0503020204020204" pitchFamily="34" charset="-122"/>
                <a:ea typeface="微软雅黑" panose="020B0503020204020204" pitchFamily="34" charset="-122"/>
              </a:rPr>
              <a:t>"</a:t>
            </a:r>
            <a:r>
              <a:rPr lang="zh-CN" altLang="zh-CN" sz="2200" b="1" dirty="0">
                <a:latin typeface="微软雅黑" panose="020B0503020204020204" pitchFamily="34" charset="-122"/>
                <a:ea typeface="微软雅黑" panose="020B0503020204020204" pitchFamily="34" charset="-122"/>
              </a:rPr>
              <a:t>或</a:t>
            </a:r>
            <a:r>
              <a:rPr lang="en-US" altLang="zh-CN" sz="2200" b="1" dirty="0">
                <a:solidFill>
                  <a:srgbClr val="C00000"/>
                </a:solidFill>
                <a:latin typeface="微软雅黑" panose="020B0503020204020204" pitchFamily="34" charset="-122"/>
                <a:ea typeface="微软雅黑" panose="020B0503020204020204" pitchFamily="34" charset="-122"/>
              </a:rPr>
              <a:t>"</a:t>
            </a:r>
            <a:r>
              <a:rPr lang="zh-CN" altLang="zh-CN" sz="2200" b="1" dirty="0">
                <a:solidFill>
                  <a:srgbClr val="C00000"/>
                </a:solidFill>
                <a:latin typeface="微软雅黑" panose="020B0503020204020204" pitchFamily="34" charset="-122"/>
                <a:ea typeface="微软雅黑" panose="020B0503020204020204" pitchFamily="34" charset="-122"/>
              </a:rPr>
              <a:t>后现代时代</a:t>
            </a:r>
            <a:r>
              <a:rPr lang="en-US" altLang="zh-CN" sz="2200" b="1" dirty="0">
                <a:solidFill>
                  <a:srgbClr val="C00000"/>
                </a:solidFill>
                <a:latin typeface="微软雅黑" panose="020B0503020204020204" pitchFamily="34" charset="-122"/>
                <a:ea typeface="微软雅黑" panose="020B0503020204020204" pitchFamily="34" charset="-122"/>
              </a:rPr>
              <a:t>"</a:t>
            </a:r>
            <a:r>
              <a:rPr lang="zh-CN" altLang="zh-CN" sz="2200" b="1" dirty="0">
                <a:solidFill>
                  <a:srgbClr val="008000"/>
                </a:solidFill>
                <a:latin typeface="微软雅黑" panose="020B0503020204020204" pitchFamily="34" charset="-122"/>
                <a:ea typeface="微软雅黑" panose="020B0503020204020204" pitchFamily="34" charset="-122"/>
              </a:rPr>
              <a:t>。</a:t>
            </a:r>
            <a:endParaRPr lang="en-US" altLang="zh-CN" sz="2200" b="1" dirty="0">
              <a:solidFill>
                <a:srgbClr val="008000"/>
              </a:solidFill>
              <a:latin typeface="微软雅黑" panose="020B0503020204020204" pitchFamily="34" charset="-122"/>
              <a:ea typeface="微软雅黑" panose="020B0503020204020204" pitchFamily="34" charset="-122"/>
            </a:endParaRPr>
          </a:p>
          <a:p>
            <a:r>
              <a:rPr lang="zh-CN" altLang="en-US" b="1" dirty="0">
                <a:solidFill>
                  <a:srgbClr val="0033CC"/>
                </a:solidFill>
                <a:latin typeface="微软雅黑" panose="020B0503020204020204" pitchFamily="34" charset="-122"/>
                <a:ea typeface="微软雅黑" panose="020B0503020204020204" pitchFamily="34" charset="-122"/>
              </a:rPr>
              <a:t>信息社会？网络社会？</a:t>
            </a:r>
            <a:r>
              <a:rPr lang="en-US" altLang="zh-CN" b="1" dirty="0">
                <a:solidFill>
                  <a:srgbClr val="0033CC"/>
                </a:solidFill>
                <a:latin typeface="微软雅黑" panose="020B0503020204020204" pitchFamily="34" charset="-122"/>
                <a:ea typeface="微软雅黑" panose="020B0503020204020204" pitchFamily="34" charset="-122"/>
              </a:rPr>
              <a:t>AI</a:t>
            </a:r>
            <a:r>
              <a:rPr lang="zh-CN" altLang="en-US" b="1" dirty="0">
                <a:solidFill>
                  <a:srgbClr val="0033CC"/>
                </a:solidFill>
                <a:latin typeface="微软雅黑" panose="020B0503020204020204" pitchFamily="34" charset="-122"/>
                <a:ea typeface="微软雅黑" panose="020B0503020204020204" pitchFamily="34" charset="-122"/>
              </a:rPr>
              <a:t>社会？消费社会？全球社会？高风险社会？</a:t>
            </a:r>
            <a:endParaRPr lang="en-US" altLang="zh-CN" b="1" dirty="0">
              <a:solidFill>
                <a:srgbClr val="0033CC"/>
              </a:solidFill>
              <a:latin typeface="微软雅黑" panose="020B0503020204020204" pitchFamily="34" charset="-122"/>
              <a:ea typeface="微软雅黑" panose="020B0503020204020204" pitchFamily="34" charset="-122"/>
            </a:endParaRPr>
          </a:p>
          <a:p>
            <a:r>
              <a:rPr lang="zh-CN" altLang="zh-CN" b="1" dirty="0">
                <a:solidFill>
                  <a:srgbClr val="C00000"/>
                </a:solidFill>
                <a:latin typeface="微软雅黑" panose="020B0503020204020204" pitchFamily="34" charset="-122"/>
                <a:ea typeface="微软雅黑" panose="020B0503020204020204" pitchFamily="34" charset="-122"/>
              </a:rPr>
              <a:t>后工业社会有两个最重要的特质</a:t>
            </a:r>
            <a:r>
              <a:rPr lang="en-US" altLang="zh-CN" b="1" dirty="0">
                <a:solidFill>
                  <a:srgbClr val="C00000"/>
                </a:solidFill>
                <a:latin typeface="微软雅黑" panose="020B0503020204020204" pitchFamily="34" charset="-122"/>
                <a:ea typeface="微软雅黑" panose="020B0503020204020204" pitchFamily="34" charset="-122"/>
              </a:rPr>
              <a:t>:</a:t>
            </a:r>
            <a:endParaRPr lang="en-US" altLang="zh-CN" b="1" dirty="0">
              <a:solidFill>
                <a:srgbClr val="C00000"/>
              </a:solidFill>
              <a:latin typeface="微软雅黑" panose="020B0503020204020204" pitchFamily="34" charset="-122"/>
              <a:ea typeface="微软雅黑" panose="020B0503020204020204" pitchFamily="34" charset="-122"/>
            </a:endParaRPr>
          </a:p>
          <a:p>
            <a:pPr lvl="1"/>
            <a:r>
              <a:rPr lang="zh-CN" altLang="zh-CN" b="1" dirty="0">
                <a:solidFill>
                  <a:srgbClr val="FF0000"/>
                </a:solidFill>
                <a:latin typeface="微软雅黑" panose="020B0503020204020204" pitchFamily="34" charset="-122"/>
                <a:ea typeface="微软雅黑" panose="020B0503020204020204" pitchFamily="34" charset="-122"/>
              </a:rPr>
              <a:t>从产品生产经济向服务经济的转变</a:t>
            </a:r>
            <a:r>
              <a:rPr lang="zh-CN" altLang="en-US" sz="1600" b="1" dirty="0">
                <a:solidFill>
                  <a:srgbClr val="0033CC"/>
                </a:solidFill>
                <a:latin typeface="微软雅黑" panose="020B0503020204020204" pitchFamily="34" charset="-122"/>
                <a:ea typeface="微软雅黑" panose="020B0503020204020204" pitchFamily="34" charset="-122"/>
              </a:rPr>
              <a:t>（第二产业 </a:t>
            </a:r>
            <a:r>
              <a:rPr lang="en-US" altLang="zh-CN" sz="1600" b="1" dirty="0">
                <a:solidFill>
                  <a:srgbClr val="C00000"/>
                </a:solidFill>
                <a:latin typeface="微软雅黑" panose="020B0503020204020204" pitchFamily="34" charset="-122"/>
                <a:ea typeface="微软雅黑" panose="020B0503020204020204" pitchFamily="34" charset="-122"/>
              </a:rPr>
              <a:t>=&gt;</a:t>
            </a:r>
            <a:r>
              <a:rPr lang="zh-CN" altLang="en-US" sz="1600" b="1" dirty="0">
                <a:solidFill>
                  <a:srgbClr val="0033CC"/>
                </a:solidFill>
                <a:latin typeface="微软雅黑" panose="020B0503020204020204" pitchFamily="34" charset="-122"/>
                <a:ea typeface="微软雅黑" panose="020B0503020204020204" pitchFamily="34" charset="-122"/>
              </a:rPr>
              <a:t>第三产业）</a:t>
            </a:r>
            <a:endParaRPr lang="en-US" altLang="zh-CN" sz="1600" b="1" dirty="0">
              <a:solidFill>
                <a:srgbClr val="0033CC"/>
              </a:solidFill>
              <a:latin typeface="微软雅黑" panose="020B0503020204020204" pitchFamily="34" charset="-122"/>
              <a:ea typeface="微软雅黑" panose="020B0503020204020204" pitchFamily="34" charset="-122"/>
            </a:endParaRPr>
          </a:p>
          <a:p>
            <a:pPr lvl="1"/>
            <a:r>
              <a:rPr lang="zh-CN" altLang="zh-CN" b="1" dirty="0">
                <a:solidFill>
                  <a:srgbClr val="FF0000"/>
                </a:solidFill>
                <a:latin typeface="微软雅黑" panose="020B0503020204020204" pitchFamily="34" charset="-122"/>
                <a:ea typeface="微软雅黑" panose="020B0503020204020204" pitchFamily="34" charset="-122"/>
              </a:rPr>
              <a:t>知识技术起决定作用。</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69636"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ransition spd="slow">
    <p:blinds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1"/>
          <p:cNvSpPr>
            <a:spLocks noGrp="1"/>
          </p:cNvSpPr>
          <p:nvPr>
            <p:ph type="title"/>
          </p:nvPr>
        </p:nvSpPr>
        <p:spPr>
          <a:xfrm>
            <a:off x="457200" y="277813"/>
            <a:ext cx="8229600" cy="847725"/>
          </a:xfrm>
          <a:solidFill>
            <a:srgbClr val="FFFF00">
              <a:alpha val="100000"/>
            </a:srgbClr>
          </a:solidFill>
        </p:spPr>
        <p:txBody>
          <a:bodyPr vert="horz" wrap="square" lIns="91440" tIns="45720" rIns="91440" bIns="45720" anchor="t"/>
          <a:p>
            <a:pPr marL="0" indent="0">
              <a:buFont typeface="Wingdings" panose="05000000000000000000" pitchFamily="2" charset="2"/>
              <a:buNone/>
            </a:pPr>
            <a:r>
              <a:rPr lang="en-US" altLang="zh-CN" b="1" dirty="0">
                <a:solidFill>
                  <a:srgbClr val="C00000"/>
                </a:solidFill>
                <a:latin typeface="微软雅黑" panose="020B0503020204020204" pitchFamily="34" charset="-122"/>
                <a:ea typeface="微软雅黑" panose="020B0503020204020204" pitchFamily="34" charset="-122"/>
              </a:rPr>
              <a:t>4.1 </a:t>
            </a:r>
            <a:r>
              <a:rPr lang="zh-CN" altLang="en-US" b="1" dirty="0">
                <a:solidFill>
                  <a:srgbClr val="C00000"/>
                </a:solidFill>
                <a:latin typeface="微软雅黑" panose="020B0503020204020204" pitchFamily="34" charset="-122"/>
                <a:ea typeface="微软雅黑" panose="020B0503020204020204" pitchFamily="34" charset="-122"/>
              </a:rPr>
              <a:t>关于后现代主义</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0659" name="内容占位符 2"/>
          <p:cNvSpPr>
            <a:spLocks noGrp="1"/>
          </p:cNvSpPr>
          <p:nvPr>
            <p:ph idx="1"/>
          </p:nvPr>
        </p:nvSpPr>
        <p:spPr>
          <a:xfrm>
            <a:off x="457200" y="1268413"/>
            <a:ext cx="8229600" cy="5113337"/>
          </a:xfrm>
        </p:spPr>
        <p:txBody>
          <a:bodyPr vert="horz" wrap="square" lIns="91440" tIns="45720" rIns="91440" bIns="45720" anchor="t"/>
          <a:p>
            <a:pPr>
              <a:lnSpc>
                <a:spcPct val="110000"/>
              </a:lnSpc>
              <a:spcBef>
                <a:spcPts val="600"/>
              </a:spcBef>
              <a:spcAft>
                <a:spcPts val="600"/>
              </a:spcAft>
            </a:pPr>
            <a:r>
              <a:rPr lang="zh-CN" altLang="en-US" sz="2400" b="1" dirty="0">
                <a:solidFill>
                  <a:srgbClr val="0033CC"/>
                </a:solidFill>
                <a:latin typeface="微软雅黑" panose="020B0503020204020204" pitchFamily="34" charset="-122"/>
                <a:ea typeface="微软雅黑" panose="020B0503020204020204" pitchFamily="34" charset="-122"/>
              </a:rPr>
              <a:t>从形式上讲</a:t>
            </a:r>
            <a:r>
              <a:rPr lang="zh-CN" altLang="en-US" sz="2400" dirty="0">
                <a:solidFill>
                  <a:srgbClr val="0033CC"/>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是一股源自现代主义但又反叛现代主义的思潮，它与现代主义之间是一种既继承又反叛的关系；</a:t>
            </a:r>
            <a:endParaRPr lang="en-US" altLang="zh-CN" sz="2400" dirty="0">
              <a:latin typeface="微软雅黑" panose="020B0503020204020204" pitchFamily="34" charset="-122"/>
              <a:ea typeface="微软雅黑" panose="020B0503020204020204" pitchFamily="34" charset="-122"/>
            </a:endParaRPr>
          </a:p>
          <a:p>
            <a:pPr>
              <a:lnSpc>
                <a:spcPct val="110000"/>
              </a:lnSpc>
              <a:spcBef>
                <a:spcPts val="600"/>
              </a:spcBef>
              <a:spcAft>
                <a:spcPts val="600"/>
              </a:spcAft>
            </a:pPr>
            <a:r>
              <a:rPr lang="zh-CN" altLang="en-US" sz="2400" b="1" dirty="0">
                <a:solidFill>
                  <a:srgbClr val="0033CC"/>
                </a:solidFill>
                <a:latin typeface="微软雅黑" panose="020B0503020204020204" pitchFamily="34" charset="-122"/>
                <a:ea typeface="微软雅黑" panose="020B0503020204020204" pitchFamily="34" charset="-122"/>
              </a:rPr>
              <a:t>从内容上看，</a:t>
            </a:r>
            <a:r>
              <a:rPr lang="zh-CN" altLang="en-US" sz="2400" dirty="0">
                <a:latin typeface="微软雅黑" panose="020B0503020204020204" pitchFamily="34" charset="-122"/>
                <a:ea typeface="微软雅黑" panose="020B0503020204020204" pitchFamily="34" charset="-122"/>
              </a:rPr>
              <a:t>是一种源于</a:t>
            </a:r>
            <a:r>
              <a:rPr lang="zh-CN" altLang="en-US" sz="2400" b="1" dirty="0">
                <a:latin typeface="微软雅黑" panose="020B0503020204020204" pitchFamily="34" charset="-122"/>
                <a:ea typeface="微软雅黑" panose="020B0503020204020204" pitchFamily="34" charset="-122"/>
                <a:hlinkClick r:id="rId1"/>
              </a:rPr>
              <a:t>工业文明</a:t>
            </a:r>
            <a:r>
              <a:rPr lang="zh-CN" altLang="en-US" sz="2400" dirty="0">
                <a:latin typeface="微软雅黑" panose="020B0503020204020204" pitchFamily="34" charset="-122"/>
                <a:ea typeface="微软雅黑" panose="020B0503020204020204" pitchFamily="34" charset="-122"/>
              </a:rPr>
              <a:t>、对工业文明的负面效应的思考与回答，是对现代化过程中出现的剥夺人的主体性、感觉丰富性的死板僵化、机械划一的整体性、中心、同一性等的批判与解构，也是对西方传统哲学的</a:t>
            </a:r>
            <a:r>
              <a:rPr lang="zh-CN" altLang="en-US" sz="2400" b="1" dirty="0">
                <a:solidFill>
                  <a:srgbClr val="C00000"/>
                </a:solidFill>
                <a:latin typeface="微软雅黑" panose="020B0503020204020204" pitchFamily="34" charset="-122"/>
                <a:ea typeface="微软雅黑" panose="020B0503020204020204" pitchFamily="34" charset="-122"/>
                <a:hlinkClick r:id="rId2"/>
              </a:rPr>
              <a:t>本质主义</a:t>
            </a:r>
            <a:r>
              <a:rPr lang="zh-CN" altLang="en-US" sz="2400" dirty="0">
                <a:latin typeface="微软雅黑" panose="020B0503020204020204" pitchFamily="34" charset="-122"/>
                <a:ea typeface="微软雅黑" panose="020B0503020204020204" pitchFamily="34" charset="-122"/>
              </a:rPr>
              <a:t>、基础主义、“形而上学的在场”、“逻各斯中心主义”等的批判与解构；</a:t>
            </a:r>
            <a:endParaRPr lang="en-US" altLang="zh-CN" sz="2400" dirty="0">
              <a:latin typeface="微软雅黑" panose="020B0503020204020204" pitchFamily="34" charset="-122"/>
              <a:ea typeface="微软雅黑" panose="020B0503020204020204" pitchFamily="34" charset="-122"/>
            </a:endParaRPr>
          </a:p>
          <a:p>
            <a:pPr>
              <a:lnSpc>
                <a:spcPct val="110000"/>
              </a:lnSpc>
              <a:spcBef>
                <a:spcPts val="600"/>
              </a:spcBef>
              <a:spcAft>
                <a:spcPts val="600"/>
              </a:spcAft>
            </a:pPr>
            <a:r>
              <a:rPr lang="zh-CN" altLang="en-US" sz="2400" b="1" dirty="0">
                <a:solidFill>
                  <a:srgbClr val="0033CC"/>
                </a:solidFill>
                <a:latin typeface="微软雅黑" panose="020B0503020204020204" pitchFamily="34" charset="-122"/>
                <a:ea typeface="微软雅黑" panose="020B0503020204020204" pitchFamily="34" charset="-122"/>
              </a:rPr>
              <a:t>从实质上说，</a:t>
            </a:r>
            <a:r>
              <a:rPr lang="zh-CN" altLang="en-US" sz="2400" dirty="0">
                <a:latin typeface="微软雅黑" panose="020B0503020204020204" pitchFamily="34" charset="-122"/>
                <a:ea typeface="微软雅黑" panose="020B0503020204020204" pitchFamily="34" charset="-122"/>
              </a:rPr>
              <a:t>后现代主义是对西方传统哲学和西方现代社会的纠正与反叛，是一种在批判与反叛中又未免会走向另一极端</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怀疑主义和虚无主义</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的“过正”矫枉。</a:t>
            </a:r>
            <a:endParaRPr lang="zh-CN" altLang="en-US" sz="2400" dirty="0">
              <a:latin typeface="微软雅黑" panose="020B0503020204020204" pitchFamily="34" charset="-122"/>
              <a:ea typeface="微软雅黑" panose="020B0503020204020204" pitchFamily="34" charset="-122"/>
            </a:endParaRPr>
          </a:p>
        </p:txBody>
      </p:sp>
      <p:sp>
        <p:nvSpPr>
          <p:cNvPr id="71684"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ransition spd="slow">
    <p:wheel spokes="1"/>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灯片编号占位符 4"/>
          <p:cNvSpPr txBox="1">
            <a:spLocks noGrp="1"/>
          </p:cNvSpPr>
          <p:nvPr>
            <p:ph type="sldNum" sz="quarter" idx="12"/>
          </p:nvPr>
        </p:nvSpPr>
        <p:spPr>
          <a:xfrm>
            <a:off x="3124200" y="6248400"/>
            <a:ext cx="2895600" cy="457200"/>
          </a:xfrm>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200" dirty="0"/>
            </a:fld>
            <a:endParaRPr lang="en-US" altLang="zh-CN" sz="1200" dirty="0"/>
          </a:p>
        </p:txBody>
      </p:sp>
      <p:sp>
        <p:nvSpPr>
          <p:cNvPr id="79875" name="Rectangle 2"/>
          <p:cNvSpPr>
            <a:spLocks noGrp="1" noRot="1"/>
          </p:cNvSpPr>
          <p:nvPr>
            <p:ph type="title"/>
          </p:nvPr>
        </p:nvSpPr>
        <p:spPr>
          <a:xfrm>
            <a:off x="395288" y="277813"/>
            <a:ext cx="8229600" cy="990600"/>
          </a:xfrm>
          <a:solidFill>
            <a:srgbClr val="FFFF00">
              <a:alpha val="100000"/>
            </a:srgbClr>
          </a:solidFill>
        </p:spPr>
        <p:txBody>
          <a:bodyPr vert="horz" wrap="square" lIns="91440" tIns="45720" rIns="91440" bIns="45720" anchor="t"/>
          <a:p>
            <a:pPr marL="0" indent="0" eaLnBrk="1" hangingPunct="1">
              <a:lnSpc>
                <a:spcPct val="120000"/>
              </a:lnSpc>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4.2 </a:t>
            </a:r>
            <a:r>
              <a:rPr lang="zh-CN" altLang="en-US" b="1" dirty="0">
                <a:latin typeface="微软雅黑" panose="020B0503020204020204" pitchFamily="34" charset="-122"/>
                <a:ea typeface="微软雅黑" panose="020B0503020204020204" pitchFamily="34" charset="-122"/>
              </a:rPr>
              <a:t>后工业社会的五个方面变化</a:t>
            </a:r>
            <a:endParaRPr lang="zh-CN" altLang="en-US" b="1" dirty="0">
              <a:latin typeface="微软雅黑" panose="020B0503020204020204" pitchFamily="34" charset="-122"/>
              <a:ea typeface="微软雅黑" panose="020B0503020204020204" pitchFamily="34" charset="-122"/>
            </a:endParaRPr>
          </a:p>
        </p:txBody>
      </p:sp>
      <p:sp>
        <p:nvSpPr>
          <p:cNvPr id="79876" name="Rectangle 3"/>
          <p:cNvSpPr>
            <a:spLocks noGrp="1"/>
          </p:cNvSpPr>
          <p:nvPr>
            <p:ph idx="1"/>
          </p:nvPr>
        </p:nvSpPr>
        <p:spPr>
          <a:xfrm>
            <a:off x="468313" y="1341438"/>
            <a:ext cx="8229600" cy="4530725"/>
          </a:xfrm>
        </p:spPr>
        <p:txBody>
          <a:bodyPr vert="horz" wrap="square" lIns="91440" tIns="45720" rIns="91440" bIns="45720" anchor="t"/>
          <a:p>
            <a:pPr marL="514350" indent="-514350" algn="just" eaLnBrk="1" hangingPunct="1">
              <a:lnSpc>
                <a:spcPct val="150000"/>
              </a:lnSpc>
              <a:buClr>
                <a:srgbClr val="C00000"/>
              </a:buClr>
              <a:buSzPct val="90000"/>
              <a:buFont typeface="Garamond" panose="02020404030301010803" pitchFamily="18" charset="0"/>
              <a:buAutoNum type="arabicPeriod"/>
            </a:pPr>
            <a:r>
              <a:rPr lang="zh-CN" altLang="en-US" b="1" dirty="0">
                <a:solidFill>
                  <a:srgbClr val="C00000"/>
                </a:solidFill>
                <a:latin typeface="微软雅黑" panose="020B0503020204020204" pitchFamily="34" charset="-122"/>
                <a:ea typeface="微软雅黑" panose="020B0503020204020204" pitchFamily="34" charset="-122"/>
              </a:rPr>
              <a:t>经济方面：</a:t>
            </a:r>
            <a:r>
              <a:rPr lang="zh-CN" altLang="en-US" sz="2600" dirty="0">
                <a:solidFill>
                  <a:srgbClr val="0033CC"/>
                </a:solidFill>
                <a:latin typeface="微软雅黑" panose="020B0503020204020204" pitchFamily="34" charset="-122"/>
                <a:ea typeface="微软雅黑" panose="020B0503020204020204" pitchFamily="34" charset="-122"/>
              </a:rPr>
              <a:t>从产品生产经济转变为服务性经济；</a:t>
            </a:r>
            <a:endParaRPr lang="en-US" altLang="zh-CN" sz="2600" dirty="0">
              <a:solidFill>
                <a:srgbClr val="0033CC"/>
              </a:solidFill>
              <a:latin typeface="微软雅黑" panose="020B0503020204020204" pitchFamily="34" charset="-122"/>
              <a:ea typeface="微软雅黑" panose="020B0503020204020204" pitchFamily="34" charset="-122"/>
            </a:endParaRPr>
          </a:p>
          <a:p>
            <a:pPr marL="514350" indent="-514350" algn="just" eaLnBrk="1" hangingPunct="1">
              <a:lnSpc>
                <a:spcPct val="150000"/>
              </a:lnSpc>
              <a:buClr>
                <a:srgbClr val="C00000"/>
              </a:buClr>
              <a:buSzPct val="90000"/>
              <a:buFont typeface="Garamond" panose="02020404030301010803" pitchFamily="18" charset="0"/>
              <a:buAutoNum type="arabicPeriod"/>
            </a:pPr>
            <a:r>
              <a:rPr lang="zh-CN" altLang="en-US" b="1" dirty="0">
                <a:solidFill>
                  <a:srgbClr val="C00000"/>
                </a:solidFill>
                <a:latin typeface="微软雅黑" panose="020B0503020204020204" pitchFamily="34" charset="-122"/>
                <a:ea typeface="微软雅黑" panose="020B0503020204020204" pitchFamily="34" charset="-122"/>
              </a:rPr>
              <a:t>职业分布：</a:t>
            </a:r>
            <a:r>
              <a:rPr lang="zh-CN" altLang="en-US" sz="2600" dirty="0">
                <a:solidFill>
                  <a:srgbClr val="0033CC"/>
                </a:solidFill>
                <a:latin typeface="微软雅黑" panose="020B0503020204020204" pitchFamily="34" charset="-122"/>
                <a:ea typeface="微软雅黑" panose="020B0503020204020204" pitchFamily="34" charset="-122"/>
              </a:rPr>
              <a:t>专业与技术人员阶级处于主导地位；</a:t>
            </a:r>
            <a:endParaRPr lang="en-US" altLang="zh-CN" sz="2600" dirty="0">
              <a:solidFill>
                <a:srgbClr val="0033CC"/>
              </a:solidFill>
              <a:latin typeface="微软雅黑" panose="020B0503020204020204" pitchFamily="34" charset="-122"/>
              <a:ea typeface="微软雅黑" panose="020B0503020204020204" pitchFamily="34" charset="-122"/>
            </a:endParaRPr>
          </a:p>
          <a:p>
            <a:pPr marL="514350" indent="-514350" algn="just" eaLnBrk="1" hangingPunct="1">
              <a:lnSpc>
                <a:spcPct val="150000"/>
              </a:lnSpc>
              <a:buClr>
                <a:srgbClr val="C00000"/>
              </a:buClr>
              <a:buSzPct val="90000"/>
              <a:buFont typeface="Garamond" panose="02020404030301010803" pitchFamily="18" charset="0"/>
              <a:buAutoNum type="arabicPeriod"/>
            </a:pPr>
            <a:r>
              <a:rPr lang="zh-CN" altLang="en-US" b="1" dirty="0">
                <a:solidFill>
                  <a:srgbClr val="C00000"/>
                </a:solidFill>
                <a:latin typeface="微软雅黑" panose="020B0503020204020204" pitchFamily="34" charset="-122"/>
                <a:ea typeface="微软雅黑" panose="020B0503020204020204" pitchFamily="34" charset="-122"/>
              </a:rPr>
              <a:t>中轴原理：</a:t>
            </a:r>
            <a:r>
              <a:rPr lang="zh-CN" altLang="en-US" sz="2600" dirty="0">
                <a:solidFill>
                  <a:srgbClr val="0033CC"/>
                </a:solidFill>
                <a:latin typeface="微软雅黑" panose="020B0503020204020204" pitchFamily="34" charset="-122"/>
                <a:ea typeface="微软雅黑" panose="020B0503020204020204" pitchFamily="34" charset="-122"/>
              </a:rPr>
              <a:t>理论知识处于中心地位，成为社会革新与制定政策的源泉；</a:t>
            </a:r>
            <a:endParaRPr lang="en-US" altLang="zh-CN" sz="2600" dirty="0">
              <a:solidFill>
                <a:srgbClr val="0033CC"/>
              </a:solidFill>
              <a:latin typeface="微软雅黑" panose="020B0503020204020204" pitchFamily="34" charset="-122"/>
              <a:ea typeface="微软雅黑" panose="020B0503020204020204" pitchFamily="34" charset="-122"/>
            </a:endParaRPr>
          </a:p>
          <a:p>
            <a:pPr marL="514350" indent="-514350" algn="just" eaLnBrk="1" hangingPunct="1">
              <a:lnSpc>
                <a:spcPct val="150000"/>
              </a:lnSpc>
              <a:buClr>
                <a:srgbClr val="C00000"/>
              </a:buClr>
              <a:buSzPct val="90000"/>
              <a:buFont typeface="Garamond" panose="02020404030301010803" pitchFamily="18" charset="0"/>
              <a:buAutoNum type="arabicPeriod"/>
            </a:pPr>
            <a:r>
              <a:rPr lang="zh-CN" altLang="en-US" b="1" dirty="0">
                <a:solidFill>
                  <a:srgbClr val="C00000"/>
                </a:solidFill>
                <a:latin typeface="微软雅黑" panose="020B0503020204020204" pitchFamily="34" charset="-122"/>
                <a:ea typeface="微软雅黑" panose="020B0503020204020204" pitchFamily="34" charset="-122"/>
              </a:rPr>
              <a:t>未来的方向：</a:t>
            </a:r>
            <a:r>
              <a:rPr lang="zh-CN" altLang="en-US" sz="2600" dirty="0">
                <a:solidFill>
                  <a:srgbClr val="0033CC"/>
                </a:solidFill>
                <a:latin typeface="微软雅黑" panose="020B0503020204020204" pitchFamily="34" charset="-122"/>
                <a:ea typeface="微软雅黑" panose="020B0503020204020204" pitchFamily="34" charset="-122"/>
              </a:rPr>
              <a:t>控制技术发展，对技术进行鉴定；</a:t>
            </a:r>
            <a:endParaRPr lang="en-US" altLang="zh-CN" sz="2600" dirty="0">
              <a:solidFill>
                <a:srgbClr val="0033CC"/>
              </a:solidFill>
              <a:latin typeface="微软雅黑" panose="020B0503020204020204" pitchFamily="34" charset="-122"/>
              <a:ea typeface="微软雅黑" panose="020B0503020204020204" pitchFamily="34" charset="-122"/>
            </a:endParaRPr>
          </a:p>
          <a:p>
            <a:pPr marL="514350" indent="-514350" algn="just" eaLnBrk="1" hangingPunct="1">
              <a:lnSpc>
                <a:spcPct val="150000"/>
              </a:lnSpc>
              <a:buClr>
                <a:srgbClr val="C00000"/>
              </a:buClr>
              <a:buSzPct val="90000"/>
              <a:buFont typeface="Garamond" panose="02020404030301010803" pitchFamily="18" charset="0"/>
              <a:buAutoNum type="arabicPeriod"/>
            </a:pPr>
            <a:r>
              <a:rPr lang="zh-CN" altLang="en-US" b="1" dirty="0">
                <a:solidFill>
                  <a:srgbClr val="C00000"/>
                </a:solidFill>
                <a:latin typeface="微软雅黑" panose="020B0503020204020204" pitchFamily="34" charset="-122"/>
                <a:ea typeface="微软雅黑" panose="020B0503020204020204" pitchFamily="34" charset="-122"/>
              </a:rPr>
              <a:t>制定政策：</a:t>
            </a:r>
            <a:r>
              <a:rPr lang="zh-CN" altLang="en-US" sz="2600" dirty="0">
                <a:solidFill>
                  <a:srgbClr val="0033CC"/>
                </a:solidFill>
                <a:latin typeface="微软雅黑" panose="020B0503020204020204" pitchFamily="34" charset="-122"/>
                <a:ea typeface="微软雅黑" panose="020B0503020204020204" pitchFamily="34" charset="-122"/>
              </a:rPr>
              <a:t>创造新的“智能技术”。</a:t>
            </a:r>
            <a:endParaRPr lang="zh-CN" altLang="en-US" sz="2600" dirty="0">
              <a:solidFill>
                <a:srgbClr val="0033CC"/>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灯片编号占位符 4"/>
          <p:cNvSpPr txBox="1">
            <a:spLocks noGrp="1"/>
          </p:cNvSpPr>
          <p:nvPr>
            <p:ph type="sldNum" sz="quarter" idx="12"/>
          </p:nvPr>
        </p:nvSpPr>
        <p:spPr>
          <a:xfrm>
            <a:off x="3124200" y="6248400"/>
            <a:ext cx="2895600" cy="457200"/>
          </a:xfrm>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200" dirty="0"/>
            </a:fld>
            <a:endParaRPr lang="en-US" altLang="zh-CN" sz="1200" dirty="0"/>
          </a:p>
        </p:txBody>
      </p:sp>
      <p:sp>
        <p:nvSpPr>
          <p:cNvPr id="80899" name="Rectangle 2"/>
          <p:cNvSpPr>
            <a:spLocks noGrp="1" noRot="1"/>
          </p:cNvSpPr>
          <p:nvPr>
            <p:ph type="title"/>
          </p:nvPr>
        </p:nvSpPr>
        <p:spPr>
          <a:xfrm>
            <a:off x="323850" y="188913"/>
            <a:ext cx="8229600" cy="774700"/>
          </a:xfrm>
          <a:solidFill>
            <a:srgbClr val="FFFF00">
              <a:alpha val="100000"/>
            </a:srgbClr>
          </a:solidFill>
        </p:spPr>
        <p:txBody>
          <a:bodyPr vert="horz" wrap="square" lIns="91440" tIns="45720" rIns="91440" bIns="45720" anchor="t"/>
          <a:p>
            <a:pPr marL="0" indent="0" eaLnBrk="1" hangingPunct="1">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4.3 </a:t>
            </a:r>
            <a:r>
              <a:rPr lang="zh-CN" altLang="en-US" b="1" dirty="0">
                <a:latin typeface="微软雅黑" panose="020B0503020204020204" pitchFamily="34" charset="-122"/>
                <a:ea typeface="微软雅黑" panose="020B0503020204020204" pitchFamily="34" charset="-122"/>
              </a:rPr>
              <a:t>技术发展引发的社会变化</a:t>
            </a:r>
            <a:endParaRPr lang="zh-CN" altLang="en-US" b="1" dirty="0">
              <a:latin typeface="微软雅黑" panose="020B0503020204020204" pitchFamily="34" charset="-122"/>
              <a:ea typeface="微软雅黑" panose="020B0503020204020204" pitchFamily="34" charset="-122"/>
            </a:endParaRPr>
          </a:p>
        </p:txBody>
      </p:sp>
      <p:sp>
        <p:nvSpPr>
          <p:cNvPr id="80900" name="Rectangle 3"/>
          <p:cNvSpPr>
            <a:spLocks noGrp="1"/>
          </p:cNvSpPr>
          <p:nvPr>
            <p:ph idx="1"/>
          </p:nvPr>
        </p:nvSpPr>
        <p:spPr>
          <a:xfrm>
            <a:off x="457200" y="1268413"/>
            <a:ext cx="8229600" cy="4862512"/>
          </a:xfrm>
        </p:spPr>
        <p:txBody>
          <a:bodyPr vert="horz" wrap="square" lIns="91440" tIns="45720" rIns="91440" bIns="45720" anchor="t"/>
          <a:p>
            <a:pPr marL="514350" indent="-514350" algn="just" eaLnBrk="1" hangingPunct="1">
              <a:lnSpc>
                <a:spcPct val="90000"/>
              </a:lnSpc>
              <a:spcBef>
                <a:spcPts val="600"/>
              </a:spcBef>
              <a:spcAft>
                <a:spcPts val="600"/>
              </a:spcAft>
              <a:buSzPct val="90000"/>
              <a:buFont typeface="Garamond" panose="02020404030301010803" pitchFamily="18" charset="0"/>
              <a:buAutoNum type="arabicPeriod"/>
            </a:pPr>
            <a:r>
              <a:rPr lang="zh-CN" altLang="en-US" b="1" dirty="0">
                <a:solidFill>
                  <a:srgbClr val="0033CC"/>
                </a:solidFill>
                <a:latin typeface="微软雅黑" panose="020B0503020204020204" pitchFamily="34" charset="-122"/>
                <a:ea typeface="微软雅黑" panose="020B0503020204020204" pitchFamily="34" charset="-122"/>
              </a:rPr>
              <a:t>以</a:t>
            </a:r>
            <a:r>
              <a:rPr lang="zh-CN" altLang="en-US" b="1" dirty="0">
                <a:solidFill>
                  <a:srgbClr val="0033CC"/>
                </a:solidFill>
                <a:latin typeface="微软雅黑" panose="020B0503020204020204" pitchFamily="34" charset="-122"/>
                <a:ea typeface="微软雅黑" panose="020B0503020204020204" pitchFamily="34" charset="-122"/>
              </a:rPr>
              <a:t>较少成本生产较多商品</a:t>
            </a:r>
            <a:r>
              <a:rPr lang="zh-CN" altLang="en-US" dirty="0">
                <a:latin typeface="微软雅黑" panose="020B0503020204020204" pitchFamily="34" charset="-122"/>
                <a:ea typeface="微软雅黑" panose="020B0503020204020204" pitchFamily="34" charset="-122"/>
              </a:rPr>
              <a:t>，成为提高全世界生活水平的火车头；</a:t>
            </a:r>
            <a:endParaRPr lang="zh-CN" altLang="en-US" dirty="0">
              <a:latin typeface="微软雅黑" panose="020B0503020204020204" pitchFamily="34" charset="-122"/>
              <a:ea typeface="微软雅黑" panose="020B0503020204020204" pitchFamily="34" charset="-122"/>
            </a:endParaRPr>
          </a:p>
          <a:p>
            <a:pPr marL="514350" indent="-514350" algn="just" eaLnBrk="1" hangingPunct="1">
              <a:lnSpc>
                <a:spcPct val="90000"/>
              </a:lnSpc>
              <a:spcBef>
                <a:spcPts val="600"/>
              </a:spcBef>
              <a:spcAft>
                <a:spcPts val="600"/>
              </a:spcAft>
              <a:buSzPct val="90000"/>
              <a:buFont typeface="Garamond" panose="02020404030301010803" pitchFamily="18" charset="0"/>
              <a:buAutoNum type="arabicPeriod"/>
            </a:pPr>
            <a:r>
              <a:rPr lang="zh-CN" altLang="en-US" b="1" dirty="0">
                <a:solidFill>
                  <a:srgbClr val="0033CC"/>
                </a:solidFill>
                <a:latin typeface="微软雅黑" panose="020B0503020204020204" pitchFamily="34" charset="-122"/>
                <a:ea typeface="微软雅黑" panose="020B0503020204020204" pitchFamily="34" charset="-122"/>
              </a:rPr>
              <a:t>产生工程师和技术人员的</a:t>
            </a:r>
            <a:r>
              <a:rPr lang="zh-CN" altLang="en-US" b="1" dirty="0">
                <a:solidFill>
                  <a:srgbClr val="0033CC"/>
                </a:solidFill>
                <a:latin typeface="微软雅黑" panose="020B0503020204020204" pitchFamily="34" charset="-122"/>
                <a:ea typeface="微软雅黑" panose="020B0503020204020204" pitchFamily="34" charset="-122"/>
              </a:rPr>
              <a:t>新阶级</a:t>
            </a:r>
            <a:r>
              <a:rPr lang="zh-CN" altLang="en-US" dirty="0">
                <a:latin typeface="微软雅黑" panose="020B0503020204020204" pitchFamily="34" charset="-122"/>
                <a:ea typeface="微软雅黑" panose="020B0503020204020204" pitchFamily="34" charset="-122"/>
              </a:rPr>
              <a:t>，是工作活动的“参谋部”；</a:t>
            </a:r>
            <a:endParaRPr lang="zh-CN" altLang="en-US" dirty="0">
              <a:latin typeface="微软雅黑" panose="020B0503020204020204" pitchFamily="34" charset="-122"/>
              <a:ea typeface="微软雅黑" panose="020B0503020204020204" pitchFamily="34" charset="-122"/>
            </a:endParaRPr>
          </a:p>
          <a:p>
            <a:pPr marL="514350" indent="-514350" algn="just" eaLnBrk="1" hangingPunct="1">
              <a:lnSpc>
                <a:spcPct val="90000"/>
              </a:lnSpc>
              <a:spcBef>
                <a:spcPts val="600"/>
              </a:spcBef>
              <a:spcAft>
                <a:spcPts val="600"/>
              </a:spcAft>
              <a:buSzPct val="90000"/>
              <a:buFont typeface="Garamond" panose="02020404030301010803" pitchFamily="18" charset="0"/>
              <a:buAutoNum type="arabicPeriod"/>
            </a:pPr>
            <a:r>
              <a:rPr lang="zh-CN" altLang="en-US" b="1" dirty="0">
                <a:solidFill>
                  <a:srgbClr val="0033CC"/>
                </a:solidFill>
                <a:latin typeface="微软雅黑" panose="020B0503020204020204" pitchFamily="34" charset="-122"/>
                <a:ea typeface="微软雅黑" panose="020B0503020204020204" pitchFamily="34" charset="-122"/>
              </a:rPr>
              <a:t>促进新思维方式的产生</a:t>
            </a:r>
            <a:r>
              <a:rPr lang="zh-CN" altLang="en-US" dirty="0">
                <a:latin typeface="微软雅黑" panose="020B0503020204020204" pitchFamily="34" charset="-122"/>
                <a:ea typeface="微软雅黑" panose="020B0503020204020204" pitchFamily="34" charset="-122"/>
              </a:rPr>
              <a:t>，把思维与行动的根据从逻辑合理性转变为功能效用性。</a:t>
            </a:r>
            <a:endParaRPr lang="zh-CN" altLang="en-US" dirty="0">
              <a:latin typeface="微软雅黑" panose="020B0503020204020204" pitchFamily="34" charset="-122"/>
              <a:ea typeface="微软雅黑" panose="020B0503020204020204" pitchFamily="34" charset="-122"/>
            </a:endParaRPr>
          </a:p>
          <a:p>
            <a:pPr marL="514350" indent="-514350" algn="just" eaLnBrk="1" hangingPunct="1">
              <a:lnSpc>
                <a:spcPct val="90000"/>
              </a:lnSpc>
              <a:spcBef>
                <a:spcPts val="600"/>
              </a:spcBef>
              <a:spcAft>
                <a:spcPts val="600"/>
              </a:spcAft>
              <a:buSzPct val="90000"/>
              <a:buFont typeface="Garamond" panose="02020404030301010803" pitchFamily="18" charset="0"/>
              <a:buAutoNum type="arabicPeriod"/>
            </a:pPr>
            <a:r>
              <a:rPr lang="zh-CN" altLang="en-US" b="1" dirty="0">
                <a:solidFill>
                  <a:srgbClr val="0033CC"/>
                </a:solidFill>
                <a:latin typeface="微软雅黑" panose="020B0503020204020204" pitchFamily="34" charset="-122"/>
                <a:ea typeface="微软雅黑" panose="020B0503020204020204" pitchFamily="34" charset="-122"/>
              </a:rPr>
              <a:t>运输与通讯革命</a:t>
            </a:r>
            <a:r>
              <a:rPr lang="zh-CN" altLang="en-US" dirty="0">
                <a:latin typeface="微软雅黑" panose="020B0503020204020204" pitchFamily="34" charset="-122"/>
                <a:ea typeface="微软雅黑" panose="020B0503020204020204" pitchFamily="34" charset="-122"/>
              </a:rPr>
              <a:t>，使经济上产生了新的经济相互依存和新的社会相互影响的情况；</a:t>
            </a:r>
            <a:endParaRPr lang="zh-CN" altLang="en-US" dirty="0">
              <a:latin typeface="微软雅黑" panose="020B0503020204020204" pitchFamily="34" charset="-122"/>
              <a:ea typeface="微软雅黑" panose="020B0503020204020204" pitchFamily="34" charset="-122"/>
            </a:endParaRPr>
          </a:p>
          <a:p>
            <a:pPr marL="514350" indent="-514350" algn="just" eaLnBrk="1" hangingPunct="1">
              <a:lnSpc>
                <a:spcPct val="90000"/>
              </a:lnSpc>
              <a:spcBef>
                <a:spcPts val="600"/>
              </a:spcBef>
              <a:spcAft>
                <a:spcPts val="600"/>
              </a:spcAft>
              <a:buSzPct val="90000"/>
              <a:buFont typeface="Garamond" panose="02020404030301010803" pitchFamily="18" charset="0"/>
              <a:buAutoNum type="arabicPeriod"/>
            </a:pPr>
            <a:r>
              <a:rPr lang="zh-CN" altLang="en-US" b="1" dirty="0">
                <a:solidFill>
                  <a:srgbClr val="0033CC"/>
                </a:solidFill>
                <a:latin typeface="微软雅黑" panose="020B0503020204020204" pitchFamily="34" charset="-122"/>
                <a:ea typeface="微软雅黑" panose="020B0503020204020204" pitchFamily="34" charset="-122"/>
              </a:rPr>
              <a:t>美学感觉</a:t>
            </a:r>
            <a:r>
              <a:rPr lang="zh-CN" altLang="en-US" dirty="0">
                <a:latin typeface="微软雅黑" panose="020B0503020204020204" pitchFamily="34" charset="-122"/>
                <a:ea typeface="微软雅黑" panose="020B0503020204020204" pitchFamily="34" charset="-122"/>
              </a:rPr>
              <a:t>，尤其对空间和时间的认识发生了激烈的变化。</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灯片编号占位符 4"/>
          <p:cNvSpPr txBox="1">
            <a:spLocks noGrp="1"/>
          </p:cNvSpPr>
          <p:nvPr>
            <p:ph type="sldNum" sz="quarter" idx="12"/>
          </p:nvPr>
        </p:nvSpPr>
        <p:spPr>
          <a:xfrm>
            <a:off x="3124200" y="6248400"/>
            <a:ext cx="2895600" cy="457200"/>
          </a:xfrm>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200" dirty="0"/>
            </a:fld>
            <a:endParaRPr lang="en-US" altLang="zh-CN" sz="1200" dirty="0"/>
          </a:p>
        </p:txBody>
      </p:sp>
      <p:sp>
        <p:nvSpPr>
          <p:cNvPr id="81923" name="Rectangle 2"/>
          <p:cNvSpPr>
            <a:spLocks noGrp="1" noRot="1"/>
          </p:cNvSpPr>
          <p:nvPr>
            <p:ph type="title"/>
          </p:nvPr>
        </p:nvSpPr>
        <p:spPr>
          <a:xfrm>
            <a:off x="450850" y="260350"/>
            <a:ext cx="8229600" cy="865188"/>
          </a:xfrm>
          <a:solidFill>
            <a:srgbClr val="FFFF00">
              <a:alpha val="100000"/>
            </a:srgbClr>
          </a:solidFill>
        </p:spPr>
        <p:txBody>
          <a:bodyPr vert="horz" wrap="square" lIns="91440" tIns="45720" rIns="91440" bIns="45720" anchor="t"/>
          <a:p>
            <a:pPr marL="0" indent="0" eaLnBrk="1" hangingPunct="1">
              <a:lnSpc>
                <a:spcPct val="120000"/>
              </a:lnSpc>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4.4 </a:t>
            </a:r>
            <a:r>
              <a:rPr lang="zh-CN" altLang="en-US" b="1" dirty="0">
                <a:latin typeface="微软雅黑" panose="020B0503020204020204" pitchFamily="34" charset="-122"/>
                <a:ea typeface="微软雅黑" panose="020B0503020204020204" pitchFamily="34" charset="-122"/>
              </a:rPr>
              <a:t>后工业社会文化矛盾</a:t>
            </a:r>
            <a:endParaRPr lang="zh-CN" altLang="en-US" b="1" dirty="0">
              <a:latin typeface="微软雅黑" panose="020B0503020204020204" pitchFamily="34" charset="-122"/>
              <a:ea typeface="微软雅黑" panose="020B0503020204020204" pitchFamily="34" charset="-122"/>
            </a:endParaRPr>
          </a:p>
        </p:txBody>
      </p:sp>
      <p:sp>
        <p:nvSpPr>
          <p:cNvPr id="81924" name="Rectangle 3"/>
          <p:cNvSpPr>
            <a:spLocks noGrp="1"/>
          </p:cNvSpPr>
          <p:nvPr>
            <p:ph idx="1"/>
          </p:nvPr>
        </p:nvSpPr>
        <p:spPr>
          <a:xfrm>
            <a:off x="450850" y="1196975"/>
            <a:ext cx="8229600" cy="4881563"/>
          </a:xfrm>
        </p:spPr>
        <p:txBody>
          <a:bodyPr vert="horz" wrap="square" lIns="91440" tIns="45720" rIns="91440" bIns="45720" anchor="t"/>
          <a:p>
            <a:pPr eaLnBrk="1" hangingPunct="1">
              <a:lnSpc>
                <a:spcPct val="150000"/>
              </a:lnSpc>
              <a:buFont typeface="Wingdings" panose="05000000000000000000" pitchFamily="2" charset="2"/>
              <a:buChar char="p"/>
            </a:pPr>
            <a:r>
              <a:rPr lang="zh-CN" altLang="en-US" sz="3600" b="1" dirty="0">
                <a:solidFill>
                  <a:srgbClr val="0033CC"/>
                </a:solidFill>
                <a:latin typeface="微软雅黑" panose="020B0503020204020204" pitchFamily="34" charset="-122"/>
                <a:ea typeface="微软雅黑" panose="020B0503020204020204" pitchFamily="34" charset="-122"/>
              </a:rPr>
              <a:t>后工业社会的三大矛盾</a:t>
            </a:r>
            <a:endParaRPr lang="zh-CN" altLang="en-US" sz="3600" b="1" dirty="0">
              <a:solidFill>
                <a:srgbClr val="0033CC"/>
              </a:solidFill>
              <a:latin typeface="微软雅黑" panose="020B0503020204020204" pitchFamily="34" charset="-122"/>
              <a:ea typeface="微软雅黑" panose="020B0503020204020204" pitchFamily="34" charset="-122"/>
            </a:endParaRPr>
          </a:p>
          <a:p>
            <a:pPr lvl="1" algn="just" eaLnBrk="1" hangingPunct="1">
              <a:lnSpc>
                <a:spcPct val="150000"/>
              </a:lnSpc>
              <a:buSzPct val="90000"/>
              <a:buFont typeface="Wingdings" panose="05000000000000000000" pitchFamily="2" charset="2"/>
              <a:buChar char="Ø"/>
            </a:pPr>
            <a:r>
              <a:rPr lang="zh-CN" altLang="en-US" sz="3200" b="1" dirty="0">
                <a:solidFill>
                  <a:srgbClr val="C00000"/>
                </a:solidFill>
                <a:latin typeface="微软雅黑" panose="020B0503020204020204" pitchFamily="34" charset="-122"/>
                <a:ea typeface="微软雅黑" panose="020B0503020204020204" pitchFamily="34" charset="-122"/>
              </a:rPr>
              <a:t>技术－经济领域：</a:t>
            </a:r>
            <a:r>
              <a:rPr lang="zh-CN" altLang="en-US" sz="2800" dirty="0">
                <a:solidFill>
                  <a:srgbClr val="0033CC"/>
                </a:solidFill>
                <a:latin typeface="微软雅黑" panose="020B0503020204020204" pitchFamily="34" charset="-122"/>
                <a:ea typeface="微软雅黑" panose="020B0503020204020204" pitchFamily="34" charset="-122"/>
              </a:rPr>
              <a:t>根本目的是最大限度地</a:t>
            </a:r>
            <a:r>
              <a:rPr lang="zh-CN" altLang="en-US" sz="2800" b="1" dirty="0">
                <a:solidFill>
                  <a:srgbClr val="0033CC"/>
                </a:solidFill>
                <a:latin typeface="微软雅黑" panose="020B0503020204020204" pitchFamily="34" charset="-122"/>
                <a:ea typeface="微软雅黑" panose="020B0503020204020204" pitchFamily="34" charset="-122"/>
              </a:rPr>
              <a:t>追求经济效益</a:t>
            </a:r>
            <a:r>
              <a:rPr lang="zh-CN" altLang="en-US" sz="2800" dirty="0">
                <a:solidFill>
                  <a:srgbClr val="0033CC"/>
                </a:solidFill>
                <a:latin typeface="微软雅黑" panose="020B0503020204020204" pitchFamily="34" charset="-122"/>
                <a:ea typeface="微软雅黑" panose="020B0503020204020204" pitchFamily="34" charset="-122"/>
              </a:rPr>
              <a:t>、</a:t>
            </a:r>
            <a:r>
              <a:rPr lang="zh-CN" altLang="en-US" sz="2800" b="1" dirty="0">
                <a:solidFill>
                  <a:srgbClr val="0033CC"/>
                </a:solidFill>
                <a:latin typeface="微软雅黑" panose="020B0503020204020204" pitchFamily="34" charset="-122"/>
                <a:ea typeface="微软雅黑" panose="020B0503020204020204" pitchFamily="34" charset="-122"/>
              </a:rPr>
              <a:t>工具理性</a:t>
            </a:r>
            <a:r>
              <a:rPr lang="zh-CN" altLang="en-US" sz="2800" dirty="0">
                <a:solidFill>
                  <a:srgbClr val="0033CC"/>
                </a:solidFill>
                <a:latin typeface="微软雅黑" panose="020B0503020204020204" pitchFamily="34" charset="-122"/>
                <a:ea typeface="微软雅黑" panose="020B0503020204020204" pitchFamily="34" charset="-122"/>
              </a:rPr>
              <a:t>是根本原则、</a:t>
            </a:r>
            <a:r>
              <a:rPr lang="zh-CN" altLang="en-US" sz="2800" b="1" dirty="0">
                <a:solidFill>
                  <a:srgbClr val="0033CC"/>
                </a:solidFill>
                <a:latin typeface="微软雅黑" panose="020B0503020204020204" pitchFamily="34" charset="-122"/>
                <a:ea typeface="微软雅黑" panose="020B0503020204020204" pitchFamily="34" charset="-122"/>
              </a:rPr>
              <a:t>科层制</a:t>
            </a:r>
            <a:r>
              <a:rPr lang="zh-CN" altLang="en-US" sz="2800" dirty="0">
                <a:solidFill>
                  <a:srgbClr val="0033CC"/>
                </a:solidFill>
                <a:latin typeface="微软雅黑" panose="020B0503020204020204" pitchFamily="34" charset="-122"/>
                <a:ea typeface="微软雅黑" panose="020B0503020204020204" pitchFamily="34" charset="-122"/>
              </a:rPr>
              <a:t>是组织形式和管理模式；</a:t>
            </a:r>
            <a:endParaRPr lang="zh-CN" altLang="en-US" sz="3200" dirty="0">
              <a:solidFill>
                <a:srgbClr val="0033CC"/>
              </a:solidFill>
              <a:latin typeface="微软雅黑" panose="020B0503020204020204" pitchFamily="34" charset="-122"/>
              <a:ea typeface="微软雅黑" panose="020B0503020204020204" pitchFamily="34" charset="-122"/>
            </a:endParaRPr>
          </a:p>
          <a:p>
            <a:pPr lvl="1" algn="just" eaLnBrk="1" hangingPunct="1">
              <a:lnSpc>
                <a:spcPct val="150000"/>
              </a:lnSpc>
              <a:buSzPct val="90000"/>
              <a:buFont typeface="Wingdings" panose="05000000000000000000" pitchFamily="2" charset="2"/>
              <a:buChar char="Ø"/>
            </a:pPr>
            <a:r>
              <a:rPr lang="zh-CN" altLang="en-US" sz="3200" b="1" dirty="0">
                <a:solidFill>
                  <a:srgbClr val="C00000"/>
                </a:solidFill>
                <a:latin typeface="微软雅黑" panose="020B0503020204020204" pitchFamily="34" charset="-122"/>
                <a:ea typeface="微软雅黑" panose="020B0503020204020204" pitchFamily="34" charset="-122"/>
              </a:rPr>
              <a:t>政治领域：</a:t>
            </a:r>
            <a:r>
              <a:rPr lang="zh-CN" altLang="en-US" sz="2800" b="1" dirty="0">
                <a:solidFill>
                  <a:srgbClr val="0033CC"/>
                </a:solidFill>
                <a:latin typeface="微软雅黑" panose="020B0503020204020204" pitchFamily="34" charset="-122"/>
                <a:ea typeface="微软雅黑" panose="020B0503020204020204" pitchFamily="34" charset="-122"/>
              </a:rPr>
              <a:t>平等原则。</a:t>
            </a:r>
            <a:endParaRPr lang="zh-CN" altLang="en-US" sz="2800" b="1" dirty="0">
              <a:solidFill>
                <a:srgbClr val="0033CC"/>
              </a:solidFill>
              <a:latin typeface="微软雅黑" panose="020B0503020204020204" pitchFamily="34" charset="-122"/>
              <a:ea typeface="微软雅黑" panose="020B0503020204020204" pitchFamily="34" charset="-122"/>
            </a:endParaRPr>
          </a:p>
          <a:p>
            <a:pPr lvl="1" algn="just" eaLnBrk="1" hangingPunct="1">
              <a:lnSpc>
                <a:spcPct val="150000"/>
              </a:lnSpc>
              <a:buSzPct val="90000"/>
              <a:buFont typeface="Wingdings" panose="05000000000000000000" pitchFamily="2" charset="2"/>
              <a:buChar char="Ø"/>
            </a:pPr>
            <a:r>
              <a:rPr lang="zh-CN" altLang="en-US" sz="3200" b="1" dirty="0">
                <a:solidFill>
                  <a:srgbClr val="C00000"/>
                </a:solidFill>
                <a:latin typeface="微软雅黑" panose="020B0503020204020204" pitchFamily="34" charset="-122"/>
                <a:ea typeface="微软雅黑" panose="020B0503020204020204" pitchFamily="34" charset="-122"/>
              </a:rPr>
              <a:t>文化领域：</a:t>
            </a:r>
            <a:r>
              <a:rPr lang="zh-CN" altLang="en-US" sz="2800" b="1" dirty="0">
                <a:solidFill>
                  <a:srgbClr val="0033CC"/>
                </a:solidFill>
                <a:latin typeface="微软雅黑" panose="020B0503020204020204" pitchFamily="34" charset="-122"/>
                <a:ea typeface="微软雅黑" panose="020B0503020204020204" pitchFamily="34" charset="-122"/>
              </a:rPr>
              <a:t>自我表现、自我满足。</a:t>
            </a:r>
            <a:endParaRPr lang="zh-CN" altLang="en-US" sz="2800" b="1" dirty="0">
              <a:solidFill>
                <a:srgbClr val="0033CC"/>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03426" name="Rectangle 2"/>
          <p:cNvSpPr>
            <a:spLocks noGrp="1" noChangeArrowheads="1"/>
          </p:cNvSpPr>
          <p:nvPr>
            <p:ph type="title"/>
          </p:nvPr>
        </p:nvSpPr>
        <p:spPr>
          <a:xfrm>
            <a:off x="539750" y="436563"/>
            <a:ext cx="8002588" cy="1192213"/>
          </a:xfrm>
          <a:solidFill>
            <a:srgbClr val="00FF00"/>
          </a:solidFill>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44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关于社会变迁的思考 </a:t>
            </a:r>
            <a:r>
              <a:rPr kumimoji="0" lang="en-US" altLang="zh-CN" sz="44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a:t>
            </a:r>
            <a:endParaRPr kumimoji="0" lang="zh-CN" altLang="en-US" sz="44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71685" name="Rectangle 3"/>
          <p:cNvSpPr>
            <a:spLocks noGrp="1"/>
          </p:cNvSpPr>
          <p:nvPr>
            <p:ph idx="1"/>
          </p:nvPr>
        </p:nvSpPr>
        <p:spPr>
          <a:xfrm>
            <a:off x="685800" y="1916113"/>
            <a:ext cx="7772400" cy="3241675"/>
          </a:xfrm>
        </p:spPr>
        <p:txBody>
          <a:bodyPr vert="horz" wrap="square" lIns="91440" tIns="45720" rIns="91440" bIns="45720" anchor="t"/>
          <a:p>
            <a:pPr eaLnBrk="1" hangingPunct="1">
              <a:lnSpc>
                <a:spcPct val="150000"/>
              </a:lnSpc>
            </a:pPr>
            <a:r>
              <a:rPr lang="zh-CN" altLang="en-US" sz="4000" b="1" dirty="0">
                <a:solidFill>
                  <a:schemeClr val="tx2"/>
                </a:solidFill>
                <a:latin typeface="微软雅黑" panose="020B0503020204020204" pitchFamily="34" charset="-122"/>
                <a:ea typeface="微软雅黑" panose="020B0503020204020204" pitchFamily="34" charset="-122"/>
              </a:rPr>
              <a:t>社会变迁的原因？</a:t>
            </a:r>
            <a:endParaRPr lang="zh-CN" altLang="en-US" sz="4000" b="1" dirty="0">
              <a:solidFill>
                <a:schemeClr val="tx2"/>
              </a:solidFill>
              <a:latin typeface="微软雅黑" panose="020B0503020204020204" pitchFamily="34" charset="-122"/>
              <a:ea typeface="微软雅黑" panose="020B0503020204020204" pitchFamily="34" charset="-122"/>
            </a:endParaRPr>
          </a:p>
          <a:p>
            <a:pPr eaLnBrk="1" hangingPunct="1">
              <a:lnSpc>
                <a:spcPct val="150000"/>
              </a:lnSpc>
            </a:pPr>
            <a:r>
              <a:rPr lang="zh-CN" altLang="en-US" sz="4000" b="1" dirty="0">
                <a:solidFill>
                  <a:schemeClr val="tx2"/>
                </a:solidFill>
                <a:latin typeface="微软雅黑" panose="020B0503020204020204" pitchFamily="34" charset="-122"/>
                <a:ea typeface="微软雅黑" panose="020B0503020204020204" pitchFamily="34" charset="-122"/>
              </a:rPr>
              <a:t>全球社会现代化的主要历史进程？</a:t>
            </a:r>
            <a:endParaRPr lang="zh-CN" altLang="en-US" sz="4000" b="1" dirty="0">
              <a:solidFill>
                <a:schemeClr val="tx2"/>
              </a:solidFill>
              <a:latin typeface="微软雅黑" panose="020B0503020204020204" pitchFamily="34" charset="-122"/>
              <a:ea typeface="微软雅黑" panose="020B0503020204020204" pitchFamily="34" charset="-122"/>
            </a:endParaRPr>
          </a:p>
          <a:p>
            <a:pPr eaLnBrk="1" hangingPunct="1">
              <a:lnSpc>
                <a:spcPct val="150000"/>
              </a:lnSpc>
            </a:pPr>
            <a:r>
              <a:rPr lang="zh-CN" altLang="en-US" sz="4000" b="1" dirty="0">
                <a:solidFill>
                  <a:schemeClr val="tx2"/>
                </a:solidFill>
                <a:latin typeface="微软雅黑" panose="020B0503020204020204" pitchFamily="34" charset="-122"/>
                <a:ea typeface="微软雅黑" panose="020B0503020204020204" pitchFamily="34" charset="-122"/>
              </a:rPr>
              <a:t>社会现代化有哪些模式？</a:t>
            </a:r>
            <a:endParaRPr lang="zh-CN" altLang="en-US" sz="4000" b="1" dirty="0">
              <a:solidFill>
                <a:schemeClr val="tx2"/>
              </a:solidFill>
              <a:latin typeface="微软雅黑" panose="020B0503020204020204" pitchFamily="34" charset="-122"/>
              <a:ea typeface="微软雅黑" panose="020B0503020204020204" pitchFamily="34" charset="-122"/>
            </a:endParaRPr>
          </a:p>
        </p:txBody>
      </p:sp>
      <p:sp>
        <p:nvSpPr>
          <p:cNvPr id="2" name="十字箭头标注 1">
            <a:hlinkClick r:id="rId1" action="ppaction://hlinksldjump"/>
          </p:cNvPr>
          <p:cNvSpPr/>
          <p:nvPr/>
        </p:nvSpPr>
        <p:spPr>
          <a:xfrm>
            <a:off x="7237413" y="4837113"/>
            <a:ext cx="1216025" cy="1216025"/>
          </a:xfrm>
          <a:prstGeom prst="quadArrow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comb/>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19138" name="Rectangle 2"/>
          <p:cNvSpPr>
            <a:spLocks noGrp="1" noChangeArrowheads="1"/>
          </p:cNvSpPr>
          <p:nvPr>
            <p:ph type="title"/>
          </p:nvPr>
        </p:nvSpPr>
        <p:spPr>
          <a:xfrm>
            <a:off x="457200" y="277813"/>
            <a:ext cx="8229600" cy="5888038"/>
          </a:xfrm>
          <a:solidFill>
            <a:srgbClr val="FFFF00"/>
          </a:solidFill>
        </p:spPr>
        <p:txBody>
          <a:bodyPr vert="horz" wrap="square" lIns="91440" tIns="45720" rIns="91440" bIns="45720" numCol="1" anchor="t" anchorCtr="0" compatLnSpc="1"/>
          <a:lstStyle/>
          <a:p>
            <a:pPr marL="0" marR="0" lvl="0" indent="0" algn="ctr" defTabSz="914400" rtl="0" eaLnBrk="1" fontAlgn="base" latinLnBrk="0" hangingPunct="1">
              <a:lnSpc>
                <a:spcPct val="200000"/>
              </a:lnSpc>
              <a:spcBef>
                <a:spcPct val="0"/>
              </a:spcBef>
              <a:spcAft>
                <a:spcPct val="0"/>
              </a:spcAft>
              <a:buClrTx/>
              <a:buSzTx/>
              <a:buFontTx/>
              <a:buNone/>
              <a:defRPr/>
            </a:pPr>
            <a:r>
              <a:rPr kumimoji="0" lang="zh-CN" altLang="en-US" sz="5000" b="1"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本课程讲授结束</a:t>
            </a:r>
            <a:endParaRPr kumimoji="0" lang="zh-CN" altLang="en-US" sz="5000" b="1"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pic>
        <p:nvPicPr>
          <p:cNvPr id="72708" name="Picture 3" descr="MCj04130480000[1]"/>
          <p:cNvPicPr>
            <a:picLocks noGrp="1" noChangeAspect="1"/>
          </p:cNvPicPr>
          <p:nvPr>
            <p:ph idx="1"/>
          </p:nvPr>
        </p:nvPicPr>
        <p:blipFill>
          <a:blip r:embed="rId1"/>
          <a:srcRect/>
          <a:stretch>
            <a:fillRect/>
          </a:stretch>
        </p:blipFill>
        <p:spPr>
          <a:xfrm>
            <a:off x="1974850" y="1844675"/>
            <a:ext cx="5616575" cy="4021138"/>
          </a:xfr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9138"/>
                                        </p:tgtEl>
                                        <p:attrNameLst>
                                          <p:attrName>style.visibility</p:attrName>
                                        </p:attrNameLst>
                                      </p:cBhvr>
                                      <p:to>
                                        <p:strVal val="visible"/>
                                      </p:to>
                                    </p:set>
                                    <p:anim calcmode="lin" valueType="num">
                                      <p:cBhvr>
                                        <p:cTn id="7" dur="500" fill="hold"/>
                                        <p:tgtEl>
                                          <p:spTgt spid="219138"/>
                                        </p:tgtEl>
                                        <p:attrNameLst>
                                          <p:attrName>ppt_w</p:attrName>
                                        </p:attrNameLst>
                                      </p:cBhvr>
                                      <p:tavLst>
                                        <p:tav tm="0">
                                          <p:val>
                                            <p:fltVal val="0.000000"/>
                                          </p:val>
                                        </p:tav>
                                        <p:tav tm="100000">
                                          <p:val>
                                            <p:strVal val="#ppt_w"/>
                                          </p:val>
                                        </p:tav>
                                      </p:tavLst>
                                    </p:anim>
                                    <p:anim calcmode="lin" valueType="num">
                                      <p:cBhvr>
                                        <p:cTn id="8" dur="500" fill="hold"/>
                                        <p:tgtEl>
                                          <p:spTgt spid="219138"/>
                                        </p:tgtEl>
                                        <p:attrNameLst>
                                          <p:attrName>ppt_h</p:attrName>
                                        </p:attrNameLst>
                                      </p:cBhvr>
                                      <p:tavLst>
                                        <p:tav tm="0">
                                          <p:val>
                                            <p:fltVal val="0.000000"/>
                                          </p:val>
                                        </p:tav>
                                        <p:tav tm="100000">
                                          <p:val>
                                            <p:strVal val="#ppt_h"/>
                                          </p:val>
                                        </p:tav>
                                      </p:tavLst>
                                    </p:anim>
                                    <p:animEffect transition="in" filter="fade">
                                      <p:cBhvr>
                                        <p:cTn id="9" dur="500"/>
                                        <p:tgtEl>
                                          <p:spTgt spid="219138"/>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72708"/>
                                        </p:tgtEl>
                                        <p:attrNameLst>
                                          <p:attrName>style.visibility</p:attrName>
                                        </p:attrNameLst>
                                      </p:cBhvr>
                                      <p:to>
                                        <p:strVal val="visible"/>
                                      </p:to>
                                    </p:set>
                                    <p:animEffect transition="in" filter="fade">
                                      <p:cBhvr>
                                        <p:cTn id="13" dur="400">
                                          <p:stCondLst>
                                            <p:cond delay="0"/>
                                          </p:stCondLst>
                                        </p:cTn>
                                        <p:tgtEl>
                                          <p:spTgt spid="7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57175"/>
            <a:ext cx="8229600" cy="733425"/>
          </a:xfrm>
          <a:solidFill>
            <a:srgbClr val="FFFF00"/>
          </a:solidFill>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200" b="1" i="1"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社会调查汇报</a:t>
            </a:r>
            <a:r>
              <a:rPr kumimoji="0" lang="zh-CN" altLang="en-US" sz="4200" b="1" i="1"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安排</a:t>
            </a:r>
            <a:endParaRPr kumimoji="0" lang="zh-CN" altLang="en-US" sz="4200" b="1" i="1"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74755" name="内容占位符 2"/>
          <p:cNvSpPr>
            <a:spLocks noGrp="1"/>
          </p:cNvSpPr>
          <p:nvPr>
            <p:ph idx="1"/>
          </p:nvPr>
        </p:nvSpPr>
        <p:spPr>
          <a:xfrm>
            <a:off x="471805" y="1291590"/>
            <a:ext cx="8411210" cy="4952365"/>
          </a:xfrm>
        </p:spPr>
        <p:txBody>
          <a:bodyPr vert="horz" wrap="square" lIns="91440" tIns="45720" rIns="91440" bIns="45720" anchor="t"/>
          <a:p>
            <a:pPr indent="0" latinLnBrk="0">
              <a:lnSpc>
                <a:spcPct val="110000"/>
              </a:lnSpc>
              <a:spcBef>
                <a:spcPts val="600"/>
              </a:spcBef>
              <a:spcAft>
                <a:spcPts val="0"/>
              </a:spcAft>
            </a:pPr>
            <a:r>
              <a:rPr lang="zh-CN" altLang="en-US" b="1" dirty="0">
                <a:solidFill>
                  <a:srgbClr val="0033CC"/>
                </a:solidFill>
                <a:latin typeface="微软雅黑" panose="020B0503020204020204" pitchFamily="34" charset="-122"/>
                <a:ea typeface="微软雅黑" panose="020B0503020204020204" pitchFamily="34" charset="-122"/>
              </a:rPr>
              <a:t>形式：</a:t>
            </a:r>
            <a:r>
              <a:rPr lang="zh-CN" altLang="en-US" sz="2800" b="1" dirty="0">
                <a:solidFill>
                  <a:srgbClr val="C00000"/>
                </a:solidFill>
                <a:latin typeface="微软雅黑" panose="020B0503020204020204" pitchFamily="34" charset="-122"/>
                <a:ea typeface="微软雅黑" panose="020B0503020204020204" pitchFamily="34" charset="-122"/>
              </a:rPr>
              <a:t>小组</a:t>
            </a:r>
            <a:r>
              <a:rPr lang="en-US" altLang="zh-CN" sz="2800" b="1" dirty="0">
                <a:solidFill>
                  <a:srgbClr val="C00000"/>
                </a:solidFill>
                <a:latin typeface="微软雅黑" panose="020B0503020204020204" pitchFamily="34" charset="-122"/>
                <a:ea typeface="微软雅黑" panose="020B0503020204020204" pitchFamily="34" charset="-122"/>
              </a:rPr>
              <a:t>PPT</a:t>
            </a:r>
            <a:r>
              <a:rPr lang="zh-CN" altLang="en-US" sz="2800" b="1" dirty="0">
                <a:solidFill>
                  <a:srgbClr val="C00000"/>
                </a:solidFill>
                <a:latin typeface="微软雅黑" panose="020B0503020204020204" pitchFamily="34" charset="-122"/>
                <a:ea typeface="微软雅黑" panose="020B0503020204020204" pitchFamily="34" charset="-122"/>
              </a:rPr>
              <a:t>汇报。</a:t>
            </a:r>
            <a:endParaRPr lang="en-US" altLang="zh-CN" sz="2800" b="1" dirty="0">
              <a:solidFill>
                <a:srgbClr val="C00000"/>
              </a:solidFill>
              <a:latin typeface="微软雅黑" panose="020B0503020204020204" pitchFamily="34" charset="-122"/>
              <a:ea typeface="微软雅黑" panose="020B0503020204020204" pitchFamily="34" charset="-122"/>
            </a:endParaRPr>
          </a:p>
          <a:p>
            <a:pPr indent="0" latinLnBrk="0">
              <a:lnSpc>
                <a:spcPct val="110000"/>
              </a:lnSpc>
              <a:spcBef>
                <a:spcPts val="600"/>
              </a:spcBef>
              <a:spcAft>
                <a:spcPts val="0"/>
              </a:spcAft>
            </a:pPr>
            <a:r>
              <a:rPr lang="zh-CN" altLang="en-US" b="1" dirty="0">
                <a:solidFill>
                  <a:srgbClr val="0033CC"/>
                </a:solidFill>
                <a:latin typeface="微软雅黑" panose="020B0503020204020204" pitchFamily="34" charset="-122"/>
                <a:ea typeface="微软雅黑" panose="020B0503020204020204" pitchFamily="34" charset="-122"/>
              </a:rPr>
              <a:t>汇报内容：</a:t>
            </a:r>
            <a:endParaRPr lang="en-US" altLang="zh-CN" b="1" dirty="0">
              <a:solidFill>
                <a:srgbClr val="0033CC"/>
              </a:solidFill>
              <a:latin typeface="微软雅黑" panose="020B0503020204020204" pitchFamily="34" charset="-122"/>
              <a:ea typeface="微软雅黑" panose="020B0503020204020204" pitchFamily="34" charset="-122"/>
            </a:endParaRPr>
          </a:p>
          <a:p>
            <a:pPr marL="841375" lvl="1" indent="0" latinLnBrk="0">
              <a:lnSpc>
                <a:spcPct val="110000"/>
              </a:lnSpc>
              <a:spcBef>
                <a:spcPts val="600"/>
              </a:spcBef>
              <a:spcAft>
                <a:spcPts val="0"/>
              </a:spcAft>
              <a:buSzPct val="90000"/>
              <a:buFont typeface="Garamond" panose="02020404030301010803" pitchFamily="18" charset="0"/>
              <a:buAutoNum type="arabicPeriod"/>
            </a:pPr>
            <a:r>
              <a:rPr lang="zh-CN" altLang="en-US" sz="2400" b="1" dirty="0">
                <a:solidFill>
                  <a:srgbClr val="C00000"/>
                </a:solidFill>
                <a:latin typeface="微软雅黑" panose="020B0503020204020204" pitchFamily="34" charset="-122"/>
                <a:ea typeface="微软雅黑" panose="020B0503020204020204" pitchFamily="34" charset="-122"/>
              </a:rPr>
              <a:t>小组调研计划、分工、开展小组活动情况；</a:t>
            </a:r>
            <a:endParaRPr lang="en-US" altLang="zh-CN" sz="2400" b="1" dirty="0">
              <a:solidFill>
                <a:srgbClr val="C00000"/>
              </a:solidFill>
              <a:latin typeface="微软雅黑" panose="020B0503020204020204" pitchFamily="34" charset="-122"/>
              <a:ea typeface="微软雅黑" panose="020B0503020204020204" pitchFamily="34" charset="-122"/>
            </a:endParaRPr>
          </a:p>
          <a:p>
            <a:pPr marL="841375" lvl="1" indent="0" latinLnBrk="0">
              <a:lnSpc>
                <a:spcPct val="110000"/>
              </a:lnSpc>
              <a:spcBef>
                <a:spcPts val="600"/>
              </a:spcBef>
              <a:spcAft>
                <a:spcPts val="0"/>
              </a:spcAft>
              <a:buSzPct val="90000"/>
              <a:buFont typeface="Garamond" panose="02020404030301010803" pitchFamily="18" charset="0"/>
              <a:buAutoNum type="arabicPeriod"/>
            </a:pPr>
            <a:r>
              <a:rPr lang="zh-CN" altLang="en-US" sz="2400" b="1" dirty="0">
                <a:solidFill>
                  <a:srgbClr val="C00000"/>
                </a:solidFill>
                <a:latin typeface="微软雅黑" panose="020B0503020204020204" pitchFamily="34" charset="-122"/>
                <a:ea typeface="微软雅黑" panose="020B0503020204020204" pitchFamily="34" charset="-122"/>
              </a:rPr>
              <a:t>大学生价值观调研结果</a:t>
            </a:r>
            <a:r>
              <a:rPr lang="zh-CN" altLang="en-US" sz="2400" b="1" dirty="0">
                <a:solidFill>
                  <a:srgbClr val="C00000"/>
                </a:solidFill>
                <a:latin typeface="微软雅黑" panose="020B0503020204020204" pitchFamily="34" charset="-122"/>
                <a:ea typeface="微软雅黑" panose="020B0503020204020204" pitchFamily="34" charset="-122"/>
              </a:rPr>
              <a:t>分析</a:t>
            </a:r>
            <a:r>
              <a:rPr lang="zh-CN" altLang="en-US" sz="2400" b="1" dirty="0">
                <a:solidFill>
                  <a:srgbClr val="C00000"/>
                </a:solidFill>
                <a:latin typeface="微软雅黑" panose="020B0503020204020204" pitchFamily="34" charset="-122"/>
                <a:ea typeface="微软雅黑" panose="020B0503020204020204" pitchFamily="34" charset="-122"/>
              </a:rPr>
              <a:t>总结</a:t>
            </a:r>
            <a:endParaRPr lang="en-US" altLang="zh-CN" sz="2400" b="1" dirty="0">
              <a:solidFill>
                <a:srgbClr val="C00000"/>
              </a:solidFill>
              <a:latin typeface="微软雅黑" panose="020B0503020204020204" pitchFamily="34" charset="-122"/>
              <a:ea typeface="微软雅黑" panose="020B0503020204020204" pitchFamily="34" charset="-122"/>
            </a:endParaRPr>
          </a:p>
          <a:p>
            <a:pPr indent="0" latinLnBrk="0">
              <a:lnSpc>
                <a:spcPct val="110000"/>
              </a:lnSpc>
              <a:spcBef>
                <a:spcPts val="600"/>
              </a:spcBef>
              <a:spcAft>
                <a:spcPts val="0"/>
              </a:spcAft>
            </a:pPr>
            <a:r>
              <a:rPr lang="zh-CN" altLang="en-US" b="1" dirty="0">
                <a:solidFill>
                  <a:srgbClr val="0033CC"/>
                </a:solidFill>
                <a:latin typeface="微软雅黑" panose="020B0503020204020204" pitchFamily="34" charset="-122"/>
                <a:ea typeface="微软雅黑" panose="020B0503020204020204" pitchFamily="34" charset="-122"/>
              </a:rPr>
              <a:t>小组考核要素：</a:t>
            </a:r>
            <a:endParaRPr lang="zh-CN" altLang="en-US" b="1" dirty="0">
              <a:solidFill>
                <a:srgbClr val="0033CC"/>
              </a:solidFill>
              <a:latin typeface="微软雅黑" panose="020B0503020204020204" pitchFamily="34" charset="-122"/>
              <a:ea typeface="微软雅黑" panose="020B0503020204020204" pitchFamily="34" charset="-122"/>
            </a:endParaRPr>
          </a:p>
          <a:p>
            <a:pPr marL="841375" lvl="1" algn="l" latinLnBrk="0">
              <a:lnSpc>
                <a:spcPct val="110000"/>
              </a:lnSpc>
              <a:spcBef>
                <a:spcPts val="600"/>
              </a:spcBef>
              <a:spcAft>
                <a:spcPts val="0"/>
              </a:spcAft>
              <a:buFont typeface="Garamond" panose="02020404030301010803" pitchFamily="18" charset="0"/>
              <a:buAutoNum type="arabicPeriod"/>
            </a:pPr>
            <a:r>
              <a:rPr lang="zh-CN" altLang="en-US" sz="2400" b="1" dirty="0">
                <a:solidFill>
                  <a:srgbClr val="C00000"/>
                </a:solidFill>
                <a:latin typeface="微软雅黑" panose="020B0503020204020204" pitchFamily="34" charset="-122"/>
                <a:ea typeface="微软雅黑" panose="020B0503020204020204" pitchFamily="34" charset="-122"/>
                <a:cs typeface="+mn-ea"/>
              </a:rPr>
              <a:t>问卷</a:t>
            </a:r>
            <a:r>
              <a:rPr lang="zh-CN" altLang="en-US" sz="2400" b="1" dirty="0">
                <a:solidFill>
                  <a:srgbClr val="C00000"/>
                </a:solidFill>
                <a:latin typeface="微软雅黑" panose="020B0503020204020204" pitchFamily="34" charset="-122"/>
                <a:ea typeface="微软雅黑" panose="020B0503020204020204" pitchFamily="34" charset="-122"/>
                <a:cs typeface="+mn-ea"/>
              </a:rPr>
              <a:t>周密性（</a:t>
            </a:r>
            <a:r>
              <a:rPr lang="en-US" altLang="zh-CN" sz="2400" b="1" dirty="0">
                <a:solidFill>
                  <a:srgbClr val="C00000"/>
                </a:solidFill>
                <a:latin typeface="微软雅黑" panose="020B0503020204020204" pitchFamily="34" charset="-122"/>
                <a:ea typeface="微软雅黑" panose="020B0503020204020204" pitchFamily="34" charset="-122"/>
                <a:cs typeface="+mn-ea"/>
              </a:rPr>
              <a:t>5</a:t>
            </a:r>
            <a:r>
              <a:rPr lang="zh-CN" altLang="en-US" sz="2400" b="1" dirty="0">
                <a:solidFill>
                  <a:srgbClr val="C00000"/>
                </a:solidFill>
                <a:latin typeface="微软雅黑" panose="020B0503020204020204" pitchFamily="34" charset="-122"/>
                <a:ea typeface="微软雅黑" panose="020B0503020204020204" pitchFamily="34" charset="-122"/>
                <a:cs typeface="+mn-ea"/>
              </a:rPr>
              <a:t>分）</a:t>
            </a:r>
            <a:endParaRPr lang="zh-CN" altLang="en-US" sz="2400" b="1" dirty="0">
              <a:solidFill>
                <a:srgbClr val="C00000"/>
              </a:solidFill>
              <a:latin typeface="微软雅黑" panose="020B0503020204020204" pitchFamily="34" charset="-122"/>
              <a:ea typeface="微软雅黑" panose="020B0503020204020204" pitchFamily="34" charset="-122"/>
              <a:cs typeface="+mn-ea"/>
            </a:endParaRPr>
          </a:p>
          <a:p>
            <a:pPr marL="841375" lvl="1" algn="l" latinLnBrk="0">
              <a:lnSpc>
                <a:spcPct val="110000"/>
              </a:lnSpc>
              <a:spcBef>
                <a:spcPts val="600"/>
              </a:spcBef>
              <a:spcAft>
                <a:spcPts val="0"/>
              </a:spcAft>
              <a:buSzPct val="90000"/>
              <a:buFont typeface="Garamond" panose="02020404030301010803" pitchFamily="18" charset="0"/>
              <a:buAutoNum type="arabicPeriod"/>
            </a:pPr>
            <a:r>
              <a:rPr lang="zh-CN" altLang="en-US" sz="2400" b="1" dirty="0">
                <a:solidFill>
                  <a:srgbClr val="C00000"/>
                </a:solidFill>
                <a:latin typeface="微软雅黑" panose="020B0503020204020204" pitchFamily="34" charset="-122"/>
                <a:ea typeface="微软雅黑" panose="020B0503020204020204" pitchFamily="34" charset="-122"/>
                <a:cs typeface="+mn-ea"/>
              </a:rPr>
              <a:t>分工合理性（</a:t>
            </a:r>
            <a:r>
              <a:rPr lang="en-US" altLang="zh-CN" sz="2400" b="1" dirty="0">
                <a:solidFill>
                  <a:srgbClr val="C00000"/>
                </a:solidFill>
                <a:latin typeface="微软雅黑" panose="020B0503020204020204" pitchFamily="34" charset="-122"/>
                <a:ea typeface="微软雅黑" panose="020B0503020204020204" pitchFamily="34" charset="-122"/>
                <a:cs typeface="+mn-ea"/>
              </a:rPr>
              <a:t>5</a:t>
            </a:r>
            <a:r>
              <a:rPr lang="zh-CN" altLang="en-US" sz="2400" b="1" dirty="0">
                <a:solidFill>
                  <a:srgbClr val="C00000"/>
                </a:solidFill>
                <a:latin typeface="微软雅黑" panose="020B0503020204020204" pitchFamily="34" charset="-122"/>
                <a:ea typeface="微软雅黑" panose="020B0503020204020204" pitchFamily="34" charset="-122"/>
                <a:cs typeface="+mn-ea"/>
              </a:rPr>
              <a:t>分）</a:t>
            </a:r>
            <a:endParaRPr lang="zh-CN" altLang="en-US" sz="2400" b="1" dirty="0">
              <a:solidFill>
                <a:srgbClr val="C00000"/>
              </a:solidFill>
              <a:latin typeface="微软雅黑" panose="020B0503020204020204" pitchFamily="34" charset="-122"/>
              <a:ea typeface="微软雅黑" panose="020B0503020204020204" pitchFamily="34" charset="-122"/>
              <a:cs typeface="+mn-ea"/>
            </a:endParaRPr>
          </a:p>
          <a:p>
            <a:pPr marL="841375" lvl="1" algn="l" latinLnBrk="0">
              <a:lnSpc>
                <a:spcPct val="110000"/>
              </a:lnSpc>
              <a:spcBef>
                <a:spcPts val="600"/>
              </a:spcBef>
              <a:spcAft>
                <a:spcPts val="0"/>
              </a:spcAft>
              <a:buSzPct val="90000"/>
              <a:buFont typeface="Garamond" panose="02020404030301010803" pitchFamily="18" charset="0"/>
              <a:buAutoNum type="arabicPeriod"/>
            </a:pPr>
            <a:r>
              <a:rPr lang="zh-CN" altLang="en-US" sz="2400" b="1" dirty="0">
                <a:solidFill>
                  <a:srgbClr val="C00000"/>
                </a:solidFill>
                <a:latin typeface="微软雅黑" panose="020B0503020204020204" pitchFamily="34" charset="-122"/>
                <a:ea typeface="微软雅黑" panose="020B0503020204020204" pitchFamily="34" charset="-122"/>
              </a:rPr>
              <a:t>小组活动开展情况（</a:t>
            </a:r>
            <a:r>
              <a:rPr lang="en-US" altLang="zh-CN" sz="2400" b="1" dirty="0">
                <a:solidFill>
                  <a:srgbClr val="C00000"/>
                </a:solidFill>
                <a:latin typeface="微软雅黑" panose="020B0503020204020204" pitchFamily="34" charset="-122"/>
                <a:ea typeface="微软雅黑" panose="020B0503020204020204" pitchFamily="34" charset="-122"/>
              </a:rPr>
              <a:t>5</a:t>
            </a:r>
            <a:r>
              <a:rPr lang="zh-CN" altLang="en-US" sz="2400" b="1" dirty="0">
                <a:solidFill>
                  <a:srgbClr val="C00000"/>
                </a:solidFill>
                <a:latin typeface="微软雅黑" panose="020B0503020204020204" pitchFamily="34" charset="-122"/>
                <a:ea typeface="微软雅黑" panose="020B0503020204020204" pitchFamily="34" charset="-122"/>
              </a:rPr>
              <a:t>分）</a:t>
            </a:r>
            <a:endParaRPr lang="zh-CN" altLang="en-US" sz="2400" b="1" dirty="0">
              <a:solidFill>
                <a:srgbClr val="C00000"/>
              </a:solidFill>
              <a:latin typeface="微软雅黑" panose="020B0503020204020204" pitchFamily="34" charset="-122"/>
              <a:ea typeface="微软雅黑" panose="020B0503020204020204" pitchFamily="34" charset="-122"/>
            </a:endParaRPr>
          </a:p>
          <a:p>
            <a:pPr marL="841375" lvl="1" algn="l" latinLnBrk="0">
              <a:lnSpc>
                <a:spcPct val="110000"/>
              </a:lnSpc>
              <a:spcBef>
                <a:spcPts val="600"/>
              </a:spcBef>
              <a:spcAft>
                <a:spcPts val="0"/>
              </a:spcAft>
              <a:buSzPct val="90000"/>
              <a:buFont typeface="Garamond" panose="02020404030301010803" pitchFamily="18" charset="0"/>
              <a:buAutoNum type="arabicPeriod"/>
            </a:pPr>
            <a:r>
              <a:rPr lang="zh-CN" altLang="en-US" sz="2400" b="1" dirty="0">
                <a:solidFill>
                  <a:srgbClr val="C00000"/>
                </a:solidFill>
                <a:latin typeface="微软雅黑" panose="020B0503020204020204" pitchFamily="34" charset="-122"/>
                <a:ea typeface="微软雅黑" panose="020B0503020204020204" pitchFamily="34" charset="-122"/>
              </a:rPr>
              <a:t>调研报告：</a:t>
            </a:r>
            <a:r>
              <a:rPr lang="zh-CN" altLang="en-US" sz="2000" b="1" dirty="0">
                <a:solidFill>
                  <a:srgbClr val="0033CC"/>
                </a:solidFill>
                <a:latin typeface="微软雅黑" panose="020B0503020204020204" pitchFamily="34" charset="-122"/>
                <a:ea typeface="微软雅黑" panose="020B0503020204020204" pitchFamily="34" charset="-122"/>
              </a:rPr>
              <a:t>问卷数量，数据统计，</a:t>
            </a:r>
            <a:r>
              <a:rPr lang="zh-CN" altLang="en-US" sz="2000" b="1" dirty="0">
                <a:solidFill>
                  <a:srgbClr val="0033CC"/>
                </a:solidFill>
                <a:latin typeface="微软雅黑" panose="020B0503020204020204" pitchFamily="34" charset="-122"/>
                <a:ea typeface="微软雅黑" panose="020B0503020204020204" pitchFamily="34" charset="-122"/>
              </a:rPr>
              <a:t>分析总结</a:t>
            </a:r>
            <a:r>
              <a:rPr lang="zh-CN" altLang="en-US" sz="2400" b="1" dirty="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1</a:t>
            </a:r>
            <a:r>
              <a:rPr lang="en-US" altLang="zh-CN" sz="2400" b="1" dirty="0">
                <a:solidFill>
                  <a:srgbClr val="C00000"/>
                </a:solidFill>
                <a:latin typeface="微软雅黑" panose="020B0503020204020204" pitchFamily="34" charset="-122"/>
                <a:ea typeface="微软雅黑" panose="020B0503020204020204" pitchFamily="34" charset="-122"/>
              </a:rPr>
              <a:t>5</a:t>
            </a:r>
            <a:r>
              <a:rPr lang="zh-CN" altLang="en-US" sz="2400" b="1" dirty="0">
                <a:solidFill>
                  <a:srgbClr val="C00000"/>
                </a:solidFill>
                <a:latin typeface="微软雅黑" panose="020B0503020204020204" pitchFamily="34" charset="-122"/>
                <a:ea typeface="微软雅黑" panose="020B0503020204020204" pitchFamily="34" charset="-122"/>
              </a:rPr>
              <a:t>分）</a:t>
            </a:r>
            <a:endParaRPr lang="zh-CN" altLang="en-US" sz="2400" b="1" dirty="0">
              <a:solidFill>
                <a:srgbClr val="C00000"/>
              </a:solidFill>
              <a:latin typeface="微软雅黑" panose="020B0503020204020204" pitchFamily="34" charset="-122"/>
              <a:ea typeface="微软雅黑" panose="020B0503020204020204" pitchFamily="34" charset="-122"/>
            </a:endParaRPr>
          </a:p>
          <a:p>
            <a:pPr marL="327025" lvl="0" indent="-457200">
              <a:buSzPct val="90000"/>
            </a:pPr>
            <a:endParaRPr lang="zh-CN" altLang="en-US" sz="3460" b="1" dirty="0">
              <a:solidFill>
                <a:srgbClr val="0033CC"/>
              </a:solidFill>
              <a:latin typeface="微软雅黑" panose="020B0503020204020204" pitchFamily="34" charset="-122"/>
              <a:ea typeface="微软雅黑" panose="020B0503020204020204" pitchFamily="34" charset="-122"/>
              <a:cs typeface="+mn-cs"/>
            </a:endParaRPr>
          </a:p>
        </p:txBody>
      </p:sp>
      <p:sp>
        <p:nvSpPr>
          <p:cNvPr id="74756"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noChangeArrowheads="1"/>
          </p:cNvSpPr>
          <p:nvPr>
            <p:ph type="ctrTitle"/>
          </p:nvPr>
        </p:nvSpPr>
        <p:spPr>
          <a:xfrm>
            <a:off x="611188" y="981075"/>
            <a:ext cx="7702550" cy="3257550"/>
          </a:xfrm>
          <a:solidFill>
            <a:srgbClr val="FFFF00"/>
          </a:solidFill>
          <a:ln w="22225">
            <a:solidFill>
              <a:srgbClr val="C00000"/>
            </a:solidFill>
          </a:ln>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50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rPr>
              <a:t>  附：</a:t>
            </a:r>
            <a:r>
              <a:rPr kumimoji="0" lang="zh-CN" altLang="en-US" sz="50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rPr>
              <a:t>丹尼尔．贝尔的</a:t>
            </a:r>
            <a:br>
              <a:rPr kumimoji="0" lang="en-US" altLang="zh-CN" sz="50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rPr>
            </a:br>
            <a:r>
              <a:rPr kumimoji="0" lang="en-US" altLang="zh-CN" sz="50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rPr>
              <a:t>         </a:t>
            </a:r>
            <a:r>
              <a:rPr kumimoji="0" lang="zh-CN" altLang="en-US" sz="50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后工业社会理论</a:t>
            </a:r>
            <a:endParaRPr kumimoji="0" lang="zh-CN" altLang="en-US" sz="50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2" name="文本框 1"/>
          <p:cNvSpPr txBox="1"/>
          <p:nvPr/>
        </p:nvSpPr>
        <p:spPr>
          <a:xfrm>
            <a:off x="1908175" y="3716338"/>
            <a:ext cx="6985000" cy="2462212"/>
          </a:xfrm>
          <a:prstGeom prst="rect">
            <a:avLst/>
          </a:prstGeom>
          <a:solidFill>
            <a:schemeClr val="bg1"/>
          </a:solidFill>
          <a:ln w="22225" cap="flat" cmpd="sng">
            <a:solidFill>
              <a:srgbClr val="C00000"/>
            </a:solidFill>
            <a:prstDash val="solid"/>
            <a:miter/>
            <a:headEnd type="none" w="med" len="med"/>
            <a:tailEnd type="none" w="med" len="med"/>
          </a:ln>
        </p:spPr>
        <p:txBody>
          <a:bodyPr>
            <a:spAutoFit/>
          </a:bodyPr>
          <a:p>
            <a:pPr marL="285750" indent="-285750" algn="just">
              <a:lnSpc>
                <a:spcPct val="120000"/>
              </a:lnSpc>
              <a:spcBef>
                <a:spcPts val="600"/>
              </a:spcBef>
              <a:buClr>
                <a:srgbClr val="C00000"/>
              </a:buClr>
              <a:buFont typeface="Wingdings" panose="05000000000000000000" pitchFamily="2" charset="2"/>
              <a:buChar char="n"/>
            </a:pPr>
            <a:r>
              <a:rPr lang="en-US" altLang="zh-CN" sz="2000" b="1" dirty="0">
                <a:solidFill>
                  <a:srgbClr val="C00000"/>
                </a:solidFill>
                <a:latin typeface="微软雅黑" panose="020B0503020204020204" pitchFamily="34" charset="-122"/>
                <a:ea typeface="微软雅黑" panose="020B0503020204020204" pitchFamily="34" charset="-122"/>
              </a:rPr>
              <a:t>Daniel Bell</a:t>
            </a:r>
            <a:r>
              <a:rPr lang="zh-CN" altLang="en-US" sz="2000" b="1" dirty="0">
                <a:solidFill>
                  <a:srgbClr val="C00000"/>
                </a:solidFill>
                <a:latin typeface="微软雅黑" panose="020B0503020204020204" pitchFamily="34" charset="-122"/>
                <a:ea typeface="微软雅黑" panose="020B0503020204020204" pitchFamily="34" charset="-122"/>
              </a:rPr>
              <a:t>，</a:t>
            </a:r>
            <a:r>
              <a:rPr lang="zh-CN" altLang="en-US" sz="2000" dirty="0">
                <a:solidFill>
                  <a:srgbClr val="0033CC"/>
                </a:solidFill>
                <a:latin typeface="微软雅黑" panose="020B0503020204020204" pitchFamily="34" charset="-122"/>
                <a:ea typeface="微软雅黑" panose="020B0503020204020204" pitchFamily="34" charset="-122"/>
              </a:rPr>
              <a:t>西方未来社会学后工业社会学派的代表人物之一， “后工业社会理论”的创立者。</a:t>
            </a:r>
            <a:endParaRPr lang="en-US" altLang="zh-CN" sz="2000" dirty="0">
              <a:solidFill>
                <a:srgbClr val="0033CC"/>
              </a:solidFill>
              <a:latin typeface="微软雅黑" panose="020B0503020204020204" pitchFamily="34" charset="-122"/>
              <a:ea typeface="微软雅黑" panose="020B0503020204020204" pitchFamily="34" charset="-122"/>
            </a:endParaRPr>
          </a:p>
          <a:p>
            <a:pPr marL="285750" indent="-285750">
              <a:lnSpc>
                <a:spcPct val="120000"/>
              </a:lnSpc>
              <a:spcBef>
                <a:spcPts val="600"/>
              </a:spcBef>
              <a:buClr>
                <a:srgbClr val="C00000"/>
              </a:buClr>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主要著作有：</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285750" indent="-285750">
              <a:lnSpc>
                <a:spcPct val="120000"/>
              </a:lnSpc>
              <a:spcBef>
                <a:spcPts val="600"/>
              </a:spcBef>
              <a:buClr>
                <a:srgbClr val="C00000"/>
              </a:buClr>
              <a:buFont typeface="Wingdings" panose="05000000000000000000" pitchFamily="2" charset="2"/>
              <a:buChar char="n"/>
            </a:pPr>
            <a:r>
              <a:rPr lang="en-US" altLang="zh-CN" sz="2000" dirty="0">
                <a:solidFill>
                  <a:srgbClr val="0033CC"/>
                </a:solidFill>
                <a:latin typeface="微软雅黑" panose="020B0503020204020204" pitchFamily="34" charset="-122"/>
                <a:ea typeface="微软雅黑" panose="020B0503020204020204" pitchFamily="34" charset="-122"/>
              </a:rPr>
              <a:t>《</a:t>
            </a:r>
            <a:r>
              <a:rPr lang="zh-CN" altLang="en-US" sz="2000" dirty="0">
                <a:solidFill>
                  <a:srgbClr val="0033CC"/>
                </a:solidFill>
                <a:latin typeface="微软雅黑" panose="020B0503020204020204" pitchFamily="34" charset="-122"/>
                <a:ea typeface="微软雅黑" panose="020B0503020204020204" pitchFamily="34" charset="-122"/>
              </a:rPr>
              <a:t>美国马克思主义的社会主义</a:t>
            </a:r>
            <a:r>
              <a:rPr lang="en-US" altLang="zh-CN" sz="2000" dirty="0">
                <a:solidFill>
                  <a:srgbClr val="0033CC"/>
                </a:solidFill>
                <a:latin typeface="微软雅黑" panose="020B0503020204020204" pitchFamily="34" charset="-122"/>
                <a:ea typeface="微软雅黑" panose="020B0503020204020204" pitchFamily="34" charset="-122"/>
              </a:rPr>
              <a:t>》</a:t>
            </a:r>
            <a:r>
              <a:rPr lang="zh-CN" altLang="en-US" sz="2000" dirty="0">
                <a:solidFill>
                  <a:srgbClr val="0033CC"/>
                </a:solidFill>
                <a:latin typeface="微软雅黑" panose="020B0503020204020204" pitchFamily="34" charset="-122"/>
                <a:ea typeface="微软雅黑" panose="020B0503020204020204" pitchFamily="34" charset="-122"/>
              </a:rPr>
              <a:t>、</a:t>
            </a:r>
            <a:r>
              <a:rPr lang="en-US" altLang="zh-CN" sz="2000" dirty="0">
                <a:solidFill>
                  <a:srgbClr val="0033CC"/>
                </a:solidFill>
                <a:latin typeface="微软雅黑" panose="020B0503020204020204" pitchFamily="34" charset="-122"/>
                <a:ea typeface="微软雅黑" panose="020B0503020204020204" pitchFamily="34" charset="-122"/>
              </a:rPr>
              <a:t>《</a:t>
            </a:r>
            <a:r>
              <a:rPr lang="zh-CN" altLang="en-US" sz="2000" dirty="0">
                <a:solidFill>
                  <a:srgbClr val="0033CC"/>
                </a:solidFill>
                <a:latin typeface="微软雅黑" panose="020B0503020204020204" pitchFamily="34" charset="-122"/>
                <a:ea typeface="微软雅黑" panose="020B0503020204020204" pitchFamily="34" charset="-122"/>
              </a:rPr>
              <a:t>意识形态的终结</a:t>
            </a:r>
            <a:r>
              <a:rPr lang="en-US" altLang="zh-CN" sz="2000" dirty="0">
                <a:solidFill>
                  <a:srgbClr val="0033CC"/>
                </a:solidFill>
                <a:latin typeface="微软雅黑" panose="020B0503020204020204" pitchFamily="34" charset="-122"/>
                <a:ea typeface="微软雅黑" panose="020B0503020204020204" pitchFamily="34" charset="-122"/>
              </a:rPr>
              <a:t>》</a:t>
            </a:r>
            <a:r>
              <a:rPr lang="zh-CN" altLang="en-US" sz="2000" dirty="0">
                <a:solidFill>
                  <a:srgbClr val="0033CC"/>
                </a:solidFill>
                <a:latin typeface="微软雅黑" panose="020B0503020204020204" pitchFamily="34" charset="-122"/>
                <a:ea typeface="微软雅黑" panose="020B0503020204020204" pitchFamily="34" charset="-122"/>
              </a:rPr>
              <a:t>、</a:t>
            </a:r>
            <a:r>
              <a:rPr lang="en-US" altLang="zh-CN" sz="2000" dirty="0">
                <a:solidFill>
                  <a:srgbClr val="0033CC"/>
                </a:solidFill>
                <a:latin typeface="微软雅黑" panose="020B0503020204020204" pitchFamily="34" charset="-122"/>
                <a:ea typeface="微软雅黑" panose="020B0503020204020204" pitchFamily="34" charset="-122"/>
              </a:rPr>
              <a:t>《</a:t>
            </a:r>
            <a:r>
              <a:rPr lang="zh-CN" altLang="en-US" sz="2000" dirty="0">
                <a:solidFill>
                  <a:srgbClr val="0033CC"/>
                </a:solidFill>
                <a:latin typeface="微软雅黑" panose="020B0503020204020204" pitchFamily="34" charset="-122"/>
                <a:ea typeface="微软雅黑" panose="020B0503020204020204" pitchFamily="34" charset="-122"/>
              </a:rPr>
              <a:t>后工业社会的来临</a:t>
            </a:r>
            <a:r>
              <a:rPr lang="en-US" altLang="zh-CN" sz="2000" dirty="0">
                <a:solidFill>
                  <a:srgbClr val="0033CC"/>
                </a:solidFill>
                <a:latin typeface="微软雅黑" panose="020B0503020204020204" pitchFamily="34" charset="-122"/>
                <a:ea typeface="微软雅黑" panose="020B0503020204020204" pitchFamily="34" charset="-122"/>
              </a:rPr>
              <a:t>》</a:t>
            </a:r>
            <a:r>
              <a:rPr lang="zh-CN" altLang="en-US" sz="2000" dirty="0">
                <a:solidFill>
                  <a:srgbClr val="0033CC"/>
                </a:solidFill>
                <a:latin typeface="微软雅黑" panose="020B0503020204020204" pitchFamily="34" charset="-122"/>
                <a:ea typeface="微软雅黑" panose="020B0503020204020204" pitchFamily="34" charset="-122"/>
              </a:rPr>
              <a:t>、</a:t>
            </a:r>
            <a:r>
              <a:rPr lang="en-US" altLang="zh-CN" sz="2000" dirty="0">
                <a:solidFill>
                  <a:srgbClr val="0033CC"/>
                </a:solidFill>
                <a:latin typeface="微软雅黑" panose="020B0503020204020204" pitchFamily="34" charset="-122"/>
                <a:ea typeface="微软雅黑" panose="020B0503020204020204" pitchFamily="34" charset="-122"/>
              </a:rPr>
              <a:t>《</a:t>
            </a:r>
            <a:r>
              <a:rPr lang="zh-CN" altLang="en-US" sz="2000" dirty="0">
                <a:solidFill>
                  <a:srgbClr val="0033CC"/>
                </a:solidFill>
                <a:latin typeface="微软雅黑" panose="020B0503020204020204" pitchFamily="34" charset="-122"/>
                <a:ea typeface="微软雅黑" panose="020B0503020204020204" pitchFamily="34" charset="-122"/>
              </a:rPr>
              <a:t>资本主义的文化矛盾</a:t>
            </a:r>
            <a:r>
              <a:rPr lang="en-US" altLang="zh-CN" sz="2000" dirty="0">
                <a:solidFill>
                  <a:srgbClr val="0033CC"/>
                </a:solidFill>
                <a:latin typeface="微软雅黑" panose="020B0503020204020204" pitchFamily="34" charset="-122"/>
                <a:ea typeface="微软雅黑" panose="020B0503020204020204" pitchFamily="34" charset="-122"/>
              </a:rPr>
              <a:t>》</a:t>
            </a:r>
            <a:r>
              <a:rPr lang="zh-CN" altLang="en-US" sz="2000" dirty="0">
                <a:solidFill>
                  <a:srgbClr val="0033CC"/>
                </a:solidFill>
                <a:latin typeface="微软雅黑" panose="020B0503020204020204" pitchFamily="34" charset="-122"/>
                <a:ea typeface="微软雅黑" panose="020B0503020204020204" pitchFamily="34" charset="-122"/>
              </a:rPr>
              <a:t>、</a:t>
            </a:r>
            <a:r>
              <a:rPr lang="en-US" altLang="zh-CN" sz="2000" dirty="0">
                <a:solidFill>
                  <a:srgbClr val="0033CC"/>
                </a:solidFill>
                <a:latin typeface="微软雅黑" panose="020B0503020204020204" pitchFamily="34" charset="-122"/>
                <a:ea typeface="微软雅黑" panose="020B0503020204020204" pitchFamily="34" charset="-122"/>
              </a:rPr>
              <a:t>《</a:t>
            </a:r>
            <a:r>
              <a:rPr lang="zh-CN" altLang="en-US" sz="2000" dirty="0">
                <a:solidFill>
                  <a:srgbClr val="0033CC"/>
                </a:solidFill>
                <a:latin typeface="微软雅黑" panose="020B0503020204020204" pitchFamily="34" charset="-122"/>
                <a:ea typeface="微软雅黑" panose="020B0503020204020204" pitchFamily="34" charset="-122"/>
              </a:rPr>
              <a:t>曲折的道路</a:t>
            </a:r>
            <a:r>
              <a:rPr lang="en-US" altLang="zh-CN" sz="2000" dirty="0">
                <a:solidFill>
                  <a:srgbClr val="0033CC"/>
                </a:solidFill>
                <a:latin typeface="微软雅黑" panose="020B0503020204020204" pitchFamily="34" charset="-122"/>
                <a:ea typeface="微软雅黑" panose="020B0503020204020204" pitchFamily="34" charset="-122"/>
              </a:rPr>
              <a:t>》</a:t>
            </a:r>
            <a:r>
              <a:rPr lang="zh-CN" altLang="en-US" sz="2000" dirty="0">
                <a:solidFill>
                  <a:srgbClr val="0033CC"/>
                </a:solidFill>
                <a:latin typeface="微软雅黑" panose="020B0503020204020204" pitchFamily="34" charset="-122"/>
                <a:ea typeface="微软雅黑" panose="020B0503020204020204" pitchFamily="34" charset="-122"/>
              </a:rPr>
              <a:t>等。</a:t>
            </a:r>
            <a:endParaRPr lang="zh-CN" altLang="en-US" sz="2000" dirty="0">
              <a:solidFill>
                <a:srgbClr val="0033CC"/>
              </a:solidFill>
              <a:latin typeface="微软雅黑" panose="020B0503020204020204" pitchFamily="34" charset="-122"/>
              <a:ea typeface="微软雅黑" panose="020B0503020204020204" pitchFamily="34" charset="-122"/>
            </a:endParaRPr>
          </a:p>
        </p:txBody>
      </p:sp>
      <p:sp>
        <p:nvSpPr>
          <p:cNvPr id="76804" name="灯片编号占位符 2"/>
          <p:cNvSpPr txBox="1">
            <a:spLocks noGrp="1"/>
          </p:cNvSpPr>
          <p:nvPr>
            <p:ph type="sldNum" sz="quarter" idx="4"/>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灯片编号占位符 4"/>
          <p:cNvSpPr txBox="1">
            <a:spLocks noGrp="1"/>
          </p:cNvSpPr>
          <p:nvPr>
            <p:ph type="sldNum" sz="quarter" idx="12"/>
          </p:nvPr>
        </p:nvSpPr>
        <p:spPr>
          <a:xfrm>
            <a:off x="3124200" y="6248400"/>
            <a:ext cx="2895600" cy="457200"/>
          </a:xfrm>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200" dirty="0"/>
            </a:fld>
            <a:endParaRPr lang="en-US" altLang="zh-CN" sz="1200" dirty="0"/>
          </a:p>
        </p:txBody>
      </p:sp>
      <p:sp>
        <p:nvSpPr>
          <p:cNvPr id="74756" name="Rectangle 2"/>
          <p:cNvSpPr>
            <a:spLocks noGrp="1" noRot="1" noChangeArrowheads="1"/>
          </p:cNvSpPr>
          <p:nvPr>
            <p:ph type="title"/>
          </p:nvPr>
        </p:nvSpPr>
        <p:spPr>
          <a:xfrm>
            <a:off x="250825" y="206375"/>
            <a:ext cx="6697663" cy="919163"/>
          </a:xfrm>
          <a:solidFill>
            <a:srgbClr val="CCFFFF"/>
          </a:solidFill>
        </p:spPr>
        <p:txBody>
          <a:bodyPr vert="horz" wrap="square" lIns="91440" tIns="45720" rIns="91440" bIns="45720" numCol="1" anchor="t" anchorCtr="0" compatLnSpc="1"/>
          <a:lstStyle/>
          <a:p>
            <a:pPr marL="571500" marR="0" lvl="0" indent="-571500" algn="l" defTabSz="914400" rtl="0" eaLnBrk="1" fontAlgn="base" latinLnBrk="0" hangingPunct="1">
              <a:lnSpc>
                <a:spcPct val="120000"/>
              </a:lnSpc>
              <a:spcBef>
                <a:spcPct val="0"/>
              </a:spcBef>
              <a:spcAft>
                <a:spcPct val="0"/>
              </a:spcAft>
              <a:buClr>
                <a:srgbClr val="FF0000"/>
              </a:buClr>
              <a:buSzPct val="86000"/>
              <a:buFont typeface="Wingdings" panose="05000000000000000000" pitchFamily="2" charset="2"/>
              <a:buChar char="u"/>
              <a:defRPr/>
            </a:pPr>
            <a:r>
              <a:rPr kumimoji="0" lang="zh-CN" altLang="en-US" sz="42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丹尼尔．贝尔的生平简介</a:t>
            </a:r>
            <a:endParaRPr kumimoji="0" lang="zh-CN" altLang="en-US" sz="42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74757" name="Rectangle 3"/>
          <p:cNvSpPr>
            <a:spLocks noGrp="1"/>
          </p:cNvSpPr>
          <p:nvPr>
            <p:ph idx="1"/>
          </p:nvPr>
        </p:nvSpPr>
        <p:spPr>
          <a:xfrm>
            <a:off x="582613" y="2492375"/>
            <a:ext cx="7978775" cy="3529013"/>
          </a:xfrm>
        </p:spPr>
        <p:txBody>
          <a:bodyPr vert="horz" wrap="square" lIns="91440" tIns="45720" rIns="91440" bIns="45720" anchor="t"/>
          <a:p>
            <a:pPr algn="just" eaLnBrk="1" hangingPunct="1">
              <a:spcBef>
                <a:spcPts val="1200"/>
              </a:spcBef>
            </a:pPr>
            <a:r>
              <a:rPr lang="zh-CN" altLang="en-US" sz="2400" dirty="0">
                <a:latin typeface="微软雅黑" panose="020B0503020204020204" pitchFamily="34" charset="-122"/>
                <a:ea typeface="微软雅黑" panose="020B0503020204020204" pitchFamily="34" charset="-122"/>
              </a:rPr>
              <a:t>少年时期，对马克思和共产主义产生极大热情。</a:t>
            </a:r>
            <a:r>
              <a:rPr lang="en-US" altLang="zh-CN" sz="2400" dirty="0">
                <a:latin typeface="微软雅黑" panose="020B0503020204020204" pitchFamily="34" charset="-122"/>
                <a:ea typeface="微软雅黑" panose="020B0503020204020204" pitchFamily="34" charset="-122"/>
              </a:rPr>
              <a:t>1935</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1939</a:t>
            </a:r>
            <a:r>
              <a:rPr lang="zh-CN" altLang="en-US" sz="2400" dirty="0">
                <a:latin typeface="微软雅黑" panose="020B0503020204020204" pitchFamily="34" charset="-122"/>
                <a:ea typeface="微软雅黑" panose="020B0503020204020204" pitchFamily="34" charset="-122"/>
              </a:rPr>
              <a:t>年，先后就读于纽约城市学院和哥伦比亚大学研究生院。毕业后担任多所大学教授并积极参与社会活动。</a:t>
            </a:r>
            <a:endParaRPr lang="en-US" altLang="zh-CN" sz="2400" dirty="0">
              <a:latin typeface="微软雅黑" panose="020B0503020204020204" pitchFamily="34" charset="-122"/>
              <a:ea typeface="微软雅黑" panose="020B0503020204020204" pitchFamily="34" charset="-122"/>
            </a:endParaRPr>
          </a:p>
          <a:p>
            <a:pPr algn="just" eaLnBrk="1" hangingPunct="1">
              <a:spcBef>
                <a:spcPts val="1200"/>
              </a:spcBef>
            </a:pPr>
            <a:r>
              <a:rPr lang="zh-CN" altLang="en-US" sz="2400" dirty="0">
                <a:latin typeface="微软雅黑" panose="020B0503020204020204" pitchFamily="34" charset="-122"/>
                <a:ea typeface="微软雅黑" panose="020B0503020204020204" pitchFamily="34" charset="-122"/>
              </a:rPr>
              <a:t>是</a:t>
            </a:r>
            <a:r>
              <a:rPr lang="zh-CN" altLang="en-US" sz="2400" b="1" dirty="0">
                <a:solidFill>
                  <a:srgbClr val="0070C0"/>
                </a:solidFill>
                <a:latin typeface="微软雅黑" panose="020B0503020204020204" pitchFamily="34" charset="-122"/>
                <a:ea typeface="微软雅黑" panose="020B0503020204020204" pitchFamily="34" charset="-122"/>
              </a:rPr>
              <a:t>美国当代著名社会学家和未来学家</a:t>
            </a:r>
            <a:r>
              <a:rPr lang="zh-CN" altLang="en-US" sz="2400" dirty="0">
                <a:latin typeface="微软雅黑" panose="020B0503020204020204" pitchFamily="34" charset="-122"/>
                <a:ea typeface="微软雅黑" panose="020B0503020204020204" pitchFamily="34" charset="-122"/>
              </a:rPr>
              <a:t>，是</a:t>
            </a:r>
            <a:r>
              <a:rPr lang="zh-CN" altLang="en-US" sz="2400" b="1" dirty="0">
                <a:solidFill>
                  <a:srgbClr val="0070C0"/>
                </a:solidFill>
                <a:latin typeface="微软雅黑" panose="020B0503020204020204" pitchFamily="34" charset="-122"/>
                <a:ea typeface="微软雅黑" panose="020B0503020204020204" pitchFamily="34" charset="-122"/>
              </a:rPr>
              <a:t>“后工业社会理论”</a:t>
            </a:r>
            <a:r>
              <a:rPr lang="zh-CN" altLang="en-US" sz="2400" dirty="0">
                <a:latin typeface="微软雅黑" panose="020B0503020204020204" pitchFamily="34" charset="-122"/>
                <a:ea typeface="微软雅黑" panose="020B0503020204020204" pitchFamily="34" charset="-122"/>
              </a:rPr>
              <a:t>创立者，西方未来社会学后工业社会学派的代表人物之一。在政治、经济和文化诸领域均有独特的建树。是一个</a:t>
            </a:r>
            <a:r>
              <a:rPr lang="zh-CN" altLang="en-US" sz="2400" b="1" dirty="0">
                <a:solidFill>
                  <a:srgbClr val="0070C0"/>
                </a:solidFill>
                <a:latin typeface="微软雅黑" panose="020B0503020204020204" pitchFamily="34" charset="-122"/>
                <a:ea typeface="微软雅黑" panose="020B0503020204020204" pitchFamily="34" charset="-122"/>
              </a:rPr>
              <a:t>“三位一体”</a:t>
            </a:r>
            <a:r>
              <a:rPr lang="zh-CN" altLang="en-US" sz="2400" dirty="0">
                <a:latin typeface="微软雅黑" panose="020B0503020204020204" pitchFamily="34" charset="-122"/>
                <a:ea typeface="微软雅黑" panose="020B0503020204020204" pitchFamily="34" charset="-122"/>
              </a:rPr>
              <a:t>的学者</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激进”与“保守”在他身上并存：</a:t>
            </a:r>
            <a:r>
              <a:rPr lang="zh-CN" altLang="en-US" sz="2400" b="1" dirty="0">
                <a:solidFill>
                  <a:srgbClr val="0070C0"/>
                </a:solidFill>
                <a:latin typeface="微软雅黑" panose="020B0503020204020204" pitchFamily="34" charset="-122"/>
                <a:ea typeface="微软雅黑" panose="020B0503020204020204" pitchFamily="34" charset="-122"/>
              </a:rPr>
              <a:t>“在经济领域是社会主义者，在政治领域是自由主义者，而在文化方面是保守主义者”。</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pic>
        <p:nvPicPr>
          <p:cNvPr id="77829" name="Picture 5" descr="389aa8fdcf3bfa0509244dd5"/>
          <p:cNvPicPr>
            <a:picLocks noChangeAspect="1"/>
          </p:cNvPicPr>
          <p:nvPr/>
        </p:nvPicPr>
        <p:blipFill>
          <a:blip r:embed="rId1"/>
          <a:stretch>
            <a:fillRect/>
          </a:stretch>
        </p:blipFill>
        <p:spPr>
          <a:xfrm>
            <a:off x="7019925" y="20638"/>
            <a:ext cx="1873250" cy="2497137"/>
          </a:xfrm>
          <a:prstGeom prst="rect">
            <a:avLst/>
          </a:prstGeom>
          <a:noFill/>
          <a:ln w="9525">
            <a:noFill/>
          </a:ln>
        </p:spPr>
      </p:pic>
      <p:sp>
        <p:nvSpPr>
          <p:cNvPr id="77830" name="文本框 1"/>
          <p:cNvSpPr txBox="1"/>
          <p:nvPr/>
        </p:nvSpPr>
        <p:spPr>
          <a:xfrm>
            <a:off x="582613" y="1219200"/>
            <a:ext cx="5937250" cy="1201738"/>
          </a:xfrm>
          <a:prstGeom prst="rect">
            <a:avLst/>
          </a:prstGeom>
          <a:noFill/>
          <a:ln w="9525">
            <a:noFill/>
          </a:ln>
        </p:spPr>
        <p:txBody>
          <a:bodyPr>
            <a:spAutoFit/>
          </a:bodyPr>
          <a:p>
            <a:pPr marL="342900" indent="-342900" algn="just" eaLnBrk="1" hangingPunct="1">
              <a:spcBef>
                <a:spcPct val="20000"/>
              </a:spcBef>
              <a:buClr>
                <a:schemeClr val="accent1"/>
              </a:buClr>
              <a:buSzPct val="650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出生于纽约的一个东欧犹太移民家庭。出生不久，父亲离世，被寄托在孤儿院长大，因而心智成熟较早。</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757">
                                            <p:txEl>
                                              <p:charRg st="0" end="77"/>
                                            </p:txEl>
                                          </p:spTgt>
                                        </p:tgtEl>
                                        <p:attrNameLst>
                                          <p:attrName>style.visibility</p:attrName>
                                        </p:attrNameLst>
                                      </p:cBhvr>
                                      <p:to>
                                        <p:strVal val="visible"/>
                                      </p:to>
                                    </p:set>
                                    <p:animEffect transition="in" filter="fade">
                                      <p:cBhvr>
                                        <p:cTn id="7" dur="400">
                                          <p:stCondLst>
                                            <p:cond delay="0"/>
                                          </p:stCondLst>
                                        </p:cTn>
                                        <p:tgtEl>
                                          <p:spTgt spid="74757">
                                            <p:txEl>
                                              <p:charRg st="0" end="7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757">
                                            <p:txEl>
                                              <p:charRg st="77" end="219"/>
                                            </p:txEl>
                                          </p:spTgt>
                                        </p:tgtEl>
                                        <p:attrNameLst>
                                          <p:attrName>style.visibility</p:attrName>
                                        </p:attrNameLst>
                                      </p:cBhvr>
                                      <p:to>
                                        <p:strVal val="visible"/>
                                      </p:to>
                                    </p:set>
                                    <p:animEffect transition="in" filter="fade">
                                      <p:cBhvr>
                                        <p:cTn id="12" dur="400">
                                          <p:stCondLst>
                                            <p:cond delay="0"/>
                                          </p:stCondLst>
                                        </p:cTn>
                                        <p:tgtEl>
                                          <p:spTgt spid="74757">
                                            <p:txEl>
                                              <p:charRg st="77" end="2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3317" name="Rectangle 3"/>
          <p:cNvSpPr>
            <a:spLocks noGrp="1"/>
          </p:cNvSpPr>
          <p:nvPr>
            <p:ph idx="1"/>
          </p:nvPr>
        </p:nvSpPr>
        <p:spPr>
          <a:xfrm>
            <a:off x="685800" y="1754188"/>
            <a:ext cx="7772400" cy="4267200"/>
          </a:xfrm>
        </p:spPr>
        <p:txBody>
          <a:bodyPr vert="horz" wrap="square" lIns="91440" tIns="45720" rIns="91440" bIns="45720" anchor="t"/>
          <a:p>
            <a:pPr eaLnBrk="1" hangingPunct="1">
              <a:lnSpc>
                <a:spcPct val="120000"/>
              </a:lnSpc>
              <a:spcBef>
                <a:spcPct val="40000"/>
              </a:spcBef>
            </a:pPr>
            <a:r>
              <a:rPr lang="zh-CN" altLang="en-US" sz="2400" b="1" dirty="0">
                <a:solidFill>
                  <a:schemeClr val="bg2"/>
                </a:solidFill>
                <a:latin typeface="微软雅黑" panose="020B0503020204020204" pitchFamily="34" charset="-122"/>
                <a:ea typeface="微软雅黑" panose="020B0503020204020204" pitchFamily="34" charset="-122"/>
              </a:rPr>
              <a:t>把</a:t>
            </a:r>
            <a:r>
              <a:rPr lang="zh-CN" altLang="en-US" sz="2400" b="1" dirty="0">
                <a:solidFill>
                  <a:srgbClr val="FF0000"/>
                </a:solidFill>
                <a:latin typeface="微软雅黑" panose="020B0503020204020204" pitchFamily="34" charset="-122"/>
                <a:ea typeface="微软雅黑" panose="020B0503020204020204" pitchFamily="34" charset="-122"/>
              </a:rPr>
              <a:t>现代社会</a:t>
            </a:r>
            <a:r>
              <a:rPr lang="zh-CN" altLang="en-US" sz="2400" b="1" dirty="0">
                <a:solidFill>
                  <a:schemeClr val="bg2"/>
                </a:solidFill>
                <a:latin typeface="微软雅黑" panose="020B0503020204020204" pitchFamily="34" charset="-122"/>
                <a:ea typeface="微软雅黑" panose="020B0503020204020204" pitchFamily="34" charset="-122"/>
              </a:rPr>
              <a:t>则称为是一种以</a:t>
            </a:r>
            <a:r>
              <a:rPr lang="zh-CN" altLang="en-US" sz="2400" b="1" dirty="0">
                <a:solidFill>
                  <a:srgbClr val="FF3300"/>
                </a:solidFill>
                <a:latin typeface="微软雅黑" panose="020B0503020204020204" pitchFamily="34" charset="-122"/>
                <a:ea typeface="微软雅黑" panose="020B0503020204020204" pitchFamily="34" charset="-122"/>
              </a:rPr>
              <a:t>“有机团结”</a:t>
            </a:r>
            <a:r>
              <a:rPr lang="zh-CN" altLang="en-US" sz="2400" b="1" dirty="0">
                <a:solidFill>
                  <a:schemeClr val="bg2"/>
                </a:solidFill>
                <a:latin typeface="微软雅黑" panose="020B0503020204020204" pitchFamily="34" charset="-122"/>
                <a:ea typeface="微软雅黑" panose="020B0503020204020204" pitchFamily="34" charset="-122"/>
              </a:rPr>
              <a:t>为基础，或是以</a:t>
            </a:r>
            <a:r>
              <a:rPr lang="zh-CN" altLang="en-US" sz="2400" b="1" dirty="0">
                <a:solidFill>
                  <a:srgbClr val="0033CC"/>
                </a:solidFill>
                <a:latin typeface="微软雅黑" panose="020B0503020204020204" pitchFamily="34" charset="-122"/>
                <a:ea typeface="微软雅黑" panose="020B0503020204020204" pitchFamily="34" charset="-122"/>
              </a:rPr>
              <a:t>劳动分工</a:t>
            </a:r>
            <a:r>
              <a:rPr lang="zh-CN" altLang="en-US" sz="2400" b="1" dirty="0">
                <a:solidFill>
                  <a:schemeClr val="bg2"/>
                </a:solidFill>
                <a:latin typeface="微软雅黑" panose="020B0503020204020204" pitchFamily="34" charset="-122"/>
                <a:ea typeface="微软雅黑" panose="020B0503020204020204" pitchFamily="34" charset="-122"/>
              </a:rPr>
              <a:t>为基础的新型社会。</a:t>
            </a:r>
            <a:endParaRPr lang="zh-CN" altLang="en-US" sz="2400" b="1" dirty="0">
              <a:solidFill>
                <a:schemeClr val="bg2"/>
              </a:solidFill>
              <a:latin typeface="微软雅黑" panose="020B0503020204020204" pitchFamily="34" charset="-122"/>
              <a:ea typeface="微软雅黑" panose="020B0503020204020204" pitchFamily="34" charset="-122"/>
            </a:endParaRPr>
          </a:p>
          <a:p>
            <a:pPr eaLnBrk="1" hangingPunct="1">
              <a:lnSpc>
                <a:spcPct val="120000"/>
              </a:lnSpc>
              <a:spcBef>
                <a:spcPct val="40000"/>
              </a:spcBef>
            </a:pPr>
            <a:r>
              <a:rPr lang="zh-CN" altLang="en-US" sz="2400" b="1" dirty="0">
                <a:solidFill>
                  <a:schemeClr val="bg2"/>
                </a:solidFill>
                <a:latin typeface="微软雅黑" panose="020B0503020204020204" pitchFamily="34" charset="-122"/>
                <a:ea typeface="微软雅黑" panose="020B0503020204020204" pitchFamily="34" charset="-122"/>
              </a:rPr>
              <a:t>劳动的分工导致了劳动高度专门化。这样，为了生存下去，人们就必须相互依赖。个人之间的差异性愈大，人们彼此相互求助的需要就愈迫切</a:t>
            </a:r>
            <a:r>
              <a:rPr lang="zh-CN" altLang="en-US" sz="2400" b="1" dirty="0">
                <a:solidFill>
                  <a:srgbClr val="FF3300"/>
                </a:solidFill>
                <a:latin typeface="微软雅黑" panose="020B0503020204020204" pitchFamily="34" charset="-122"/>
                <a:ea typeface="微软雅黑" panose="020B0503020204020204" pitchFamily="34" charset="-122"/>
              </a:rPr>
              <a:t>，“有机团结”</a:t>
            </a:r>
            <a:r>
              <a:rPr lang="zh-CN" altLang="en-US" sz="2400" b="1" dirty="0">
                <a:solidFill>
                  <a:schemeClr val="bg2"/>
                </a:solidFill>
                <a:latin typeface="微软雅黑" panose="020B0503020204020204" pitchFamily="34" charset="-122"/>
                <a:ea typeface="微软雅黑" panose="020B0503020204020204" pitchFamily="34" charset="-122"/>
              </a:rPr>
              <a:t>起的作用就愈重要。</a:t>
            </a:r>
            <a:endParaRPr lang="zh-CN" altLang="en-US" sz="2400" b="1" dirty="0">
              <a:solidFill>
                <a:schemeClr val="bg2"/>
              </a:solidFill>
              <a:latin typeface="微软雅黑" panose="020B0503020204020204" pitchFamily="34" charset="-122"/>
              <a:ea typeface="微软雅黑" panose="020B0503020204020204" pitchFamily="34" charset="-122"/>
            </a:endParaRPr>
          </a:p>
          <a:p>
            <a:pPr eaLnBrk="1" hangingPunct="1">
              <a:lnSpc>
                <a:spcPct val="120000"/>
              </a:lnSpc>
              <a:spcBef>
                <a:spcPct val="40000"/>
              </a:spcBef>
            </a:pPr>
            <a:r>
              <a:rPr lang="zh-CN" altLang="en-US" sz="2800" b="1" dirty="0">
                <a:solidFill>
                  <a:srgbClr val="0033CC"/>
                </a:solidFill>
                <a:latin typeface="微软雅黑" panose="020B0503020204020204" pitchFamily="34" charset="-122"/>
                <a:ea typeface="微软雅黑" panose="020B0503020204020204" pitchFamily="34" charset="-122"/>
              </a:rPr>
              <a:t>在</a:t>
            </a:r>
            <a:r>
              <a:rPr lang="zh-CN" altLang="en-US" sz="2800" b="1" dirty="0">
                <a:solidFill>
                  <a:srgbClr val="FF0000"/>
                </a:solidFill>
                <a:latin typeface="微软雅黑" panose="020B0503020204020204" pitchFamily="34" charset="-122"/>
                <a:ea typeface="微软雅黑" panose="020B0503020204020204" pitchFamily="34" charset="-122"/>
              </a:rPr>
              <a:t>“有机团结”</a:t>
            </a:r>
            <a:r>
              <a:rPr lang="zh-CN" altLang="en-US" sz="2800" b="1" dirty="0">
                <a:solidFill>
                  <a:srgbClr val="0033CC"/>
                </a:solidFill>
                <a:latin typeface="微软雅黑" panose="020B0503020204020204" pitchFamily="34" charset="-122"/>
                <a:ea typeface="微软雅黑" panose="020B0503020204020204" pitchFamily="34" charset="-122"/>
              </a:rPr>
              <a:t>社会中，</a:t>
            </a:r>
            <a:r>
              <a:rPr lang="zh-CN" altLang="en-US" sz="2800" b="1" dirty="0">
                <a:solidFill>
                  <a:srgbClr val="FF0000"/>
                </a:solidFill>
                <a:latin typeface="微软雅黑" panose="020B0503020204020204" pitchFamily="34" charset="-122"/>
                <a:ea typeface="微软雅黑" panose="020B0503020204020204" pitchFamily="34" charset="-122"/>
              </a:rPr>
              <a:t>保持</a:t>
            </a:r>
            <a:r>
              <a:rPr lang="zh-CN" altLang="en-US" sz="2800" b="1" dirty="0">
                <a:solidFill>
                  <a:srgbClr val="FF0000"/>
                </a:solidFill>
                <a:latin typeface="微软雅黑" panose="020B0503020204020204" pitchFamily="34" charset="-122"/>
                <a:ea typeface="微软雅黑" panose="020B0503020204020204" pitchFamily="34" charset="-122"/>
              </a:rPr>
              <a:t>理性</a:t>
            </a:r>
            <a:r>
              <a:rPr lang="zh-CN" altLang="en-US" sz="2800" b="1" dirty="0">
                <a:solidFill>
                  <a:srgbClr val="0033CC"/>
                </a:solidFill>
                <a:latin typeface="微软雅黑" panose="020B0503020204020204" pitchFamily="34" charset="-122"/>
                <a:ea typeface="微软雅黑" panose="020B0503020204020204" pitchFamily="34" charset="-122"/>
              </a:rPr>
              <a:t>是社会生活的</a:t>
            </a:r>
            <a:r>
              <a:rPr lang="zh-CN" altLang="en-US" sz="2800" b="1" dirty="0">
                <a:solidFill>
                  <a:srgbClr val="FF0000"/>
                </a:solidFill>
                <a:latin typeface="微软雅黑" panose="020B0503020204020204" pitchFamily="34" charset="-122"/>
                <a:ea typeface="微软雅黑" panose="020B0503020204020204" pitchFamily="34" charset="-122"/>
              </a:rPr>
              <a:t>指南</a:t>
            </a:r>
            <a:r>
              <a:rPr lang="zh-CN" altLang="en-US" sz="2800" b="1" dirty="0">
                <a:solidFill>
                  <a:srgbClr val="0033CC"/>
                </a:solidFill>
                <a:latin typeface="微软雅黑" panose="020B0503020204020204" pitchFamily="34" charset="-122"/>
                <a:ea typeface="微软雅黑" panose="020B0503020204020204" pitchFamily="34" charset="-122"/>
              </a:rPr>
              <a:t>。</a:t>
            </a:r>
            <a:endParaRPr lang="zh-CN" altLang="en-US" sz="2800" b="1" dirty="0">
              <a:solidFill>
                <a:srgbClr val="0033CC"/>
              </a:solidFill>
              <a:latin typeface="微软雅黑" panose="020B0503020204020204" pitchFamily="34" charset="-122"/>
              <a:ea typeface="微软雅黑" panose="020B0503020204020204" pitchFamily="34" charset="-122"/>
            </a:endParaRPr>
          </a:p>
        </p:txBody>
      </p:sp>
      <p:sp>
        <p:nvSpPr>
          <p:cNvPr id="67586" name="Rectangle 2"/>
          <p:cNvSpPr>
            <a:spLocks noGrp="1" noChangeArrowheads="1"/>
          </p:cNvSpPr>
          <p:nvPr>
            <p:ph type="title"/>
          </p:nvPr>
        </p:nvSpPr>
        <p:spPr>
          <a:xfrm>
            <a:off x="539750" y="381000"/>
            <a:ext cx="7918450" cy="1103313"/>
          </a:xfrm>
          <a:solidFill>
            <a:srgbClr val="FFFF00"/>
          </a:solidFill>
        </p:spPr>
        <p:txBody>
          <a:bodyPr vert="horz" wrap="square" lIns="91440" tIns="45720" rIns="91440" bIns="45720" numCol="1" anchor="t" anchorCtr="0" compatLnSpc="1"/>
          <a:p>
            <a:pPr marL="0" marR="0" lvl="0" indent="0" algn="l" defTabSz="914400" rtl="0" eaLnBrk="1" fontAlgn="base" latinLnBrk="0" hangingPunct="1">
              <a:lnSpc>
                <a:spcPct val="120000"/>
              </a:lnSpc>
              <a:spcBef>
                <a:spcPct val="0"/>
              </a:spcBef>
              <a:spcAft>
                <a:spcPct val="0"/>
              </a:spcAft>
              <a:buClr>
                <a:srgbClr val="FF0000"/>
              </a:buClr>
              <a:buSzPct val="90000"/>
              <a:buFont typeface="Wingdings" panose="05000000000000000000" pitchFamily="2" charset="2"/>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1.2 </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社会</a:t>
            </a:r>
            <a:r>
              <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现代化</a:t>
            </a:r>
            <a:endPar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灯片编号占位符 4"/>
          <p:cNvSpPr txBox="1">
            <a:spLocks noGrp="1"/>
          </p:cNvSpPr>
          <p:nvPr>
            <p:ph type="sldNum" sz="quarter" idx="12"/>
          </p:nvPr>
        </p:nvSpPr>
        <p:spPr>
          <a:xfrm>
            <a:off x="3124200" y="6248400"/>
            <a:ext cx="2895600" cy="457200"/>
          </a:xfrm>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200" dirty="0"/>
            </a:fld>
            <a:endParaRPr lang="en-US" altLang="zh-CN" sz="1200" dirty="0"/>
          </a:p>
        </p:txBody>
      </p:sp>
      <p:sp>
        <p:nvSpPr>
          <p:cNvPr id="82947" name="Rectangle 2"/>
          <p:cNvSpPr>
            <a:spLocks noGrp="1" noRot="1"/>
          </p:cNvSpPr>
          <p:nvPr>
            <p:ph type="title"/>
          </p:nvPr>
        </p:nvSpPr>
        <p:spPr/>
        <p:txBody>
          <a:bodyPr vert="horz" wrap="square" lIns="91440" tIns="45720" rIns="91440" bIns="45720" anchor="t"/>
          <a:p>
            <a:pPr marL="571500" indent="-571500" eaLnBrk="1" hangingPunct="1">
              <a:lnSpc>
                <a:spcPct val="150000"/>
              </a:lnSpc>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后工业社会文化矛盾的分析</a:t>
            </a:r>
            <a:endParaRPr lang="zh-CN" altLang="en-US" b="1" dirty="0">
              <a:latin typeface="微软雅黑" panose="020B0503020204020204" pitchFamily="34" charset="-122"/>
              <a:ea typeface="微软雅黑" panose="020B0503020204020204" pitchFamily="34" charset="-122"/>
            </a:endParaRPr>
          </a:p>
        </p:txBody>
      </p:sp>
      <p:sp>
        <p:nvSpPr>
          <p:cNvPr id="82948" name="Rectangle 3"/>
          <p:cNvSpPr>
            <a:spLocks noGrp="1"/>
          </p:cNvSpPr>
          <p:nvPr>
            <p:ph idx="1"/>
          </p:nvPr>
        </p:nvSpPr>
        <p:spPr>
          <a:xfrm>
            <a:off x="457200" y="1484313"/>
            <a:ext cx="8002588" cy="4530725"/>
          </a:xfrm>
        </p:spPr>
        <p:txBody>
          <a:bodyPr vert="horz" wrap="square" lIns="91440" tIns="45720" rIns="91440" bIns="45720" anchor="t"/>
          <a:p>
            <a:pPr algn="just" eaLnBrk="1" hangingPunct="1">
              <a:lnSpc>
                <a:spcPct val="150000"/>
              </a:lnSpc>
              <a:spcBef>
                <a:spcPts val="1800"/>
              </a:spcBef>
            </a:pPr>
            <a:r>
              <a:rPr lang="zh-CN" altLang="en-US" b="1" dirty="0">
                <a:solidFill>
                  <a:srgbClr val="C00000"/>
                </a:solidFill>
                <a:latin typeface="微软雅黑" panose="020B0503020204020204" pitchFamily="34" charset="-122"/>
                <a:ea typeface="微软雅黑" panose="020B0503020204020204" pitchFamily="34" charset="-122"/>
              </a:rPr>
              <a:t>现代主义精神</a:t>
            </a:r>
            <a:r>
              <a:rPr lang="zh-CN" altLang="en-US" dirty="0">
                <a:solidFill>
                  <a:srgbClr val="0033CC"/>
                </a:solidFill>
                <a:latin typeface="微软雅黑" panose="020B0503020204020204" pitchFamily="34" charset="-122"/>
                <a:ea typeface="微软雅黑" panose="020B0503020204020204" pitchFamily="34" charset="-122"/>
              </a:rPr>
              <a:t>早在</a:t>
            </a:r>
            <a:r>
              <a:rPr lang="zh-CN" altLang="en-US" b="1" dirty="0">
                <a:solidFill>
                  <a:srgbClr val="C00000"/>
                </a:solidFill>
                <a:latin typeface="微软雅黑" panose="020B0503020204020204" pitchFamily="34" charset="-122"/>
                <a:ea typeface="微软雅黑" panose="020B0503020204020204" pitchFamily="34" charset="-122"/>
              </a:rPr>
              <a:t>文艺复兴</a:t>
            </a:r>
            <a:r>
              <a:rPr lang="zh-CN" altLang="en-US" dirty="0">
                <a:solidFill>
                  <a:srgbClr val="0033CC"/>
                </a:solidFill>
                <a:latin typeface="微软雅黑" panose="020B0503020204020204" pitchFamily="34" charset="-122"/>
                <a:ea typeface="微软雅黑" panose="020B0503020204020204" pitchFamily="34" charset="-122"/>
              </a:rPr>
              <a:t>运动时期就已产生：社会的基本单位不再是群体、行会、部落或城邦，他们都逐渐让位给个人。个人拥有自决权力，应获得完全自由。（</a:t>
            </a:r>
            <a:r>
              <a:rPr lang="zh-CN" altLang="en-US" b="1" dirty="0">
                <a:solidFill>
                  <a:srgbClr val="0033CC"/>
                </a:solidFill>
                <a:latin typeface="微软雅黑" panose="020B0503020204020204" pitchFamily="34" charset="-122"/>
                <a:ea typeface="微软雅黑" panose="020B0503020204020204" pitchFamily="34" charset="-122"/>
              </a:rPr>
              <a:t>个人主义、理想主义</a:t>
            </a:r>
            <a:r>
              <a:rPr lang="zh-CN" altLang="en-US" dirty="0">
                <a:solidFill>
                  <a:srgbClr val="0033CC"/>
                </a:solidFill>
                <a:latin typeface="微软雅黑" panose="020B0503020204020204" pitchFamily="34" charset="-122"/>
                <a:ea typeface="微软雅黑" panose="020B0503020204020204" pitchFamily="34" charset="-122"/>
              </a:rPr>
              <a:t>）</a:t>
            </a:r>
            <a:endParaRPr lang="zh-CN" altLang="en-US" dirty="0">
              <a:solidFill>
                <a:srgbClr val="0033CC"/>
              </a:solidFill>
              <a:latin typeface="微软雅黑" panose="020B0503020204020204" pitchFamily="34" charset="-122"/>
              <a:ea typeface="微软雅黑" panose="020B0503020204020204" pitchFamily="34" charset="-122"/>
            </a:endParaRPr>
          </a:p>
          <a:p>
            <a:pPr algn="just" eaLnBrk="1" hangingPunct="1">
              <a:spcBef>
                <a:spcPts val="1800"/>
              </a:spcBef>
            </a:pPr>
            <a:r>
              <a:rPr lang="zh-CN" altLang="en-US" b="1" dirty="0">
                <a:solidFill>
                  <a:srgbClr val="C00000"/>
                </a:solidFill>
                <a:latin typeface="微软雅黑" panose="020B0503020204020204" pitchFamily="34" charset="-122"/>
                <a:ea typeface="微软雅黑" panose="020B0503020204020204" pitchFamily="34" charset="-122"/>
              </a:rPr>
              <a:t>现代主义精神</a:t>
            </a:r>
            <a:r>
              <a:rPr lang="zh-CN" altLang="en-US" dirty="0">
                <a:solidFill>
                  <a:srgbClr val="0033CC"/>
                </a:solidFill>
                <a:latin typeface="微软雅黑" panose="020B0503020204020204" pitchFamily="34" charset="-122"/>
                <a:ea typeface="微软雅黑" panose="020B0503020204020204" pitchFamily="34" charset="-122"/>
              </a:rPr>
              <a:t>塑造的新人：</a:t>
            </a:r>
            <a:r>
              <a:rPr lang="zh-CN" altLang="en-US" b="1" dirty="0">
                <a:solidFill>
                  <a:srgbClr val="0033CC"/>
                </a:solidFill>
                <a:latin typeface="微软雅黑" panose="020B0503020204020204" pitchFamily="34" charset="-122"/>
                <a:ea typeface="微软雅黑" panose="020B0503020204020204" pitchFamily="34" charset="-122"/>
              </a:rPr>
              <a:t>企业家、艺术家。</a:t>
            </a:r>
            <a:endParaRPr lang="zh-CN" altLang="en-US" b="1" dirty="0">
              <a:solidFill>
                <a:srgbClr val="0033CC"/>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灯片编号占位符 4"/>
          <p:cNvSpPr txBox="1">
            <a:spLocks noGrp="1"/>
          </p:cNvSpPr>
          <p:nvPr>
            <p:ph type="sldNum" sz="quarter" idx="12"/>
          </p:nvPr>
        </p:nvSpPr>
        <p:spPr>
          <a:xfrm>
            <a:off x="3124200" y="6248400"/>
            <a:ext cx="2895600" cy="457200"/>
          </a:xfrm>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200" dirty="0"/>
            </a:fld>
            <a:endParaRPr lang="en-US" altLang="zh-CN" sz="1200" dirty="0"/>
          </a:p>
        </p:txBody>
      </p:sp>
      <p:sp>
        <p:nvSpPr>
          <p:cNvPr id="83971" name="Rectangle 2"/>
          <p:cNvSpPr>
            <a:spLocks noGrp="1" noRot="1"/>
          </p:cNvSpPr>
          <p:nvPr>
            <p:ph type="title"/>
          </p:nvPr>
        </p:nvSpPr>
        <p:spPr/>
        <p:txBody>
          <a:bodyPr vert="horz" wrap="square" lIns="91440" tIns="45720" rIns="91440" bIns="45720" anchor="t"/>
          <a:p>
            <a:pPr marL="571500" indent="-571500" eaLnBrk="1" hangingPunct="1">
              <a:lnSpc>
                <a:spcPct val="150000"/>
              </a:lnSpc>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现代工业化进程的文化变迁</a:t>
            </a:r>
            <a:endParaRPr lang="zh-CN" altLang="en-US" b="1" dirty="0">
              <a:latin typeface="微软雅黑" panose="020B0503020204020204" pitchFamily="34" charset="-122"/>
              <a:ea typeface="微软雅黑" panose="020B0503020204020204" pitchFamily="34" charset="-122"/>
            </a:endParaRPr>
          </a:p>
        </p:txBody>
      </p:sp>
      <p:sp>
        <p:nvSpPr>
          <p:cNvPr id="83972" name="Rectangle 3"/>
          <p:cNvSpPr>
            <a:spLocks noGrp="1"/>
          </p:cNvSpPr>
          <p:nvPr>
            <p:ph idx="1"/>
          </p:nvPr>
        </p:nvSpPr>
        <p:spPr>
          <a:xfrm>
            <a:off x="457200" y="1490663"/>
            <a:ext cx="8229600" cy="4530725"/>
          </a:xfrm>
        </p:spPr>
        <p:txBody>
          <a:bodyPr vert="horz" wrap="square" lIns="91440" tIns="45720" rIns="91440" bIns="45720" anchor="t"/>
          <a:p>
            <a:pPr algn="just" eaLnBrk="1" hangingPunct="1">
              <a:lnSpc>
                <a:spcPct val="140000"/>
              </a:lnSpc>
              <a:spcBef>
                <a:spcPts val="1200"/>
              </a:spcBef>
            </a:pPr>
            <a:r>
              <a:rPr lang="zh-CN" altLang="en-US" dirty="0">
                <a:latin typeface="微软雅黑" panose="020B0503020204020204" pitchFamily="34" charset="-122"/>
                <a:ea typeface="微软雅黑" panose="020B0503020204020204" pitchFamily="34" charset="-122"/>
              </a:rPr>
              <a:t>现代化以来，企业家与艺术家出现分离。企业家变成文化方面的保守派；艺术家则把企业家推崇的工作纪律、效益原则和工业理性，视为套在人身上的枷锁。</a:t>
            </a:r>
            <a:endParaRPr lang="zh-CN" altLang="en-US" dirty="0">
              <a:latin typeface="微软雅黑" panose="020B0503020204020204" pitchFamily="34" charset="-122"/>
              <a:ea typeface="微软雅黑" panose="020B0503020204020204" pitchFamily="34" charset="-122"/>
            </a:endParaRPr>
          </a:p>
          <a:p>
            <a:pPr algn="just" eaLnBrk="1" hangingPunct="1">
              <a:lnSpc>
                <a:spcPct val="140000"/>
              </a:lnSpc>
              <a:spcBef>
                <a:spcPts val="1200"/>
              </a:spcBef>
            </a:pPr>
            <a:r>
              <a:rPr lang="zh-CN" altLang="en-US" dirty="0">
                <a:latin typeface="微软雅黑" panose="020B0503020204020204" pitchFamily="34" charset="-122"/>
                <a:ea typeface="微软雅黑" panose="020B0503020204020204" pitchFamily="34" charset="-122"/>
              </a:rPr>
              <a:t>同时，剧烈的社会变革，在打破原有信仰的同时，却没有及时建立新的信仰目标。</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灯片编号占位符 4"/>
          <p:cNvSpPr txBox="1">
            <a:spLocks noGrp="1"/>
          </p:cNvSpPr>
          <p:nvPr>
            <p:ph type="sldNum" sz="quarter" idx="12"/>
          </p:nvPr>
        </p:nvSpPr>
        <p:spPr>
          <a:xfrm>
            <a:off x="3124200" y="6248400"/>
            <a:ext cx="2895600" cy="457200"/>
          </a:xfrm>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200" dirty="0"/>
            </a:fld>
            <a:endParaRPr lang="en-US" altLang="zh-CN" sz="1200" dirty="0"/>
          </a:p>
        </p:txBody>
      </p:sp>
      <p:sp>
        <p:nvSpPr>
          <p:cNvPr id="84995" name="Rectangle 2"/>
          <p:cNvSpPr>
            <a:spLocks noGrp="1" noRot="1"/>
          </p:cNvSpPr>
          <p:nvPr>
            <p:ph type="title"/>
          </p:nvPr>
        </p:nvSpPr>
        <p:spPr/>
        <p:txBody>
          <a:bodyPr vert="horz" wrap="square" lIns="91440" tIns="45720" rIns="91440" bIns="45720" anchor="t"/>
          <a:p>
            <a:pPr marL="571500" indent="-571500" eaLnBrk="1" hangingPunct="1">
              <a:lnSpc>
                <a:spcPct val="150000"/>
              </a:lnSpc>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现代主义思潮引发的混乱</a:t>
            </a:r>
            <a:endParaRPr lang="zh-CN" altLang="en-US" b="1" dirty="0">
              <a:latin typeface="微软雅黑" panose="020B0503020204020204" pitchFamily="34" charset="-122"/>
              <a:ea typeface="微软雅黑" panose="020B0503020204020204" pitchFamily="34" charset="-122"/>
            </a:endParaRPr>
          </a:p>
        </p:txBody>
      </p:sp>
      <p:sp>
        <p:nvSpPr>
          <p:cNvPr id="84996" name="Rectangle 3"/>
          <p:cNvSpPr>
            <a:spLocks noGrp="1"/>
          </p:cNvSpPr>
          <p:nvPr>
            <p:ph idx="1"/>
          </p:nvPr>
        </p:nvSpPr>
        <p:spPr>
          <a:xfrm>
            <a:off x="457200" y="1485900"/>
            <a:ext cx="8002588" cy="4679950"/>
          </a:xfrm>
        </p:spPr>
        <p:txBody>
          <a:bodyPr vert="horz" wrap="square" lIns="91440" tIns="45720" rIns="91440" bIns="45720" anchor="t"/>
          <a:p>
            <a:pPr algn="just" eaLnBrk="1" hangingPunct="1">
              <a:lnSpc>
                <a:spcPct val="130000"/>
              </a:lnSpc>
              <a:spcBef>
                <a:spcPts val="1200"/>
              </a:spcBef>
            </a:pPr>
            <a:r>
              <a:rPr lang="zh-CN" altLang="en-US" b="1" dirty="0">
                <a:solidFill>
                  <a:srgbClr val="C00000"/>
                </a:solidFill>
                <a:latin typeface="微软雅黑" panose="020B0503020204020204" pitchFamily="34" charset="-122"/>
                <a:ea typeface="微软雅黑" panose="020B0503020204020204" pitchFamily="34" charset="-122"/>
              </a:rPr>
              <a:t>现代主义思潮</a:t>
            </a:r>
            <a:r>
              <a:rPr lang="zh-CN" altLang="en-US" dirty="0">
                <a:solidFill>
                  <a:srgbClr val="0070C0"/>
                </a:solidFill>
                <a:latin typeface="微软雅黑" panose="020B0503020204020204" pitchFamily="34" charset="-122"/>
                <a:ea typeface="微软雅黑" panose="020B0503020204020204" pitchFamily="34" charset="-122"/>
              </a:rPr>
              <a:t>以</a:t>
            </a:r>
            <a:r>
              <a:rPr lang="zh-CN" altLang="en-US" b="1" dirty="0">
                <a:solidFill>
                  <a:srgbClr val="0070C0"/>
                </a:solidFill>
                <a:latin typeface="微软雅黑" panose="020B0503020204020204" pitchFamily="34" charset="-122"/>
                <a:ea typeface="微软雅黑" panose="020B0503020204020204" pitchFamily="34" charset="-122"/>
              </a:rPr>
              <a:t>新、奇、特且不断变换的形式</a:t>
            </a:r>
            <a:r>
              <a:rPr lang="zh-CN" altLang="en-US" dirty="0">
                <a:solidFill>
                  <a:srgbClr val="0070C0"/>
                </a:solidFill>
                <a:latin typeface="微软雅黑" panose="020B0503020204020204" pitchFamily="34" charset="-122"/>
                <a:ea typeface="微软雅黑" panose="020B0503020204020204" pitchFamily="34" charset="-122"/>
              </a:rPr>
              <a:t>，势不可挡地向各种文化领域进军，同大众文化发生广泛的结合。</a:t>
            </a:r>
            <a:endParaRPr lang="zh-CN" altLang="en-US" dirty="0">
              <a:solidFill>
                <a:srgbClr val="0070C0"/>
              </a:solidFill>
              <a:latin typeface="微软雅黑" panose="020B0503020204020204" pitchFamily="34" charset="-122"/>
              <a:ea typeface="微软雅黑" panose="020B0503020204020204" pitchFamily="34" charset="-122"/>
            </a:endParaRPr>
          </a:p>
          <a:p>
            <a:pPr algn="just" eaLnBrk="1" hangingPunct="1">
              <a:lnSpc>
                <a:spcPct val="130000"/>
              </a:lnSpc>
              <a:spcBef>
                <a:spcPts val="1200"/>
              </a:spcBef>
            </a:pPr>
            <a:r>
              <a:rPr lang="zh-CN" altLang="en-US" b="1" dirty="0">
                <a:solidFill>
                  <a:srgbClr val="C00000"/>
                </a:solidFill>
                <a:latin typeface="微软雅黑" panose="020B0503020204020204" pitchFamily="34" charset="-122"/>
                <a:ea typeface="微软雅黑" panose="020B0503020204020204" pitchFamily="34" charset="-122"/>
              </a:rPr>
              <a:t>现代主义</a:t>
            </a:r>
            <a:r>
              <a:rPr lang="zh-CN" altLang="en-US" dirty="0">
                <a:latin typeface="微软雅黑" panose="020B0503020204020204" pitchFamily="34" charset="-122"/>
                <a:ea typeface="微软雅黑" panose="020B0503020204020204" pitchFamily="34" charset="-122"/>
              </a:rPr>
              <a:t>宣扬</a:t>
            </a:r>
            <a:r>
              <a:rPr lang="zh-CN" altLang="en-US" b="1" dirty="0">
                <a:solidFill>
                  <a:srgbClr val="0070C0"/>
                </a:solidFill>
                <a:latin typeface="微软雅黑" panose="020B0503020204020204" pitchFamily="34" charset="-122"/>
                <a:ea typeface="微软雅黑" panose="020B0503020204020204" pitchFamily="34" charset="-122"/>
              </a:rPr>
              <a:t>个性、自我和本能</a:t>
            </a:r>
            <a:r>
              <a:rPr lang="zh-CN" altLang="en-US" dirty="0">
                <a:latin typeface="微软雅黑" panose="020B0503020204020204" pitchFamily="34" charset="-122"/>
                <a:ea typeface="微软雅黑" panose="020B0503020204020204" pitchFamily="34" charset="-122"/>
              </a:rPr>
              <a:t>，并以此</a:t>
            </a:r>
            <a:r>
              <a:rPr lang="zh-CN" altLang="en-US" b="1" dirty="0">
                <a:solidFill>
                  <a:srgbClr val="0070C0"/>
                </a:solidFill>
                <a:latin typeface="微软雅黑" panose="020B0503020204020204" pitchFamily="34" charset="-122"/>
                <a:ea typeface="微软雅黑" panose="020B0503020204020204" pitchFamily="34" charset="-122"/>
              </a:rPr>
              <a:t>对抗工业和科学为基础的工业秩序和工具理性。</a:t>
            </a:r>
            <a:r>
              <a:rPr lang="zh-CN" altLang="en-US" dirty="0">
                <a:latin typeface="微软雅黑" panose="020B0503020204020204" pitchFamily="34" charset="-122"/>
                <a:ea typeface="微软雅黑" panose="020B0503020204020204" pitchFamily="34" charset="-122"/>
              </a:rPr>
              <a:t>在这个过程中，</a:t>
            </a:r>
            <a:r>
              <a:rPr lang="zh-CN" altLang="en-US" b="1" dirty="0">
                <a:solidFill>
                  <a:srgbClr val="C00000"/>
                </a:solidFill>
                <a:latin typeface="微软雅黑" panose="020B0503020204020204" pitchFamily="34" charset="-122"/>
                <a:ea typeface="微软雅黑" panose="020B0503020204020204" pitchFamily="34" charset="-122"/>
              </a:rPr>
              <a:t>现代主义</a:t>
            </a:r>
            <a:r>
              <a:rPr lang="zh-CN" altLang="en-US" dirty="0">
                <a:latin typeface="微软雅黑" panose="020B0503020204020204" pitchFamily="34" charset="-122"/>
                <a:ea typeface="微软雅黑" panose="020B0503020204020204" pitchFamily="34" charset="-122"/>
              </a:rPr>
              <a:t>不断走向</a:t>
            </a:r>
            <a:r>
              <a:rPr lang="zh-CN" altLang="en-US" b="1" dirty="0">
                <a:solidFill>
                  <a:srgbClr val="0070C0"/>
                </a:solidFill>
                <a:latin typeface="微软雅黑" panose="020B0503020204020204" pitchFamily="34" charset="-122"/>
                <a:ea typeface="微软雅黑" panose="020B0503020204020204" pitchFamily="34" charset="-122"/>
              </a:rPr>
              <a:t>自我否定、自我毁灭。</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太阳形 1">
            <a:hlinkClick r:id="rId1" action="ppaction://hlinksldjump"/>
          </p:cNvPr>
          <p:cNvSpPr/>
          <p:nvPr/>
        </p:nvSpPr>
        <p:spPr>
          <a:xfrm>
            <a:off x="7451725" y="5445125"/>
            <a:ext cx="914400" cy="9144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5365" name="Rectangle 3"/>
          <p:cNvSpPr>
            <a:spLocks noGrp="1"/>
          </p:cNvSpPr>
          <p:nvPr>
            <p:ph idx="1"/>
          </p:nvPr>
        </p:nvSpPr>
        <p:spPr>
          <a:xfrm>
            <a:off x="685800" y="1557338"/>
            <a:ext cx="8001000" cy="4541837"/>
          </a:xfrm>
        </p:spPr>
        <p:txBody>
          <a:bodyPr vert="horz" wrap="square" lIns="91440" tIns="45720" rIns="91440" bIns="45720" anchor="t"/>
          <a:p>
            <a:pPr eaLnBrk="1" hangingPunct="1">
              <a:lnSpc>
                <a:spcPct val="120000"/>
              </a:lnSpc>
              <a:spcBef>
                <a:spcPts val="1200"/>
              </a:spcBef>
            </a:pPr>
            <a:r>
              <a:rPr lang="zh-CN" altLang="en-US" sz="2600" b="1" dirty="0">
                <a:solidFill>
                  <a:srgbClr val="996600"/>
                </a:solidFill>
                <a:latin typeface="微软雅黑" panose="020B0503020204020204" pitchFamily="34" charset="-122"/>
                <a:ea typeface="微软雅黑" panose="020B0503020204020204" pitchFamily="34" charset="-122"/>
              </a:rPr>
              <a:t>帕森斯</a:t>
            </a:r>
            <a:r>
              <a:rPr lang="zh-CN" altLang="en-US" sz="2600" b="1" dirty="0">
                <a:latin typeface="微软雅黑" panose="020B0503020204020204" pitchFamily="34" charset="-122"/>
                <a:ea typeface="微软雅黑" panose="020B0503020204020204" pitchFamily="34" charset="-122"/>
              </a:rPr>
              <a:t>提出对于</a:t>
            </a:r>
            <a:r>
              <a:rPr lang="zh-CN" altLang="en-US" sz="2600" b="1" dirty="0">
                <a:solidFill>
                  <a:srgbClr val="FF0000"/>
                </a:solidFill>
                <a:latin typeface="微软雅黑" panose="020B0503020204020204" pitchFamily="34" charset="-122"/>
                <a:ea typeface="微软雅黑" panose="020B0503020204020204" pitchFamily="34" charset="-122"/>
              </a:rPr>
              <a:t>现代</a:t>
            </a:r>
            <a:r>
              <a:rPr lang="zh-CN" altLang="en-US" sz="2600" b="1" dirty="0">
                <a:latin typeface="微软雅黑" panose="020B0503020204020204" pitchFamily="34" charset="-122"/>
                <a:ea typeface="微软雅黑" panose="020B0503020204020204" pitchFamily="34" charset="-122"/>
              </a:rPr>
              <a:t>社会和</a:t>
            </a:r>
            <a:r>
              <a:rPr lang="zh-CN" altLang="en-US" sz="2600" b="1" dirty="0">
                <a:solidFill>
                  <a:srgbClr val="FF0000"/>
                </a:solidFill>
                <a:latin typeface="微软雅黑" panose="020B0503020204020204" pitchFamily="34" charset="-122"/>
                <a:ea typeface="微软雅黑" panose="020B0503020204020204" pitchFamily="34" charset="-122"/>
              </a:rPr>
              <a:t>传统</a:t>
            </a:r>
            <a:r>
              <a:rPr lang="zh-CN" altLang="en-US" sz="2600" b="1" dirty="0">
                <a:latin typeface="微软雅黑" panose="020B0503020204020204" pitchFamily="34" charset="-122"/>
                <a:ea typeface="微软雅黑" panose="020B0503020204020204" pitchFamily="34" charset="-122"/>
              </a:rPr>
              <a:t>社会，可以用人的行为与人们之间相互关系的五个模式变项来表示：</a:t>
            </a:r>
            <a:endParaRPr lang="zh-CN" altLang="en-US" sz="2600" b="1" dirty="0">
              <a:latin typeface="微软雅黑" panose="020B0503020204020204" pitchFamily="34" charset="-122"/>
              <a:ea typeface="微软雅黑" panose="020B0503020204020204" pitchFamily="34" charset="-122"/>
            </a:endParaRPr>
          </a:p>
          <a:p>
            <a:pPr lvl="1" eaLnBrk="1" hangingPunct="1">
              <a:lnSpc>
                <a:spcPct val="120000"/>
              </a:lnSpc>
              <a:spcBef>
                <a:spcPts val="1200"/>
              </a:spcBef>
            </a:pPr>
            <a:r>
              <a:rPr lang="zh-CN" altLang="en-US" sz="2200" b="1" dirty="0">
                <a:solidFill>
                  <a:schemeClr val="hlink"/>
                </a:solidFill>
                <a:latin typeface="微软雅黑" panose="020B0503020204020204" pitchFamily="34" charset="-122"/>
                <a:ea typeface="微软雅黑" panose="020B0503020204020204" pitchFamily="34" charset="-122"/>
              </a:rPr>
              <a:t>情感性        </a:t>
            </a:r>
            <a:r>
              <a:rPr lang="zh-CN" altLang="en-US" sz="2200" b="1" dirty="0">
                <a:solidFill>
                  <a:srgbClr val="0033CC"/>
                </a:solidFill>
                <a:latin typeface="微软雅黑" panose="020B0503020204020204" pitchFamily="34" charset="-122"/>
                <a:ea typeface="微软雅黑" panose="020B0503020204020204" pitchFamily="34" charset="-122"/>
              </a:rPr>
              <a:t>非情感性（理性）</a:t>
            </a:r>
            <a:endParaRPr lang="zh-CN" altLang="en-US" sz="2200" b="1" dirty="0">
              <a:solidFill>
                <a:srgbClr val="0033CC"/>
              </a:solidFill>
              <a:latin typeface="微软雅黑" panose="020B0503020204020204" pitchFamily="34" charset="-122"/>
              <a:ea typeface="微软雅黑" panose="020B0503020204020204" pitchFamily="34" charset="-122"/>
            </a:endParaRPr>
          </a:p>
          <a:p>
            <a:pPr lvl="1" eaLnBrk="1" hangingPunct="1">
              <a:lnSpc>
                <a:spcPct val="120000"/>
              </a:lnSpc>
              <a:spcBef>
                <a:spcPts val="1200"/>
              </a:spcBef>
            </a:pPr>
            <a:r>
              <a:rPr lang="zh-CN" altLang="en-US" sz="2200" b="1" dirty="0">
                <a:solidFill>
                  <a:schemeClr val="hlink"/>
                </a:solidFill>
                <a:latin typeface="微软雅黑" panose="020B0503020204020204" pitchFamily="34" charset="-122"/>
                <a:ea typeface="微软雅黑" panose="020B0503020204020204" pitchFamily="34" charset="-122"/>
              </a:rPr>
              <a:t>集体取向        </a:t>
            </a:r>
            <a:r>
              <a:rPr lang="zh-CN" altLang="en-US" sz="2200" b="1" dirty="0">
                <a:solidFill>
                  <a:srgbClr val="0033CC"/>
                </a:solidFill>
                <a:latin typeface="微软雅黑" panose="020B0503020204020204" pitchFamily="34" charset="-122"/>
                <a:ea typeface="微软雅黑" panose="020B0503020204020204" pitchFamily="34" charset="-122"/>
              </a:rPr>
              <a:t>个人取向        </a:t>
            </a:r>
            <a:r>
              <a:rPr lang="zh-CN" altLang="en-US" sz="2200" b="1" dirty="0">
                <a:solidFill>
                  <a:srgbClr val="FF0000"/>
                </a:solidFill>
                <a:latin typeface="微软雅黑" panose="020B0503020204020204" pitchFamily="34" charset="-122"/>
                <a:ea typeface="微软雅黑" panose="020B0503020204020204" pitchFamily="34" charset="-122"/>
              </a:rPr>
              <a:t>（孰优孰劣？不能一</a:t>
            </a:r>
            <a:r>
              <a:rPr lang="zh-CN" altLang="en-US" sz="2200" b="1" dirty="0">
                <a:solidFill>
                  <a:srgbClr val="FF0000"/>
                </a:solidFill>
                <a:latin typeface="微软雅黑" panose="020B0503020204020204" pitchFamily="34" charset="-122"/>
                <a:ea typeface="微软雅黑" panose="020B0503020204020204" pitchFamily="34" charset="-122"/>
              </a:rPr>
              <a:t>概论之</a:t>
            </a:r>
            <a:r>
              <a:rPr lang="zh-CN" altLang="en-US" sz="2200" b="1" dirty="0">
                <a:solidFill>
                  <a:srgbClr val="FF0000"/>
                </a:solidFill>
                <a:latin typeface="微软雅黑" panose="020B0503020204020204" pitchFamily="34" charset="-122"/>
                <a:ea typeface="微软雅黑" panose="020B0503020204020204" pitchFamily="34" charset="-122"/>
              </a:rPr>
              <a:t>）</a:t>
            </a:r>
            <a:endParaRPr lang="zh-CN" altLang="en-US" sz="2200" b="1" dirty="0">
              <a:solidFill>
                <a:srgbClr val="0033CC"/>
              </a:solidFill>
              <a:latin typeface="微软雅黑" panose="020B0503020204020204" pitchFamily="34" charset="-122"/>
              <a:ea typeface="微软雅黑" panose="020B0503020204020204" pitchFamily="34" charset="-122"/>
            </a:endParaRPr>
          </a:p>
          <a:p>
            <a:pPr lvl="1" eaLnBrk="1" hangingPunct="1">
              <a:lnSpc>
                <a:spcPct val="120000"/>
              </a:lnSpc>
              <a:spcBef>
                <a:spcPts val="1200"/>
              </a:spcBef>
            </a:pPr>
            <a:r>
              <a:rPr lang="zh-CN" altLang="en-US" sz="2200" b="1" dirty="0">
                <a:solidFill>
                  <a:schemeClr val="hlink"/>
                </a:solidFill>
                <a:latin typeface="微软雅黑" panose="020B0503020204020204" pitchFamily="34" charset="-122"/>
                <a:ea typeface="微软雅黑" panose="020B0503020204020204" pitchFamily="34" charset="-122"/>
              </a:rPr>
              <a:t>特殊性        </a:t>
            </a:r>
            <a:r>
              <a:rPr lang="zh-CN" altLang="en-US" sz="2200" b="1" dirty="0">
                <a:solidFill>
                  <a:srgbClr val="0033CC"/>
                </a:solidFill>
                <a:latin typeface="微软雅黑" panose="020B0503020204020204" pitchFamily="34" charset="-122"/>
                <a:ea typeface="微软雅黑" panose="020B0503020204020204" pitchFamily="34" charset="-122"/>
              </a:rPr>
              <a:t>普遍性</a:t>
            </a:r>
            <a:r>
              <a:rPr lang="zh-CN" altLang="en-US" sz="2200" b="1" dirty="0">
                <a:latin typeface="微软雅黑" panose="020B0503020204020204" pitchFamily="34" charset="-122"/>
                <a:ea typeface="微软雅黑" panose="020B0503020204020204" pitchFamily="34" charset="-122"/>
              </a:rPr>
              <a:t>（个别对待还是一视同仁？）</a:t>
            </a:r>
            <a:endParaRPr lang="zh-CN" altLang="en-US" sz="2200" b="1" dirty="0">
              <a:latin typeface="微软雅黑" panose="020B0503020204020204" pitchFamily="34" charset="-122"/>
              <a:ea typeface="微软雅黑" panose="020B0503020204020204" pitchFamily="34" charset="-122"/>
            </a:endParaRPr>
          </a:p>
          <a:p>
            <a:pPr lvl="1" eaLnBrk="1" hangingPunct="1">
              <a:lnSpc>
                <a:spcPct val="120000"/>
              </a:lnSpc>
              <a:spcBef>
                <a:spcPts val="1200"/>
              </a:spcBef>
            </a:pPr>
            <a:r>
              <a:rPr lang="zh-CN" altLang="en-US" sz="2200" b="1" dirty="0">
                <a:solidFill>
                  <a:schemeClr val="hlink"/>
                </a:solidFill>
                <a:latin typeface="微软雅黑" panose="020B0503020204020204" pitchFamily="34" charset="-122"/>
                <a:ea typeface="微软雅黑" panose="020B0503020204020204" pitchFamily="34" charset="-122"/>
              </a:rPr>
              <a:t>先赋性        </a:t>
            </a:r>
            <a:r>
              <a:rPr lang="zh-CN" altLang="en-US" sz="2200" b="1" dirty="0">
                <a:solidFill>
                  <a:srgbClr val="0033CC"/>
                </a:solidFill>
                <a:latin typeface="微软雅黑" panose="020B0503020204020204" pitchFamily="34" charset="-122"/>
                <a:ea typeface="微软雅黑" panose="020B0503020204020204" pitchFamily="34" charset="-122"/>
              </a:rPr>
              <a:t>自致性</a:t>
            </a:r>
            <a:r>
              <a:rPr lang="zh-CN" altLang="en-US" sz="2200" b="1" dirty="0">
                <a:latin typeface="微软雅黑" panose="020B0503020204020204" pitchFamily="34" charset="-122"/>
                <a:ea typeface="微软雅黑" panose="020B0503020204020204" pitchFamily="34" charset="-122"/>
              </a:rPr>
              <a:t>（世袭还是个人努力获得？）</a:t>
            </a:r>
            <a:endParaRPr lang="zh-CN" altLang="en-US" sz="2200" b="1" dirty="0">
              <a:latin typeface="微软雅黑" panose="020B0503020204020204" pitchFamily="34" charset="-122"/>
              <a:ea typeface="微软雅黑" panose="020B0503020204020204" pitchFamily="34" charset="-122"/>
            </a:endParaRPr>
          </a:p>
          <a:p>
            <a:pPr lvl="1" eaLnBrk="1" hangingPunct="1">
              <a:lnSpc>
                <a:spcPct val="120000"/>
              </a:lnSpc>
              <a:spcBef>
                <a:spcPts val="1200"/>
              </a:spcBef>
            </a:pPr>
            <a:r>
              <a:rPr lang="zh-CN" altLang="en-US" sz="2200" b="1" dirty="0">
                <a:solidFill>
                  <a:schemeClr val="hlink"/>
                </a:solidFill>
                <a:latin typeface="微软雅黑" panose="020B0503020204020204" pitchFamily="34" charset="-122"/>
                <a:ea typeface="微软雅黑" panose="020B0503020204020204" pitchFamily="34" charset="-122"/>
              </a:rPr>
              <a:t>扩散性        </a:t>
            </a:r>
            <a:r>
              <a:rPr lang="zh-CN" altLang="en-US" sz="2200" b="1" dirty="0">
                <a:solidFill>
                  <a:srgbClr val="0033CC"/>
                </a:solidFill>
                <a:latin typeface="微软雅黑" panose="020B0503020204020204" pitchFamily="34" charset="-122"/>
                <a:ea typeface="微软雅黑" panose="020B0503020204020204" pitchFamily="34" charset="-122"/>
              </a:rPr>
              <a:t>专一性</a:t>
            </a:r>
            <a:r>
              <a:rPr lang="zh-CN" altLang="en-US" sz="2200" b="1" dirty="0">
                <a:latin typeface="微软雅黑" panose="020B0503020204020204" pitchFamily="34" charset="-122"/>
                <a:ea typeface="微软雅黑" panose="020B0503020204020204" pitchFamily="34" charset="-122"/>
              </a:rPr>
              <a:t>（社会关系是片面的还是全面的？）</a:t>
            </a:r>
            <a:endParaRPr lang="zh-CN" altLang="en-US" sz="2200" b="1" dirty="0">
              <a:latin typeface="微软雅黑" panose="020B0503020204020204" pitchFamily="34" charset="-122"/>
              <a:ea typeface="微软雅黑" panose="020B0503020204020204" pitchFamily="34" charset="-122"/>
            </a:endParaRPr>
          </a:p>
          <a:p>
            <a:pPr lvl="1" eaLnBrk="1" hangingPunct="1">
              <a:lnSpc>
                <a:spcPct val="120000"/>
              </a:lnSpc>
              <a:spcBef>
                <a:spcPts val="1200"/>
              </a:spcBef>
              <a:buNone/>
            </a:pP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左边</a:t>
            </a:r>
            <a:r>
              <a:rPr lang="zh-CN" altLang="en-US" sz="2000" b="1" dirty="0">
                <a:latin typeface="微软雅黑" panose="020B0503020204020204" pitchFamily="34" charset="-122"/>
                <a:ea typeface="微软雅黑" panose="020B0503020204020204" pitchFamily="34" charset="-122"/>
              </a:rPr>
              <a:t>代表</a:t>
            </a:r>
            <a:r>
              <a:rPr lang="zh-CN" altLang="en-US" sz="2000" b="1" dirty="0">
                <a:solidFill>
                  <a:srgbClr val="FF0000"/>
                </a:solidFill>
                <a:latin typeface="微软雅黑" panose="020B0503020204020204" pitchFamily="34" charset="-122"/>
                <a:ea typeface="微软雅黑" panose="020B0503020204020204" pitchFamily="34" charset="-122"/>
              </a:rPr>
              <a:t>传统</a:t>
            </a:r>
            <a:r>
              <a:rPr lang="zh-CN" altLang="en-US" sz="2000" b="1" dirty="0">
                <a:latin typeface="微软雅黑" panose="020B0503020204020204" pitchFamily="34" charset="-122"/>
                <a:ea typeface="微软雅黑" panose="020B0503020204020204" pitchFamily="34" charset="-122"/>
              </a:rPr>
              <a:t>社会的极端模式，</a:t>
            </a:r>
            <a:r>
              <a:rPr lang="zh-CN" altLang="en-US" sz="2000" b="1" dirty="0">
                <a:solidFill>
                  <a:srgbClr val="FF0000"/>
                </a:solidFill>
                <a:latin typeface="微软雅黑" panose="020B0503020204020204" pitchFamily="34" charset="-122"/>
                <a:ea typeface="微软雅黑" panose="020B0503020204020204" pitchFamily="34" charset="-122"/>
              </a:rPr>
              <a:t>右边</a:t>
            </a:r>
            <a:r>
              <a:rPr lang="zh-CN" altLang="en-US" sz="2000" b="1" dirty="0">
                <a:latin typeface="微软雅黑" panose="020B0503020204020204" pitchFamily="34" charset="-122"/>
                <a:ea typeface="微软雅黑" panose="020B0503020204020204" pitchFamily="34" charset="-122"/>
              </a:rPr>
              <a:t>代表</a:t>
            </a:r>
            <a:r>
              <a:rPr lang="zh-CN" altLang="en-US" sz="2000" b="1" dirty="0">
                <a:solidFill>
                  <a:srgbClr val="FF0000"/>
                </a:solidFill>
                <a:latin typeface="微软雅黑" panose="020B0503020204020204" pitchFamily="34" charset="-122"/>
                <a:ea typeface="微软雅黑" panose="020B0503020204020204" pitchFamily="34" charset="-122"/>
              </a:rPr>
              <a:t>现代</a:t>
            </a:r>
            <a:r>
              <a:rPr lang="zh-CN" altLang="en-US" sz="2000" b="1" dirty="0">
                <a:latin typeface="微软雅黑" panose="020B0503020204020204" pitchFamily="34" charset="-122"/>
                <a:ea typeface="微软雅黑" panose="020B0503020204020204" pitchFamily="34" charset="-122"/>
              </a:rPr>
              <a:t>社会的极端模式）</a:t>
            </a:r>
            <a:endParaRPr lang="zh-CN" altLang="en-US" sz="2000" b="1" dirty="0">
              <a:latin typeface="微软雅黑" panose="020B0503020204020204" pitchFamily="34" charset="-122"/>
              <a:ea typeface="微软雅黑" panose="020B0503020204020204" pitchFamily="34" charset="-122"/>
            </a:endParaRPr>
          </a:p>
        </p:txBody>
      </p:sp>
      <p:sp>
        <p:nvSpPr>
          <p:cNvPr id="14342" name="AutoShape 4"/>
          <p:cNvSpPr/>
          <p:nvPr/>
        </p:nvSpPr>
        <p:spPr>
          <a:xfrm>
            <a:off x="2500313" y="2786063"/>
            <a:ext cx="288925" cy="215900"/>
          </a:xfrm>
          <a:prstGeom prst="leftRightArrow">
            <a:avLst>
              <a:gd name="adj1" fmla="val 50000"/>
              <a:gd name="adj2" fmla="val 26764"/>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14343" name="AutoShape 5"/>
          <p:cNvSpPr/>
          <p:nvPr/>
        </p:nvSpPr>
        <p:spPr>
          <a:xfrm>
            <a:off x="2786063" y="3384233"/>
            <a:ext cx="288925" cy="215900"/>
          </a:xfrm>
          <a:prstGeom prst="leftRightArrow">
            <a:avLst>
              <a:gd name="adj1" fmla="val 50000"/>
              <a:gd name="adj2" fmla="val 26764"/>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14344" name="AutoShape 6"/>
          <p:cNvSpPr/>
          <p:nvPr/>
        </p:nvSpPr>
        <p:spPr>
          <a:xfrm>
            <a:off x="2500313" y="3914775"/>
            <a:ext cx="288925" cy="215900"/>
          </a:xfrm>
          <a:prstGeom prst="leftRightArrow">
            <a:avLst>
              <a:gd name="adj1" fmla="val 50000"/>
              <a:gd name="adj2" fmla="val 26764"/>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14345" name="AutoShape 7"/>
          <p:cNvSpPr/>
          <p:nvPr/>
        </p:nvSpPr>
        <p:spPr>
          <a:xfrm>
            <a:off x="2500313" y="4462463"/>
            <a:ext cx="288925" cy="215900"/>
          </a:xfrm>
          <a:prstGeom prst="leftRightArrow">
            <a:avLst>
              <a:gd name="adj1" fmla="val 50000"/>
              <a:gd name="adj2" fmla="val 26764"/>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14346" name="AutoShape 8"/>
          <p:cNvSpPr/>
          <p:nvPr/>
        </p:nvSpPr>
        <p:spPr>
          <a:xfrm>
            <a:off x="2500313" y="5000625"/>
            <a:ext cx="288925" cy="215900"/>
          </a:xfrm>
          <a:prstGeom prst="leftRightArrow">
            <a:avLst>
              <a:gd name="adj1" fmla="val 50000"/>
              <a:gd name="adj2" fmla="val 26764"/>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67586" name="Rectangle 2"/>
          <p:cNvSpPr>
            <a:spLocks noGrp="1" noChangeArrowheads="1"/>
          </p:cNvSpPr>
          <p:nvPr>
            <p:ph type="title"/>
          </p:nvPr>
        </p:nvSpPr>
        <p:spPr>
          <a:xfrm>
            <a:off x="539750" y="381000"/>
            <a:ext cx="7918450" cy="1103313"/>
          </a:xfrm>
          <a:solidFill>
            <a:srgbClr val="FFFF00"/>
          </a:solidFill>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ct val="0"/>
              </a:spcBef>
              <a:spcAft>
                <a:spcPct val="0"/>
              </a:spcAft>
              <a:buClr>
                <a:srgbClr val="FF0000"/>
              </a:buClr>
              <a:buSzPct val="90000"/>
              <a:buFont typeface="Wingdings" panose="05000000000000000000" pitchFamily="2" charset="2"/>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1.2 </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社会</a:t>
            </a:r>
            <a:r>
              <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现代化</a:t>
            </a:r>
            <a:endPar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6389" name="Rectangle 1027"/>
          <p:cNvSpPr>
            <a:spLocks noGrp="1"/>
          </p:cNvSpPr>
          <p:nvPr>
            <p:ph idx="1"/>
          </p:nvPr>
        </p:nvSpPr>
        <p:spPr>
          <a:xfrm>
            <a:off x="684213" y="1557338"/>
            <a:ext cx="7773987" cy="4392612"/>
          </a:xfrm>
        </p:spPr>
        <p:txBody>
          <a:bodyPr vert="horz" wrap="square" lIns="91440" tIns="45720" rIns="91440" bIns="45720" anchor="t"/>
          <a:p>
            <a:pPr eaLnBrk="1" hangingPunct="1">
              <a:lnSpc>
                <a:spcPct val="130000"/>
              </a:lnSpc>
              <a:spcBef>
                <a:spcPts val="600"/>
              </a:spcBef>
              <a:buFont typeface="Wingdings" panose="05000000000000000000" charset="0"/>
              <a:buChar char="p"/>
            </a:pPr>
            <a:r>
              <a:rPr lang="zh-CN" altLang="en-US" sz="2600" b="1" dirty="0">
                <a:solidFill>
                  <a:srgbClr val="003399"/>
                </a:solidFill>
                <a:latin typeface="微软雅黑" panose="020B0503020204020204" pitchFamily="34" charset="-122"/>
                <a:ea typeface="微软雅黑" panose="020B0503020204020204" pitchFamily="34" charset="-122"/>
              </a:rPr>
              <a:t>以工业化为</a:t>
            </a:r>
            <a:r>
              <a:rPr lang="zh-CN" altLang="en-US" sz="2600" b="1" dirty="0">
                <a:solidFill>
                  <a:schemeClr val="tx2"/>
                </a:solidFill>
                <a:latin typeface="微软雅黑" panose="020B0503020204020204" pitchFamily="34" charset="-122"/>
                <a:ea typeface="微软雅黑" panose="020B0503020204020204" pitchFamily="34" charset="-122"/>
              </a:rPr>
              <a:t>核心</a:t>
            </a:r>
            <a:r>
              <a:rPr lang="zh-CN" altLang="en-US" sz="2600" b="1" dirty="0">
                <a:solidFill>
                  <a:srgbClr val="003399"/>
                </a:solidFill>
                <a:latin typeface="微软雅黑" panose="020B0503020204020204" pitchFamily="34" charset="-122"/>
                <a:ea typeface="微软雅黑" panose="020B0503020204020204" pitchFamily="34" charset="-122"/>
              </a:rPr>
              <a:t>的经济现代化</a:t>
            </a:r>
            <a:endParaRPr lang="zh-CN" altLang="en-US" sz="2600" b="1" dirty="0">
              <a:solidFill>
                <a:srgbClr val="003399"/>
              </a:solidFill>
              <a:latin typeface="微软雅黑" panose="020B0503020204020204" pitchFamily="34" charset="-122"/>
              <a:ea typeface="微软雅黑" panose="020B0503020204020204" pitchFamily="34" charset="-122"/>
            </a:endParaRPr>
          </a:p>
          <a:p>
            <a:pPr eaLnBrk="1" hangingPunct="1">
              <a:lnSpc>
                <a:spcPct val="130000"/>
              </a:lnSpc>
              <a:spcBef>
                <a:spcPts val="600"/>
              </a:spcBef>
              <a:buFont typeface="Wingdings" panose="05000000000000000000" charset="0"/>
              <a:buChar char="p"/>
            </a:pPr>
            <a:r>
              <a:rPr lang="zh-CN" altLang="en-US" sz="2600" b="1" dirty="0">
                <a:solidFill>
                  <a:srgbClr val="003399"/>
                </a:solidFill>
                <a:latin typeface="微软雅黑" panose="020B0503020204020204" pitchFamily="34" charset="-122"/>
                <a:ea typeface="微软雅黑" panose="020B0503020204020204" pitchFamily="34" charset="-122"/>
              </a:rPr>
              <a:t>以民主和效率为</a:t>
            </a:r>
            <a:r>
              <a:rPr lang="zh-CN" altLang="en-US" sz="2600" b="1" dirty="0">
                <a:solidFill>
                  <a:schemeClr val="tx2"/>
                </a:solidFill>
                <a:latin typeface="微软雅黑" panose="020B0503020204020204" pitchFamily="34" charset="-122"/>
                <a:ea typeface="微软雅黑" panose="020B0503020204020204" pitchFamily="34" charset="-122"/>
              </a:rPr>
              <a:t>标志</a:t>
            </a:r>
            <a:r>
              <a:rPr lang="zh-CN" altLang="en-US" sz="2600" b="1" dirty="0">
                <a:solidFill>
                  <a:srgbClr val="003399"/>
                </a:solidFill>
                <a:latin typeface="微软雅黑" panose="020B0503020204020204" pitchFamily="34" charset="-122"/>
                <a:ea typeface="微软雅黑" panose="020B0503020204020204" pitchFamily="34" charset="-122"/>
              </a:rPr>
              <a:t>的政治现代化</a:t>
            </a:r>
            <a:endParaRPr lang="zh-CN" altLang="en-US" sz="2600" b="1" dirty="0">
              <a:solidFill>
                <a:srgbClr val="003399"/>
              </a:solidFill>
              <a:latin typeface="微软雅黑" panose="020B0503020204020204" pitchFamily="34" charset="-122"/>
              <a:ea typeface="微软雅黑" panose="020B0503020204020204" pitchFamily="34" charset="-122"/>
            </a:endParaRPr>
          </a:p>
          <a:p>
            <a:pPr eaLnBrk="1" hangingPunct="1">
              <a:lnSpc>
                <a:spcPct val="130000"/>
              </a:lnSpc>
              <a:spcBef>
                <a:spcPts val="600"/>
              </a:spcBef>
              <a:buFont typeface="Wingdings" panose="05000000000000000000" charset="0"/>
              <a:buChar char="p"/>
            </a:pPr>
            <a:r>
              <a:rPr lang="zh-CN" altLang="en-US" sz="2600" b="1" dirty="0">
                <a:solidFill>
                  <a:srgbClr val="003399"/>
                </a:solidFill>
                <a:latin typeface="微软雅黑" panose="020B0503020204020204" pitchFamily="34" charset="-122"/>
                <a:ea typeface="微软雅黑" panose="020B0503020204020204" pitchFamily="34" charset="-122"/>
              </a:rPr>
              <a:t>以人口高度集聚为特征的城镇现代化 </a:t>
            </a:r>
            <a:r>
              <a:rPr lang="zh-CN" altLang="en-US" sz="2200" b="1" dirty="0">
                <a:solidFill>
                  <a:schemeClr val="tx2"/>
                </a:solidFill>
                <a:latin typeface="微软雅黑" panose="020B0503020204020204" pitchFamily="34" charset="-122"/>
                <a:ea typeface="微软雅黑" panose="020B0503020204020204" pitchFamily="34" charset="-122"/>
              </a:rPr>
              <a:t>（必然结果）</a:t>
            </a:r>
            <a:endParaRPr lang="zh-CN" altLang="en-US" sz="2200" b="1" dirty="0">
              <a:solidFill>
                <a:schemeClr val="tx2"/>
              </a:solidFill>
              <a:latin typeface="微软雅黑" panose="020B0503020204020204" pitchFamily="34" charset="-122"/>
              <a:ea typeface="微软雅黑" panose="020B0503020204020204" pitchFamily="34" charset="-122"/>
            </a:endParaRPr>
          </a:p>
          <a:p>
            <a:pPr eaLnBrk="1" hangingPunct="1">
              <a:lnSpc>
                <a:spcPct val="130000"/>
              </a:lnSpc>
              <a:spcBef>
                <a:spcPts val="600"/>
              </a:spcBef>
              <a:buFont typeface="Wingdings" panose="05000000000000000000" charset="0"/>
              <a:buChar char="p"/>
            </a:pPr>
            <a:r>
              <a:rPr lang="zh-CN" altLang="en-US" sz="2600" b="1" dirty="0">
                <a:solidFill>
                  <a:srgbClr val="003399"/>
                </a:solidFill>
                <a:latin typeface="微软雅黑" panose="020B0503020204020204" pitchFamily="34" charset="-122"/>
                <a:ea typeface="微软雅黑" panose="020B0503020204020204" pitchFamily="34" charset="-122"/>
              </a:rPr>
              <a:t>以科层制为</a:t>
            </a:r>
            <a:r>
              <a:rPr lang="zh-CN" altLang="en-US" sz="2600" b="1" dirty="0">
                <a:solidFill>
                  <a:schemeClr val="tx2"/>
                </a:solidFill>
                <a:latin typeface="微软雅黑" panose="020B0503020204020204" pitchFamily="34" charset="-122"/>
                <a:ea typeface="微软雅黑" panose="020B0503020204020204" pitchFamily="34" charset="-122"/>
              </a:rPr>
              <a:t>起点</a:t>
            </a:r>
            <a:r>
              <a:rPr lang="zh-CN" altLang="en-US" sz="2600" b="1" dirty="0">
                <a:solidFill>
                  <a:srgbClr val="003399"/>
                </a:solidFill>
                <a:latin typeface="微软雅黑" panose="020B0503020204020204" pitchFamily="34" charset="-122"/>
                <a:ea typeface="微软雅黑" panose="020B0503020204020204" pitchFamily="34" charset="-122"/>
              </a:rPr>
              <a:t>的组织管理现代化</a:t>
            </a:r>
            <a:endParaRPr lang="zh-CN" altLang="en-US" sz="2600" b="1" dirty="0">
              <a:solidFill>
                <a:srgbClr val="003399"/>
              </a:solidFill>
              <a:latin typeface="微软雅黑" panose="020B0503020204020204" pitchFamily="34" charset="-122"/>
              <a:ea typeface="微软雅黑" panose="020B0503020204020204" pitchFamily="34" charset="-122"/>
            </a:endParaRPr>
          </a:p>
          <a:p>
            <a:pPr eaLnBrk="1" hangingPunct="1">
              <a:lnSpc>
                <a:spcPct val="130000"/>
              </a:lnSpc>
              <a:spcBef>
                <a:spcPts val="600"/>
              </a:spcBef>
              <a:buFont typeface="Wingdings" panose="05000000000000000000" charset="0"/>
              <a:buChar char="p"/>
            </a:pPr>
            <a:r>
              <a:rPr lang="zh-CN" altLang="en-US" sz="2600" b="1" dirty="0">
                <a:solidFill>
                  <a:srgbClr val="003399"/>
                </a:solidFill>
                <a:latin typeface="微软雅黑" panose="020B0503020204020204" pitchFamily="34" charset="-122"/>
                <a:ea typeface="微软雅黑" panose="020B0503020204020204" pitchFamily="34" charset="-122"/>
              </a:rPr>
              <a:t>社会结构的变化 </a:t>
            </a:r>
            <a:r>
              <a:rPr lang="zh-CN" altLang="en-US" sz="2100" b="1" dirty="0">
                <a:solidFill>
                  <a:schemeClr val="tx2"/>
                </a:solidFill>
                <a:latin typeface="微软雅黑" panose="020B0503020204020204" pitchFamily="34" charset="-122"/>
                <a:ea typeface="微软雅黑" panose="020B0503020204020204" pitchFamily="34" charset="-122"/>
              </a:rPr>
              <a:t>（专业化分工与普遍社会关系的建立）</a:t>
            </a:r>
            <a:endParaRPr lang="zh-CN" altLang="en-US" sz="2100" b="1" dirty="0">
              <a:solidFill>
                <a:schemeClr val="tx2"/>
              </a:solidFill>
              <a:latin typeface="微软雅黑" panose="020B0503020204020204" pitchFamily="34" charset="-122"/>
              <a:ea typeface="微软雅黑" panose="020B0503020204020204" pitchFamily="34" charset="-122"/>
            </a:endParaRPr>
          </a:p>
          <a:p>
            <a:pPr eaLnBrk="1" hangingPunct="1">
              <a:lnSpc>
                <a:spcPct val="130000"/>
              </a:lnSpc>
              <a:spcBef>
                <a:spcPts val="600"/>
              </a:spcBef>
              <a:buFont typeface="Wingdings" panose="05000000000000000000" charset="0"/>
              <a:buChar char="p"/>
            </a:pPr>
            <a:r>
              <a:rPr lang="zh-CN" altLang="en-US" sz="2600" b="1" dirty="0">
                <a:solidFill>
                  <a:srgbClr val="003399"/>
                </a:solidFill>
                <a:latin typeface="微软雅黑" panose="020B0503020204020204" pitchFamily="34" charset="-122"/>
                <a:ea typeface="微软雅黑" panose="020B0503020204020204" pitchFamily="34" charset="-122"/>
              </a:rPr>
              <a:t>文化与人的现代化 </a:t>
            </a:r>
            <a:r>
              <a:rPr lang="zh-CN" altLang="en-US" sz="2200" b="1" dirty="0">
                <a:solidFill>
                  <a:schemeClr val="tx2"/>
                </a:solidFill>
                <a:latin typeface="微软雅黑" panose="020B0503020204020204" pitchFamily="34" charset="-122"/>
                <a:ea typeface="微软雅黑" panose="020B0503020204020204" pitchFamily="34" charset="-122"/>
              </a:rPr>
              <a:t>（核心价值观）</a:t>
            </a:r>
            <a:endParaRPr lang="zh-CN" altLang="en-US" sz="2200" b="1" dirty="0">
              <a:solidFill>
                <a:schemeClr val="tx2"/>
              </a:solidFill>
              <a:latin typeface="微软雅黑" panose="020B0503020204020204" pitchFamily="34" charset="-122"/>
              <a:ea typeface="微软雅黑" panose="020B0503020204020204" pitchFamily="34" charset="-122"/>
            </a:endParaRPr>
          </a:p>
          <a:p>
            <a:pPr eaLnBrk="1" hangingPunct="1">
              <a:lnSpc>
                <a:spcPct val="130000"/>
              </a:lnSpc>
              <a:spcBef>
                <a:spcPts val="600"/>
              </a:spcBef>
              <a:buFont typeface="Wingdings" panose="05000000000000000000" charset="0"/>
              <a:buChar char="p"/>
            </a:pPr>
            <a:r>
              <a:rPr lang="zh-CN" altLang="en-US" sz="2600" b="1" dirty="0">
                <a:solidFill>
                  <a:srgbClr val="003399"/>
                </a:solidFill>
                <a:latin typeface="微软雅黑" panose="020B0503020204020204" pitchFamily="34" charset="-122"/>
                <a:ea typeface="微软雅黑" panose="020B0503020204020204" pitchFamily="34" charset="-122"/>
              </a:rPr>
              <a:t>生活方式的现代化</a:t>
            </a:r>
            <a:r>
              <a:rPr lang="zh-CN" altLang="en-US" sz="2100" b="1" dirty="0">
                <a:solidFill>
                  <a:schemeClr val="tx2"/>
                </a:solidFill>
                <a:latin typeface="微软雅黑" panose="020B0503020204020204" pitchFamily="34" charset="-122"/>
                <a:ea typeface="微软雅黑" panose="020B0503020204020204" pitchFamily="34" charset="-122"/>
              </a:rPr>
              <a:t>（ 生活水平、生活质量、生活态度）</a:t>
            </a:r>
            <a:endParaRPr lang="zh-CN" altLang="en-US" sz="2100" b="1" dirty="0">
              <a:solidFill>
                <a:schemeClr val="tx2"/>
              </a:solidFill>
              <a:latin typeface="微软雅黑" panose="020B0503020204020204" pitchFamily="34" charset="-122"/>
              <a:ea typeface="微软雅黑" panose="020B0503020204020204" pitchFamily="34" charset="-122"/>
            </a:endParaRPr>
          </a:p>
        </p:txBody>
      </p:sp>
      <p:sp>
        <p:nvSpPr>
          <p:cNvPr id="67586" name="Rectangle 2"/>
          <p:cNvSpPr>
            <a:spLocks noGrp="1" noChangeArrowheads="1"/>
          </p:cNvSpPr>
          <p:nvPr>
            <p:ph type="title"/>
          </p:nvPr>
        </p:nvSpPr>
        <p:spPr>
          <a:xfrm>
            <a:off x="539750" y="381000"/>
            <a:ext cx="7918450" cy="1103313"/>
          </a:xfrm>
          <a:solidFill>
            <a:srgbClr val="FFFF00"/>
          </a:solidFill>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ct val="0"/>
              </a:spcBef>
              <a:spcAft>
                <a:spcPct val="0"/>
              </a:spcAft>
              <a:buClr>
                <a:srgbClr val="FF0000"/>
              </a:buClr>
              <a:buSzPct val="90000"/>
              <a:buFont typeface="Wingdings" panose="05000000000000000000" pitchFamily="2" charset="2"/>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1.3 </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社会</a:t>
            </a:r>
            <a:r>
              <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现代化的内容</a:t>
            </a:r>
            <a:endPar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0</TotalTime>
  <Words>12996</Words>
  <Application>WPS 演示</Application>
  <PresentationFormat>全屏显示(4:3)</PresentationFormat>
  <Paragraphs>715</Paragraphs>
  <Slides>72</Slides>
  <Notes>3</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72</vt:i4>
      </vt:variant>
    </vt:vector>
  </HeadingPairs>
  <TitlesOfParts>
    <vt:vector size="87" baseType="lpstr">
      <vt:lpstr>Arial</vt:lpstr>
      <vt:lpstr>宋体</vt:lpstr>
      <vt:lpstr>Wingdings</vt:lpstr>
      <vt:lpstr>Garamond</vt:lpstr>
      <vt:lpstr>Times New Roman</vt:lpstr>
      <vt:lpstr>微软雅黑</vt:lpstr>
      <vt:lpstr>黑体</vt:lpstr>
      <vt:lpstr>华文隶书</vt:lpstr>
      <vt:lpstr>幼圆</vt:lpstr>
      <vt:lpstr>Wingdings</vt:lpstr>
      <vt:lpstr>Arial Unicode MS</vt:lpstr>
      <vt:lpstr>楷体_GB2312</vt:lpstr>
      <vt:lpstr>新宋体</vt:lpstr>
      <vt:lpstr>Edge</vt:lpstr>
      <vt:lpstr>1_Edge</vt:lpstr>
      <vt:lpstr>社会变迁与社会现代化</vt:lpstr>
      <vt:lpstr>内容提要：</vt:lpstr>
      <vt:lpstr>1.2 社会现代化——特殊的社会变迁</vt:lpstr>
      <vt:lpstr>PowerPoint 演示文稿</vt:lpstr>
      <vt:lpstr>1.2 社会现代化</vt:lpstr>
      <vt:lpstr>1.2 社会现代化</vt:lpstr>
      <vt:lpstr>1.2 社会现代化</vt:lpstr>
      <vt:lpstr>1.2 社会现代化</vt:lpstr>
      <vt:lpstr>1.3 社会现代化的内容</vt:lpstr>
      <vt:lpstr>1.4 和谐论 vs 冲突论</vt:lpstr>
      <vt:lpstr>1.4 和谐论 vs 冲突论</vt:lpstr>
      <vt:lpstr>1.4 和谐论 vs 冲突论</vt:lpstr>
      <vt:lpstr>PowerPoint 演示文稿</vt:lpstr>
      <vt:lpstr>PowerPoint 演示文稿</vt:lpstr>
      <vt:lpstr>PowerPoint 演示文稿</vt:lpstr>
      <vt:lpstr>PowerPoint 演示文稿</vt:lpstr>
      <vt:lpstr>PowerPoint 演示文稿</vt:lpstr>
      <vt:lpstr>  讨论与思考：</vt:lpstr>
      <vt:lpstr> 2.  现代化与工业革命历程 </vt:lpstr>
      <vt:lpstr> 2.  现代化与工业革命历程</vt:lpstr>
      <vt:lpstr> 2.1 第一次现代化浪潮（1500~）</vt:lpstr>
      <vt:lpstr> 2.2 第二次现代化浪潮（1776~）</vt:lpstr>
      <vt:lpstr>        第二次现代化浪潮的外部背景 </vt:lpstr>
      <vt:lpstr>外部背景：</vt:lpstr>
      <vt:lpstr>2.3 第三次现代化浪潮（1870~）</vt:lpstr>
      <vt:lpstr>    美国发展经济学家刘易斯认为：</vt:lpstr>
      <vt:lpstr>  低潮期</vt:lpstr>
      <vt:lpstr>  低潮期</vt:lpstr>
      <vt:lpstr>  低潮期</vt:lpstr>
      <vt:lpstr> 2.4 第四次现代化浪潮（1950~）                      ——第二次世界大战后的现代化浪潮 </vt:lpstr>
      <vt:lpstr>                第二次世界大战后的现代化浪潮</vt:lpstr>
      <vt:lpstr>   2.5 历次工业革命之回顾</vt:lpstr>
      <vt:lpstr>思考：</vt:lpstr>
      <vt:lpstr>  3.  现代化两大类型 </vt:lpstr>
      <vt:lpstr>PowerPoint 演示文稿</vt:lpstr>
      <vt:lpstr>3.1 早发内生型现代化</vt:lpstr>
      <vt:lpstr>PowerPoint 演示文稿</vt:lpstr>
      <vt:lpstr>PowerPoint 演示文稿</vt:lpstr>
      <vt:lpstr>3.2 后发外生型现代化</vt:lpstr>
      <vt:lpstr>PowerPoint 演示文稿</vt:lpstr>
      <vt:lpstr>3.2.1后发外生型现代化的特点</vt:lpstr>
      <vt:lpstr>3.2.1后发外生型现代化的特点</vt:lpstr>
      <vt:lpstr>PowerPoint 演示文稿</vt:lpstr>
      <vt:lpstr>3.2.2后发外生型现代化的条件 </vt:lpstr>
      <vt:lpstr>彼得大帝，是后世对沙皇彼得一世的尊称。（1672─1725）俄国罗曼诺夫王朝第四代沙皇，1682年即位，1689年掌握实权。与康熙同时代。他制定的西方化政策是使俄国变成一个强国的主要因素。 </vt:lpstr>
      <vt:lpstr>PowerPoint 演示文稿</vt:lpstr>
      <vt:lpstr>凯末尔（Kemal，又译基马尔，1881.5～1938.11） 被誉为土耳其共和国之父</vt:lpstr>
      <vt:lpstr>思考：凯末尔革命vs 辛亥革命</vt:lpstr>
      <vt:lpstr>PowerPoint 演示文稿</vt:lpstr>
      <vt:lpstr>PowerPoint 演示文稿</vt:lpstr>
      <vt:lpstr>PowerPoint 演示文稿</vt:lpstr>
      <vt:lpstr>3.2.3 后发外生型现代化的特殊问题</vt:lpstr>
      <vt:lpstr>3.2.3 后发外生型现代化的特殊问题</vt:lpstr>
      <vt:lpstr>3.2.3 后发外生型现代化的特殊问题</vt:lpstr>
      <vt:lpstr>3.2.3 后发外生型现代化的特殊问题</vt:lpstr>
      <vt:lpstr>PowerPoint 演示文稿</vt:lpstr>
      <vt:lpstr>PowerPoint 演示文稿</vt:lpstr>
      <vt:lpstr>PowerPoint 演示文稿</vt:lpstr>
      <vt:lpstr>思考：</vt:lpstr>
      <vt:lpstr>4. 关于后现代社会</vt:lpstr>
      <vt:lpstr>4.1 关于后现代主义</vt:lpstr>
      <vt:lpstr>4.2 后工业社会的五个方面变化</vt:lpstr>
      <vt:lpstr>4.3 技术发展引发的社会变化</vt:lpstr>
      <vt:lpstr>4.4 后工业社会文化矛盾</vt:lpstr>
      <vt:lpstr>  关于社会变迁的思考 :</vt:lpstr>
      <vt:lpstr>本课程讲授结束</vt:lpstr>
      <vt:lpstr>社会调查汇报安排</vt:lpstr>
      <vt:lpstr>  附：丹尼尔．贝尔的          后工业社会理论</vt:lpstr>
      <vt:lpstr>丹尼尔．贝尔的生平简介</vt:lpstr>
      <vt:lpstr>后工业社会文化矛盾的分析</vt:lpstr>
      <vt:lpstr>现代工业化进程的文化变迁</vt:lpstr>
      <vt:lpstr>现代主义思潮引发的混乱</vt:lpstr>
    </vt:vector>
  </TitlesOfParts>
  <Company>djt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tnchen</dc:creator>
  <cp:lastModifiedBy>陈天宁</cp:lastModifiedBy>
  <cp:revision>179</cp:revision>
  <dcterms:created xsi:type="dcterms:W3CDTF">2006-12-12T14:35:00Z</dcterms:created>
  <dcterms:modified xsi:type="dcterms:W3CDTF">2020-04-27T05:51:03Z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