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903" r:id="rId3"/>
    <p:sldId id="1107" r:id="rId5"/>
    <p:sldId id="1108" r:id="rId6"/>
    <p:sldId id="1137" r:id="rId7"/>
    <p:sldId id="1138" r:id="rId8"/>
    <p:sldId id="1139" r:id="rId9"/>
    <p:sldId id="1140" r:id="rId10"/>
    <p:sldId id="1141" r:id="rId11"/>
    <p:sldId id="1144" r:id="rId12"/>
    <p:sldId id="1151" r:id="rId13"/>
    <p:sldId id="1153" r:id="rId14"/>
    <p:sldId id="1154" r:id="rId15"/>
    <p:sldId id="1152" r:id="rId16"/>
    <p:sldId id="1150" r:id="rId17"/>
    <p:sldId id="1145" r:id="rId18"/>
    <p:sldId id="1146" r:id="rId19"/>
    <p:sldId id="1106" r:id="rId20"/>
  </p:sldIdLst>
  <p:sldSz cx="9144000" cy="6858000" type="screen4x3"/>
  <p:notesSz cx="6797675" cy="9928225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009900"/>
    <a:srgbClr val="00642D"/>
    <a:srgbClr val="99FFCC"/>
    <a:srgbClr val="CCCCFF"/>
    <a:srgbClr val="66FF99"/>
    <a:srgbClr val="CCFFCC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8519" autoAdjust="0"/>
  </p:normalViewPr>
  <p:slideViewPr>
    <p:cSldViewPr showGuides="1">
      <p:cViewPr varScale="1">
        <p:scale>
          <a:sx n="88" d="100"/>
          <a:sy n="88" d="100"/>
        </p:scale>
        <p:origin x="1046" y="67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803A0E5-B8FC-429F-B929-9CB1AF805AA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 baseline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1903485"/>
            <a:ext cx="3546475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芯片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943445"/>
            <a:ext cx="3721095" cy="19841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75" y="2366554"/>
            <a:ext cx="3442531" cy="2954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207623"/>
            <a:ext cx="2743200" cy="3859620"/>
          </a:xfrm>
          <a:prstGeom prst="rect">
            <a:avLst/>
          </a:prstGeom>
        </p:spPr>
      </p:pic>
      <p:graphicFrame>
        <p:nvGraphicFramePr>
          <p:cNvPr id="92" name="Group 331"/>
          <p:cNvGraphicFramePr>
            <a:graphicFrameLocks noGrp="1"/>
          </p:cNvGraphicFramePr>
          <p:nvPr/>
        </p:nvGraphicFramePr>
        <p:xfrm>
          <a:off x="4575175" y="2032481"/>
          <a:ext cx="2562225" cy="2078039"/>
        </p:xfrm>
        <a:graphic>
          <a:graphicData uri="http://schemas.openxmlformats.org/drawingml/2006/table">
            <a:tbl>
              <a:tblPr/>
              <a:tblGrid>
                <a:gridCol w="1300163"/>
                <a:gridCol w="1262062"/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D    CLK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/Q</a:t>
                      </a:r>
                      <a:endParaRPr kumimoji="1" lang="en-US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↑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↑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   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保持不变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   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保持不变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83492" y="4266095"/>
            <a:ext cx="4406505" cy="2248095"/>
            <a:chOff x="3983492" y="4266095"/>
            <a:chExt cx="4406505" cy="22480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0" y="4266095"/>
              <a:ext cx="4351397" cy="2248095"/>
            </a:xfrm>
            <a:prstGeom prst="rect">
              <a:avLst/>
            </a:prstGeom>
          </p:spPr>
        </p:pic>
        <p:sp>
          <p:nvSpPr>
            <p:cNvPr id="119" name="Text Box 328"/>
            <p:cNvSpPr txBox="1">
              <a:spLocks noChangeArrowheads="1"/>
            </p:cNvSpPr>
            <p:nvPr/>
          </p:nvSpPr>
          <p:spPr bwMode="auto">
            <a:xfrm>
              <a:off x="3983492" y="4892615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C000"/>
                  </a:solidFill>
                </a:rPr>
                <a:t>CLK</a:t>
              </a:r>
              <a:endParaRPr lang="en-US" altLang="zh-CN" dirty="0">
                <a:solidFill>
                  <a:srgbClr val="FFC000"/>
                </a:solidFill>
              </a:endParaRPr>
            </a:p>
          </p:txBody>
        </p:sp>
        <p:sp>
          <p:nvSpPr>
            <p:cNvPr id="120" name="Text Box 329"/>
            <p:cNvSpPr txBox="1">
              <a:spLocks noChangeArrowheads="1"/>
            </p:cNvSpPr>
            <p:nvPr/>
          </p:nvSpPr>
          <p:spPr bwMode="auto">
            <a:xfrm>
              <a:off x="4199392" y="5622925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C000"/>
                  </a:solidFill>
                </a:rPr>
                <a:t>D</a:t>
              </a:r>
              <a:endParaRPr lang="en-US" altLang="zh-CN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7800" y="2209800"/>
            <a:ext cx="35464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芯片验证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功能，记录次态真值表，测试输入输出电平变化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4191000"/>
            <a:ext cx="4030238" cy="22030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79507"/>
            <a:ext cx="3215919" cy="23471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8" y="2158985"/>
            <a:ext cx="2088061" cy="1638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2209800"/>
            <a:ext cx="811847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根据测试结果回答：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从时钟上升沿到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输出经过多长时间？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从时钟上升沿到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输出经过多长时间？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/CLR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经过多长时间？，到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经过多长时间？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有没有什么办法能验证一下不满足建立保持时间会怎样？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1295400"/>
            <a:ext cx="9067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触发器完成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76906"/>
            <a:ext cx="5821680" cy="191579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4399761"/>
            <a:ext cx="5821680" cy="19088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90600" y="3807741"/>
            <a:ext cx="359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边沿触发维持阻塞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触发器原理图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7439" y="617063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锁存器原理图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右弧形箭头 15"/>
          <p:cNvSpPr/>
          <p:nvPr/>
        </p:nvSpPr>
        <p:spPr>
          <a:xfrm>
            <a:off x="6918960" y="2688569"/>
            <a:ext cx="731520" cy="2723515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19600" y="2053110"/>
            <a:ext cx="1092202" cy="157842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0480" y="6190230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置低，用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1、2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号门测试锁存器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57800" y="2209800"/>
            <a:ext cx="3546475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使用芯片内部两个触发器其中的一个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触发器，在面包板上连接电源和输入输出，将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接低电平作为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锁存器使用，进行功能测试。测试和验证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锁存器的逻辑功能，记录次态真值表，测试输入输出电平变化。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295400"/>
            <a:ext cx="9067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触发器完成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79507"/>
            <a:ext cx="3215919" cy="2347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8" y="2158985"/>
            <a:ext cx="2088061" cy="1638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2209800"/>
            <a:ext cx="811847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时序逻辑电路与组合逻辑电路的区别是什么？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锁存器实现存储电路的基本原理是？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关注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上图中带*号的英文标注内容。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锁存器模型进入约束条件后，还能返回正常状态吗？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d. 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锁存器模型进入约束条件后，能动手操作出一个让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锁存器无法返回正常状态的方法吗？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295400"/>
            <a:ext cx="9067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触发器完成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实验报告要求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219200"/>
            <a:ext cx="8196262" cy="4267200"/>
          </a:xfrm>
        </p:spPr>
        <p:txBody>
          <a:bodyPr/>
          <a:lstStyle/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实验步骤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中双稳态元件功能测试电路图；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中双稳态元件功能仿真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结果；分析为什么得到该结果；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74HC00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芯片实现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锁存器的方法及测试结果；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74HC74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芯片结构及管脚功能；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使用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测试并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原理、方法及结果；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使用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测试并验证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锁存器的原理、方法及结果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思考题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0886" y="2209800"/>
            <a:ext cx="4862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：时序逻辑电路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3008" y="342900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371600"/>
            <a:ext cx="8188325" cy="492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中完成双稳态元件功能测试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/S-/R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S-R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D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J-K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触发器的测试与验证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锁存器并验证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199" y="1295400"/>
            <a:ext cx="850576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714499" y="6137371"/>
            <a:ext cx="1532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逻辑图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400800" y="4219094"/>
            <a:ext cx="1893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次态真值表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34"/>
          <p:cNvGraphicFramePr>
            <a:graphicFrameLocks noGrp="1"/>
          </p:cNvGraphicFramePr>
          <p:nvPr/>
        </p:nvGraphicFramePr>
        <p:xfrm>
          <a:off x="6179428" y="2057400"/>
          <a:ext cx="2583572" cy="1981200"/>
        </p:xfrm>
        <a:graphic>
          <a:graphicData uri="http://schemas.openxmlformats.org/drawingml/2006/table">
            <a:tbl>
              <a:tblPr/>
              <a:tblGrid>
                <a:gridCol w="541570"/>
                <a:gridCol w="541570"/>
                <a:gridCol w="722093"/>
                <a:gridCol w="778339"/>
              </a:tblGrid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00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  <a:endParaRPr kumimoji="1"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/>
              <p:cNvSpPr txBox="1"/>
              <p:nvPr/>
            </p:nvSpPr>
            <p:spPr>
              <a:xfrm>
                <a:off x="5700149" y="5947872"/>
                <a:ext cx="3262816" cy="582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1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𝑆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/>
                              </a:rPr>
                              <m:t>𝑅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9" y="5947872"/>
                <a:ext cx="3262816" cy="582724"/>
              </a:xfrm>
              <a:prstGeom prst="rect">
                <a:avLst/>
              </a:prstGeom>
              <a:blipFill rotWithShape="1">
                <a:blip r:embed="rId1"/>
                <a:stretch>
                  <a:fillRect l="-12" t="-79" r="1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2481"/>
            <a:ext cx="25234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40423"/>
            <a:ext cx="5334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8915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1-2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362200" y="6137370"/>
            <a:ext cx="1532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逻辑图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400800" y="4219094"/>
            <a:ext cx="1893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次态真值表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34"/>
              <p:cNvGraphicFramePr>
                <a:graphicFrameLocks noGrp="1"/>
              </p:cNvGraphicFramePr>
              <p:nvPr/>
            </p:nvGraphicFramePr>
            <p:xfrm>
              <a:off x="6179429" y="2057400"/>
              <a:ext cx="2304256" cy="1981200"/>
            </p:xfrm>
            <a:graphic>
              <a:graphicData uri="http://schemas.openxmlformats.org/drawingml/2006/table">
                <a:tbl>
                  <a:tblPr/>
                  <a:tblGrid>
                    <a:gridCol w="432048"/>
                    <a:gridCol w="432048"/>
                    <a:gridCol w="576064"/>
                    <a:gridCol w="864096"/>
                  </a:tblGrid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zh-CN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S</m:t>
                              </m:r>
                            </m:oMath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34"/>
              <p:cNvGraphicFramePr>
                <a:graphicFrameLocks noGrp="1"/>
              </p:cNvGraphicFramePr>
              <p:nvPr/>
            </p:nvGraphicFramePr>
            <p:xfrm>
              <a:off x="6179429" y="2057400"/>
              <a:ext cx="2304256" cy="1981200"/>
            </p:xfrm>
            <a:graphic>
              <a:graphicData uri="http://schemas.openxmlformats.org/drawingml/2006/table">
                <a:tbl>
                  <a:tblPr/>
                  <a:tblGrid>
                    <a:gridCol w="432048"/>
                    <a:gridCol w="432048"/>
                    <a:gridCol w="576064"/>
                    <a:gridCol w="864096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1425"/>
            <a:ext cx="25622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853219"/>
            <a:ext cx="4794786" cy="20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4"/>
              <p:cNvSpPr txBox="1"/>
              <p:nvPr/>
            </p:nvSpPr>
            <p:spPr>
              <a:xfrm>
                <a:off x="5638800" y="5839405"/>
                <a:ext cx="3359766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1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839405"/>
                <a:ext cx="3359766" cy="595932"/>
              </a:xfrm>
              <a:prstGeom prst="rect">
                <a:avLst/>
              </a:prstGeom>
              <a:blipFill rotWithShape="1">
                <a:blip r:embed="rId4"/>
                <a:stretch>
                  <a:fillRect t="-97" r="-1872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199" y="1295400"/>
            <a:ext cx="883920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1-3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889331"/>
            <a:ext cx="4060281" cy="3323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65"/>
              <p:cNvGraphicFramePr>
                <a:graphicFrameLocks noGrp="1"/>
              </p:cNvGraphicFramePr>
              <p:nvPr/>
            </p:nvGraphicFramePr>
            <p:xfrm>
              <a:off x="1127925" y="5638800"/>
              <a:ext cx="6894500" cy="865634"/>
            </p:xfrm>
            <a:graphic>
              <a:graphicData uri="http://schemas.openxmlformats.org/drawingml/2006/table">
                <a:tbl>
                  <a:tblPr/>
                  <a:tblGrid>
                    <a:gridCol w="971550"/>
                    <a:gridCol w="971550"/>
                    <a:gridCol w="971550"/>
                    <a:gridCol w="685750"/>
                    <a:gridCol w="792088"/>
                    <a:gridCol w="720080"/>
                    <a:gridCol w="792088"/>
                    <a:gridCol w="989844"/>
                  </a:tblGrid>
                  <a:tr h="431441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CLR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CLK</m:t>
                                </m:r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panose="02020603050405020304" pitchFamily="18" charset="0"/>
                              <a:ea typeface="宋体" panose="02010600030101010101" pitchFamily="2" charset="-122"/>
                              <a:cs typeface="Times" panose="02020603050405020304" pitchFamily="18" charset="0"/>
                            </a:rPr>
                            <a:t>   Q</a:t>
                          </a:r>
                          <a:endParaRPr kumimoji="1" lang="en-US" altLang="zh-CN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panose="020206030504050203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19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65"/>
              <p:cNvGraphicFramePr>
                <a:graphicFrameLocks noGrp="1"/>
              </p:cNvGraphicFramePr>
              <p:nvPr/>
            </p:nvGraphicFramePr>
            <p:xfrm>
              <a:off x="1127925" y="5638800"/>
              <a:ext cx="6894500" cy="865634"/>
            </p:xfrm>
            <a:graphic>
              <a:graphicData uri="http://schemas.openxmlformats.org/drawingml/2006/table">
                <a:tbl>
                  <a:tblPr/>
                  <a:tblGrid>
                    <a:gridCol w="971550"/>
                    <a:gridCol w="971550"/>
                    <a:gridCol w="971550"/>
                    <a:gridCol w="685750"/>
                    <a:gridCol w="792088"/>
                    <a:gridCol w="720080"/>
                    <a:gridCol w="792088"/>
                    <a:gridCol w="989844"/>
                  </a:tblGrid>
                  <a:tr h="431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panose="02020603050405020304" pitchFamily="18" charset="0"/>
                              <a:ea typeface="宋体" panose="02010600030101010101" pitchFamily="2" charset="-122"/>
                              <a:cs typeface="Times" panose="02020603050405020304" pitchFamily="18" charset="0"/>
                            </a:rPr>
                            <a:t>   Q</a:t>
                          </a:r>
                          <a:endParaRPr kumimoji="1" lang="en-US" altLang="zh-CN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panose="02020603050405020304" pitchFamily="18" charset="0"/>
                            <a:ea typeface="宋体" panose="02010600030101010101" pitchFamily="2" charset="-122"/>
                            <a:cs typeface="Times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43419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5" y="1889331"/>
            <a:ext cx="2112964" cy="2972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4"/>
              <p:cNvSpPr txBox="1"/>
              <p:nvPr/>
            </p:nvSpPr>
            <p:spPr>
              <a:xfrm>
                <a:off x="1066306" y="4919854"/>
                <a:ext cx="1939313" cy="582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1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06" y="4919854"/>
                <a:ext cx="1939313" cy="582339"/>
              </a:xfrm>
              <a:prstGeom prst="rect">
                <a:avLst/>
              </a:prstGeom>
              <a:blipFill rotWithShape="1">
                <a:blip r:embed="rId4"/>
                <a:stretch>
                  <a:fillRect l="-7" t="-87" r="-188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883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1-4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J-K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34" y="3962400"/>
            <a:ext cx="5598113" cy="20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191000" y="6183868"/>
            <a:ext cx="430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触发器构成的边沿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J-K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32467"/>
            <a:ext cx="5452537" cy="199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76400" y="6096000"/>
          <a:ext cx="2069304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3" imgW="24079200" imgH="5486400" progId="Equation.DSMT4">
                  <p:embed/>
                </p:oleObj>
              </mc:Choice>
              <mc:Fallback>
                <p:oleObj name="Equation" r:id="rId3" imgW="24079200" imgH="54864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6096000"/>
                        <a:ext cx="2069304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854587"/>
            <a:ext cx="4624326" cy="32872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342"/>
            <a:ext cx="2563750" cy="2759003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76"/>
              <p:cNvGraphicFramePr>
                <a:graphicFrameLocks noGrp="1"/>
              </p:cNvGraphicFramePr>
              <p:nvPr/>
            </p:nvGraphicFramePr>
            <p:xfrm>
              <a:off x="1143000" y="5410200"/>
              <a:ext cx="5908675" cy="993024"/>
            </p:xfrm>
            <a:graphic>
              <a:graphicData uri="http://schemas.openxmlformats.org/drawingml/2006/table">
                <a:tbl>
                  <a:tblPr/>
                  <a:tblGrid>
                    <a:gridCol w="796925"/>
                    <a:gridCol w="793750"/>
                    <a:gridCol w="796925"/>
                    <a:gridCol w="796925"/>
                    <a:gridCol w="793750"/>
                    <a:gridCol w="796925"/>
                    <a:gridCol w="1133475"/>
                  </a:tblGrid>
                  <a:tr h="45561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CL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K</a:t>
                          </a:r>
                          <a:endPara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CLK</a:t>
                          </a:r>
                          <a:endPara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7411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76"/>
              <p:cNvGraphicFramePr>
                <a:graphicFrameLocks noGrp="1"/>
              </p:cNvGraphicFramePr>
              <p:nvPr/>
            </p:nvGraphicFramePr>
            <p:xfrm>
              <a:off x="1143000" y="5410200"/>
              <a:ext cx="5908675" cy="993024"/>
            </p:xfrm>
            <a:graphic>
              <a:graphicData uri="http://schemas.openxmlformats.org/drawingml/2006/table">
                <a:tbl>
                  <a:tblPr/>
                  <a:tblGrid>
                    <a:gridCol w="796925"/>
                    <a:gridCol w="793750"/>
                    <a:gridCol w="796925"/>
                    <a:gridCol w="796925"/>
                    <a:gridCol w="793750"/>
                    <a:gridCol w="796925"/>
                    <a:gridCol w="1133475"/>
                  </a:tblGrid>
                  <a:tr h="4559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K</a:t>
                          </a:r>
                          <a:endPara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CLK</a:t>
                          </a:r>
                          <a:endPara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</a:tr>
                  <a:tr h="53721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4522230" y="3429000"/>
            <a:ext cx="1728192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7200" y="1295400"/>
            <a:ext cx="883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1-4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J-K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25622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362594"/>
            <a:ext cx="4794786" cy="20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36278" y="193671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7400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芯片搭建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锁存器，验证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锁存器的逻辑功能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570" y="4419600"/>
            <a:ext cx="30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锁存器如何实现数据的锁存功能？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  <p:tag name="COMMONDATA" val="eyJoZGlkIjoiOGQzNzI3ODYxZGU5ZmExN2U4ZTQ2ZWZjMTViYzEzOTQ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WPS 演示</Application>
  <PresentationFormat>全屏显示(4:3)</PresentationFormat>
  <Paragraphs>217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Georgia</vt:lpstr>
      <vt:lpstr>Times New Roman</vt:lpstr>
      <vt:lpstr>黑体</vt:lpstr>
      <vt:lpstr>华文楷体</vt:lpstr>
      <vt:lpstr>微软雅黑</vt:lpstr>
      <vt:lpstr>华文隶书</vt:lpstr>
      <vt:lpstr>Calibri</vt:lpstr>
      <vt:lpstr>Verdana</vt:lpstr>
      <vt:lpstr>Cambria Math</vt:lpstr>
      <vt:lpstr>Cambria Math</vt:lpstr>
      <vt:lpstr>Times</vt:lpstr>
      <vt:lpstr>Arial Unicode MS</vt:lpstr>
      <vt:lpstr>1_Profile</vt:lpstr>
      <vt:lpstr>Equation.DSMT4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pc</cp:lastModifiedBy>
  <cp:revision>1527</cp:revision>
  <cp:lastPrinted>2010-09-01T14:57:00Z</cp:lastPrinted>
  <dcterms:created xsi:type="dcterms:W3CDTF">2006-11-23T09:29:00Z</dcterms:created>
  <dcterms:modified xsi:type="dcterms:W3CDTF">2023-11-08T15:13:23Z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44CA1107C5154DAB9F6BEB19B8A08004_12</vt:lpwstr>
  </property>
  <property fmtid="{D5CDD505-2E9C-101B-9397-08002B2CF9AE}" pid="3" name="KSOProductBuildVer">
    <vt:lpwstr>2052-11.1.0.14650</vt:lpwstr>
  </property>
</Properties>
</file>