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5" r:id="rId3"/>
    <p:sldId id="281" r:id="rId4"/>
    <p:sldId id="282" r:id="rId5"/>
    <p:sldId id="285" r:id="rId6"/>
    <p:sldId id="264" r:id="rId7"/>
    <p:sldId id="274" r:id="rId8"/>
    <p:sldId id="276" r:id="rId9"/>
    <p:sldId id="283" r:id="rId10"/>
    <p:sldId id="284" r:id="rId11"/>
    <p:sldId id="279" r:id="rId12"/>
    <p:sldId id="28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晓宇 张" initials="晓张" lastIdx="1" clrIdx="0">
    <p:extLst>
      <p:ext uri="{19B8F6BF-5375-455C-9EA6-DF929625EA0E}">
        <p15:presenceInfo xmlns:p15="http://schemas.microsoft.com/office/powerpoint/2012/main" userId="8221515e3572cd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7T14:03:49.446" idx="1">
    <p:pos x="7407" y="923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52F5D-1AC9-4E4B-BE37-0AB7C710E292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5DFCC-7B7E-4999-9DDA-42AE6A9E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9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11232-10B2-DD9A-CC1A-DBB46AEFD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6C7404-F9ED-FD43-CF3C-4BB143AF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098E0-3AE2-143F-027A-4477D29B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pPr/>
              <a:t>2024-06-17</a:t>
            </a:fld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4156A8-F155-269A-22DE-6F97E118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BD5167-1EB9-A059-1248-0BD50861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5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1B255-3078-DEC6-E546-6C58370D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D3A68-507E-D587-38A7-93D11241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16575-5CE7-33D9-DE96-613903A4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8DD88-C674-9D06-4AA0-F127556C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3E856-A0FC-FD98-C25F-C6067C8A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6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341E04-3F29-D56F-13CE-2518A6F0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40B29E-6408-E705-FEDA-17DC8957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05654-B746-C089-354E-2CDF42BC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72DBD-9613-6AD2-4D46-CAF8AB65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FD24A-CA34-4C11-D466-9FA78A90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7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62D18-2394-3BB4-758F-15D81118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0510C-889A-68E7-794E-C288C213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E65F8-7907-2769-E595-AEB94EC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B97C1-90FA-02F2-F12B-A6821A4C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E40E0-81E5-A78E-826F-BD9D5943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26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ACC28-9643-E881-C917-EF238DF1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CECD9-AA8C-080C-9EA6-DAAF4F968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1DBEE4-93ED-FC07-7857-29F130B6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A611F-6BAC-0145-3284-72F4207A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40D3C-309B-B160-8816-DBAB68F5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9333-E7B4-EB6C-2784-187DF2F9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58D44-85BC-35F7-ED8A-ADFCF3ABA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73C343-93BB-BAD9-FCF3-1EFEE6C2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3C9A7-0FAE-983D-B6F8-DCDED5C7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AF603D-16C3-87DC-9C6D-66502D12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DD960-38E7-56EF-69A1-93A0D714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43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64790-90D5-28DD-9345-D4D1D1D3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16C4E-1ADB-9899-74C9-39638DCFA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30227A-A7F5-645C-7AC6-1657C192D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35E3A5-AEF2-4D48-13CC-B27663B1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9147DE-0469-0147-2CD4-93DE4E2D7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CE58C2-D195-AD08-77EA-9187BFE1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4853E0-9465-3B1C-CDA5-F8E811D3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D99B9B-6C9D-DFFF-581F-1741E106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3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B7343-50F7-AF88-80CB-D31C5461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436D0A-10A5-B276-A950-DEB1C18F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CF095D-8C73-B0A5-9778-9F780CAD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DF2159-BAE3-1C09-DFA0-4B41FCB3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0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CA717-37B8-C433-C387-70C3C22C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338ED2-F350-0477-073B-28D5B3B5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D747A-F94F-138B-093B-03DD0B28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8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24223-2A94-5568-FA74-4A883F5B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7E5ADE-BB97-447A-F6DE-BF819560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B5F7C6-39B6-8BF4-CE9F-B2267B3A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FDEEC-C909-563C-E3D7-EADEC7CF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D060A-8357-595A-06E2-5685FC5F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92321-61D9-C1E3-6203-387C4250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4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D93D3-0A4F-672A-1373-2D97A468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8F866F-88FA-B3DB-624A-6B0D99BA9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4FBF1-74DE-C4F4-4024-88F0E01D7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392802-336E-D263-9AD6-4C41DF30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2C96C-D61D-9EEA-CB4F-B88464D0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C1CD0-8AD4-C303-8C2D-4422F81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7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7B915B-58F1-97CC-FE06-E701E626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4E1EF4-45FD-F930-3B62-2C9E9448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DBD1D-4C48-4F14-ABC5-6FC47AEDA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7311-97B2-47EA-8FD5-243E1B6DB94C}" type="datetimeFigureOut">
              <a:rPr lang="zh-CN" altLang="en-US" smtClean="0"/>
              <a:t>2024-06-17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FC086-6E30-3519-64EF-AA0DDD560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6983-A571-7CC4-6688-E6685F34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6581-0688-41F3-9F7D-A5AD83C79E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6A9F09-C501-D229-E9C8-81A484723D7E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B01707E-6BC3-D67A-8962-E66EBFE80588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6E62E5-6288-882B-85F6-688CC3B3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0EC99B98-C21F-D5CA-770C-C744666F3574}"/>
              </a:ext>
            </a:extLst>
          </p:cNvPr>
          <p:cNvSpPr txBox="1"/>
          <p:nvPr/>
        </p:nvSpPr>
        <p:spPr>
          <a:xfrm>
            <a:off x="3759832" y="3019914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5460F0-4E8B-C161-C866-590F390C30B0}"/>
              </a:ext>
            </a:extLst>
          </p:cNvPr>
          <p:cNvSpPr txBox="1"/>
          <p:nvPr/>
        </p:nvSpPr>
        <p:spPr>
          <a:xfrm>
            <a:off x="3588937" y="3938476"/>
            <a:ext cx="5014126" cy="4552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自动化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2101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张晓宇 白柯渊 毛韵迪 程世民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B1AB3-6636-A7B7-86A7-F257C26606F8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</p:spTree>
    <p:extLst>
      <p:ext uri="{BB962C8B-B14F-4D97-AF65-F5344CB8AC3E}">
        <p14:creationId xmlns:p14="http://schemas.microsoft.com/office/powerpoint/2010/main" val="3007903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避障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避障逻辑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9477B-3E44-CD8F-9EE6-A022FEED7FE9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D9E962A-3E28-99DA-33C7-2E8EE1B59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2064" r="10946"/>
          <a:stretch/>
        </p:blipFill>
        <p:spPr>
          <a:xfrm>
            <a:off x="1182071" y="2488321"/>
            <a:ext cx="10022889" cy="408913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F6E044-8A17-AE28-033E-7BE353B21E0D}"/>
              </a:ext>
            </a:extLst>
          </p:cNvPr>
          <p:cNvCxnSpPr>
            <a:cxnSpLocks/>
          </p:cNvCxnSpPr>
          <p:nvPr/>
        </p:nvCxnSpPr>
        <p:spPr>
          <a:xfrm>
            <a:off x="759872" y="3710866"/>
            <a:ext cx="2125371" cy="25745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043A26B-9E43-A362-AA81-25888E3EC98E}"/>
              </a:ext>
            </a:extLst>
          </p:cNvPr>
          <p:cNvSpPr txBox="1"/>
          <p:nvPr/>
        </p:nvSpPr>
        <p:spPr>
          <a:xfrm>
            <a:off x="79899" y="3064535"/>
            <a:ext cx="19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舵机扫描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三方向距离测量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F13075D-5B6B-80DA-F528-3942DD114A1C}"/>
              </a:ext>
            </a:extLst>
          </p:cNvPr>
          <p:cNvCxnSpPr>
            <a:cxnSpLocks/>
          </p:cNvCxnSpPr>
          <p:nvPr/>
        </p:nvCxnSpPr>
        <p:spPr>
          <a:xfrm flipH="1">
            <a:off x="7856738" y="2104008"/>
            <a:ext cx="575430" cy="186431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80C6281-4EED-0110-F60A-2BC4762A53D1}"/>
              </a:ext>
            </a:extLst>
          </p:cNvPr>
          <p:cNvSpPr txBox="1"/>
          <p:nvPr/>
        </p:nvSpPr>
        <p:spPr>
          <a:xfrm>
            <a:off x="7707297" y="1457677"/>
            <a:ext cx="192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阈值比较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三位状态编码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D19769D-5123-3AD0-B9EA-5F81F0B6F999}"/>
              </a:ext>
            </a:extLst>
          </p:cNvPr>
          <p:cNvSpPr txBox="1"/>
          <p:nvPr/>
        </p:nvSpPr>
        <p:spPr>
          <a:xfrm>
            <a:off x="10167892" y="4842847"/>
            <a:ext cx="192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姿态控制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EEB182D-F23B-A643-7FDE-165146F588FF}"/>
              </a:ext>
            </a:extLst>
          </p:cNvPr>
          <p:cNvCxnSpPr>
            <a:cxnSpLocks/>
          </p:cNvCxnSpPr>
          <p:nvPr/>
        </p:nvCxnSpPr>
        <p:spPr>
          <a:xfrm flipV="1">
            <a:off x="11009929" y="4172505"/>
            <a:ext cx="0" cy="7102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0B42D0-0432-FCA1-E222-8DF4CB8D3999}"/>
              </a:ext>
            </a:extLst>
          </p:cNvPr>
          <p:cNvCxnSpPr>
            <a:cxnSpLocks/>
          </p:cNvCxnSpPr>
          <p:nvPr/>
        </p:nvCxnSpPr>
        <p:spPr>
          <a:xfrm flipV="1">
            <a:off x="9632064" y="5027513"/>
            <a:ext cx="195517" cy="7696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9499E50-2EC4-6D2D-4D47-BDD956AF0DEA}"/>
              </a:ext>
            </a:extLst>
          </p:cNvPr>
          <p:cNvSpPr txBox="1"/>
          <p:nvPr/>
        </p:nvSpPr>
        <p:spPr>
          <a:xfrm>
            <a:off x="8865197" y="5703087"/>
            <a:ext cx="1924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数值转布尔</a:t>
            </a:r>
          </a:p>
        </p:txBody>
      </p:sp>
    </p:spTree>
    <p:extLst>
      <p:ext uri="{BB962C8B-B14F-4D97-AF65-F5344CB8AC3E}">
        <p14:creationId xmlns:p14="http://schemas.microsoft.com/office/powerpoint/2010/main" val="9836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18EAA1-FFD3-FC7D-6909-C50F915C4670}"/>
              </a:ext>
            </a:extLst>
          </p:cNvPr>
          <p:cNvSpPr txBox="1"/>
          <p:nvPr/>
        </p:nvSpPr>
        <p:spPr>
          <a:xfrm>
            <a:off x="349786" y="2255214"/>
            <a:ext cx="7276131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通过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的高低电平实现不同模式的启动、退出</a:t>
            </a:r>
            <a:endParaRPr lang="en-US" altLang="zh-CN" sz="2400" baseline="30000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语音控制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模式控制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D3D6C6-6A42-B2D2-5E97-2B363FF40549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4EC905-290D-BC9D-14CA-3E1EFBEA6F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48" r="93251" b="38400"/>
          <a:stretch/>
        </p:blipFill>
        <p:spPr>
          <a:xfrm>
            <a:off x="3576459" y="4324037"/>
            <a:ext cx="822783" cy="17465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DD5EA2-93A1-E5E9-9311-4B6FA4DAC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48" t="53582"/>
          <a:stretch/>
        </p:blipFill>
        <p:spPr>
          <a:xfrm>
            <a:off x="6385700" y="3796876"/>
            <a:ext cx="2249601" cy="296392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D76AB2C-C84D-A20D-D7FE-170ABB0A35F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251559" y="3349487"/>
            <a:ext cx="9183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0FEBE96-2537-925B-0B9A-AF64FCD6FE09}"/>
              </a:ext>
            </a:extLst>
          </p:cNvPr>
          <p:cNvSpPr/>
          <p:nvPr/>
        </p:nvSpPr>
        <p:spPr>
          <a:xfrm>
            <a:off x="3043552" y="2951113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进入子循环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F0B903-ADB6-F028-0BAD-548B7468AA17}"/>
              </a:ext>
            </a:extLst>
          </p:cNvPr>
          <p:cNvSpPr/>
          <p:nvPr/>
        </p:nvSpPr>
        <p:spPr>
          <a:xfrm>
            <a:off x="6232372" y="2954906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电平低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BCB7D1-330F-4B3B-B885-9084CACF6DC0}"/>
              </a:ext>
            </a:extLst>
          </p:cNvPr>
          <p:cNvCxnSpPr>
            <a:cxnSpLocks/>
            <a:stCxn id="22" idx="3"/>
            <a:endCxn id="39" idx="1"/>
          </p:cNvCxnSpPr>
          <p:nvPr/>
        </p:nvCxnSpPr>
        <p:spPr>
          <a:xfrm flipV="1">
            <a:off x="8440379" y="3345105"/>
            <a:ext cx="588202" cy="8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86FAC0-EC36-561E-C7D8-73BC9959D19B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>
            <a:off x="2746432" y="3349487"/>
            <a:ext cx="297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19471FD-C1EC-B73C-EE24-0BBF8EF8CC51}"/>
              </a:ext>
            </a:extLst>
          </p:cNvPr>
          <p:cNvSpPr/>
          <p:nvPr/>
        </p:nvSpPr>
        <p:spPr>
          <a:xfrm>
            <a:off x="538425" y="2951113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IO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电平高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5969344-03FA-DB93-CD72-8C1724AE5949}"/>
              </a:ext>
            </a:extLst>
          </p:cNvPr>
          <p:cNvSpPr/>
          <p:nvPr/>
        </p:nvSpPr>
        <p:spPr>
          <a:xfrm>
            <a:off x="9028581" y="294673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退出子循环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891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18EAA1-FFD3-FC7D-6909-C50F915C4670}"/>
              </a:ext>
            </a:extLst>
          </p:cNvPr>
          <p:cNvSpPr txBox="1"/>
          <p:nvPr/>
        </p:nvSpPr>
        <p:spPr>
          <a:xfrm>
            <a:off x="423514" y="1923198"/>
            <a:ext cx="5938816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语音控制小车运动姿态共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种姿态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使用三个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IO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端口，可以实现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8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种状态控制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语音控制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姿态控制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EA75C8-D4D6-25B3-83C2-8F146E43D78F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942E0E-28B1-2227-634F-63DFCA8400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6" t="9137" r="31323" b="13629"/>
          <a:stretch/>
        </p:blipFill>
        <p:spPr>
          <a:xfrm>
            <a:off x="6253184" y="1941620"/>
            <a:ext cx="5642642" cy="3484396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10D103-DB2A-FCD4-F23B-B55392DF8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83116"/>
              </p:ext>
            </p:extLst>
          </p:nvPr>
        </p:nvGraphicFramePr>
        <p:xfrm>
          <a:off x="642751" y="3053211"/>
          <a:ext cx="57195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895">
                  <a:extLst>
                    <a:ext uri="{9D8B030D-6E8A-4147-A177-3AD203B41FA5}">
                      <a16:colId xmlns:a16="http://schemas.microsoft.com/office/drawing/2014/main" val="2307863492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3919009921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2535275087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302029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左移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右移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9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后退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8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停止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前进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3974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A017A74-9E7C-8B13-2415-C2547212BAFD}"/>
              </a:ext>
            </a:extLst>
          </p:cNvPr>
          <p:cNvSpPr txBox="1"/>
          <p:nvPr/>
        </p:nvSpPr>
        <p:spPr>
          <a:xfrm>
            <a:off x="642751" y="644634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状态分配表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A67FCA-699C-07EF-D381-A0E7CDED73B3}"/>
              </a:ext>
            </a:extLst>
          </p:cNvPr>
          <p:cNvSpPr/>
          <p:nvPr/>
        </p:nvSpPr>
        <p:spPr>
          <a:xfrm>
            <a:off x="7602339" y="2033575"/>
            <a:ext cx="1402672" cy="333756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语音模块</a:t>
            </a:r>
            <a:r>
              <a:rPr lang="en-US" altLang="zh-CN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IO</a:t>
            </a:r>
            <a:endParaRPr lang="zh-CN" altLang="en-US" sz="20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159C01-3FFE-29A5-C51B-8F7182B16208}"/>
              </a:ext>
            </a:extLst>
          </p:cNvPr>
          <p:cNvCxnSpPr>
            <a:cxnSpLocks/>
          </p:cNvCxnSpPr>
          <p:nvPr/>
        </p:nvCxnSpPr>
        <p:spPr>
          <a:xfrm flipH="1">
            <a:off x="10940342" y="2548226"/>
            <a:ext cx="391958" cy="49644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D43DE5C-430F-0F70-DC26-D109C1FCBB9C}"/>
              </a:ext>
            </a:extLst>
          </p:cNvPr>
          <p:cNvSpPr txBox="1"/>
          <p:nvPr/>
        </p:nvSpPr>
        <p:spPr>
          <a:xfrm>
            <a:off x="10611775" y="2155790"/>
            <a:ext cx="158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姿态控制子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vi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55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6A9F09-C501-D229-E9C8-81A484723D7E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B01707E-6BC3-D67A-8962-E66EBFE80588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6E62E5-6288-882B-85F6-688CC3B3A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D3E8F32-9007-BD0D-A935-760A6BB58591}"/>
              </a:ext>
            </a:extLst>
          </p:cNvPr>
          <p:cNvSpPr txBox="1"/>
          <p:nvPr/>
        </p:nvSpPr>
        <p:spPr>
          <a:xfrm>
            <a:off x="619587" y="2309879"/>
            <a:ext cx="1056220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直流电机控制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速度、姿态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循迹模式程序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避障模式程序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语音模块程序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BDE777-384A-E7BD-B0C6-D478872C75A8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2AF651-BA6B-7990-99C4-8D8B9D96D555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</p:spTree>
    <p:extLst>
      <p:ext uri="{BB962C8B-B14F-4D97-AF65-F5344CB8AC3E}">
        <p14:creationId xmlns:p14="http://schemas.microsoft.com/office/powerpoint/2010/main" val="251786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568138" y="1381804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PID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速度控制器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D0BA90-254E-28DD-597E-7F741BF47705}"/>
              </a:ext>
            </a:extLst>
          </p:cNvPr>
          <p:cNvSpPr/>
          <p:nvPr/>
        </p:nvSpPr>
        <p:spPr>
          <a:xfrm>
            <a:off x="5012142" y="3114408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速度控制器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B8172A-1072-48FC-CFED-009B6941135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287906" y="3515435"/>
            <a:ext cx="2593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183240C-2A67-15DE-C1CF-779B9B123FD7}"/>
              </a:ext>
            </a:extLst>
          </p:cNvPr>
          <p:cNvSpPr/>
          <p:nvPr/>
        </p:nvSpPr>
        <p:spPr>
          <a:xfrm>
            <a:off x="2547290" y="4642422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PWM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占空比输出</a:t>
            </a:r>
          </a:p>
        </p:txBody>
      </p: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DD655801-DD03-318B-D80B-86B8C1C426DB}"/>
              </a:ext>
            </a:extLst>
          </p:cNvPr>
          <p:cNvCxnSpPr>
            <a:cxnSpLocks/>
            <a:stCxn id="20" idx="2"/>
            <a:endCxn id="45" idx="3"/>
          </p:cNvCxnSpPr>
          <p:nvPr/>
        </p:nvCxnSpPr>
        <p:spPr>
          <a:xfrm rot="5400000">
            <a:off x="4870902" y="3795552"/>
            <a:ext cx="1129640" cy="13608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2E7BE52-81F2-4A60-25D1-1F690BC049B1}"/>
              </a:ext>
            </a:extLst>
          </p:cNvPr>
          <p:cNvSpPr txBox="1"/>
          <p:nvPr/>
        </p:nvSpPr>
        <p:spPr>
          <a:xfrm>
            <a:off x="5665948" y="20305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设定速度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15B69F8-52A2-649C-E82C-4426A5D1CF04}"/>
              </a:ext>
            </a:extLst>
          </p:cNvPr>
          <p:cNvSpPr txBox="1"/>
          <p:nvPr/>
        </p:nvSpPr>
        <p:spPr>
          <a:xfrm>
            <a:off x="7995059" y="617043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号轮速度控制器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8BC565-15D9-2B4D-F2CD-B87037016A33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7A3693-86FF-2D2E-EA23-1ABB759FFFCE}"/>
              </a:ext>
            </a:extLst>
          </p:cNvPr>
          <p:cNvSpPr/>
          <p:nvPr/>
        </p:nvSpPr>
        <p:spPr>
          <a:xfrm>
            <a:off x="79899" y="311706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光电编码传感器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E4A262-3BF9-0028-0DF3-42C47BE12C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07" b="23049"/>
          <a:stretch/>
        </p:blipFill>
        <p:spPr>
          <a:xfrm>
            <a:off x="6547656" y="4068889"/>
            <a:ext cx="5048461" cy="194381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83598ED-DD95-DAA0-257C-7BD89D98CA74}"/>
              </a:ext>
            </a:extLst>
          </p:cNvPr>
          <p:cNvSpPr/>
          <p:nvPr/>
        </p:nvSpPr>
        <p:spPr>
          <a:xfrm>
            <a:off x="2547291" y="311706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实际速度解算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02D7F9-DC2A-6046-43E1-52C448DE080F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4755298" y="3512782"/>
            <a:ext cx="256844" cy="2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E2EDBB-5C59-319E-6E8B-5D1836FE891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116145" y="2405329"/>
            <a:ext cx="1" cy="709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AC15117-0902-8DAE-E72D-1E05239AD484}"/>
              </a:ext>
            </a:extLst>
          </p:cNvPr>
          <p:cNvSpPr/>
          <p:nvPr/>
        </p:nvSpPr>
        <p:spPr>
          <a:xfrm>
            <a:off x="79899" y="4648008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电机转速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E788E72-8D88-CB4A-157A-9C8A5995021B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>
            <a:off x="2287906" y="5040796"/>
            <a:ext cx="259384" cy="5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01E248-88AB-5D73-1AA0-2BBF063F88C9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V="1">
            <a:off x="1183903" y="3913809"/>
            <a:ext cx="0" cy="734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73B6193-E439-B880-B6ED-C21C41342107}"/>
              </a:ext>
            </a:extLst>
          </p:cNvPr>
          <p:cNvCxnSpPr>
            <a:cxnSpLocks/>
          </p:cNvCxnSpPr>
          <p:nvPr/>
        </p:nvCxnSpPr>
        <p:spPr>
          <a:xfrm flipH="1">
            <a:off x="8403917" y="3657600"/>
            <a:ext cx="242933" cy="161124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D20AC76-0AD8-8357-4FC8-B3CE48C0B76D}"/>
              </a:ext>
            </a:extLst>
          </p:cNvPr>
          <p:cNvSpPr txBox="1"/>
          <p:nvPr/>
        </p:nvSpPr>
        <p:spPr>
          <a:xfrm>
            <a:off x="7359468" y="3086121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绝对编码器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上一时刻计数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减去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当前时刻计数</a:t>
            </a:r>
            <a:endParaRPr lang="en-US" altLang="zh-CN" dirty="0">
              <a:solidFill>
                <a:srgbClr val="00B0F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作为电机的</a:t>
            </a:r>
            <a:r>
              <a:rPr lang="zh-CN" altLang="en-US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相对转速</a:t>
            </a:r>
          </a:p>
        </p:txBody>
      </p:sp>
    </p:spTree>
    <p:extLst>
      <p:ext uri="{BB962C8B-B14F-4D97-AF65-F5344CB8AC3E}">
        <p14:creationId xmlns:p14="http://schemas.microsoft.com/office/powerpoint/2010/main" val="227938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运动姿态控制器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DB0C73-7DF6-28FB-278D-58CCAE905C4E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F993E-5133-25F5-3C6C-1B14805AD1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4" t="11489" r="2936" b="10949"/>
          <a:stretch/>
        </p:blipFill>
        <p:spPr>
          <a:xfrm>
            <a:off x="8174588" y="3104341"/>
            <a:ext cx="3544251" cy="377464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9254D45-6633-685C-7AEF-E7C6B33D708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081748" y="2646755"/>
            <a:ext cx="14578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FED7EC9-9246-E689-8457-396B06168FED}"/>
              </a:ext>
            </a:extLst>
          </p:cNvPr>
          <p:cNvSpPr/>
          <p:nvPr/>
        </p:nvSpPr>
        <p:spPr>
          <a:xfrm>
            <a:off x="873741" y="224838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控制端输入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F20E40D-A5E4-24EB-78F0-5BF753D09C65}"/>
              </a:ext>
            </a:extLst>
          </p:cNvPr>
          <p:cNvSpPr/>
          <p:nvPr/>
        </p:nvSpPr>
        <p:spPr>
          <a:xfrm>
            <a:off x="4539618" y="224838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姿态判断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62D7142-14EA-BB44-C18F-3E2406AF131A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6747625" y="2646755"/>
            <a:ext cx="21997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DC93FF5-CC1F-EC94-2331-B0C8C77F5A1F}"/>
              </a:ext>
            </a:extLst>
          </p:cNvPr>
          <p:cNvSpPr/>
          <p:nvPr/>
        </p:nvSpPr>
        <p:spPr>
          <a:xfrm>
            <a:off x="8947410" y="224838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姿态控制输出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CD3617F-F031-14A5-BC33-52ED9F9EA4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" t="28540" r="63083" b="9002"/>
          <a:stretch/>
        </p:blipFill>
        <p:spPr>
          <a:xfrm>
            <a:off x="473161" y="3378394"/>
            <a:ext cx="3243259" cy="312381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78F0A50-4D8E-47F6-8DF9-76EFC5AF4B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5" t="11163" r="39051" b="14194"/>
          <a:stretch/>
        </p:blipFill>
        <p:spPr>
          <a:xfrm>
            <a:off x="4640400" y="3278356"/>
            <a:ext cx="2208007" cy="341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9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循迹模式框架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13D39F-AB8E-30F4-675B-2AE3B1359A3D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C09A20-9792-5EA0-7780-16BA6BA888F7}"/>
              </a:ext>
            </a:extLst>
          </p:cNvPr>
          <p:cNvGrpSpPr/>
          <p:nvPr/>
        </p:nvGrpSpPr>
        <p:grpSpPr>
          <a:xfrm>
            <a:off x="570895" y="2429068"/>
            <a:ext cx="1945442" cy="2330732"/>
            <a:chOff x="509826" y="2059969"/>
            <a:chExt cx="1740006" cy="2144644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8B2A4AC-2578-A0F9-6EF6-B3496552EBFC}"/>
                </a:ext>
              </a:extLst>
            </p:cNvPr>
            <p:cNvGrpSpPr/>
            <p:nvPr/>
          </p:nvGrpSpPr>
          <p:grpSpPr>
            <a:xfrm>
              <a:off x="509826" y="2059969"/>
              <a:ext cx="1740006" cy="2144644"/>
              <a:chOff x="1117600" y="2281561"/>
              <a:chExt cx="1740006" cy="2144644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CF24E2D-2046-E3AA-5C69-893A6A41C205}"/>
                  </a:ext>
                </a:extLst>
              </p:cNvPr>
              <p:cNvSpPr/>
              <p:nvPr/>
            </p:nvSpPr>
            <p:spPr>
              <a:xfrm>
                <a:off x="1117600" y="2281561"/>
                <a:ext cx="1740006" cy="214464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FF85488F-2AF3-5244-6E0E-140E26B6C88D}"/>
                  </a:ext>
                </a:extLst>
              </p:cNvPr>
              <p:cNvSpPr/>
              <p:nvPr/>
            </p:nvSpPr>
            <p:spPr>
              <a:xfrm>
                <a:off x="1291361" y="2442369"/>
                <a:ext cx="1392485" cy="1823028"/>
              </a:xfrm>
              <a:custGeom>
                <a:avLst/>
                <a:gdLst>
                  <a:gd name="connsiteX0" fmla="*/ 939530 w 1392485"/>
                  <a:gd name="connsiteY0" fmla="*/ 1035480 h 1823028"/>
                  <a:gd name="connsiteX1" fmla="*/ 1244330 w 1392485"/>
                  <a:gd name="connsiteY1" fmla="*/ 1669464 h 1823028"/>
                  <a:gd name="connsiteX2" fmla="*/ 457946 w 1392485"/>
                  <a:gd name="connsiteY2" fmla="*/ 1767000 h 1823028"/>
                  <a:gd name="connsiteX3" fmla="*/ 287258 w 1392485"/>
                  <a:gd name="connsiteY3" fmla="*/ 937944 h 1823028"/>
                  <a:gd name="connsiteX4" fmla="*/ 6842 w 1392485"/>
                  <a:gd name="connsiteY4" fmla="*/ 688008 h 1823028"/>
                  <a:gd name="connsiteX5" fmla="*/ 598154 w 1392485"/>
                  <a:gd name="connsiteY5" fmla="*/ 47928 h 1823028"/>
                  <a:gd name="connsiteX6" fmla="*/ 811514 w 1392485"/>
                  <a:gd name="connsiteY6" fmla="*/ 553896 h 1823028"/>
                  <a:gd name="connsiteX7" fmla="*/ 1018778 w 1392485"/>
                  <a:gd name="connsiteY7" fmla="*/ 84504 h 1823028"/>
                  <a:gd name="connsiteX8" fmla="*/ 1256522 w 1392485"/>
                  <a:gd name="connsiteY8" fmla="*/ 66216 h 1823028"/>
                  <a:gd name="connsiteX9" fmla="*/ 1384538 w 1392485"/>
                  <a:gd name="connsiteY9" fmla="*/ 767256 h 1823028"/>
                  <a:gd name="connsiteX10" fmla="*/ 1030970 w 1392485"/>
                  <a:gd name="connsiteY10" fmla="*/ 633144 h 1823028"/>
                  <a:gd name="connsiteX11" fmla="*/ 1189466 w 1392485"/>
                  <a:gd name="connsiteY11" fmla="*/ 1005000 h 1823028"/>
                  <a:gd name="connsiteX12" fmla="*/ 939530 w 1392485"/>
                  <a:gd name="connsiteY12" fmla="*/ 1035480 h 182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92485" h="1823028">
                    <a:moveTo>
                      <a:pt x="939530" y="1035480"/>
                    </a:moveTo>
                    <a:cubicBezTo>
                      <a:pt x="948674" y="1146224"/>
                      <a:pt x="1324594" y="1547544"/>
                      <a:pt x="1244330" y="1669464"/>
                    </a:cubicBezTo>
                    <a:cubicBezTo>
                      <a:pt x="1164066" y="1791384"/>
                      <a:pt x="617458" y="1888920"/>
                      <a:pt x="457946" y="1767000"/>
                    </a:cubicBezTo>
                    <a:cubicBezTo>
                      <a:pt x="298434" y="1645080"/>
                      <a:pt x="362442" y="1117776"/>
                      <a:pt x="287258" y="937944"/>
                    </a:cubicBezTo>
                    <a:cubicBezTo>
                      <a:pt x="212074" y="758112"/>
                      <a:pt x="-44974" y="836344"/>
                      <a:pt x="6842" y="688008"/>
                    </a:cubicBezTo>
                    <a:cubicBezTo>
                      <a:pt x="58658" y="539672"/>
                      <a:pt x="464042" y="70280"/>
                      <a:pt x="598154" y="47928"/>
                    </a:cubicBezTo>
                    <a:cubicBezTo>
                      <a:pt x="732266" y="25576"/>
                      <a:pt x="741410" y="547800"/>
                      <a:pt x="811514" y="553896"/>
                    </a:cubicBezTo>
                    <a:cubicBezTo>
                      <a:pt x="881618" y="559992"/>
                      <a:pt x="944610" y="165784"/>
                      <a:pt x="1018778" y="84504"/>
                    </a:cubicBezTo>
                    <a:cubicBezTo>
                      <a:pt x="1092946" y="3224"/>
                      <a:pt x="1195562" y="-47576"/>
                      <a:pt x="1256522" y="66216"/>
                    </a:cubicBezTo>
                    <a:cubicBezTo>
                      <a:pt x="1317482" y="180008"/>
                      <a:pt x="1422130" y="672768"/>
                      <a:pt x="1384538" y="767256"/>
                    </a:cubicBezTo>
                    <a:cubicBezTo>
                      <a:pt x="1346946" y="861744"/>
                      <a:pt x="1063482" y="593520"/>
                      <a:pt x="1030970" y="633144"/>
                    </a:cubicBezTo>
                    <a:cubicBezTo>
                      <a:pt x="998458" y="672768"/>
                      <a:pt x="1206738" y="934896"/>
                      <a:pt x="1189466" y="1005000"/>
                    </a:cubicBezTo>
                    <a:cubicBezTo>
                      <a:pt x="1172194" y="1075104"/>
                      <a:pt x="930386" y="924736"/>
                      <a:pt x="939530" y="1035480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937340C7-7D63-68BE-CFDA-E71987AE7921}"/>
                </a:ext>
              </a:extLst>
            </p:cNvPr>
            <p:cNvSpPr>
              <a:spLocks noChangeAspect="1"/>
            </p:cNvSpPr>
            <p:nvPr/>
          </p:nvSpPr>
          <p:spPr>
            <a:xfrm rot="11557400">
              <a:off x="607455" y="2517290"/>
              <a:ext cx="403468" cy="360000"/>
            </a:xfrm>
            <a:custGeom>
              <a:avLst/>
              <a:gdLst>
                <a:gd name="T0" fmla="*/ 6792 w 7174"/>
                <a:gd name="T1" fmla="*/ 2492 h 6411"/>
                <a:gd name="T2" fmla="*/ 6640 w 7174"/>
                <a:gd name="T3" fmla="*/ 2034 h 6411"/>
                <a:gd name="T4" fmla="*/ 4503 w 7174"/>
                <a:gd name="T5" fmla="*/ 1831 h 6411"/>
                <a:gd name="T6" fmla="*/ 3740 w 7174"/>
                <a:gd name="T7" fmla="*/ 1679 h 6411"/>
                <a:gd name="T8" fmla="*/ 4097 w 7174"/>
                <a:gd name="T9" fmla="*/ 815 h 6411"/>
                <a:gd name="T10" fmla="*/ 4350 w 7174"/>
                <a:gd name="T11" fmla="*/ 152 h 6411"/>
                <a:gd name="T12" fmla="*/ 4045 w 7174"/>
                <a:gd name="T13" fmla="*/ 152 h 6411"/>
                <a:gd name="T14" fmla="*/ 3587 w 7174"/>
                <a:gd name="T15" fmla="*/ 305 h 6411"/>
                <a:gd name="T16" fmla="*/ 3129 w 7174"/>
                <a:gd name="T17" fmla="*/ 153 h 6411"/>
                <a:gd name="T18" fmla="*/ 2824 w 7174"/>
                <a:gd name="T19" fmla="*/ 153 h 6411"/>
                <a:gd name="T20" fmla="*/ 3077 w 7174"/>
                <a:gd name="T21" fmla="*/ 816 h 6411"/>
                <a:gd name="T22" fmla="*/ 3434 w 7174"/>
                <a:gd name="T23" fmla="*/ 1679 h 6411"/>
                <a:gd name="T24" fmla="*/ 2671 w 7174"/>
                <a:gd name="T25" fmla="*/ 1832 h 6411"/>
                <a:gd name="T26" fmla="*/ 534 w 7174"/>
                <a:gd name="T27" fmla="*/ 2034 h 6411"/>
                <a:gd name="T28" fmla="*/ 382 w 7174"/>
                <a:gd name="T29" fmla="*/ 2492 h 6411"/>
                <a:gd name="T30" fmla="*/ 0 w 7174"/>
                <a:gd name="T31" fmla="*/ 2645 h 6411"/>
                <a:gd name="T32" fmla="*/ 153 w 7174"/>
                <a:gd name="T33" fmla="*/ 3255 h 6411"/>
                <a:gd name="T34" fmla="*/ 382 w 7174"/>
                <a:gd name="T35" fmla="*/ 6258 h 6411"/>
                <a:gd name="T36" fmla="*/ 865 w 7174"/>
                <a:gd name="T37" fmla="*/ 6411 h 6411"/>
                <a:gd name="T38" fmla="*/ 1018 w 7174"/>
                <a:gd name="T39" fmla="*/ 3587 h 6411"/>
                <a:gd name="T40" fmla="*/ 1475 w 7174"/>
                <a:gd name="T41" fmla="*/ 6258 h 6411"/>
                <a:gd name="T42" fmla="*/ 2035 w 7174"/>
                <a:gd name="T43" fmla="*/ 6411 h 6411"/>
                <a:gd name="T44" fmla="*/ 2188 w 7174"/>
                <a:gd name="T45" fmla="*/ 3587 h 6411"/>
                <a:gd name="T46" fmla="*/ 2646 w 7174"/>
                <a:gd name="T47" fmla="*/ 6258 h 6411"/>
                <a:gd name="T48" fmla="*/ 3205 w 7174"/>
                <a:gd name="T49" fmla="*/ 6411 h 6411"/>
                <a:gd name="T50" fmla="*/ 3358 w 7174"/>
                <a:gd name="T51" fmla="*/ 3587 h 6411"/>
                <a:gd name="T52" fmla="*/ 3816 w 7174"/>
                <a:gd name="T53" fmla="*/ 6258 h 6411"/>
                <a:gd name="T54" fmla="*/ 4376 w 7174"/>
                <a:gd name="T55" fmla="*/ 6411 h 6411"/>
                <a:gd name="T56" fmla="*/ 4528 w 7174"/>
                <a:gd name="T57" fmla="*/ 3587 h 6411"/>
                <a:gd name="T58" fmla="*/ 4986 w 7174"/>
                <a:gd name="T59" fmla="*/ 6258 h 6411"/>
                <a:gd name="T60" fmla="*/ 5546 w 7174"/>
                <a:gd name="T61" fmla="*/ 6411 h 6411"/>
                <a:gd name="T62" fmla="*/ 5699 w 7174"/>
                <a:gd name="T63" fmla="*/ 3587 h 6411"/>
                <a:gd name="T64" fmla="*/ 6157 w 7174"/>
                <a:gd name="T65" fmla="*/ 6258 h 6411"/>
                <a:gd name="T66" fmla="*/ 6640 w 7174"/>
                <a:gd name="T67" fmla="*/ 6411 h 6411"/>
                <a:gd name="T68" fmla="*/ 6793 w 7174"/>
                <a:gd name="T69" fmla="*/ 3255 h 6411"/>
                <a:gd name="T70" fmla="*/ 7174 w 7174"/>
                <a:gd name="T71" fmla="*/ 3102 h 6411"/>
                <a:gd name="T72" fmla="*/ 7021 w 7174"/>
                <a:gd name="T73" fmla="*/ 2492 h 6411"/>
                <a:gd name="T74" fmla="*/ 2824 w 7174"/>
                <a:gd name="T75" fmla="*/ 2339 h 6411"/>
                <a:gd name="T76" fmla="*/ 6487 w 7174"/>
                <a:gd name="T77" fmla="*/ 2339 h 6411"/>
                <a:gd name="T78" fmla="*/ 687 w 7174"/>
                <a:gd name="T79" fmla="*/ 2492 h 6411"/>
                <a:gd name="T80" fmla="*/ 6869 w 7174"/>
                <a:gd name="T81" fmla="*/ 2950 h 6411"/>
                <a:gd name="T82" fmla="*/ 305 w 7174"/>
                <a:gd name="T83" fmla="*/ 2797 h 6411"/>
                <a:gd name="T84" fmla="*/ 6869 w 7174"/>
                <a:gd name="T85" fmla="*/ 2950 h 6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74" h="6411">
                  <a:moveTo>
                    <a:pt x="7021" y="2492"/>
                  </a:moveTo>
                  <a:lnTo>
                    <a:pt x="6792" y="2492"/>
                  </a:lnTo>
                  <a:lnTo>
                    <a:pt x="6792" y="2187"/>
                  </a:lnTo>
                  <a:cubicBezTo>
                    <a:pt x="6792" y="2102"/>
                    <a:pt x="6724" y="2034"/>
                    <a:pt x="6640" y="2034"/>
                  </a:cubicBezTo>
                  <a:lnTo>
                    <a:pt x="4503" y="2034"/>
                  </a:lnTo>
                  <a:lnTo>
                    <a:pt x="4503" y="1831"/>
                  </a:lnTo>
                  <a:cubicBezTo>
                    <a:pt x="4503" y="1747"/>
                    <a:pt x="4434" y="1679"/>
                    <a:pt x="4350" y="1679"/>
                  </a:cubicBezTo>
                  <a:lnTo>
                    <a:pt x="3740" y="1679"/>
                  </a:lnTo>
                  <a:lnTo>
                    <a:pt x="3740" y="1300"/>
                  </a:lnTo>
                  <a:cubicBezTo>
                    <a:pt x="3946" y="1235"/>
                    <a:pt x="4097" y="1043"/>
                    <a:pt x="4097" y="815"/>
                  </a:cubicBezTo>
                  <a:cubicBezTo>
                    <a:pt x="4097" y="784"/>
                    <a:pt x="4093" y="753"/>
                    <a:pt x="4088" y="723"/>
                  </a:cubicBezTo>
                  <a:cubicBezTo>
                    <a:pt x="4247" y="583"/>
                    <a:pt x="4350" y="381"/>
                    <a:pt x="4350" y="152"/>
                  </a:cubicBezTo>
                  <a:cubicBezTo>
                    <a:pt x="4350" y="68"/>
                    <a:pt x="4282" y="0"/>
                    <a:pt x="4198" y="0"/>
                  </a:cubicBezTo>
                  <a:cubicBezTo>
                    <a:pt x="4113" y="0"/>
                    <a:pt x="4045" y="68"/>
                    <a:pt x="4045" y="152"/>
                  </a:cubicBezTo>
                  <a:cubicBezTo>
                    <a:pt x="4045" y="264"/>
                    <a:pt x="4003" y="366"/>
                    <a:pt x="3936" y="445"/>
                  </a:cubicBezTo>
                  <a:cubicBezTo>
                    <a:pt x="3845" y="359"/>
                    <a:pt x="3722" y="305"/>
                    <a:pt x="3587" y="305"/>
                  </a:cubicBezTo>
                  <a:cubicBezTo>
                    <a:pt x="3452" y="305"/>
                    <a:pt x="3329" y="359"/>
                    <a:pt x="3238" y="445"/>
                  </a:cubicBezTo>
                  <a:cubicBezTo>
                    <a:pt x="3171" y="366"/>
                    <a:pt x="3129" y="264"/>
                    <a:pt x="3129" y="153"/>
                  </a:cubicBezTo>
                  <a:cubicBezTo>
                    <a:pt x="3129" y="68"/>
                    <a:pt x="3061" y="0"/>
                    <a:pt x="2976" y="0"/>
                  </a:cubicBezTo>
                  <a:cubicBezTo>
                    <a:pt x="2892" y="0"/>
                    <a:pt x="2824" y="68"/>
                    <a:pt x="2824" y="153"/>
                  </a:cubicBezTo>
                  <a:cubicBezTo>
                    <a:pt x="2824" y="381"/>
                    <a:pt x="2927" y="583"/>
                    <a:pt x="3086" y="724"/>
                  </a:cubicBezTo>
                  <a:cubicBezTo>
                    <a:pt x="3081" y="754"/>
                    <a:pt x="3077" y="784"/>
                    <a:pt x="3077" y="816"/>
                  </a:cubicBezTo>
                  <a:cubicBezTo>
                    <a:pt x="3077" y="1044"/>
                    <a:pt x="3228" y="1235"/>
                    <a:pt x="3434" y="1300"/>
                  </a:cubicBezTo>
                  <a:lnTo>
                    <a:pt x="3434" y="1679"/>
                  </a:lnTo>
                  <a:lnTo>
                    <a:pt x="2824" y="1679"/>
                  </a:lnTo>
                  <a:cubicBezTo>
                    <a:pt x="2740" y="1679"/>
                    <a:pt x="2671" y="1747"/>
                    <a:pt x="2671" y="1832"/>
                  </a:cubicBezTo>
                  <a:lnTo>
                    <a:pt x="2671" y="2034"/>
                  </a:lnTo>
                  <a:lnTo>
                    <a:pt x="534" y="2034"/>
                  </a:lnTo>
                  <a:cubicBezTo>
                    <a:pt x="450" y="2034"/>
                    <a:pt x="382" y="2103"/>
                    <a:pt x="382" y="2187"/>
                  </a:cubicBezTo>
                  <a:lnTo>
                    <a:pt x="382" y="2492"/>
                  </a:lnTo>
                  <a:lnTo>
                    <a:pt x="153" y="2492"/>
                  </a:lnTo>
                  <a:cubicBezTo>
                    <a:pt x="68" y="2492"/>
                    <a:pt x="0" y="2560"/>
                    <a:pt x="0" y="2645"/>
                  </a:cubicBezTo>
                  <a:lnTo>
                    <a:pt x="0" y="3103"/>
                  </a:lnTo>
                  <a:cubicBezTo>
                    <a:pt x="0" y="3187"/>
                    <a:pt x="68" y="3255"/>
                    <a:pt x="153" y="3255"/>
                  </a:cubicBezTo>
                  <a:lnTo>
                    <a:pt x="382" y="3255"/>
                  </a:lnTo>
                  <a:lnTo>
                    <a:pt x="382" y="6258"/>
                  </a:lnTo>
                  <a:cubicBezTo>
                    <a:pt x="382" y="6342"/>
                    <a:pt x="450" y="6411"/>
                    <a:pt x="534" y="6411"/>
                  </a:cubicBezTo>
                  <a:lnTo>
                    <a:pt x="865" y="6411"/>
                  </a:lnTo>
                  <a:cubicBezTo>
                    <a:pt x="949" y="6411"/>
                    <a:pt x="1018" y="6342"/>
                    <a:pt x="1018" y="6258"/>
                  </a:cubicBezTo>
                  <a:lnTo>
                    <a:pt x="1018" y="3587"/>
                  </a:lnTo>
                  <a:lnTo>
                    <a:pt x="1475" y="3587"/>
                  </a:lnTo>
                  <a:lnTo>
                    <a:pt x="1475" y="6258"/>
                  </a:lnTo>
                  <a:cubicBezTo>
                    <a:pt x="1475" y="6342"/>
                    <a:pt x="1544" y="6411"/>
                    <a:pt x="1628" y="6411"/>
                  </a:cubicBezTo>
                  <a:lnTo>
                    <a:pt x="2035" y="6411"/>
                  </a:lnTo>
                  <a:cubicBezTo>
                    <a:pt x="2120" y="6411"/>
                    <a:pt x="2188" y="6342"/>
                    <a:pt x="2188" y="6258"/>
                  </a:cubicBezTo>
                  <a:lnTo>
                    <a:pt x="2188" y="3587"/>
                  </a:lnTo>
                  <a:lnTo>
                    <a:pt x="2646" y="3587"/>
                  </a:lnTo>
                  <a:lnTo>
                    <a:pt x="2646" y="6258"/>
                  </a:lnTo>
                  <a:cubicBezTo>
                    <a:pt x="2646" y="6342"/>
                    <a:pt x="2714" y="6411"/>
                    <a:pt x="2798" y="6411"/>
                  </a:cubicBezTo>
                  <a:lnTo>
                    <a:pt x="3205" y="6411"/>
                  </a:lnTo>
                  <a:cubicBezTo>
                    <a:pt x="3290" y="6411"/>
                    <a:pt x="3358" y="6342"/>
                    <a:pt x="3358" y="6258"/>
                  </a:cubicBezTo>
                  <a:lnTo>
                    <a:pt x="3358" y="3587"/>
                  </a:lnTo>
                  <a:lnTo>
                    <a:pt x="3816" y="3587"/>
                  </a:lnTo>
                  <a:lnTo>
                    <a:pt x="3816" y="6258"/>
                  </a:lnTo>
                  <a:cubicBezTo>
                    <a:pt x="3816" y="6342"/>
                    <a:pt x="3884" y="6411"/>
                    <a:pt x="3969" y="6411"/>
                  </a:cubicBezTo>
                  <a:lnTo>
                    <a:pt x="4376" y="6411"/>
                  </a:lnTo>
                  <a:cubicBezTo>
                    <a:pt x="4460" y="6411"/>
                    <a:pt x="4528" y="6342"/>
                    <a:pt x="4528" y="6258"/>
                  </a:cubicBezTo>
                  <a:lnTo>
                    <a:pt x="4528" y="3587"/>
                  </a:lnTo>
                  <a:lnTo>
                    <a:pt x="4986" y="3587"/>
                  </a:lnTo>
                  <a:lnTo>
                    <a:pt x="4986" y="6258"/>
                  </a:lnTo>
                  <a:cubicBezTo>
                    <a:pt x="4986" y="6342"/>
                    <a:pt x="5055" y="6411"/>
                    <a:pt x="5139" y="6411"/>
                  </a:cubicBezTo>
                  <a:lnTo>
                    <a:pt x="5546" y="6411"/>
                  </a:lnTo>
                  <a:cubicBezTo>
                    <a:pt x="5631" y="6411"/>
                    <a:pt x="5699" y="6342"/>
                    <a:pt x="5699" y="6258"/>
                  </a:cubicBezTo>
                  <a:lnTo>
                    <a:pt x="5699" y="3587"/>
                  </a:lnTo>
                  <a:lnTo>
                    <a:pt x="6157" y="3587"/>
                  </a:lnTo>
                  <a:lnTo>
                    <a:pt x="6157" y="6258"/>
                  </a:lnTo>
                  <a:cubicBezTo>
                    <a:pt x="6157" y="6342"/>
                    <a:pt x="6225" y="6411"/>
                    <a:pt x="6309" y="6411"/>
                  </a:cubicBezTo>
                  <a:lnTo>
                    <a:pt x="6640" y="6411"/>
                  </a:lnTo>
                  <a:cubicBezTo>
                    <a:pt x="6724" y="6411"/>
                    <a:pt x="6793" y="6342"/>
                    <a:pt x="6793" y="6258"/>
                  </a:cubicBezTo>
                  <a:lnTo>
                    <a:pt x="6793" y="3255"/>
                  </a:lnTo>
                  <a:lnTo>
                    <a:pt x="7022" y="3255"/>
                  </a:lnTo>
                  <a:cubicBezTo>
                    <a:pt x="7106" y="3255"/>
                    <a:pt x="7174" y="3187"/>
                    <a:pt x="7174" y="3102"/>
                  </a:cubicBezTo>
                  <a:lnTo>
                    <a:pt x="7174" y="2645"/>
                  </a:lnTo>
                  <a:cubicBezTo>
                    <a:pt x="7174" y="2560"/>
                    <a:pt x="7105" y="2492"/>
                    <a:pt x="7021" y="2492"/>
                  </a:cubicBezTo>
                  <a:close/>
                  <a:moveTo>
                    <a:pt x="687" y="2339"/>
                  </a:moveTo>
                  <a:lnTo>
                    <a:pt x="2824" y="2339"/>
                  </a:lnTo>
                  <a:lnTo>
                    <a:pt x="4350" y="2339"/>
                  </a:lnTo>
                  <a:lnTo>
                    <a:pt x="6487" y="2339"/>
                  </a:lnTo>
                  <a:lnTo>
                    <a:pt x="6487" y="2492"/>
                  </a:lnTo>
                  <a:lnTo>
                    <a:pt x="687" y="2492"/>
                  </a:lnTo>
                  <a:lnTo>
                    <a:pt x="687" y="2339"/>
                  </a:lnTo>
                  <a:close/>
                  <a:moveTo>
                    <a:pt x="6869" y="2950"/>
                  </a:moveTo>
                  <a:lnTo>
                    <a:pt x="305" y="2950"/>
                  </a:lnTo>
                  <a:lnTo>
                    <a:pt x="305" y="2797"/>
                  </a:lnTo>
                  <a:lnTo>
                    <a:pt x="6869" y="2797"/>
                  </a:lnTo>
                  <a:lnTo>
                    <a:pt x="6869" y="295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169B20B-6375-AA23-60D1-9201B11F7E92}"/>
              </a:ext>
            </a:extLst>
          </p:cNvPr>
          <p:cNvSpPr/>
          <p:nvPr/>
        </p:nvSpPr>
        <p:spPr>
          <a:xfrm>
            <a:off x="8304008" y="3196060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PID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差速控制器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F87CB0-F7E5-6793-05DE-6EC7D490CBF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140080" y="3594434"/>
            <a:ext cx="477960" cy="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7142A57-1D3A-4DDB-BD5D-D187788E97CF}"/>
              </a:ext>
            </a:extLst>
          </p:cNvPr>
          <p:cNvSpPr/>
          <p:nvPr/>
        </p:nvSpPr>
        <p:spPr>
          <a:xfrm>
            <a:off x="6096000" y="4945636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速度解算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姿态确定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3A5D775-F8EC-E5BD-4FED-E7112FE03915}"/>
              </a:ext>
            </a:extLst>
          </p:cNvPr>
          <p:cNvCxnSpPr>
            <a:cxnSpLocks/>
            <a:stCxn id="17" idx="2"/>
            <a:endCxn id="20" idx="3"/>
          </p:cNvCxnSpPr>
          <p:nvPr/>
        </p:nvCxnSpPr>
        <p:spPr>
          <a:xfrm rot="5400000">
            <a:off x="8180409" y="4116407"/>
            <a:ext cx="1351202" cy="11040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01B75E2F-B045-9FF7-3B5A-10F03144BA16}"/>
              </a:ext>
            </a:extLst>
          </p:cNvPr>
          <p:cNvSpPr txBox="1"/>
          <p:nvPr/>
        </p:nvSpPr>
        <p:spPr>
          <a:xfrm>
            <a:off x="4420722" y="27279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四位二进制状态值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C885169-A36E-1982-6268-A3BD76CDE558}"/>
              </a:ext>
            </a:extLst>
          </p:cNvPr>
          <p:cNvSpPr/>
          <p:nvPr/>
        </p:nvSpPr>
        <p:spPr>
          <a:xfrm>
            <a:off x="2932073" y="3200769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四路红外传感器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03DA3B-634F-BE68-AE0F-05DE39A7ACA6}"/>
              </a:ext>
            </a:extLst>
          </p:cNvPr>
          <p:cNvSpPr/>
          <p:nvPr/>
        </p:nvSpPr>
        <p:spPr>
          <a:xfrm>
            <a:off x="5618040" y="3196060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偏差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8BA48D9-6674-5DA3-422D-672AEEB43E45}"/>
              </a:ext>
            </a:extLst>
          </p:cNvPr>
          <p:cNvCxnSpPr>
            <a:cxnSpLocks/>
            <a:stCxn id="26" idx="3"/>
            <a:endCxn id="17" idx="1"/>
          </p:cNvCxnSpPr>
          <p:nvPr/>
        </p:nvCxnSpPr>
        <p:spPr>
          <a:xfrm>
            <a:off x="7826047" y="3594434"/>
            <a:ext cx="477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92E2BAA0-CBE5-126C-93FB-644F3E1A4BC5}"/>
              </a:ext>
            </a:extLst>
          </p:cNvPr>
          <p:cNvSpPr/>
          <p:nvPr/>
        </p:nvSpPr>
        <p:spPr>
          <a:xfrm>
            <a:off x="3363527" y="4945636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车身控制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80C8E7C-60B1-3CA8-970B-09D04FEC7C5F}"/>
              </a:ext>
            </a:extLst>
          </p:cNvPr>
          <p:cNvCxnSpPr>
            <a:cxnSpLocks/>
            <a:stCxn id="20" idx="1"/>
            <a:endCxn id="31" idx="3"/>
          </p:cNvCxnSpPr>
          <p:nvPr/>
        </p:nvCxnSpPr>
        <p:spPr>
          <a:xfrm flipH="1">
            <a:off x="5571534" y="5344010"/>
            <a:ext cx="524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4A4D22A-F794-06A2-1791-BDF8AF19375E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2516337" y="3594434"/>
            <a:ext cx="415736" cy="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767258C-438C-196A-4A32-B8AD4B177142}"/>
              </a:ext>
            </a:extLst>
          </p:cNvPr>
          <p:cNvSpPr>
            <a:spLocks noChangeAspect="1"/>
          </p:cNvSpPr>
          <p:nvPr/>
        </p:nvSpPr>
        <p:spPr>
          <a:xfrm rot="13480710">
            <a:off x="973874" y="2628381"/>
            <a:ext cx="451104" cy="391237"/>
          </a:xfrm>
          <a:custGeom>
            <a:avLst/>
            <a:gdLst>
              <a:gd name="T0" fmla="*/ 6792 w 7174"/>
              <a:gd name="T1" fmla="*/ 2492 h 6411"/>
              <a:gd name="T2" fmla="*/ 6640 w 7174"/>
              <a:gd name="T3" fmla="*/ 2034 h 6411"/>
              <a:gd name="T4" fmla="*/ 4503 w 7174"/>
              <a:gd name="T5" fmla="*/ 1831 h 6411"/>
              <a:gd name="T6" fmla="*/ 3740 w 7174"/>
              <a:gd name="T7" fmla="*/ 1679 h 6411"/>
              <a:gd name="T8" fmla="*/ 4097 w 7174"/>
              <a:gd name="T9" fmla="*/ 815 h 6411"/>
              <a:gd name="T10" fmla="*/ 4350 w 7174"/>
              <a:gd name="T11" fmla="*/ 152 h 6411"/>
              <a:gd name="T12" fmla="*/ 4045 w 7174"/>
              <a:gd name="T13" fmla="*/ 152 h 6411"/>
              <a:gd name="T14" fmla="*/ 3587 w 7174"/>
              <a:gd name="T15" fmla="*/ 305 h 6411"/>
              <a:gd name="T16" fmla="*/ 3129 w 7174"/>
              <a:gd name="T17" fmla="*/ 153 h 6411"/>
              <a:gd name="T18" fmla="*/ 2824 w 7174"/>
              <a:gd name="T19" fmla="*/ 153 h 6411"/>
              <a:gd name="T20" fmla="*/ 3077 w 7174"/>
              <a:gd name="T21" fmla="*/ 816 h 6411"/>
              <a:gd name="T22" fmla="*/ 3434 w 7174"/>
              <a:gd name="T23" fmla="*/ 1679 h 6411"/>
              <a:gd name="T24" fmla="*/ 2671 w 7174"/>
              <a:gd name="T25" fmla="*/ 1832 h 6411"/>
              <a:gd name="T26" fmla="*/ 534 w 7174"/>
              <a:gd name="T27" fmla="*/ 2034 h 6411"/>
              <a:gd name="T28" fmla="*/ 382 w 7174"/>
              <a:gd name="T29" fmla="*/ 2492 h 6411"/>
              <a:gd name="T30" fmla="*/ 0 w 7174"/>
              <a:gd name="T31" fmla="*/ 2645 h 6411"/>
              <a:gd name="T32" fmla="*/ 153 w 7174"/>
              <a:gd name="T33" fmla="*/ 3255 h 6411"/>
              <a:gd name="T34" fmla="*/ 382 w 7174"/>
              <a:gd name="T35" fmla="*/ 6258 h 6411"/>
              <a:gd name="T36" fmla="*/ 865 w 7174"/>
              <a:gd name="T37" fmla="*/ 6411 h 6411"/>
              <a:gd name="T38" fmla="*/ 1018 w 7174"/>
              <a:gd name="T39" fmla="*/ 3587 h 6411"/>
              <a:gd name="T40" fmla="*/ 1475 w 7174"/>
              <a:gd name="T41" fmla="*/ 6258 h 6411"/>
              <a:gd name="T42" fmla="*/ 2035 w 7174"/>
              <a:gd name="T43" fmla="*/ 6411 h 6411"/>
              <a:gd name="T44" fmla="*/ 2188 w 7174"/>
              <a:gd name="T45" fmla="*/ 3587 h 6411"/>
              <a:gd name="T46" fmla="*/ 2646 w 7174"/>
              <a:gd name="T47" fmla="*/ 6258 h 6411"/>
              <a:gd name="T48" fmla="*/ 3205 w 7174"/>
              <a:gd name="T49" fmla="*/ 6411 h 6411"/>
              <a:gd name="T50" fmla="*/ 3358 w 7174"/>
              <a:gd name="T51" fmla="*/ 3587 h 6411"/>
              <a:gd name="T52" fmla="*/ 3816 w 7174"/>
              <a:gd name="T53" fmla="*/ 6258 h 6411"/>
              <a:gd name="T54" fmla="*/ 4376 w 7174"/>
              <a:gd name="T55" fmla="*/ 6411 h 6411"/>
              <a:gd name="T56" fmla="*/ 4528 w 7174"/>
              <a:gd name="T57" fmla="*/ 3587 h 6411"/>
              <a:gd name="T58" fmla="*/ 4986 w 7174"/>
              <a:gd name="T59" fmla="*/ 6258 h 6411"/>
              <a:gd name="T60" fmla="*/ 5546 w 7174"/>
              <a:gd name="T61" fmla="*/ 6411 h 6411"/>
              <a:gd name="T62" fmla="*/ 5699 w 7174"/>
              <a:gd name="T63" fmla="*/ 3587 h 6411"/>
              <a:gd name="T64" fmla="*/ 6157 w 7174"/>
              <a:gd name="T65" fmla="*/ 6258 h 6411"/>
              <a:gd name="T66" fmla="*/ 6640 w 7174"/>
              <a:gd name="T67" fmla="*/ 6411 h 6411"/>
              <a:gd name="T68" fmla="*/ 6793 w 7174"/>
              <a:gd name="T69" fmla="*/ 3255 h 6411"/>
              <a:gd name="T70" fmla="*/ 7174 w 7174"/>
              <a:gd name="T71" fmla="*/ 3102 h 6411"/>
              <a:gd name="T72" fmla="*/ 7021 w 7174"/>
              <a:gd name="T73" fmla="*/ 2492 h 6411"/>
              <a:gd name="T74" fmla="*/ 2824 w 7174"/>
              <a:gd name="T75" fmla="*/ 2339 h 6411"/>
              <a:gd name="T76" fmla="*/ 6487 w 7174"/>
              <a:gd name="T77" fmla="*/ 2339 h 6411"/>
              <a:gd name="T78" fmla="*/ 687 w 7174"/>
              <a:gd name="T79" fmla="*/ 2492 h 6411"/>
              <a:gd name="T80" fmla="*/ 6869 w 7174"/>
              <a:gd name="T81" fmla="*/ 2950 h 6411"/>
              <a:gd name="T82" fmla="*/ 305 w 7174"/>
              <a:gd name="T83" fmla="*/ 2797 h 6411"/>
              <a:gd name="T84" fmla="*/ 6869 w 7174"/>
              <a:gd name="T85" fmla="*/ 2950 h 6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74" h="6411">
                <a:moveTo>
                  <a:pt x="7021" y="2492"/>
                </a:moveTo>
                <a:lnTo>
                  <a:pt x="6792" y="2492"/>
                </a:lnTo>
                <a:lnTo>
                  <a:pt x="6792" y="2187"/>
                </a:lnTo>
                <a:cubicBezTo>
                  <a:pt x="6792" y="2102"/>
                  <a:pt x="6724" y="2034"/>
                  <a:pt x="6640" y="2034"/>
                </a:cubicBezTo>
                <a:lnTo>
                  <a:pt x="4503" y="2034"/>
                </a:lnTo>
                <a:lnTo>
                  <a:pt x="4503" y="1831"/>
                </a:lnTo>
                <a:cubicBezTo>
                  <a:pt x="4503" y="1747"/>
                  <a:pt x="4434" y="1679"/>
                  <a:pt x="4350" y="1679"/>
                </a:cubicBezTo>
                <a:lnTo>
                  <a:pt x="3740" y="1679"/>
                </a:lnTo>
                <a:lnTo>
                  <a:pt x="3740" y="1300"/>
                </a:lnTo>
                <a:cubicBezTo>
                  <a:pt x="3946" y="1235"/>
                  <a:pt x="4097" y="1043"/>
                  <a:pt x="4097" y="815"/>
                </a:cubicBezTo>
                <a:cubicBezTo>
                  <a:pt x="4097" y="784"/>
                  <a:pt x="4093" y="753"/>
                  <a:pt x="4088" y="723"/>
                </a:cubicBezTo>
                <a:cubicBezTo>
                  <a:pt x="4247" y="583"/>
                  <a:pt x="4350" y="381"/>
                  <a:pt x="4350" y="152"/>
                </a:cubicBezTo>
                <a:cubicBezTo>
                  <a:pt x="4350" y="68"/>
                  <a:pt x="4282" y="0"/>
                  <a:pt x="4198" y="0"/>
                </a:cubicBezTo>
                <a:cubicBezTo>
                  <a:pt x="4113" y="0"/>
                  <a:pt x="4045" y="68"/>
                  <a:pt x="4045" y="152"/>
                </a:cubicBezTo>
                <a:cubicBezTo>
                  <a:pt x="4045" y="264"/>
                  <a:pt x="4003" y="366"/>
                  <a:pt x="3936" y="445"/>
                </a:cubicBezTo>
                <a:cubicBezTo>
                  <a:pt x="3845" y="359"/>
                  <a:pt x="3722" y="305"/>
                  <a:pt x="3587" y="305"/>
                </a:cubicBezTo>
                <a:cubicBezTo>
                  <a:pt x="3452" y="305"/>
                  <a:pt x="3329" y="359"/>
                  <a:pt x="3238" y="445"/>
                </a:cubicBezTo>
                <a:cubicBezTo>
                  <a:pt x="3171" y="366"/>
                  <a:pt x="3129" y="264"/>
                  <a:pt x="3129" y="153"/>
                </a:cubicBezTo>
                <a:cubicBezTo>
                  <a:pt x="3129" y="68"/>
                  <a:pt x="3061" y="0"/>
                  <a:pt x="2976" y="0"/>
                </a:cubicBezTo>
                <a:cubicBezTo>
                  <a:pt x="2892" y="0"/>
                  <a:pt x="2824" y="68"/>
                  <a:pt x="2824" y="153"/>
                </a:cubicBezTo>
                <a:cubicBezTo>
                  <a:pt x="2824" y="381"/>
                  <a:pt x="2927" y="583"/>
                  <a:pt x="3086" y="724"/>
                </a:cubicBezTo>
                <a:cubicBezTo>
                  <a:pt x="3081" y="754"/>
                  <a:pt x="3077" y="784"/>
                  <a:pt x="3077" y="816"/>
                </a:cubicBezTo>
                <a:cubicBezTo>
                  <a:pt x="3077" y="1044"/>
                  <a:pt x="3228" y="1235"/>
                  <a:pt x="3434" y="1300"/>
                </a:cubicBezTo>
                <a:lnTo>
                  <a:pt x="3434" y="1679"/>
                </a:lnTo>
                <a:lnTo>
                  <a:pt x="2824" y="1679"/>
                </a:lnTo>
                <a:cubicBezTo>
                  <a:pt x="2740" y="1679"/>
                  <a:pt x="2671" y="1747"/>
                  <a:pt x="2671" y="1832"/>
                </a:cubicBezTo>
                <a:lnTo>
                  <a:pt x="2671" y="2034"/>
                </a:lnTo>
                <a:lnTo>
                  <a:pt x="534" y="2034"/>
                </a:lnTo>
                <a:cubicBezTo>
                  <a:pt x="450" y="2034"/>
                  <a:pt x="382" y="2103"/>
                  <a:pt x="382" y="2187"/>
                </a:cubicBezTo>
                <a:lnTo>
                  <a:pt x="382" y="2492"/>
                </a:lnTo>
                <a:lnTo>
                  <a:pt x="153" y="2492"/>
                </a:lnTo>
                <a:cubicBezTo>
                  <a:pt x="68" y="2492"/>
                  <a:pt x="0" y="2560"/>
                  <a:pt x="0" y="2645"/>
                </a:cubicBezTo>
                <a:lnTo>
                  <a:pt x="0" y="3103"/>
                </a:lnTo>
                <a:cubicBezTo>
                  <a:pt x="0" y="3187"/>
                  <a:pt x="68" y="3255"/>
                  <a:pt x="153" y="3255"/>
                </a:cubicBezTo>
                <a:lnTo>
                  <a:pt x="382" y="3255"/>
                </a:lnTo>
                <a:lnTo>
                  <a:pt x="382" y="6258"/>
                </a:lnTo>
                <a:cubicBezTo>
                  <a:pt x="382" y="6342"/>
                  <a:pt x="450" y="6411"/>
                  <a:pt x="534" y="6411"/>
                </a:cubicBezTo>
                <a:lnTo>
                  <a:pt x="865" y="6411"/>
                </a:lnTo>
                <a:cubicBezTo>
                  <a:pt x="949" y="6411"/>
                  <a:pt x="1018" y="6342"/>
                  <a:pt x="1018" y="6258"/>
                </a:cubicBezTo>
                <a:lnTo>
                  <a:pt x="1018" y="3587"/>
                </a:lnTo>
                <a:lnTo>
                  <a:pt x="1475" y="3587"/>
                </a:lnTo>
                <a:lnTo>
                  <a:pt x="1475" y="6258"/>
                </a:lnTo>
                <a:cubicBezTo>
                  <a:pt x="1475" y="6342"/>
                  <a:pt x="1544" y="6411"/>
                  <a:pt x="1628" y="6411"/>
                </a:cubicBezTo>
                <a:lnTo>
                  <a:pt x="2035" y="6411"/>
                </a:lnTo>
                <a:cubicBezTo>
                  <a:pt x="2120" y="6411"/>
                  <a:pt x="2188" y="6342"/>
                  <a:pt x="2188" y="6258"/>
                </a:cubicBezTo>
                <a:lnTo>
                  <a:pt x="2188" y="3587"/>
                </a:lnTo>
                <a:lnTo>
                  <a:pt x="2646" y="3587"/>
                </a:lnTo>
                <a:lnTo>
                  <a:pt x="2646" y="6258"/>
                </a:lnTo>
                <a:cubicBezTo>
                  <a:pt x="2646" y="6342"/>
                  <a:pt x="2714" y="6411"/>
                  <a:pt x="2798" y="6411"/>
                </a:cubicBezTo>
                <a:lnTo>
                  <a:pt x="3205" y="6411"/>
                </a:lnTo>
                <a:cubicBezTo>
                  <a:pt x="3290" y="6411"/>
                  <a:pt x="3358" y="6342"/>
                  <a:pt x="3358" y="6258"/>
                </a:cubicBezTo>
                <a:lnTo>
                  <a:pt x="3358" y="3587"/>
                </a:lnTo>
                <a:lnTo>
                  <a:pt x="3816" y="3587"/>
                </a:lnTo>
                <a:lnTo>
                  <a:pt x="3816" y="6258"/>
                </a:lnTo>
                <a:cubicBezTo>
                  <a:pt x="3816" y="6342"/>
                  <a:pt x="3884" y="6411"/>
                  <a:pt x="3969" y="6411"/>
                </a:cubicBezTo>
                <a:lnTo>
                  <a:pt x="4376" y="6411"/>
                </a:lnTo>
                <a:cubicBezTo>
                  <a:pt x="4460" y="6411"/>
                  <a:pt x="4528" y="6342"/>
                  <a:pt x="4528" y="6258"/>
                </a:cubicBezTo>
                <a:lnTo>
                  <a:pt x="4528" y="3587"/>
                </a:lnTo>
                <a:lnTo>
                  <a:pt x="4986" y="3587"/>
                </a:lnTo>
                <a:lnTo>
                  <a:pt x="4986" y="6258"/>
                </a:lnTo>
                <a:cubicBezTo>
                  <a:pt x="4986" y="6342"/>
                  <a:pt x="5055" y="6411"/>
                  <a:pt x="5139" y="6411"/>
                </a:cubicBezTo>
                <a:lnTo>
                  <a:pt x="5546" y="6411"/>
                </a:lnTo>
                <a:cubicBezTo>
                  <a:pt x="5631" y="6411"/>
                  <a:pt x="5699" y="6342"/>
                  <a:pt x="5699" y="6258"/>
                </a:cubicBezTo>
                <a:lnTo>
                  <a:pt x="5699" y="3587"/>
                </a:lnTo>
                <a:lnTo>
                  <a:pt x="6157" y="3587"/>
                </a:lnTo>
                <a:lnTo>
                  <a:pt x="6157" y="6258"/>
                </a:lnTo>
                <a:cubicBezTo>
                  <a:pt x="6157" y="6342"/>
                  <a:pt x="6225" y="6411"/>
                  <a:pt x="6309" y="6411"/>
                </a:cubicBezTo>
                <a:lnTo>
                  <a:pt x="6640" y="6411"/>
                </a:lnTo>
                <a:cubicBezTo>
                  <a:pt x="6724" y="6411"/>
                  <a:pt x="6793" y="6342"/>
                  <a:pt x="6793" y="6258"/>
                </a:cubicBezTo>
                <a:lnTo>
                  <a:pt x="6793" y="3255"/>
                </a:lnTo>
                <a:lnTo>
                  <a:pt x="7022" y="3255"/>
                </a:lnTo>
                <a:cubicBezTo>
                  <a:pt x="7106" y="3255"/>
                  <a:pt x="7174" y="3187"/>
                  <a:pt x="7174" y="3102"/>
                </a:cubicBezTo>
                <a:lnTo>
                  <a:pt x="7174" y="2645"/>
                </a:lnTo>
                <a:cubicBezTo>
                  <a:pt x="7174" y="2560"/>
                  <a:pt x="7105" y="2492"/>
                  <a:pt x="7021" y="2492"/>
                </a:cubicBezTo>
                <a:close/>
                <a:moveTo>
                  <a:pt x="687" y="2339"/>
                </a:moveTo>
                <a:lnTo>
                  <a:pt x="2824" y="2339"/>
                </a:lnTo>
                <a:lnTo>
                  <a:pt x="4350" y="2339"/>
                </a:lnTo>
                <a:lnTo>
                  <a:pt x="6487" y="2339"/>
                </a:lnTo>
                <a:lnTo>
                  <a:pt x="6487" y="2492"/>
                </a:lnTo>
                <a:lnTo>
                  <a:pt x="687" y="2492"/>
                </a:lnTo>
                <a:lnTo>
                  <a:pt x="687" y="2339"/>
                </a:lnTo>
                <a:close/>
                <a:moveTo>
                  <a:pt x="6869" y="2950"/>
                </a:moveTo>
                <a:lnTo>
                  <a:pt x="305" y="2950"/>
                </a:lnTo>
                <a:lnTo>
                  <a:pt x="305" y="2797"/>
                </a:lnTo>
                <a:lnTo>
                  <a:pt x="6869" y="2797"/>
                </a:lnTo>
                <a:lnTo>
                  <a:pt x="6869" y="29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99380A94-75C0-E240-A22F-BC1EB6D695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858" y="2633316"/>
            <a:ext cx="509008" cy="335485"/>
          </a:xfrm>
          <a:prstGeom prst="curvedConnector3">
            <a:avLst>
              <a:gd name="adj1" fmla="val 619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B671B4D-F5FF-31C6-EA14-D5445296599C}"/>
              </a:ext>
            </a:extLst>
          </p:cNvPr>
          <p:cNvCxnSpPr>
            <a:cxnSpLocks/>
            <a:stCxn id="31" idx="1"/>
            <a:endCxn id="14" idx="2"/>
          </p:cNvCxnSpPr>
          <p:nvPr/>
        </p:nvCxnSpPr>
        <p:spPr>
          <a:xfrm rot="10800000">
            <a:off x="1543617" y="4759800"/>
            <a:ext cx="1819911" cy="5842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77D59F9-6A0D-9AE2-04AC-787A2BDEEA31}"/>
              </a:ext>
            </a:extLst>
          </p:cNvPr>
          <p:cNvSpPr txBox="1"/>
          <p:nvPr/>
        </p:nvSpPr>
        <p:spPr>
          <a:xfrm>
            <a:off x="7259274" y="2735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偏差等级、整数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9E8DCB2-0E0E-D449-9299-0DCD2650A972}"/>
              </a:ext>
            </a:extLst>
          </p:cNvPr>
          <p:cNvSpPr txBox="1"/>
          <p:nvPr/>
        </p:nvSpPr>
        <p:spPr>
          <a:xfrm>
            <a:off x="9367725" y="41436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差速、浮点数</a:t>
            </a:r>
          </a:p>
        </p:txBody>
      </p:sp>
    </p:spTree>
    <p:extLst>
      <p:ext uri="{BB962C8B-B14F-4D97-AF65-F5344CB8AC3E}">
        <p14:creationId xmlns:p14="http://schemas.microsoft.com/office/powerpoint/2010/main" val="38393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18EAA1-FFD3-FC7D-6909-C50F915C4670}"/>
              </a:ext>
            </a:extLst>
          </p:cNvPr>
          <p:cNvSpPr txBox="1"/>
          <p:nvPr/>
        </p:nvSpPr>
        <p:spPr>
          <a:xfrm>
            <a:off x="642751" y="2343991"/>
            <a:ext cx="5938816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四路红外传感器输入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四路状态值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依据状态值确定车身姿态（轻微、中度、严重偏左、偏右），确定输出变量</a:t>
            </a:r>
            <a:endParaRPr lang="en-US" altLang="zh-CN" sz="2400" baseline="30000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  <a:p>
            <a:pPr marL="342900" indent="-342900" algn="just">
              <a:lnSpc>
                <a:spcPct val="150000"/>
              </a:lnSpc>
              <a:buFont typeface="Wingdings 2" panose="05020102010507070707" pitchFamily="18" charset="2"/>
              <a:buChar char=""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差速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PID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控制器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sym typeface="Wingdings 2" panose="05020102010507070707" pitchFamily="18" charset="2"/>
              </a:rPr>
              <a:t>实现对两轮差速的控制达到放大差速控制精度的目的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sym typeface="Wingdings 2" panose="05020102010507070707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红外传感器与差速控制器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902623-7745-99EC-99CD-4A5C41C23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7" t="11219" r="60898" b="30128"/>
          <a:stretch/>
        </p:blipFill>
        <p:spPr>
          <a:xfrm>
            <a:off x="6919265" y="1624537"/>
            <a:ext cx="4920220" cy="4555954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A34C9C-E444-1EC3-AC9B-C5B7D21F705A}"/>
              </a:ext>
            </a:extLst>
          </p:cNvPr>
          <p:cNvCxnSpPr>
            <a:cxnSpLocks/>
          </p:cNvCxnSpPr>
          <p:nvPr/>
        </p:nvCxnSpPr>
        <p:spPr>
          <a:xfrm>
            <a:off x="9379375" y="3675355"/>
            <a:ext cx="68790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0BCE87-D460-366E-CC33-FACE7FA086C8}"/>
              </a:ext>
            </a:extLst>
          </p:cNvPr>
          <p:cNvSpPr txBox="1"/>
          <p:nvPr/>
        </p:nvSpPr>
        <p:spPr>
          <a:xfrm>
            <a:off x="8348038" y="3490689"/>
            <a:ext cx="11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期望姿态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C22F5DF-AFBB-6CC2-0A1B-5FA7F38D04BD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43821" y="4385569"/>
            <a:ext cx="63186" cy="452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0024E00-3298-8A91-078C-A04C2724AE8D}"/>
              </a:ext>
            </a:extLst>
          </p:cNvPr>
          <p:cNvSpPr/>
          <p:nvPr/>
        </p:nvSpPr>
        <p:spPr>
          <a:xfrm>
            <a:off x="10716689" y="3991291"/>
            <a:ext cx="780635" cy="3942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30C1FAA-A863-DA41-09EE-8F6A4AAA0B5B}"/>
              </a:ext>
            </a:extLst>
          </p:cNvPr>
          <p:cNvSpPr txBox="1"/>
          <p:nvPr/>
        </p:nvSpPr>
        <p:spPr>
          <a:xfrm>
            <a:off x="10258163" y="4779847"/>
            <a:ext cx="16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差速平均分配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09242BD-CBF4-08F1-9737-553CA42B0A39}"/>
              </a:ext>
            </a:extLst>
          </p:cNvPr>
          <p:cNvCxnSpPr>
            <a:cxnSpLocks/>
          </p:cNvCxnSpPr>
          <p:nvPr/>
        </p:nvCxnSpPr>
        <p:spPr>
          <a:xfrm flipV="1">
            <a:off x="7871460" y="4354830"/>
            <a:ext cx="666750" cy="15337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C882BFB-8438-F1B0-88EB-13F417390EE1}"/>
              </a:ext>
            </a:extLst>
          </p:cNvPr>
          <p:cNvSpPr txBox="1"/>
          <p:nvPr/>
        </p:nvSpPr>
        <p:spPr>
          <a:xfrm>
            <a:off x="7328273" y="5811159"/>
            <a:ext cx="116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丢线保护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13D39F-AB8E-30F4-675B-2AE3B1359A3D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</p:spTree>
    <p:extLst>
      <p:ext uri="{BB962C8B-B14F-4D97-AF65-F5344CB8AC3E}">
        <p14:creationId xmlns:p14="http://schemas.microsoft.com/office/powerpoint/2010/main" val="387799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循迹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速度解算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36D8A-76DB-5E7A-AC41-4208015C3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73" y="2488321"/>
            <a:ext cx="4802821" cy="36021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32FE1DE-7369-CA02-CE9D-88C96AFAB9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6" t="16850" r="21651" b="18917"/>
          <a:stretch/>
        </p:blipFill>
        <p:spPr>
          <a:xfrm>
            <a:off x="5669783" y="1464840"/>
            <a:ext cx="5630892" cy="4808636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8EA342C-7B52-ED66-4B5B-8964C239A034}"/>
              </a:ext>
            </a:extLst>
          </p:cNvPr>
          <p:cNvCxnSpPr>
            <a:cxnSpLocks/>
          </p:cNvCxnSpPr>
          <p:nvPr/>
        </p:nvCxnSpPr>
        <p:spPr>
          <a:xfrm>
            <a:off x="1424174" y="2574524"/>
            <a:ext cx="351360" cy="46163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D2B66B4-0240-3AE7-3634-5652D4E79129}"/>
              </a:ext>
            </a:extLst>
          </p:cNvPr>
          <p:cNvSpPr txBox="1"/>
          <p:nvPr/>
        </p:nvSpPr>
        <p:spPr>
          <a:xfrm>
            <a:off x="870176" y="2201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最大速度限制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E090F3-25CA-4330-8BF8-A7BBFFBB4666}"/>
              </a:ext>
            </a:extLst>
          </p:cNvPr>
          <p:cNvCxnSpPr>
            <a:cxnSpLocks/>
          </p:cNvCxnSpPr>
          <p:nvPr/>
        </p:nvCxnSpPr>
        <p:spPr>
          <a:xfrm flipV="1">
            <a:off x="759872" y="3346882"/>
            <a:ext cx="664302" cy="3639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A801AE5-3FC2-474E-C51C-C1F694574EBC}"/>
              </a:ext>
            </a:extLst>
          </p:cNvPr>
          <p:cNvSpPr txBox="1"/>
          <p:nvPr/>
        </p:nvSpPr>
        <p:spPr>
          <a:xfrm>
            <a:off x="-15973" y="36718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基础速度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9FFAB2E-A86A-D5A8-9B51-5F579236D7D8}"/>
              </a:ext>
            </a:extLst>
          </p:cNvPr>
          <p:cNvCxnSpPr>
            <a:cxnSpLocks/>
          </p:cNvCxnSpPr>
          <p:nvPr/>
        </p:nvCxnSpPr>
        <p:spPr>
          <a:xfrm flipH="1">
            <a:off x="2281560" y="4041220"/>
            <a:ext cx="547492" cy="21641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DE0D69B-86FC-949E-141D-783ECFBF15D1}"/>
              </a:ext>
            </a:extLst>
          </p:cNvPr>
          <p:cNvSpPr txBox="1"/>
          <p:nvPr/>
        </p:nvSpPr>
        <p:spPr>
          <a:xfrm>
            <a:off x="2555306" y="36718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反转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213B15D-DB3A-5573-8EDC-226CC7C689E1}"/>
              </a:ext>
            </a:extLst>
          </p:cNvPr>
          <p:cNvCxnSpPr>
            <a:cxnSpLocks/>
          </p:cNvCxnSpPr>
          <p:nvPr/>
        </p:nvCxnSpPr>
        <p:spPr>
          <a:xfrm flipH="1" flipV="1">
            <a:off x="3201637" y="5511224"/>
            <a:ext cx="196761" cy="5792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133C132-179C-7FFD-393A-F5F38D2175F8}"/>
              </a:ext>
            </a:extLst>
          </p:cNvPr>
          <p:cNvSpPr txBox="1"/>
          <p:nvPr/>
        </p:nvSpPr>
        <p:spPr>
          <a:xfrm>
            <a:off x="2954783" y="60888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最大速度限制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07FBB18-D1DF-5448-881E-F343898C3B5D}"/>
              </a:ext>
            </a:extLst>
          </p:cNvPr>
          <p:cNvSpPr/>
          <p:nvPr/>
        </p:nvSpPr>
        <p:spPr>
          <a:xfrm>
            <a:off x="7856084" y="3869158"/>
            <a:ext cx="3758180" cy="25108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姿态控制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4EF2A57-EE42-38EE-76CB-7E9D068A8924}"/>
              </a:ext>
            </a:extLst>
          </p:cNvPr>
          <p:cNvSpPr/>
          <p:nvPr/>
        </p:nvSpPr>
        <p:spPr>
          <a:xfrm>
            <a:off x="7025868" y="1464840"/>
            <a:ext cx="4733089" cy="235105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endParaRPr lang="en-US" altLang="zh-CN" dirty="0">
              <a:solidFill>
                <a:srgbClr val="7030A0"/>
              </a:solidFill>
            </a:endParaRPr>
          </a:p>
          <a:p>
            <a:pPr algn="ctr"/>
            <a:r>
              <a:rPr lang="zh-CN" altLang="en-US" sz="2000" b="1" dirty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速度控制  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C82F0AB-FEEA-10CF-5E30-22294CC34DC5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</p:spTree>
    <p:extLst>
      <p:ext uri="{BB962C8B-B14F-4D97-AF65-F5344CB8AC3E}">
        <p14:creationId xmlns:p14="http://schemas.microsoft.com/office/powerpoint/2010/main" val="423228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避障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超声传感器测距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FCCDB-CF30-F5C3-1AB8-D91E3982D1F4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CDAF3F-876D-73E6-03FB-931D664F1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3" b="3379"/>
          <a:stretch/>
        </p:blipFill>
        <p:spPr>
          <a:xfrm>
            <a:off x="1113385" y="2272939"/>
            <a:ext cx="9424032" cy="38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84796D-3656-DD44-D5D6-9A98C3B0BA2C}"/>
              </a:ext>
            </a:extLst>
          </p:cNvPr>
          <p:cNvGrpSpPr/>
          <p:nvPr/>
        </p:nvGrpSpPr>
        <p:grpSpPr>
          <a:xfrm>
            <a:off x="0" y="-234734"/>
            <a:ext cx="12192000" cy="1119875"/>
            <a:chOff x="0" y="-130779"/>
            <a:chExt cx="12192000" cy="1119875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0C66A8C-E583-6DCA-CE3F-CE74A6107AE0}"/>
                </a:ext>
              </a:extLst>
            </p:cNvPr>
            <p:cNvSpPr/>
            <p:nvPr/>
          </p:nvSpPr>
          <p:spPr>
            <a:xfrm>
              <a:off x="0" y="-130779"/>
              <a:ext cx="12192000" cy="1119875"/>
            </a:xfrm>
            <a:prstGeom prst="roundRect">
              <a:avLst>
                <a:gd name="adj" fmla="val 20599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8D3723F-B95B-92D8-20FC-430AEED6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9" y="207833"/>
              <a:ext cx="2688550" cy="720000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B48B0FF-B0DF-7F5A-7D8F-55E8AB612862}"/>
              </a:ext>
            </a:extLst>
          </p:cNvPr>
          <p:cNvSpPr txBox="1"/>
          <p:nvPr/>
        </p:nvSpPr>
        <p:spPr>
          <a:xfrm>
            <a:off x="642751" y="1358308"/>
            <a:ext cx="10562209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避障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避障逻辑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C9477B-3E44-CD8F-9EE6-A022FEED7FE9}"/>
              </a:ext>
            </a:extLst>
          </p:cNvPr>
          <p:cNvSpPr txBox="1"/>
          <p:nvPr/>
        </p:nvSpPr>
        <p:spPr>
          <a:xfrm>
            <a:off x="3759832" y="-47598"/>
            <a:ext cx="4672336" cy="8181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计算机控制专题实验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473665-A28F-A297-A029-0D17E08FC34C}"/>
              </a:ext>
            </a:extLst>
          </p:cNvPr>
          <p:cNvSpPr/>
          <p:nvPr/>
        </p:nvSpPr>
        <p:spPr>
          <a:xfrm>
            <a:off x="4111429" y="248832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三个方向的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障碍物距离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D05348-517A-E0C3-17A3-BF959323BDD2}"/>
              </a:ext>
            </a:extLst>
          </p:cNvPr>
          <p:cNvSpPr/>
          <p:nvPr/>
        </p:nvSpPr>
        <p:spPr>
          <a:xfrm>
            <a:off x="310118" y="3799519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测距函数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EDFFA2-AF56-AE9A-18C9-FF4544EC7E4C}"/>
              </a:ext>
            </a:extLst>
          </p:cNvPr>
          <p:cNvSpPr txBox="1"/>
          <p:nvPr/>
        </p:nvSpPr>
        <p:spPr>
          <a:xfrm>
            <a:off x="2424784" y="221191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特定角度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180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E9D5AC-6B45-AB8C-0D38-1210A7EDDA76}"/>
              </a:ext>
            </a:extLst>
          </p:cNvPr>
          <p:cNvSpPr/>
          <p:nvPr/>
        </p:nvSpPr>
        <p:spPr>
          <a:xfrm>
            <a:off x="310118" y="2496100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舵机扫描驱动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8122747-3D00-14B7-4280-A4B0867A262F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518125" y="2886695"/>
            <a:ext cx="1593304" cy="77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AC613DEB-5867-BE91-EE50-18BB0F9A8FB7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2518125" y="3285069"/>
            <a:ext cx="2697308" cy="91282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1BC7C1A-3038-174D-D7B0-462CB13A7DD0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 flipH="1">
            <a:off x="1414122" y="2894474"/>
            <a:ext cx="1104003" cy="905045"/>
          </a:xfrm>
          <a:prstGeom prst="bentConnector4">
            <a:avLst>
              <a:gd name="adj1" fmla="val -31964"/>
              <a:gd name="adj2" fmla="val 720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258DA32-D212-EDBD-46D4-735CF363F8B0}"/>
              </a:ext>
            </a:extLst>
          </p:cNvPr>
          <p:cNvSpPr txBox="1"/>
          <p:nvPr/>
        </p:nvSpPr>
        <p:spPr>
          <a:xfrm>
            <a:off x="2518125" y="34987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获取此刻的测距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9CD15FD-E041-CB7C-8155-B581793A8776}"/>
              </a:ext>
            </a:extLst>
          </p:cNvPr>
          <p:cNvSpPr/>
          <p:nvPr/>
        </p:nvSpPr>
        <p:spPr>
          <a:xfrm>
            <a:off x="6929018" y="248832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分别与各自的阈值距离比较，输出三位二进制状态编码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4FCE417-6C42-7D12-FFBB-3865B03590B4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6319436" y="2886695"/>
            <a:ext cx="609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D10F906-C984-82F7-493E-58A9DDEEED73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9137025" y="2886695"/>
            <a:ext cx="5368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6887679-DF5F-AAE9-B0FC-D9280E02BEAE}"/>
              </a:ext>
            </a:extLst>
          </p:cNvPr>
          <p:cNvSpPr/>
          <p:nvPr/>
        </p:nvSpPr>
        <p:spPr>
          <a:xfrm>
            <a:off x="9673874" y="2488321"/>
            <a:ext cx="2208007" cy="7967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依据状态编码确定小车运动姿态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C2C164-2B9E-474C-55D4-8E79CC361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22068"/>
              </p:ext>
            </p:extLst>
          </p:nvPr>
        </p:nvGraphicFramePr>
        <p:xfrm>
          <a:off x="5471006" y="3429000"/>
          <a:ext cx="571958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895">
                  <a:extLst>
                    <a:ext uri="{9D8B030D-6E8A-4147-A177-3AD203B41FA5}">
                      <a16:colId xmlns:a16="http://schemas.microsoft.com/office/drawing/2014/main" val="2307863492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3919009921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2535275087"/>
                    </a:ext>
                  </a:extLst>
                </a:gridCol>
                <a:gridCol w="1429895">
                  <a:extLst>
                    <a:ext uri="{9D8B030D-6E8A-4147-A177-3AD203B41FA5}">
                      <a16:colId xmlns:a16="http://schemas.microsoft.com/office/drawing/2014/main" val="3020292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8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前进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1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2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后退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6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左转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99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9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前进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8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右转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8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后退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53974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7ED4AEC-835F-827E-6C88-9121BADFE364}"/>
              </a:ext>
            </a:extLst>
          </p:cNvPr>
          <p:cNvSpPr txBox="1"/>
          <p:nvPr/>
        </p:nvSpPr>
        <p:spPr>
          <a:xfrm>
            <a:off x="11190586" y="645878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状态分配表</a:t>
            </a:r>
          </a:p>
        </p:txBody>
      </p:sp>
    </p:spTree>
    <p:extLst>
      <p:ext uri="{BB962C8B-B14F-4D97-AF65-F5344CB8AC3E}">
        <p14:creationId xmlns:p14="http://schemas.microsoft.com/office/powerpoint/2010/main" val="99668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452</Words>
  <Application>Microsoft Office PowerPoint</Application>
  <PresentationFormat>宽屏</PresentationFormat>
  <Paragraphs>181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楷体</vt:lpstr>
      <vt:lpstr>Arial</vt:lpstr>
      <vt:lpstr>Times New Roman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晓宇 张</dc:creator>
  <cp:lastModifiedBy>张 晓宇</cp:lastModifiedBy>
  <cp:revision>7</cp:revision>
  <dcterms:created xsi:type="dcterms:W3CDTF">2024-05-24T10:14:25Z</dcterms:created>
  <dcterms:modified xsi:type="dcterms:W3CDTF">2024-06-17T08:34:09Z</dcterms:modified>
</cp:coreProperties>
</file>