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002-1.jp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003-1.jp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004-1.jp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005-1.jp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006-1.jp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orangewhite_desktop_1/Cover-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orangewhite_desktop_1/Catalog-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orangewhite_desktop_1/Catalog-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orangewhite_desktop_1/Catalog-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p:bgPr>
    </p:bg>
    <p:spTree>
      <p:nvGrpSpPr>
        <p:cNvPr id="1" name=""/>
        <p:cNvGrpSpPr/>
        <p:nvPr/>
      </p:nvGrpSpPr>
      <p:grpSpPr>
        <a:xfrm>
          <a:off x="0" y="0"/>
          <a:ext cx="0" cy="0"/>
          <a:chOff x="0" y="0"/>
          <a:chExt cx="0" cy="0"/>
        </a:xfrm>
      </p:grpSpPr>
      <p:pic>
        <p:nvPicPr>
          <p:cNvPr id="2" name="Image 0" descr="https://assets.mindshow.fun/themes/orangewhite_desktop_1/Cover-bg.jpg">    </p:cNvP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www.aliyundrive.com/s/Q1VAkGau9PE" TargetMode="Externa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538288" y="1104900"/>
            <a:ext cx="6130290" cy="1485900"/>
          </a:xfrm>
          <a:prstGeom prst="rect">
            <a:avLst/>
          </a:prstGeom>
          <a:noFill/>
          <a:ln/>
        </p:spPr>
        <p:txBody>
          <a:bodyPr wrap="square" rtlCol="0" anchor="b"/>
          <a:lstStyle/>
          <a:p>
            <a:pPr algn="ctr" indent="0" marL="0">
              <a:buNone/>
            </a:pPr>
            <a:r>
              <a:rPr lang="en-US" sz="3296" b="1" dirty="0">
                <a:solidFill>
                  <a:srgbClr val="FF7500"/>
                </a:solidFill>
                <a:latin typeface="Noto Sans SC" pitchFamily="34" charset="0"/>
                <a:ea typeface="Noto Sans SC" pitchFamily="34" charset="-122"/>
                <a:cs typeface="Noto Sans SC" pitchFamily="34" charset="-120"/>
              </a:rPr>
              <a:t>Google Looks to Take on Apple iPad</a:t>
            </a:r>
            <a:endParaRPr lang="en-US" sz="3296" dirty="0"/>
          </a:p>
        </p:txBody>
      </p:sp>
      <p:sp>
        <p:nvSpPr>
          <p:cNvPr id="3" name="Text 1"/>
          <p:cNvSpPr/>
          <p:nvPr/>
        </p:nvSpPr>
        <p:spPr>
          <a:xfrm>
            <a:off x="1538288" y="2743200"/>
            <a:ext cx="6130290" cy="723900"/>
          </a:xfrm>
          <a:prstGeom prst="rect">
            <a:avLst/>
          </a:prstGeom>
          <a:noFill/>
          <a:ln/>
        </p:spPr>
        <p:txBody>
          <a:bodyPr wrap="square" rtlCol="0" anchor="t"/>
          <a:lstStyle/>
          <a:p>
            <a:pPr algn="ctr" indent="0" marL="0">
              <a:buNone/>
            </a:pPr>
            <a:r>
              <a:rPr lang="en-US" sz="1920" dirty="0">
                <a:solidFill>
                  <a:srgbClr val="FF7500"/>
                </a:solidFill>
                <a:latin typeface="Noto Sans SC" pitchFamily="34" charset="0"/>
                <a:ea typeface="Noto Sans SC" pitchFamily="34" charset="-122"/>
                <a:cs typeface="Noto Sans SC" pitchFamily="34" charset="-120"/>
              </a:rPr>
              <a:t>SUBTITLE HERE</a:t>
            </a:r>
            <a:endParaRPr lang="en-US" sz="1920" dirty="0"/>
          </a:p>
        </p:txBody>
      </p:sp>
      <p:sp>
        <p:nvSpPr>
          <p:cNvPr id="4" name="Text 2"/>
          <p:cNvSpPr/>
          <p:nvPr/>
        </p:nvSpPr>
        <p:spPr>
          <a:xfrm>
            <a:off x="2190750" y="4214813"/>
            <a:ext cx="4524375" cy="552450"/>
          </a:xfrm>
          <a:prstGeom prst="rect">
            <a:avLst/>
          </a:prstGeom>
          <a:noFill/>
          <a:ln/>
        </p:spPr>
        <p:txBody>
          <a:bodyPr wrap="square" rtlCol="0" anchor="t"/>
          <a:lstStyle/>
          <a:p>
            <a:pPr algn="ctr" indent="0" marL="0">
              <a:buNone/>
            </a:pPr>
            <a:r>
              <a:rPr lang="en-US" sz="1200" dirty="0">
                <a:solidFill>
                  <a:srgbClr val="FF7500"/>
                </a:solidFill>
                <a:latin typeface="Noto Sans SC" pitchFamily="34" charset="0"/>
                <a:ea typeface="Noto Sans SC" pitchFamily="34" charset="-122"/>
                <a:cs typeface="Noto Sans SC" pitchFamily="34" charset="-120"/>
              </a:rPr>
              <a:t>MindShow.fun</a:t>
            </a:r>
            <a:endParaRPr lang="en-US" sz="1200" dirty="0"/>
          </a:p>
          <a:p>
            <a:pPr algn="ctr" indent="0" marL="0">
              <a:buNone/>
            </a:pPr>
            <a:r>
              <a:rPr lang="en-US" sz="1200" dirty="0">
                <a:solidFill>
                  <a:srgbClr val="FF7500"/>
                </a:solidFill>
                <a:latin typeface="Noto Sans SC" pitchFamily="34" charset="0"/>
                <a:ea typeface="Noto Sans SC" pitchFamily="34" charset="-122"/>
                <a:cs typeface="Noto Sans SC" pitchFamily="34" charset="-120"/>
              </a:rPr>
              <a:t>2023-04-22</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857375" y="623888"/>
            <a:ext cx="6329363" cy="3643313"/>
          </a:xfrm>
          <a:prstGeom prst="rect">
            <a:avLst/>
          </a:prstGeom>
          <a:noFill/>
          <a:ln/>
        </p:spPr>
        <p:txBody>
          <a:bodyPr wrap="square" rtlCol="0" anchor="t"/>
          <a:lstStyle/>
          <a:p>
            <a:pPr algn="l" marL="342900" indent="-342900">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Google plans to launch its own tablet to compete with Apple's iPad. Google has already unveiled concept designs, but it is unlikely that a Google tablet will hit store shelves until at least 2011.</a:t>
            </a:r>
            <a:endParaRPr lang="en-US" sz="1600" dirty="0"/>
          </a:p>
          <a:p>
            <a:pPr algn="l" marL="342900" indent="-342900">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This article was written by David Goldman and published on CNN on February 4, 2010.</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762125" y="1514475"/>
            <a:ext cx="1905000" cy="1243013"/>
          </a:xfrm>
          <a:prstGeom prst="rect">
            <a:avLst/>
          </a:prstGeom>
          <a:noFill/>
          <a:ln/>
        </p:spPr>
        <p:txBody>
          <a:bodyPr wrap="square" rtlCol="0" anchor="t"/>
          <a:lstStyle/>
          <a:p>
            <a:pPr indent="0" marL="0">
              <a:buNone/>
            </a:pPr>
            <a:r>
              <a:rPr lang="en-US" sz="5400" b="1" dirty="0">
                <a:solidFill>
                  <a:srgbClr val="FF7500"/>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1762125" y="2571750"/>
            <a:ext cx="5925503" cy="1766888"/>
          </a:xfrm>
          <a:prstGeom prst="rect">
            <a:avLst/>
          </a:prstGeom>
          <a:noFill/>
          <a:ln/>
        </p:spPr>
        <p:txBody>
          <a:bodyPr wrap="square" rtlCol="0" anchor="t"/>
          <a:lstStyle/>
          <a:p>
            <a:pPr indent="0" marL="0">
              <a:buNone/>
            </a:pPr>
            <a:r>
              <a:rPr lang="en-US" sz="1536" b="1" dirty="0">
                <a:solidFill>
                  <a:srgbClr val="383838"/>
                </a:solidFill>
                <a:latin typeface="Noto Sans SC" pitchFamily="34" charset="0"/>
                <a:ea typeface="Noto Sans SC" pitchFamily="34" charset="-122"/>
                <a:cs typeface="Noto Sans SC" pitchFamily="34" charset="-120"/>
              </a:rPr>
              <a:t>Google plans to launch its own tablet to compete with Apple's iPad. Google has already unveiled concept designs, but it is unlikely that a Google tablet will hit store shelves until at least 2011.</a:t>
            </a:r>
            <a:endParaRPr lang="en-US" sz="153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333500" y="314325"/>
            <a:ext cx="7506653" cy="552450"/>
          </a:xfrm>
          <a:prstGeom prst="rect">
            <a:avLst/>
          </a:prstGeom>
          <a:noFill/>
          <a:ln/>
        </p:spPr>
        <p:txBody>
          <a:bodyPr wrap="square" rtlCol="0" anchor="ctr"/>
          <a:lstStyle/>
          <a:p>
            <a:pPr indent="0" marL="0">
              <a:buNone/>
            </a:pPr>
            <a:r>
              <a:rPr lang="en-US" sz="960" b="1" dirty="0">
                <a:solidFill>
                  <a:srgbClr val="FF7500"/>
                </a:solidFill>
                <a:latin typeface="Noto Sans SC" pitchFamily="34" charset="0"/>
                <a:ea typeface="Noto Sans SC" pitchFamily="34" charset="-122"/>
                <a:cs typeface="Noto Sans SC" pitchFamily="34" charset="-120"/>
              </a:rPr>
              <a:t>Google plans to launch its own tablet to compete with Apple's iPad. Google has already unveiled concept designs, but it is unlikely that a Google tablet will hit store shelves until at least 2011.</a:t>
            </a:r>
            <a:endParaRPr lang="en-US" sz="960" dirty="0"/>
          </a:p>
        </p:txBody>
      </p:sp>
      <p:sp>
        <p:nvSpPr>
          <p:cNvPr id="3" name="Text 1"/>
          <p:cNvSpPr/>
          <p:nvPr/>
        </p:nvSpPr>
        <p:spPr>
          <a:xfrm>
            <a:off x="1333500" y="1128713"/>
            <a:ext cx="7415213" cy="3357563"/>
          </a:xfrm>
          <a:prstGeom prst="rect">
            <a:avLst/>
          </a:prstGeom>
          <a:noFill/>
          <a:ln/>
        </p:spPr>
        <p:txBody>
          <a:bodyPr wrap="square" rtlCol="0" anchor="t"/>
          <a:lstStyle/>
          <a:p>
            <a:pPr algn="l" marL="342900" indent="-342900">
              <a:lnSpc>
                <a:spcPct val="150000"/>
              </a:lnSpc>
              <a:buSzPct val="100000"/>
              <a:buChar char="•"/>
            </a:pPr>
            <a:r>
              <a:rPr lang="en-US" sz="960" dirty="0">
                <a:solidFill>
                  <a:srgbClr val="383838"/>
                </a:solidFill>
                <a:latin typeface="Noto Sans SC" pitchFamily="34" charset="0"/>
                <a:ea typeface="Noto Sans SC" pitchFamily="34" charset="-122"/>
                <a:cs typeface="Noto Sans SC" pitchFamily="34" charset="-120"/>
              </a:rPr>
              <a:t>Developers of Google Chrome OS recently posted a mock tablet design on the developers' website chromium.org.</a:t>
            </a:r>
            <a:endParaRPr lang="en-US" sz="960" dirty="0"/>
          </a:p>
          <a:p>
            <a:pPr algn="l" marL="342900" indent="-342900">
              <a:lnSpc>
                <a:spcPct val="150000"/>
              </a:lnSpc>
              <a:buSzPct val="100000"/>
              <a:buChar char="•"/>
            </a:pPr>
            <a:r>
              <a:rPr lang="en-US" sz="960" dirty="0">
                <a:solidFill>
                  <a:srgbClr val="383838"/>
                </a:solidFill>
                <a:latin typeface="Noto Sans SC" pitchFamily="34" charset="0"/>
                <a:ea typeface="Noto Sans SC" pitchFamily="34" charset="-122"/>
                <a:cs typeface="Noto Sans SC" pitchFamily="34" charset="-120"/>
              </a:rPr>
              <a:t>According to chromium.org, Google's operating system would be optimized for a tablet with a 5-inch to 10-inch screen, but it could work on larger devices.</a:t>
            </a:r>
            <a:endParaRPr lang="en-US" sz="960" dirty="0"/>
          </a:p>
          <a:p>
            <a:pPr algn="l" marL="342900" indent="-342900">
              <a:lnSpc>
                <a:spcPct val="150000"/>
              </a:lnSpc>
              <a:buSzPct val="100000"/>
              <a:buChar char="•"/>
            </a:pPr>
            <a:r>
              <a:rPr lang="en-US" sz="960" dirty="0">
                <a:solidFill>
                  <a:srgbClr val="383838"/>
                </a:solidFill>
                <a:latin typeface="Noto Sans SC" pitchFamily="34" charset="0"/>
                <a:ea typeface="Noto Sans SC" pitchFamily="34" charset="-122"/>
                <a:cs typeface="Noto Sans SC" pitchFamily="34" charset="-120"/>
              </a:rPr>
              <a:t>The designs showed a user interface that includes large, square icons and controls, navigation tabs on the side and the ability to run multiple programs in separate, side-by-side windows at once.</a:t>
            </a:r>
            <a:endParaRPr lang="en-US" sz="960" dirty="0"/>
          </a:p>
          <a:p>
            <a:pPr algn="l" marL="342900" indent="-342900">
              <a:lnSpc>
                <a:spcPct val="150000"/>
              </a:lnSpc>
              <a:buSzPct val="100000"/>
              <a:buChar char="•"/>
            </a:pPr>
            <a:r>
              <a:rPr lang="en-US" sz="960" dirty="0">
                <a:solidFill>
                  <a:srgbClr val="383838"/>
                </a:solidFill>
                <a:latin typeface="Noto Sans SC" pitchFamily="34" charset="0"/>
                <a:ea typeface="Noto Sans SC" pitchFamily="34" charset="-122"/>
                <a:cs typeface="Noto Sans SC" pitchFamily="34" charset="-120"/>
              </a:rPr>
              <a:t>The tablet running Google Chrome OS would also include a virtual keyboard at the bottom of the screen or a keyboard that could be opened in a separate window that could be placed in different areas of the screen. Applications would be placed at the bottom edge of the screen and could be opened with an upward dragging motion.</a:t>
            </a:r>
            <a:endParaRPr lang="en-US" sz="960" dirty="0"/>
          </a:p>
          <a:p>
            <a:pPr algn="l" marL="342900" indent="-342900">
              <a:lnSpc>
                <a:spcPct val="150000"/>
              </a:lnSpc>
              <a:buSzPct val="100000"/>
              <a:buChar char="•"/>
            </a:pPr>
            <a:r>
              <a:rPr lang="en-US" sz="960" dirty="0">
                <a:solidFill>
                  <a:srgbClr val="383838"/>
                </a:solidFill>
                <a:latin typeface="Noto Sans SC" pitchFamily="34" charset="0"/>
                <a:ea typeface="Noto Sans SC" pitchFamily="34" charset="-122"/>
                <a:cs typeface="Noto Sans SC" pitchFamily="34" charset="-120"/>
              </a:rPr>
              <a:t>David Krajicek, managing director of market research firm GfK Technology said: "Applications are what will help tailor the tablet to your use and make it relevant." He argued that in the end, it won't be about the most apps but the best apps. He said the winner of the tablet wars will likely be the one that integrates multimedia and web browsing the best, but not necessarily the one with the most bells and whistles.</a:t>
            </a:r>
            <a:endParaRPr lang="en-US" sz="9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529013" y="1885950"/>
            <a:ext cx="1643063" cy="552450"/>
          </a:xfrm>
          <a:prstGeom prst="rect">
            <a:avLst/>
          </a:prstGeom>
          <a:noFill/>
          <a:ln/>
        </p:spPr>
        <p:txBody>
          <a:bodyPr wrap="square" rtlCol="0" anchor="t"/>
          <a:lstStyle/>
          <a:p>
            <a:pPr algn="ctr" indent="0" marL="0">
              <a:buNone/>
            </a:pP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900363" y="2328863"/>
            <a:ext cx="2900363" cy="1033463"/>
          </a:xfrm>
          <a:prstGeom prst="rect">
            <a:avLst/>
          </a:prstGeom>
          <a:noFill/>
          <a:ln/>
        </p:spPr>
        <p:txBody>
          <a:bodyPr wrap="square" rtlCol="0" anchor="t"/>
          <a:lstStyle/>
          <a:p>
            <a:pPr algn="ctr" indent="0" marL="0">
              <a:buNone/>
            </a:pPr>
            <a:r>
              <a:rPr lang="en-US" sz="4500" b="1" dirty="0">
                <a:solidFill>
                  <a:srgbClr val="FF750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457200" y="457200"/>
            <a:ext cx="8229600" cy="457200"/>
          </a:xfrm>
          <a:prstGeom prst="rect">
            <a:avLst/>
          </a:prstGeom>
          <a:solidFill>
            <a:srgbClr val="A913BD"/>
          </a:solidFill>
          <a:ln/>
        </p:spPr>
      </p:sp>
      <p:sp>
        <p:nvSpPr>
          <p:cNvPr id="3" name="Text 1"/>
          <p:cNvSpPr/>
          <p:nvPr/>
        </p:nvSpPr>
        <p:spPr>
          <a:xfrm>
            <a:off x="457200" y="457200"/>
            <a:ext cx="8229600" cy="457200"/>
          </a:xfrm>
          <a:prstGeom prst="rect">
            <a:avLst/>
          </a:prstGeom>
          <a:noFill/>
          <a:ln/>
        </p:spPr>
        <p:txBody>
          <a:bodyPr wrap="square" rtlCol="0" anchor="ctr"/>
          <a:lstStyle/>
          <a:p>
            <a:pPr algn="l" indent="0" marL="0">
              <a:buNone/>
            </a:pPr>
            <a:r>
              <a:rPr lang="en-US" sz="1200" b="1" dirty="0">
                <a:solidFill>
                  <a:srgbClr val="FFFFFF"/>
                </a:solidFill>
              </a:rPr>
              <a:t>版权声明：</a:t>
            </a:r>
            <a:endParaRPr lang="en-US" sz="1200" dirty="0"/>
          </a:p>
        </p:txBody>
      </p:sp>
      <p:sp>
        <p:nvSpPr>
          <p:cNvPr id="4" name="Text 2"/>
          <p:cNvSpPr/>
          <p:nvPr/>
        </p:nvSpPr>
        <p:spPr>
          <a:xfrm>
            <a:off x="457200" y="1097280"/>
            <a:ext cx="8229600" cy="457200"/>
          </a:xfrm>
          <a:prstGeom prst="rect">
            <a:avLst/>
          </a:prstGeom>
          <a:noFill/>
          <a:ln/>
        </p:spPr>
        <p:txBody>
          <a:bodyPr wrap="square" rtlCol="0" anchor="ctr"/>
          <a:lstStyle/>
          <a:p>
            <a:pPr algn="l" indent="0" marL="0">
              <a:buNone/>
            </a:pPr>
            <a:r>
              <a:rPr lang="en-US" sz="1200" dirty="0">
                <a:solidFill>
                  <a:srgbClr val="000000"/>
                </a:solidFill>
              </a:rPr>
              <a:t>此模板的版权，归MindShow.fun所有。</a:t>
            </a:r>
            <a:endParaRPr lang="en-US" sz="1200" dirty="0"/>
          </a:p>
        </p:txBody>
      </p:sp>
      <p:sp>
        <p:nvSpPr>
          <p:cNvPr id="5" name="Text 3"/>
          <p:cNvSpPr/>
          <p:nvPr/>
        </p:nvSpPr>
        <p:spPr>
          <a:xfrm>
            <a:off x="457200" y="1371600"/>
            <a:ext cx="8229600" cy="914400"/>
          </a:xfrm>
          <a:prstGeom prst="rect">
            <a:avLst/>
          </a:prstGeom>
          <a:noFill/>
          <a:ln/>
        </p:spPr>
        <p:txBody>
          <a:bodyPr wrap="square" rtlCol="0" anchor="ctr"/>
          <a:lstStyle/>
          <a:p>
            <a:pPr algn="l" indent="0" marL="0">
              <a:lnSpc>
                <a:spcPct val="150000"/>
              </a:lnSpc>
              <a:buNone/>
            </a:pPr>
            <a:r>
              <a:rPr lang="en-US" sz="1200" dirty="0">
                <a:solidFill>
                  <a:srgbClr val="000000"/>
                </a:solidFill>
              </a:rPr>
              <a:t>个人商用需要高级会员，普通用户只限个人学习使用。</a:t>
            </a:r>
            <a:endParaRPr lang="en-US" sz="1200" dirty="0"/>
          </a:p>
          <a:p>
            <a:pPr algn="l" indent="0" marL="0">
              <a:lnSpc>
                <a:spcPct val="150000"/>
              </a:lnSpc>
              <a:buNone/>
            </a:pPr>
            <a:r>
              <a:rPr lang="en-US" sz="1200" dirty="0">
                <a:solidFill>
                  <a:srgbClr val="000000"/>
                </a:solidFill>
              </a:rPr>
              <a:t>如需企业商用授权，请联系MindShow.fun购买企业版。</a:t>
            </a:r>
            <a:endParaRPr lang="en-US" sz="1200" dirty="0"/>
          </a:p>
        </p:txBody>
      </p:sp>
      <p:sp>
        <p:nvSpPr>
          <p:cNvPr id="6" name="Text 4"/>
          <p:cNvSpPr/>
          <p:nvPr/>
        </p:nvSpPr>
        <p:spPr>
          <a:xfrm>
            <a:off x="457200" y="2743200"/>
            <a:ext cx="8229600" cy="457200"/>
          </a:xfrm>
          <a:prstGeom prst="rect">
            <a:avLst/>
          </a:prstGeom>
          <a:noFill/>
          <a:ln/>
        </p:spPr>
        <p:txBody>
          <a:bodyPr wrap="square" rtlCol="0" anchor="ctr"/>
          <a:lstStyle/>
          <a:p>
            <a:pPr algn="l" indent="0" marL="0">
              <a:buNone/>
            </a:pPr>
            <a:r>
              <a:rPr lang="en-US" sz="1200" b="1" dirty="0">
                <a:solidFill>
                  <a:srgbClr val="000000"/>
                </a:solidFill>
              </a:rPr>
              <a:t>PPT中所用字体下载：</a:t>
            </a:r>
            <a:endParaRPr lang="en-US" sz="1200" dirty="0"/>
          </a:p>
        </p:txBody>
      </p:sp>
      <p:sp>
        <p:nvSpPr>
          <p:cNvPr id="7" name="Text 5">
            <a:hlinkClick r:id="rId1" tooltip=""/>
          </p:cNvPr>
          <p:cNvSpPr/>
          <p:nvPr/>
        </p:nvSpPr>
        <p:spPr>
          <a:xfrm>
            <a:off x="457200" y="3200400"/>
            <a:ext cx="8229600" cy="457200"/>
          </a:xfrm>
          <a:prstGeom prst="rect">
            <a:avLst/>
          </a:prstGeom>
          <a:noFill/>
          <a:ln/>
        </p:spPr>
        <p:txBody>
          <a:bodyPr wrap="square" rtlCol="0" anchor="ctr"/>
          <a:lstStyle/>
          <a:p>
            <a:pPr algn="l" indent="0" marL="0">
              <a:buNone/>
            </a:pPr>
            <a:r>
              <a:rPr lang="en-US" sz="1200" u="sng" dirty="0">
                <a:solidFill>
                  <a:srgbClr val="0000FF"/>
                </a:solidFill>
                <a:hlinkClick r:id="rId1" invalidUrl="" action="" tgtFrame="" tooltip="" history="1" highlightClick="0" endSnd="0">
                  <a:extLst>
                    <a:ext uri="{A12FA001-AC4F-418D-AE19-62706E023703}">
                      <ahyp:hlinkClr xmlns:ahyp="http://schemas.microsoft.com/office/drawing/2018/hyperlinkcolor" val="tx"/>
                    </a:ext>
                  </a:extLst>
                </a:hlinkClick>
              </a:rPr>
              <a:t>https://www.aliyundrive.com/s/Q1VAkGau9PE</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Looks to Take on Apple iPad</dc:title>
  <dc:subject>SUBTITLE HERE</dc:subject>
  <dc:creator>MindShow.fun</dc:creator>
  <cp:lastModifiedBy>MindShow.fun</cp:lastModifiedBy>
  <cp:revision>1</cp:revision>
  <dcterms:created xsi:type="dcterms:W3CDTF">2023-04-22T14:41:00Z</dcterms:created>
  <dcterms:modified xsi:type="dcterms:W3CDTF">2023-04-22T14:41:00Z</dcterms:modified>
</cp:coreProperties>
</file>