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7" r:id="rId3"/>
  </p:sldMasterIdLst>
  <p:notesMasterIdLst>
    <p:notesMasterId r:id="rId5"/>
  </p:notesMasterIdLst>
  <p:sldIdLst>
    <p:sldId id="365" r:id="rId4"/>
    <p:sldId id="356" r:id="rId6"/>
    <p:sldId id="357" r:id="rId7"/>
    <p:sldId id="258" r:id="rId8"/>
    <p:sldId id="400" r:id="rId9"/>
    <p:sldId id="401" r:id="rId10"/>
    <p:sldId id="402" r:id="rId11"/>
    <p:sldId id="332" r:id="rId12"/>
    <p:sldId id="430" r:id="rId13"/>
    <p:sldId id="359" r:id="rId14"/>
    <p:sldId id="431" r:id="rId15"/>
    <p:sldId id="432" r:id="rId16"/>
    <p:sldId id="433" r:id="rId17"/>
    <p:sldId id="434" r:id="rId18"/>
    <p:sldId id="435" r:id="rId19"/>
    <p:sldId id="360" r:id="rId20"/>
    <p:sldId id="436" r:id="rId21"/>
    <p:sldId id="333" r:id="rId22"/>
    <p:sldId id="36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4" userDrawn="1">
          <p15:clr>
            <a:srgbClr val="A4A3A4"/>
          </p15:clr>
        </p15:guide>
        <p15:guide id="2" pos="4073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C89"/>
    <a:srgbClr val="FFFFFF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-2322" y="-1356"/>
      </p:cViewPr>
      <p:guideLst>
        <p:guide orient="horz" pos="1484"/>
        <p:guide pos="4073"/>
        <p:guide pos="415"/>
        <p:guide pos="718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78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PA_文本框 1"/>
          <p:cNvSpPr txBox="1"/>
          <p:nvPr userDrawn="1">
            <p:custDataLst>
              <p:tags r:id="rId3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  <a:endParaRPr lang="en-US" altLang="zh-CN" sz="1400" dirty="0">
              <a:solidFill>
                <a:srgbClr val="313D5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0.png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3.jpeg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126490" y="970915"/>
            <a:ext cx="9939020" cy="4996180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50" y="1283970"/>
            <a:ext cx="9259570" cy="437261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74285" y="93980"/>
            <a:ext cx="1927225" cy="1868170"/>
          </a:xfrm>
          <a:prstGeom prst="ellipse">
            <a:avLst/>
          </a:prstGeom>
          <a:solidFill>
            <a:srgbClr val="244C89"/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597660" y="2132330"/>
            <a:ext cx="8801100" cy="109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sz="44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通信网络中的路由优化问题</a:t>
            </a:r>
            <a:endParaRPr sz="440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026" name="Picture 2" descr="E:\Hou\信息化建设\web\校徽相关\xjtu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3" r="87582"/>
          <a:stretch>
            <a:fillRect/>
          </a:stretch>
        </p:blipFill>
        <p:spPr bwMode="auto">
          <a:xfrm>
            <a:off x="5076190" y="93980"/>
            <a:ext cx="2006600" cy="187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894320" y="3562350"/>
            <a:ext cx="2504440" cy="2224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>
                <a:solidFill>
                  <a:schemeClr val="accent6"/>
                </a:solidFill>
              </a:rPr>
              <a:t>第二十一组</a:t>
            </a:r>
            <a:endParaRPr lang="zh-CN" altLang="en-US" sz="2400">
              <a:solidFill>
                <a:schemeClr val="accent6"/>
              </a:solidFill>
            </a:endParaRPr>
          </a:p>
          <a:p>
            <a:pPr algn="l"/>
            <a:r>
              <a:rPr lang="zh-CN" altLang="en-US" sz="2400">
                <a:solidFill>
                  <a:schemeClr val="accent6"/>
                </a:solidFill>
              </a:rPr>
              <a:t>代码：宗钧枢</a:t>
            </a:r>
            <a:endParaRPr lang="zh-CN" altLang="en-US" sz="2400">
              <a:solidFill>
                <a:schemeClr val="accent6"/>
              </a:solidFill>
            </a:endParaRPr>
          </a:p>
          <a:p>
            <a:pPr algn="l"/>
            <a:r>
              <a:rPr lang="en-US" altLang="zh-CN" sz="2400">
                <a:solidFill>
                  <a:schemeClr val="accent6"/>
                </a:solidFill>
              </a:rPr>
              <a:t>PPT</a:t>
            </a:r>
            <a:r>
              <a:rPr lang="zh-CN" altLang="en-US" sz="2400">
                <a:solidFill>
                  <a:schemeClr val="accent6"/>
                </a:solidFill>
              </a:rPr>
              <a:t>：李涵</a:t>
            </a:r>
            <a:endParaRPr lang="en-US" altLang="zh-CN" sz="2400">
              <a:solidFill>
                <a:schemeClr val="accent6"/>
              </a:solidFill>
            </a:endParaRPr>
          </a:p>
          <a:p>
            <a:pPr algn="l"/>
            <a:r>
              <a:rPr lang="zh-CN" altLang="en-US" sz="2400">
                <a:solidFill>
                  <a:schemeClr val="accent6"/>
                </a:solidFill>
              </a:rPr>
              <a:t>汇报：王嘉航</a:t>
            </a:r>
            <a:endParaRPr lang="zh-CN" altLang="en-US" sz="2400">
              <a:solidFill>
                <a:schemeClr val="accent6"/>
              </a:solidFill>
            </a:endParaRPr>
          </a:p>
          <a:p>
            <a:pPr algn="l"/>
            <a:endParaRPr lang="en-US" altLang="zh-CN" sz="2400">
              <a:solidFill>
                <a:schemeClr val="accent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59700" y="3562350"/>
            <a:ext cx="134620" cy="170307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28437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85402" y="2443843"/>
            <a:ext cx="16433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解决方案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数据处理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9"/>
          <p:cNvSpPr txBox="1"/>
          <p:nvPr/>
        </p:nvSpPr>
        <p:spPr>
          <a:xfrm>
            <a:off x="5034320" y="3892799"/>
            <a:ext cx="2100777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思路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9"/>
          <p:cNvSpPr txBox="1"/>
          <p:nvPr>
            <p:custDataLst>
              <p:tags r:id="rId2"/>
            </p:custDataLst>
          </p:nvPr>
        </p:nvSpPr>
        <p:spPr>
          <a:xfrm>
            <a:off x="5034320" y="4254114"/>
            <a:ext cx="2100777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animBg="1"/>
      <p:bldP spid="24" grpId="0"/>
      <p:bldP spid="25" grpId="0"/>
      <p:bldP spid="10" grpId="0"/>
      <p:bldP spid="1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数据处理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10" y="753110"/>
            <a:ext cx="7035800" cy="38182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95" y="4813935"/>
            <a:ext cx="6438900" cy="92202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89355" y="2271395"/>
            <a:ext cx="406400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endParaRPr lang="zh-CN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93488" y="136875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右箭头 18"/>
          <p:cNvSpPr/>
          <p:nvPr>
            <p:custDataLst>
              <p:tags r:id="rId5"/>
            </p:custDataLst>
          </p:nvPr>
        </p:nvSpPr>
        <p:spPr>
          <a:xfrm rot="5400000">
            <a:off x="2041525" y="2548890"/>
            <a:ext cx="629285" cy="4254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80515" y="1440815"/>
            <a:ext cx="1572260" cy="77533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计算真实流量限制</a:t>
            </a:r>
            <a:endParaRPr lang="zh-CN" altLang="en-US" sz="20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3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80515" y="3232150"/>
            <a:ext cx="1572260" cy="77533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提取链路信息</a:t>
            </a:r>
            <a:endParaRPr lang="zh-CN" altLang="en-US" sz="20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4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80515" y="4947285"/>
            <a:ext cx="1572260" cy="77533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提取</a:t>
            </a: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流量数据</a:t>
            </a:r>
            <a:endParaRPr lang="zh-CN" altLang="en-US" sz="20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25" name="右箭头 24"/>
          <p:cNvSpPr/>
          <p:nvPr>
            <p:custDataLst>
              <p:tags r:id="rId9"/>
            </p:custDataLst>
          </p:nvPr>
        </p:nvSpPr>
        <p:spPr>
          <a:xfrm rot="5400000">
            <a:off x="2041525" y="4264660"/>
            <a:ext cx="629285" cy="4254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算法思路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7160" y="2056765"/>
            <a:ext cx="3629660" cy="2484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实质：令占用量大的流量优先占用路由网络，使得流量者在路由网络中尽可能少绕弯路，并且不违反流量不超标规则。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>
            <p:custDataLst>
              <p:tags r:id="rId3"/>
            </p:custDataLst>
          </p:nvPr>
        </p:nvSpPr>
        <p:spPr>
          <a:xfrm>
            <a:off x="1139190" y="1824990"/>
            <a:ext cx="4165600" cy="2759075"/>
          </a:xfrm>
          <a:prstGeom prst="roundRect">
            <a:avLst>
              <a:gd name="adj" fmla="val 3214"/>
            </a:avLst>
          </a:prstGeom>
          <a:noFill/>
          <a:ln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íṡľíḍè-Arrow: Chevron 31"/>
          <p:cNvSpPr/>
          <p:nvPr>
            <p:custDataLst>
              <p:tags r:id="rId4"/>
            </p:custDataLst>
          </p:nvPr>
        </p:nvSpPr>
        <p:spPr>
          <a:xfrm rot="5400000">
            <a:off x="7932908" y="3047462"/>
            <a:ext cx="1725534" cy="764407"/>
          </a:xfrm>
          <a:prstGeom prst="chevron">
            <a:avLst>
              <a:gd name="adj" fmla="val 41391"/>
            </a:avLst>
          </a:prstGeom>
          <a:solidFill>
            <a:srgbClr val="244C89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sz="1015">
              <a:cs typeface="+mn-ea"/>
              <a:sym typeface="+mn-lt"/>
            </a:endParaRPr>
          </a:p>
        </p:txBody>
      </p:sp>
      <p:sp>
        <p:nvSpPr>
          <p:cNvPr id="48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29045" y="1501775"/>
            <a:ext cx="4802505" cy="554990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利用djikstra算法进行初步处理</a:t>
            </a:r>
            <a:endParaRPr lang="zh-CN" altLang="en-US" sz="20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7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29045" y="4724400"/>
            <a:ext cx="4923155" cy="554990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bg2"/>
                </a:solidFill>
                <a:cs typeface="+mn-ea"/>
                <a:sym typeface="+mn-lt"/>
              </a:rPr>
              <a:t>利用shortest path函数最终解决</a:t>
            </a:r>
            <a:endParaRPr lang="zh-CN" altLang="en-US" sz="20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2441575"/>
            <a:ext cx="6758940" cy="294894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17338" y="128874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创建邻接矩阵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17338" y="128874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主循环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337" t="-1515" r="24160"/>
          <a:stretch>
            <a:fillRect/>
          </a:stretch>
        </p:blipFill>
        <p:spPr>
          <a:xfrm>
            <a:off x="394970" y="2089785"/>
            <a:ext cx="4280535" cy="3318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l="1892"/>
          <a:stretch>
            <a:fillRect/>
          </a:stretch>
        </p:blipFill>
        <p:spPr>
          <a:xfrm>
            <a:off x="4746625" y="2093595"/>
            <a:ext cx="6816090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17338" y="128874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数据计算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1943735"/>
            <a:ext cx="6705600" cy="398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57350" y="2443843"/>
            <a:ext cx="16995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03</a:t>
            </a:r>
            <a:endParaRPr lang="zh-CN" altLang="en-US" dirty="0"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计算结果及</a:t>
            </a:r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结论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91966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运行结果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5034394" y="3995669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结论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运行结果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17338" y="128874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693" r="1103" b="3144"/>
          <a:stretch>
            <a:fillRect/>
          </a:stretch>
        </p:blipFill>
        <p:spPr>
          <a:xfrm>
            <a:off x="8939530" y="671830"/>
            <a:ext cx="2796540" cy="5345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39530" y="4574540"/>
            <a:ext cx="2221865" cy="16319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1"/>
          </p:cNvCxnSpPr>
          <p:nvPr/>
        </p:nvCxnSpPr>
        <p:spPr>
          <a:xfrm flipH="1" flipV="1">
            <a:off x="7160260" y="3895090"/>
            <a:ext cx="1779270" cy="76136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" y="1414145"/>
            <a:ext cx="6673850" cy="386016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 rot="1440000">
            <a:off x="6979658" y="4047816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流量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对应路线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8939530" y="4737735"/>
            <a:ext cx="2221865" cy="16319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>
            <p:custDataLst>
              <p:tags r:id="rId8"/>
            </p:custDataLst>
          </p:nvPr>
        </p:nvCxnSpPr>
        <p:spPr>
          <a:xfrm flipH="1">
            <a:off x="7403465" y="4900930"/>
            <a:ext cx="1521460" cy="91122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4257040" y="5682615"/>
            <a:ext cx="3349625" cy="455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244C89"/>
                </a:solidFill>
                <a:latin typeface="+mj-lt"/>
                <a:ea typeface="思源黑体" panose="020B0500000000000000" pitchFamily="3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最大链路利用率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最小值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214880" y="2164080"/>
            <a:ext cx="7660005" cy="2849880"/>
          </a:xfrm>
          <a:prstGeom prst="roundRect">
            <a:avLst>
              <a:gd name="adj" fmla="val 9092"/>
            </a:avLst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313D51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结论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29"/>
          <p:cNvSpPr txBox="1"/>
          <p:nvPr/>
        </p:nvSpPr>
        <p:spPr>
          <a:xfrm>
            <a:off x="2726690" y="2477135"/>
            <a:ext cx="6637020" cy="21418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本题通过对数据的预处理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以djikstra算法为主体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利用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shortest path函数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成功找到使得整网的最大链路利用率最小的路由方案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并得到其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最大链路利用率为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0.0494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4062" y="26602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cs typeface="+mn-ea"/>
                <a:sym typeface="+mn-lt"/>
              </a:rPr>
              <a:t>感谢聆听   批评指正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387350" y="978500"/>
            <a:ext cx="1390484" cy="1390482"/>
            <a:chOff x="5387350" y="978500"/>
            <a:chExt cx="1390484" cy="1390482"/>
          </a:xfrm>
          <a:solidFill>
            <a:srgbClr val="244C89"/>
          </a:solidFill>
        </p:grpSpPr>
        <p:sp>
          <p:nvSpPr>
            <p:cNvPr id="23" name="椭圆 22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482497" y="1078924"/>
              <a:ext cx="1195789" cy="11957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266055" y="43427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800">
                <a:solidFill>
                  <a:schemeClr val="accent6"/>
                </a:solidFill>
              </a:rPr>
              <a:t>第</a:t>
            </a:r>
            <a:r>
              <a:rPr lang="zh-CN" altLang="en-US" sz="2800">
                <a:solidFill>
                  <a:schemeClr val="accent6"/>
                </a:solidFill>
              </a:rPr>
              <a:t>二十一组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pic>
        <p:nvPicPr>
          <p:cNvPr id="8" name="Picture 2" descr="E:\Hou\信息化建设\web\校徽相关\xjtu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3" r="87582"/>
          <a:stretch>
            <a:fillRect/>
          </a:stretch>
        </p:blipFill>
        <p:spPr bwMode="auto">
          <a:xfrm>
            <a:off x="5387340" y="977900"/>
            <a:ext cx="1432560" cy="139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cs typeface="+mn-ea"/>
                  <a:sym typeface="+mn-lt"/>
                </a:rPr>
                <a:t>目 录</a:t>
              </a:r>
              <a:endParaRPr lang="zh-CN" altLang="en-US" sz="3735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511789" y="2314143"/>
            <a:ext cx="4955657" cy="583919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728982" cy="29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 smtClean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5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问题分析</a:t>
                </a:r>
                <a:endParaRPr lang="zh-CN" altLang="en-US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511789" y="3183448"/>
            <a:ext cx="4955657" cy="583920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728982" cy="29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 smtClean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 smtClean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5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解决方案</a:t>
                </a:r>
                <a:endParaRPr lang="zh-CN" altLang="en-US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511789" y="4054566"/>
            <a:ext cx="5034900" cy="583919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/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728982" cy="290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 smtClean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PART </a:t>
                </a:r>
                <a:r>
                  <a:rPr lang="en-US" altLang="zh-CN" sz="1600" b="1" dirty="0" smtClean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54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计算结果</a:t>
                </a:r>
                <a:r>
                  <a:rPr lang="zh-CN" altLang="en-US" b="1" dirty="0">
                    <a:solidFill>
                      <a:srgbClr val="313D51"/>
                    </a:solidFill>
                    <a:latin typeface="+mn-lt"/>
                    <a:ea typeface="+mn-ea"/>
                    <a:cs typeface="+mn-ea"/>
                    <a:sym typeface="+mn-lt"/>
                  </a:rPr>
                  <a:t>及结论</a:t>
                </a:r>
                <a:endParaRPr lang="zh-CN" altLang="en-US" b="1" dirty="0">
                  <a:solidFill>
                    <a:srgbClr val="313D5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问题分析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034394" y="3531006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选题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导入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034394" y="3887876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选题内容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034394" y="4244111"/>
            <a:ext cx="1282439" cy="220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lvl="1" indent="-228600">
              <a:lnSpc>
                <a:spcPct val="12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选题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分析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选题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导入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73269" y="4560809"/>
            <a:ext cx="6279850" cy="22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06195" y="1209675"/>
            <a:ext cx="1997075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244C89"/>
                </a:solidFill>
              </a:rPr>
              <a:t>通信网络的</a:t>
            </a:r>
            <a:r>
              <a:rPr lang="zh-CN" altLang="en-US">
                <a:solidFill>
                  <a:srgbClr val="244C89"/>
                </a:solidFill>
              </a:rPr>
              <a:t>分类</a:t>
            </a:r>
            <a:endParaRPr lang="zh-CN" altLang="en-US">
              <a:solidFill>
                <a:srgbClr val="244C89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10873" y="2420620"/>
            <a:ext cx="8960117" cy="2421255"/>
            <a:chOff x="882585" y="2564851"/>
            <a:chExt cx="9863408" cy="2653979"/>
          </a:xfrm>
        </p:grpSpPr>
        <p:sp>
          <p:nvSpPr>
            <p:cNvPr id="63" name="Freeform 6"/>
            <p:cNvSpPr/>
            <p:nvPr>
              <p:custDataLst>
                <p:tags r:id="rId1"/>
              </p:custDataLst>
            </p:nvPr>
          </p:nvSpPr>
          <p:spPr bwMode="auto">
            <a:xfrm>
              <a:off x="882585" y="3230260"/>
              <a:ext cx="1523855" cy="1285575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2220002" y="2857427"/>
              <a:ext cx="803388" cy="64351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473741" y="3903162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20002" y="4305924"/>
              <a:ext cx="801789" cy="616331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21791" y="2564851"/>
              <a:ext cx="1730682" cy="594747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023525" y="3509957"/>
              <a:ext cx="7722468" cy="672441"/>
              <a:chOff x="3023525" y="3509957"/>
              <a:chExt cx="7722468" cy="672441"/>
            </a:xfrm>
          </p:grpSpPr>
          <p:sp>
            <p:nvSpPr>
              <p:cNvPr id="69" name="Rectangle 12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023525" y="3610833"/>
                <a:ext cx="1730682" cy="571565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TextBox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938139" y="3509957"/>
                <a:ext cx="6807854" cy="393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endParaRPr>
              </a:p>
            </p:txBody>
          </p:sp>
        </p:grpSp>
        <p:sp>
          <p:nvSpPr>
            <p:cNvPr id="71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23390" y="4634475"/>
              <a:ext cx="1730682" cy="584355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22"/>
            <p:cNvSpPr txBox="1"/>
            <p:nvPr>
              <p:custDataLst>
                <p:tags r:id="rId9"/>
              </p:custDataLst>
            </p:nvPr>
          </p:nvSpPr>
          <p:spPr>
            <a:xfrm>
              <a:off x="1063924" y="3249053"/>
              <a:ext cx="1154774" cy="123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通信网络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2" name="TextBox 22"/>
          <p:cNvSpPr txBox="1"/>
          <p:nvPr>
            <p:custDataLst>
              <p:tags r:id="rId10"/>
            </p:custDataLst>
          </p:nvPr>
        </p:nvSpPr>
        <p:spPr>
          <a:xfrm>
            <a:off x="7255510" y="2420620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接入网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3" name="TextBox 22"/>
          <p:cNvSpPr txBox="1"/>
          <p:nvPr>
            <p:custDataLst>
              <p:tags r:id="rId11"/>
            </p:custDataLst>
          </p:nvPr>
        </p:nvSpPr>
        <p:spPr>
          <a:xfrm>
            <a:off x="7254240" y="3364865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承载网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4" name="TextBox 22"/>
          <p:cNvSpPr txBox="1"/>
          <p:nvPr>
            <p:custDataLst>
              <p:tags r:id="rId12"/>
            </p:custDataLst>
          </p:nvPr>
        </p:nvSpPr>
        <p:spPr>
          <a:xfrm>
            <a:off x="7255510" y="4279900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核心网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8822690" y="2746375"/>
            <a:ext cx="6724015" cy="1877695"/>
            <a:chOff x="1962932" y="2564851"/>
            <a:chExt cx="8783061" cy="2653979"/>
          </a:xfrm>
        </p:grpSpPr>
        <p:sp>
          <p:nvSpPr>
            <p:cNvPr id="103" name="Line 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967675" y="2857675"/>
              <a:ext cx="1055789" cy="709377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993287" y="3902151"/>
              <a:ext cx="1029228" cy="1031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105" name="Line 1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962932" y="4165075"/>
              <a:ext cx="1058634" cy="7578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24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sp>
          <p:nvSpPr>
            <p:cNvPr id="106" name="Rectangle 1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021791" y="2564851"/>
              <a:ext cx="1730682" cy="594747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3023525" y="3509957"/>
              <a:ext cx="7722468" cy="672441"/>
              <a:chOff x="3023525" y="3509957"/>
              <a:chExt cx="7722468" cy="672441"/>
            </a:xfrm>
          </p:grpSpPr>
          <p:sp>
            <p:nvSpPr>
              <p:cNvPr id="108" name="Rectangle 12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023525" y="3610833"/>
                <a:ext cx="1730682" cy="571565"/>
              </a:xfrm>
              <a:prstGeom prst="rect">
                <a:avLst/>
              </a:prstGeom>
              <a:solidFill>
                <a:srgbClr val="244C89"/>
              </a:solidFill>
              <a:ln w="1905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solidFill>
                    <a:srgbClr val="213555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TextBox 1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938139" y="3509957"/>
                <a:ext cx="6807854" cy="393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solidFill>
                      <a:schemeClr val="accent1"/>
                    </a:solidFill>
                    <a:latin typeface="+mn-ea"/>
                    <a:ea typeface="+mn-ea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ea"/>
                  <a:sym typeface="+mn-lt"/>
                </a:endParaRPr>
              </a:p>
            </p:txBody>
          </p:sp>
        </p:grpSp>
        <p:sp>
          <p:nvSpPr>
            <p:cNvPr id="110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023390" y="4634475"/>
              <a:ext cx="1730682" cy="584355"/>
            </a:xfrm>
            <a:prstGeom prst="rect">
              <a:avLst/>
            </a:prstGeom>
            <a:solidFill>
              <a:srgbClr val="244C89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rgbClr val="213555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22"/>
          <p:cNvSpPr txBox="1"/>
          <p:nvPr>
            <p:custDataLst>
              <p:tags r:id="rId20"/>
            </p:custDataLst>
          </p:nvPr>
        </p:nvSpPr>
        <p:spPr>
          <a:xfrm>
            <a:off x="9507855" y="2687320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接入层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TextBox 22"/>
          <p:cNvSpPr txBox="1"/>
          <p:nvPr>
            <p:custDataLst>
              <p:tags r:id="rId21"/>
            </p:custDataLst>
          </p:nvPr>
        </p:nvSpPr>
        <p:spPr>
          <a:xfrm>
            <a:off x="9507855" y="3416300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汇聚层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3" name="TextBox 22"/>
          <p:cNvSpPr txBox="1"/>
          <p:nvPr>
            <p:custDataLst>
              <p:tags r:id="rId22"/>
            </p:custDataLst>
          </p:nvPr>
        </p:nvSpPr>
        <p:spPr>
          <a:xfrm>
            <a:off x="9507855" y="4174490"/>
            <a:ext cx="1597660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核心层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4" name="图片 113"/>
          <p:cNvPicPr/>
          <p:nvPr/>
        </p:nvPicPr>
        <p:blipFill>
          <a:blip r:embed="rId23"/>
          <a:stretch>
            <a:fillRect/>
          </a:stretch>
        </p:blipFill>
        <p:spPr>
          <a:xfrm>
            <a:off x="963930" y="2207260"/>
            <a:ext cx="3993515" cy="2897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选题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导入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07160" y="1209675"/>
            <a:ext cx="1997075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rgbClr val="244C89"/>
                </a:solidFill>
              </a:rPr>
              <a:t>核心层网络</a:t>
            </a:r>
            <a:endParaRPr lang="zh-CN" altLang="en-US" sz="2000">
              <a:solidFill>
                <a:srgbClr val="244C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715" y="2569210"/>
            <a:ext cx="3628390" cy="1262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rgbClr val="244C89"/>
                </a:solidFill>
              </a:rPr>
              <a:t>核心层网络是以路由器或者交换机为节点（node），传输链路为边（edge）所构成的mesh网络拓扑，选路机会多。</a:t>
            </a:r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796280" y="1695450"/>
            <a:ext cx="4831715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选题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导入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07160" y="1209675"/>
            <a:ext cx="1997075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000">
                <a:solidFill>
                  <a:srgbClr val="244C89"/>
                </a:solidFill>
              </a:rPr>
              <a:t>OD</a:t>
            </a:r>
            <a:r>
              <a:rPr lang="zh-CN" altLang="en-US" sz="2000">
                <a:solidFill>
                  <a:srgbClr val="244C89"/>
                </a:solidFill>
              </a:rPr>
              <a:t>业务的</a:t>
            </a:r>
            <a:r>
              <a:rPr lang="zh-CN" altLang="en-US" sz="2000">
                <a:solidFill>
                  <a:srgbClr val="244C89"/>
                </a:solidFill>
              </a:rPr>
              <a:t>传输</a:t>
            </a:r>
            <a:endParaRPr lang="zh-CN" altLang="en-US" sz="2000">
              <a:solidFill>
                <a:srgbClr val="244C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0" y="2539365"/>
            <a:ext cx="4185920" cy="203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rgbClr val="244C89"/>
                </a:solidFill>
              </a:rPr>
              <a:t>某一时刻会有多个OD需求业务（源节点和目的节点之间需要传输的业务流量）需要同时传输，当大量OD业务同时传输时，如果不能很好的规划路由路径，某些链路上承载的数据量过大发生拥塞，从而导致时延过大甚至丢包的现象。</a:t>
            </a:r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4" name="图片 13" descr="图示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7075" y="2712085"/>
            <a:ext cx="5333365" cy="1859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选题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导入</a:t>
            </a:r>
            <a:endParaRPr lang="zh-CN" altLang="en-US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07160" y="1209040"/>
            <a:ext cx="1997075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000">
                <a:solidFill>
                  <a:srgbClr val="244C89"/>
                </a:solidFill>
              </a:rPr>
              <a:t>路由优化</a:t>
            </a:r>
            <a:endParaRPr lang="zh-CN" altLang="en-US" sz="2000">
              <a:solidFill>
                <a:srgbClr val="244C8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405" y="2235200"/>
            <a:ext cx="4631690" cy="284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>
                <a:solidFill>
                  <a:srgbClr val="244C89"/>
                </a:solidFill>
              </a:rPr>
              <a:t>为了避免</a:t>
            </a:r>
            <a:r>
              <a:rPr lang="en-US" altLang="zh-CN">
                <a:solidFill>
                  <a:srgbClr val="244C89"/>
                </a:solidFill>
              </a:rPr>
              <a:t>时延过大甚至丢包的现象</a:t>
            </a:r>
            <a:r>
              <a:rPr lang="zh-CN" altLang="en-US">
                <a:solidFill>
                  <a:srgbClr val="244C89"/>
                </a:solidFill>
              </a:rPr>
              <a:t>则需要对多个OD业务进行算路和分流，使得每条OD在沿着最短路径转发的同时尽可能降低整个网络的最大链路利用率（链路上的数据大小与该链路容量的比值）。在对OD业务流量进行路由优化的同时还需要考虑网络中背景流量的存在（背景流量已经占用了部分链路带宽，但是我们无法对背景流量进行路由调整）。</a:t>
            </a:r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417945" y="1876425"/>
            <a:ext cx="4726305" cy="320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选题内容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7354155" y="1557138"/>
            <a:ext cx="3835748" cy="3743352"/>
            <a:chOff x="1823648" y="2061912"/>
            <a:chExt cx="3835748" cy="3743352"/>
          </a:xfrm>
        </p:grpSpPr>
        <p:sp>
          <p:nvSpPr>
            <p:cNvPr id="58" name="矩形 57"/>
            <p:cNvSpPr/>
            <p:nvPr>
              <p:custDataLst>
                <p:tags r:id="rId2"/>
              </p:custDataLst>
            </p:nvPr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>
              <p:custDataLst>
                <p:tags r:id="rId5"/>
              </p:custDataLst>
            </p:nvPr>
          </p:nvSpPr>
          <p:spPr>
            <a:xfrm>
              <a:off x="2974841" y="2190289"/>
              <a:ext cx="1554480" cy="53403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研究</a:t>
              </a: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选题</a:t>
              </a:r>
              <a:endParaRPr lang="zh-CN" altLang="en-US" sz="2400" b="1" spc="3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609205" y="2627630"/>
            <a:ext cx="3324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>
                <a:solidFill>
                  <a:srgbClr val="244C89"/>
                </a:solidFill>
              </a:rPr>
              <a:t>为所给的每条OD业务流量选择出合适的路由方案（即最佳路由路径，每条OD业务流量可以由多条路径路由，则需要计算出各条路径的分流比），使得整网的最大链路利用率最小。</a:t>
            </a:r>
            <a:endParaRPr lang="zh-CN" altLang="en-US">
              <a:solidFill>
                <a:srgbClr val="244C89"/>
              </a:solidFill>
            </a:endParaRPr>
          </a:p>
        </p:txBody>
      </p:sp>
      <p:pic>
        <p:nvPicPr>
          <p:cNvPr id="9" name="图片 8" descr="图示, 工程绘图&#10;&#10;描述已自动生成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t="4172" r="2239" b="3802"/>
          <a:stretch>
            <a:fillRect/>
          </a:stretch>
        </p:blipFill>
        <p:spPr>
          <a:xfrm>
            <a:off x="789940" y="1557020"/>
            <a:ext cx="5833745" cy="42964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选题分析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>
            <p:custDataLst>
              <p:tags r:id="rId1"/>
            </p:custDataLst>
          </p:nvPr>
        </p:nvSpPr>
        <p:spPr>
          <a:xfrm>
            <a:off x="1407160" y="1209040"/>
            <a:ext cx="1593215" cy="61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741265" y="1557138"/>
            <a:ext cx="3835748" cy="3743352"/>
            <a:chOff x="1823648" y="2061912"/>
            <a:chExt cx="3835748" cy="3743352"/>
          </a:xfrm>
        </p:grpSpPr>
        <p:sp>
          <p:nvSpPr>
            <p:cNvPr id="58" name="矩形 57"/>
            <p:cNvSpPr/>
            <p:nvPr>
              <p:custDataLst>
                <p:tags r:id="rId2"/>
              </p:custDataLst>
            </p:nvPr>
          </p:nvSpPr>
          <p:spPr bwMode="auto">
            <a:xfrm>
              <a:off x="1823648" y="2190078"/>
              <a:ext cx="3835748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>
                <a:lnSpc>
                  <a:spcPct val="120000"/>
                </a:lnSpc>
              </a:pPr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>
              <p:custDataLst>
                <p:tags r:id="rId5"/>
              </p:custDataLst>
            </p:nvPr>
          </p:nvSpPr>
          <p:spPr>
            <a:xfrm>
              <a:off x="2974841" y="2190289"/>
              <a:ext cx="1554480" cy="53403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just">
                <a:lnSpc>
                  <a:spcPct val="120000"/>
                </a:lnSpc>
              </a:pP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研究</a:t>
              </a:r>
              <a:r>
                <a:rPr lang="zh-CN" altLang="en-US" sz="2400" b="1" spc="300" dirty="0">
                  <a:solidFill>
                    <a:schemeClr val="bg2"/>
                  </a:solidFill>
                  <a:cs typeface="+mn-ea"/>
                  <a:sym typeface="+mn-lt"/>
                </a:rPr>
                <a:t>选题</a:t>
              </a:r>
              <a:endParaRPr lang="zh-CN" altLang="en-US" sz="2400" b="1" spc="300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27760" y="2627630"/>
            <a:ext cx="33248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>
                <a:solidFill>
                  <a:srgbClr val="244C89"/>
                </a:solidFill>
              </a:rPr>
              <a:t>为所给的每条OD业务流量选择出合适的路由方案（即最佳路由路径，每条OD业务流量可以由多条路径路由，则需要计算出各条路径的分流比），使得整网的最大链路利用率最小。</a:t>
            </a:r>
            <a:endParaRPr lang="zh-CN" altLang="en-US">
              <a:solidFill>
                <a:srgbClr val="244C89"/>
              </a:solidFill>
            </a:endParaRPr>
          </a:p>
        </p:txBody>
      </p:sp>
      <p:sp>
        <p:nvSpPr>
          <p:cNvPr id="53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90895" y="607060"/>
            <a:ext cx="1521460" cy="530860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2"/>
                </a:solidFill>
                <a:cs typeface="+mn-ea"/>
                <a:sym typeface="+mn-lt"/>
              </a:rPr>
              <a:t>起始点</a:t>
            </a:r>
            <a:endParaRPr lang="zh-CN" altLang="en-US" sz="24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3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90895" y="5662930"/>
            <a:ext cx="1645285" cy="50101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2"/>
                </a:solidFill>
                <a:cs typeface="+mn-ea"/>
                <a:sym typeface="+mn-lt"/>
              </a:rPr>
              <a:t>终止点</a:t>
            </a:r>
            <a:endParaRPr lang="zh-CN" altLang="en-US" sz="2400">
              <a:solidFill>
                <a:srgbClr val="213555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>
            <a:stCxn id="53" idx="2"/>
          </p:cNvCxnSpPr>
          <p:nvPr/>
        </p:nvCxnSpPr>
        <p:spPr>
          <a:xfrm>
            <a:off x="6651625" y="1137920"/>
            <a:ext cx="3810" cy="748665"/>
          </a:xfrm>
          <a:prstGeom prst="line">
            <a:avLst/>
          </a:prstGeom>
          <a:ln w="22225" cmpd="sng">
            <a:solidFill>
              <a:srgbClr val="244C8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6649720" y="4914265"/>
            <a:ext cx="3810" cy="748665"/>
          </a:xfrm>
          <a:prstGeom prst="line">
            <a:avLst/>
          </a:prstGeom>
          <a:ln w="22225" cmpd="sng">
            <a:solidFill>
              <a:srgbClr val="244C89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6357620" y="1824990"/>
            <a:ext cx="588010" cy="596900"/>
          </a:xfrm>
          <a:prstGeom prst="ellipse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20000"/>
              </a:lnSpc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6357620" y="4317365"/>
            <a:ext cx="588010" cy="596900"/>
          </a:xfrm>
          <a:prstGeom prst="ellipse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20000"/>
              </a:lnSpc>
            </a:pP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10" name="直接连接符 9"/>
          <p:cNvCxnSpPr>
            <a:stCxn id="6" idx="4"/>
            <a:endCxn id="8" idx="0"/>
          </p:cNvCxnSpPr>
          <p:nvPr/>
        </p:nvCxnSpPr>
        <p:spPr>
          <a:xfrm>
            <a:off x="6651625" y="2421890"/>
            <a:ext cx="0" cy="1895475"/>
          </a:xfrm>
          <a:prstGeom prst="line">
            <a:avLst/>
          </a:prstGeom>
          <a:ln w="730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004560" y="2627630"/>
            <a:ext cx="1294130" cy="76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08495" y="3256280"/>
            <a:ext cx="1044575" cy="42545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43501" y="2627486"/>
            <a:ext cx="1572186" cy="52144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2"/>
                </a:solidFill>
                <a:cs typeface="+mn-ea"/>
                <a:sym typeface="+mn-lt"/>
              </a:rPr>
              <a:t>流量限制</a:t>
            </a:r>
            <a:endParaRPr lang="zh-CN" altLang="en-US" sz="2400" b="1" spc="300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14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43501" y="3631421"/>
            <a:ext cx="1572186" cy="521445"/>
          </a:xfrm>
          <a:prstGeom prst="rect">
            <a:avLst/>
          </a:prstGeom>
          <a:solidFill>
            <a:srgbClr val="244C89"/>
          </a:solidFill>
          <a:ln w="1905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lnSpc>
                <a:spcPct val="120000"/>
              </a:lnSpc>
            </a:pPr>
            <a:r>
              <a:rPr lang="zh-CN" altLang="en-US" sz="2400" b="1" spc="300" dirty="0">
                <a:solidFill>
                  <a:schemeClr val="bg2"/>
                </a:solidFill>
                <a:cs typeface="+mn-ea"/>
                <a:sym typeface="+mn-lt"/>
              </a:rPr>
              <a:t>白噪音</a:t>
            </a:r>
            <a:endParaRPr lang="zh-CN" altLang="en-US" sz="2400" b="1" spc="300" dirty="0">
              <a:solidFill>
                <a:schemeClr val="bg2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zh-CN" altLang="en-US" sz="2400">
              <a:solidFill>
                <a:srgbClr val="21355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6192.266141732283,&quot;width&quot;:12395.29133858267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2471.51968503937,&quot;width&quot;:2525.5055118110236}"/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PLACING_PICTURE_USER_VIEWPORT" val="{&quot;height&quot;:2471.51968503937,&quot;width&quot;:2525.5055118110236}"/>
  <p:tag name="KSO_WM_BEAUTIFY_FLAG" val=""/>
</p:tagLst>
</file>

<file path=ppt/tags/tag78.xml><?xml version="1.0" encoding="utf-8"?>
<p:tagLst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a6f017b1-e704-4312-bb19-9852dabe6b0d"/>
  <p:tag name="COMMONDATA" val="eyJoZGlkIjoiNDM5NGFhNzQwOTYwNjZjYjUzOWI4MzYzYTg2Y2E1Y2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PT汇 ：www.ppthui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vgjorn4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自定义</PresentationFormat>
  <Paragraphs>153</Paragraphs>
  <Slides>19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思源黑体</vt:lpstr>
      <vt:lpstr>黑体</vt:lpstr>
      <vt:lpstr>微软雅黑</vt:lpstr>
      <vt:lpstr>Calibri</vt:lpstr>
      <vt:lpstr>仿宋_GB2312</vt:lpstr>
      <vt:lpstr>仿宋</vt:lpstr>
      <vt:lpstr>Agency FB</vt:lpstr>
      <vt:lpstr>Arial Unicode MS</vt:lpstr>
      <vt:lpstr>Arial Rounded MT Bold</vt:lpstr>
      <vt:lpstr>Arial</vt:lpstr>
      <vt:lpstr>Impact</vt:lpstr>
      <vt:lpstr>等线</vt:lpstr>
      <vt:lpstr>PPT汇 ：www.ppthui.com</vt:lpstr>
      <vt:lpstr>自定义设计方案</vt:lpstr>
      <vt:lpstr>PowerPoint 演示文稿</vt:lpstr>
      <vt:lpstr>PowerPoint 演示文稿</vt:lpstr>
      <vt:lpstr>PowerPoint 演示文稿</vt:lpstr>
      <vt:lpstr>选题导入</vt:lpstr>
      <vt:lpstr>选题导入</vt:lpstr>
      <vt:lpstr>选题导入</vt:lpstr>
      <vt:lpstr>选题导入</vt:lpstr>
      <vt:lpstr>选题内容</vt:lpstr>
      <vt:lpstr>选题内容</vt:lpstr>
      <vt:lpstr>PowerPoint 演示文稿</vt:lpstr>
      <vt:lpstr>数据处理</vt:lpstr>
      <vt:lpstr>算法思路</vt:lpstr>
      <vt:lpstr>算法实现</vt:lpstr>
      <vt:lpstr>算法实现</vt:lpstr>
      <vt:lpstr>算法实现</vt:lpstr>
      <vt:lpstr>PowerPoint 演示文稿</vt:lpstr>
      <vt:lpstr>算法实现</vt:lpstr>
      <vt:lpstr>研究目标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Lhxb</cp:lastModifiedBy>
  <cp:revision>14</cp:revision>
  <dcterms:created xsi:type="dcterms:W3CDTF">2023-05-29T02:49:00Z</dcterms:created>
  <dcterms:modified xsi:type="dcterms:W3CDTF">2023-06-05T12:36:10Z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5C704384DE3F4935A262EEB67244FCD1_13</vt:lpwstr>
  </property>
  <property fmtid="{D5CDD505-2E9C-101B-9397-08002B2CF9AE}" pid="3" name="KSOProductBuildVer">
    <vt:lpwstr>2052-11.1.0.14036</vt:lpwstr>
  </property>
</Properties>
</file>