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35"/>
  </p:notesMasterIdLst>
  <p:sldIdLst>
    <p:sldId id="256" r:id="rId2"/>
    <p:sldId id="287" r:id="rId3"/>
    <p:sldId id="292" r:id="rId4"/>
    <p:sldId id="288" r:id="rId5"/>
    <p:sldId id="289" r:id="rId6"/>
    <p:sldId id="290" r:id="rId7"/>
    <p:sldId id="306" r:id="rId8"/>
    <p:sldId id="307" r:id="rId9"/>
    <p:sldId id="308" r:id="rId10"/>
    <p:sldId id="309" r:id="rId11"/>
    <p:sldId id="291" r:id="rId12"/>
    <p:sldId id="298" r:id="rId13"/>
    <p:sldId id="299" r:id="rId14"/>
    <p:sldId id="273" r:id="rId15"/>
    <p:sldId id="274" r:id="rId16"/>
    <p:sldId id="275" r:id="rId17"/>
    <p:sldId id="303" r:id="rId18"/>
    <p:sldId id="276" r:id="rId19"/>
    <p:sldId id="277" r:id="rId20"/>
    <p:sldId id="300" r:id="rId21"/>
    <p:sldId id="301" r:id="rId22"/>
    <p:sldId id="302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304" r:id="rId31"/>
    <p:sldId id="285" r:id="rId32"/>
    <p:sldId id="286" r:id="rId33"/>
    <p:sldId id="305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2EACD-A1E7-4D24-8815-D4CB036D7C3F}" type="datetimeFigureOut">
              <a:rPr lang="ru-RU" smtClean="0"/>
              <a:t>08.08.2018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EDE47-8499-42ED-AE38-F91875460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30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DE47-8499-42ED-AE38-F91875460E1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737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DE47-8499-42ED-AE38-F91875460E1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36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7E45-3871-4A36-ABEE-4D71725ED933}" type="datetime1">
              <a:rPr lang="ru-RU" smtClean="0"/>
              <a:t>08.08.2018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ПЯВУ. Лекция 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21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3EF-B5AD-496A-BC8E-860FFC41DC6C}" type="datetime1">
              <a:rPr lang="ru-RU" smtClean="0"/>
              <a:t>08.08.2018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ПЯВУ. Лекция 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5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414D-8B78-451D-832D-7675D43DB016}" type="datetime1">
              <a:rPr lang="ru-RU" smtClean="0"/>
              <a:t>08.08.2018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ПЯВУ. Лекция 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5414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3BF9-8BB0-46C9-9F3B-2A8777D489E0}" type="datetime1">
              <a:rPr lang="ru-RU" smtClean="0"/>
              <a:t>08.08.2018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ПЯВУ. Лекция 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625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8EFB-C32D-4FED-BEA7-82A4F42204DA}" type="datetime1">
              <a:rPr lang="ru-RU" smtClean="0"/>
              <a:t>08.08.2018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ПЯВУ. Лекция 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099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CC26-5ED4-427F-85DB-819CC106E49C}" type="datetime1">
              <a:rPr lang="ru-RU" smtClean="0"/>
              <a:t>08.08.2018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ПЯВУ. Лекция 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470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9316-3479-4BE8-A3A9-0074FA7D58D8}" type="datetime1">
              <a:rPr lang="ru-RU" smtClean="0"/>
              <a:t>08.08.2018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ПЯВУ. Лекция 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992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20B0-B9CC-4DF1-8CC4-CC8085943155}" type="datetime1">
              <a:rPr lang="ru-RU" smtClean="0"/>
              <a:t>08.08.2018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ПЯВУ. Лекция 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9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B372-884E-4CEB-97FB-D5F50DA0091E}" type="datetime1">
              <a:rPr lang="ru-RU" smtClean="0"/>
              <a:t>08.08.2018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ПЯВУ. Лекция 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36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4818-615E-440C-9884-56E12B54FABD}" type="datetime1">
              <a:rPr lang="ru-RU" smtClean="0"/>
              <a:t>08.08.2018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ПЯВУ. Лекция 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6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3887-B033-412D-B2B4-F66794EE9B4F}" type="datetime1">
              <a:rPr lang="ru-RU" smtClean="0"/>
              <a:t>08.08.2018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ПЯВУ. Лекция 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3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35E0-0F98-480E-9B7A-435EAD9A435E}" type="datetime1">
              <a:rPr lang="ru-RU" smtClean="0"/>
              <a:t>08.08.2018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ПЯВУ. Лекция 13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76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AE48-9F94-44DE-B4D7-47E246A63D63}" type="datetime1">
              <a:rPr lang="ru-RU" smtClean="0"/>
              <a:t>08.08.2018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ПЯВУ. Лекция 13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24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7C21-E895-4C28-AB6B-A4B543909BFF}" type="datetime1">
              <a:rPr lang="ru-RU" smtClean="0"/>
              <a:t>08.08.2018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ПЯВУ. Лекция 13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8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DCAA-3958-4797-857B-221E4EAE3FBA}" type="datetime1">
              <a:rPr lang="ru-RU" smtClean="0"/>
              <a:t>08.08.2018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ПЯВУ. Лекция 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96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41F6-FB64-4C9E-AD56-E8B21482664F}" type="datetime1">
              <a:rPr lang="ru-RU" smtClean="0"/>
              <a:t>08.08.2018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ПЯВУ. Лекция 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32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0C4E-90C2-468C-8ACF-CD4A88F772FA}" type="datetime1">
              <a:rPr lang="ru-RU" smtClean="0"/>
              <a:t>08.08.2018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ПЯВУ. Лекция 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7C5477-8253-401D-B530-636832E814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6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Правила доступа. Множественное наследование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221088"/>
            <a:ext cx="6840760" cy="1199704"/>
          </a:xfrm>
        </p:spPr>
        <p:txBody>
          <a:bodyPr/>
          <a:lstStyle/>
          <a:p>
            <a:r>
              <a:rPr lang="ru-RU" dirty="0" smtClean="0"/>
              <a:t>Тема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1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88640"/>
            <a:ext cx="6347713" cy="13208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rivate </a:t>
            </a:r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9428" y="1132385"/>
            <a:ext cx="345794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f()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g() {}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27818" y="1124744"/>
            <a:ext cx="3457946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 : private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A::g;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9427" y="3147093"/>
            <a:ext cx="3457946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 :public B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 = this;</a:t>
            </a:r>
          </a:p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&gt;g();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&gt;f();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pa = this;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pa-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&gt;f();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27818" y="3140968"/>
            <a:ext cx="3457945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c.g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2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6347713" cy="792088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rotected </a:t>
            </a:r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95092" y="1052736"/>
            <a:ext cx="6576728" cy="547260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Elem(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_) :age(0),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Live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true;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Eat();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Move()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return true;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IsDead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(age ==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x, y;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0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6347713" cy="792088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rotected </a:t>
            </a:r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67544" y="1134781"/>
            <a:ext cx="6770714" cy="46805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Rabbit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Elem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Rabbit(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_, double v_): Elem(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_), v(v_)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bool Live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(!Elem::Live())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false;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Eat();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Elem::Move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rotected: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Eat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v;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4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6347713" cy="792088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rotected </a:t>
            </a:r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09600" y="1556792"/>
            <a:ext cx="6482682" cy="244827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Rabbit r(5, 27);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r.Live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r.Move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r.Eat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0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Множественное наследование - 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/>
              <a:t>к</a:t>
            </a:r>
            <a:r>
              <a:rPr lang="ru-RU" dirty="0" smtClean="0"/>
              <a:t>ласс является потомком более чем одного класса, то есть наследует элементы сразу нескольких классов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1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Иерархия классов при множественном наследовании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15</a:t>
            </a:fld>
            <a:endParaRPr lang="ru-RU"/>
          </a:p>
        </p:txBody>
      </p:sp>
      <p:grpSp>
        <p:nvGrpSpPr>
          <p:cNvPr id="26" name="Группа 25"/>
          <p:cNvGrpSpPr/>
          <p:nvPr/>
        </p:nvGrpSpPr>
        <p:grpSpPr>
          <a:xfrm>
            <a:off x="611560" y="2132856"/>
            <a:ext cx="7704857" cy="3543493"/>
            <a:chOff x="611560" y="2132856"/>
            <a:chExt cx="7704857" cy="3543493"/>
          </a:xfrm>
        </p:grpSpPr>
        <p:sp>
          <p:nvSpPr>
            <p:cNvPr id="6" name="TextBox 5"/>
            <p:cNvSpPr txBox="1"/>
            <p:nvPr/>
          </p:nvSpPr>
          <p:spPr>
            <a:xfrm>
              <a:off x="611560" y="2132856"/>
              <a:ext cx="187220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Base1</a:t>
              </a:r>
            </a:p>
            <a:p>
              <a:pPr algn="ctr"/>
              <a:endParaRPr lang="en-US" b="1" u="sng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field1;</a:t>
              </a:r>
              <a:endParaRPr lang="ru-RU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71800" y="2132856"/>
              <a:ext cx="243387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Base2</a:t>
              </a:r>
            </a:p>
            <a:p>
              <a:pPr algn="ctr"/>
              <a:endParaRPr lang="en-US" b="1" u="sng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ouble field2; </a:t>
              </a:r>
              <a:endParaRPr lang="ru-RU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08105" y="2132856"/>
              <a:ext cx="280831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Base3</a:t>
              </a:r>
            </a:p>
            <a:p>
              <a:pPr algn="ctr"/>
              <a:endParaRPr lang="en-US" b="1" u="sng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har field3[1024]; </a:t>
              </a:r>
              <a:endParaRPr lang="ru-RU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68554" y="3645024"/>
              <a:ext cx="4503646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Derived:Base1, Base2, Base3</a:t>
              </a:r>
            </a:p>
            <a:p>
              <a:pPr algn="ctr"/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b="1" dirty="0" err="1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 field1;</a:t>
              </a:r>
              <a:endParaRPr lang="ru-R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double field2; </a:t>
              </a:r>
              <a:endParaRPr lang="ru-R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char field3[1024</a:t>
              </a:r>
              <a:r>
                <a:rPr lang="en-US" b="1" dirty="0" smtClean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algn="ctr"/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loat field4;</a:t>
              </a:r>
              <a:endParaRPr lang="ru-RU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Прямая соединительная линия 10"/>
            <p:cNvCxnSpPr/>
            <p:nvPr/>
          </p:nvCxnSpPr>
          <p:spPr>
            <a:xfrm>
              <a:off x="911069" y="2582075"/>
              <a:ext cx="11521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059832" y="2582075"/>
              <a:ext cx="187220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5724128" y="2582075"/>
              <a:ext cx="2304256" cy="12446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2195736" y="4077072"/>
              <a:ext cx="374441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2248169" y="5178362"/>
              <a:ext cx="374441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9" idx="0"/>
              <a:endCxn id="6" idx="2"/>
            </p:cNvCxnSpPr>
            <p:nvPr/>
          </p:nvCxnSpPr>
          <p:spPr>
            <a:xfrm flipH="1" flipV="1">
              <a:off x="1547664" y="3056186"/>
              <a:ext cx="2572713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9" idx="0"/>
              <a:endCxn id="7" idx="2"/>
            </p:cNvCxnSpPr>
            <p:nvPr/>
          </p:nvCxnSpPr>
          <p:spPr>
            <a:xfrm flipH="1" flipV="1">
              <a:off x="3988735" y="3056186"/>
              <a:ext cx="131642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9" idx="0"/>
              <a:endCxn id="8" idx="2"/>
            </p:cNvCxnSpPr>
            <p:nvPr/>
          </p:nvCxnSpPr>
          <p:spPr>
            <a:xfrm flipV="1">
              <a:off x="4120377" y="3056186"/>
              <a:ext cx="2791884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Прямая соединительная линия 26"/>
          <p:cNvCxnSpPr/>
          <p:nvPr/>
        </p:nvCxnSpPr>
        <p:spPr>
          <a:xfrm>
            <a:off x="2348136" y="4229472"/>
            <a:ext cx="374441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6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Объявления классов при </a:t>
            </a:r>
            <a:br>
              <a:rPr lang="ru-RU" dirty="0" smtClean="0"/>
            </a:br>
            <a:r>
              <a:rPr lang="ru-RU" dirty="0" smtClean="0"/>
              <a:t>множественном наследовании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4920" y="1556793"/>
            <a:ext cx="2790056" cy="216369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lass Base1 </a:t>
            </a:r>
          </a:p>
          <a:p>
            <a:pPr marL="109728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field1;</a:t>
            </a:r>
          </a:p>
          <a:p>
            <a:pPr marL="109728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109728" indent="0">
              <a:buNone/>
            </a:pP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f()=0;</a:t>
            </a:r>
          </a:p>
          <a:p>
            <a:pPr marL="109728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16</a:t>
            </a:fld>
            <a:endParaRPr lang="ru-RU"/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5737584" y="1556792"/>
            <a:ext cx="2632584" cy="2163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Base3 </a:t>
            </a:r>
          </a:p>
          <a:p>
            <a:pPr marL="109728" indent="0">
              <a:buFont typeface="Wingdings 3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9728" indent="0">
              <a:buFont typeface="Wingdings 3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… </a:t>
            </a:r>
          </a:p>
          <a:p>
            <a:pPr marL="109728" indent="0">
              <a:buFont typeface="Wingdings 3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har field3[1024];</a:t>
            </a:r>
          </a:p>
          <a:p>
            <a:pPr marL="109728" indent="0">
              <a:buFont typeface="Wingdings 3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109728" indent="0">
              <a:buFont typeface="Wingdings 3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8" name="Объект 1"/>
          <p:cNvSpPr txBox="1">
            <a:spLocks/>
          </p:cNvSpPr>
          <p:nvPr/>
        </p:nvSpPr>
        <p:spPr>
          <a:xfrm>
            <a:off x="674287" y="3861048"/>
            <a:ext cx="6345754" cy="2252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Derived: </a:t>
            </a:r>
          </a:p>
          <a:p>
            <a:pPr marL="109728" indent="0">
              <a:buFont typeface="Wingdings 3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Base1, </a:t>
            </a: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Base2, </a:t>
            </a: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Base3</a:t>
            </a:r>
          </a:p>
          <a:p>
            <a:pPr marL="109728" indent="0">
              <a:buFont typeface="Wingdings 3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9728" indent="0">
              <a:buFont typeface="Wingdings 3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float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field4;</a:t>
            </a:r>
          </a:p>
          <a:p>
            <a:pPr marL="109728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109728" indent="0">
              <a:buNone/>
            </a:pP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virtual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f</a:t>
            </a: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virtual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g</a:t>
            </a: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Font typeface="Wingdings 3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9" name="Объект 1"/>
          <p:cNvSpPr txBox="1">
            <a:spLocks/>
          </p:cNvSpPr>
          <p:nvPr/>
        </p:nvSpPr>
        <p:spPr>
          <a:xfrm>
            <a:off x="2915816" y="1556792"/>
            <a:ext cx="2780928" cy="2163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Wingdings 3" charset="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Base1 </a:t>
            </a:r>
          </a:p>
          <a:p>
            <a:pPr marL="109728" indent="0">
              <a:buFont typeface="Wingdings 3" charset="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9728" indent="0">
              <a:buFont typeface="Wingdings 3" charset="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double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field2;</a:t>
            </a:r>
          </a:p>
          <a:p>
            <a:pPr marL="109728" indent="0">
              <a:buFont typeface="Wingdings 3" charset="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109728" indent="0">
              <a:buFont typeface="Wingdings 3" charset="2"/>
              <a:buNone/>
            </a:pP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g()=0;</a:t>
            </a:r>
          </a:p>
          <a:p>
            <a:pPr marL="109728" indent="0">
              <a:buFont typeface="Wingdings 3" charset="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545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17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403647" y="1529246"/>
            <a:ext cx="27363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vftbl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Base1</a:t>
            </a:r>
          </a:p>
          <a:p>
            <a:pPr algn="ctr"/>
            <a:endParaRPr lang="en-US" b="1" u="sng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field1;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6" y="2444733"/>
            <a:ext cx="27363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vftbl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Base2</a:t>
            </a:r>
            <a:endParaRPr lang="en-US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u="sng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ouble field2;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6" y="3368063"/>
            <a:ext cx="27363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u="sng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har field3[1024];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6" y="4014394"/>
            <a:ext cx="27363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loat field4;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31640" y="1484784"/>
            <a:ext cx="2880320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5004047" y="17008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Base1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4047" y="27217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Base2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4047" y="350656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Base3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5994" y="415289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Base4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Прямая со стрелкой 16"/>
          <p:cNvCxnSpPr>
            <a:stCxn id="15" idx="1"/>
          </p:cNvCxnSpPr>
          <p:nvPr/>
        </p:nvCxnSpPr>
        <p:spPr>
          <a:xfrm flipH="1">
            <a:off x="3851919" y="1885474"/>
            <a:ext cx="1152128" cy="10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22" idx="1"/>
          </p:cNvCxnSpPr>
          <p:nvPr/>
        </p:nvCxnSpPr>
        <p:spPr>
          <a:xfrm flipH="1">
            <a:off x="3671901" y="2906398"/>
            <a:ext cx="1332146" cy="1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4" idx="1"/>
          </p:cNvCxnSpPr>
          <p:nvPr/>
        </p:nvCxnSpPr>
        <p:spPr>
          <a:xfrm flipH="1" flipV="1">
            <a:off x="3941931" y="3684278"/>
            <a:ext cx="1062116" cy="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8" idx="1"/>
          </p:cNvCxnSpPr>
          <p:nvPr/>
        </p:nvCxnSpPr>
        <p:spPr>
          <a:xfrm flipH="1" flipV="1">
            <a:off x="4211957" y="4323658"/>
            <a:ext cx="794037" cy="1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1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Конструкторы при множественном наследовании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ru-RU" dirty="0"/>
              <a:t>К</a:t>
            </a:r>
            <a:r>
              <a:rPr lang="ru-RU" dirty="0" smtClean="0"/>
              <a:t>онструкторы </a:t>
            </a:r>
            <a:r>
              <a:rPr lang="ru-RU" dirty="0">
                <a:solidFill>
                  <a:srgbClr val="00B0F0"/>
                </a:solidFill>
              </a:rPr>
              <a:t>базовых</a:t>
            </a:r>
            <a:r>
              <a:rPr lang="ru-RU" dirty="0"/>
              <a:t> классов вызываются в той </a:t>
            </a:r>
            <a:r>
              <a:rPr lang="ru-RU" dirty="0">
                <a:solidFill>
                  <a:srgbClr val="00B0F0"/>
                </a:solidFill>
              </a:rPr>
              <a:t>последовательности</a:t>
            </a:r>
            <a:r>
              <a:rPr lang="ru-RU" dirty="0"/>
              <a:t>, в которой перечислены в </a:t>
            </a:r>
            <a:r>
              <a:rPr lang="ru-RU" dirty="0" smtClean="0">
                <a:solidFill>
                  <a:srgbClr val="00B0F0"/>
                </a:solidFill>
              </a:rPr>
              <a:t>заголовке </a:t>
            </a:r>
            <a:r>
              <a:rPr lang="ru-RU" dirty="0">
                <a:solidFill>
                  <a:srgbClr val="00B0F0"/>
                </a:solidFill>
              </a:rPr>
              <a:t>производного класса</a:t>
            </a:r>
            <a:r>
              <a:rPr lang="ru-RU" dirty="0"/>
              <a:t>, а не в последовательности, указанной в списке инициализаторов </a:t>
            </a:r>
            <a:r>
              <a:rPr lang="ru-RU" dirty="0" smtClean="0"/>
              <a:t>конструктора производного класса.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8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Проблемы множественного наследования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930400"/>
            <a:ext cx="8229600" cy="4076891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800"/>
              </a:spcBef>
              <a:spcAft>
                <a:spcPts val="1800"/>
              </a:spcAft>
            </a:pPr>
            <a:r>
              <a:rPr lang="ru-RU" dirty="0" smtClean="0">
                <a:solidFill>
                  <a:srgbClr val="00B0F0"/>
                </a:solidFill>
              </a:rPr>
              <a:t>Неоднозначность</a:t>
            </a:r>
            <a:r>
              <a:rPr lang="ru-RU" dirty="0" smtClean="0"/>
              <a:t> – совпадение идентификаторов в </a:t>
            </a:r>
            <a:br>
              <a:rPr lang="ru-RU" dirty="0" smtClean="0"/>
            </a:br>
            <a:r>
              <a:rPr lang="ru-RU" dirty="0" smtClean="0"/>
              <a:t>разных базовых классах</a:t>
            </a:r>
          </a:p>
          <a:p>
            <a:pPr>
              <a:lnSpc>
                <a:spcPct val="130000"/>
              </a:lnSpc>
              <a:spcBef>
                <a:spcPts val="1800"/>
              </a:spcBef>
              <a:spcAft>
                <a:spcPts val="1800"/>
              </a:spcAft>
            </a:pPr>
            <a:r>
              <a:rPr lang="ru-RU" dirty="0" smtClean="0">
                <a:solidFill>
                  <a:srgbClr val="00B0F0"/>
                </a:solidFill>
              </a:rPr>
              <a:t>Повторное включение кода </a:t>
            </a:r>
            <a:r>
              <a:rPr lang="ru-RU" dirty="0" smtClean="0"/>
              <a:t>- многократное вхождение </a:t>
            </a:r>
            <a:br>
              <a:rPr lang="ru-RU" dirty="0" smtClean="0"/>
            </a:br>
            <a:r>
              <a:rPr lang="ru-RU" dirty="0" smtClean="0"/>
              <a:t>одного </a:t>
            </a:r>
            <a:r>
              <a:rPr lang="ru-RU" dirty="0"/>
              <a:t>класса в число предков другого класса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3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– </a:t>
            </a:r>
            <a:r>
              <a:rPr lang="ru-RU" dirty="0" smtClean="0"/>
              <a:t>члены класса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Хорошо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ru-RU" dirty="0" smtClean="0"/>
              <a:t>- функции</a:t>
            </a:r>
          </a:p>
          <a:p>
            <a:pPr marL="0" indent="0">
              <a:buNone/>
            </a:pPr>
            <a:r>
              <a:rPr lang="ru-RU" dirty="0" smtClean="0"/>
              <a:t>Задание операций для использования в производных классах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2</a:t>
            </a:fld>
            <a:endParaRPr lang="ru-RU"/>
          </a:p>
        </p:txBody>
      </p:sp>
      <p:sp>
        <p:nvSpPr>
          <p:cNvPr id="9" name="Текст 4"/>
          <p:cNvSpPr>
            <a:spLocks noGrp="1"/>
          </p:cNvSpPr>
          <p:nvPr>
            <p:ph type="body" idx="1"/>
          </p:nvPr>
        </p:nvSpPr>
        <p:spPr>
          <a:xfrm>
            <a:off x="4139952" y="2160983"/>
            <a:ext cx="3090672" cy="576262"/>
          </a:xfrm>
          <a:ln>
            <a:noFill/>
          </a:ln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Плохо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10" name="Объект 5"/>
          <p:cNvSpPr>
            <a:spLocks noGrp="1"/>
          </p:cNvSpPr>
          <p:nvPr>
            <p:ph sz="half" idx="2"/>
          </p:nvPr>
        </p:nvSpPr>
        <p:spPr>
          <a:xfrm>
            <a:off x="4139952" y="2737246"/>
            <a:ext cx="3090672" cy="330411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ru-RU" dirty="0" smtClean="0"/>
              <a:t>- данные</a:t>
            </a:r>
          </a:p>
          <a:p>
            <a:pPr marL="0" indent="0">
              <a:buNone/>
            </a:pPr>
            <a:r>
              <a:rPr lang="ru-RU" dirty="0" smtClean="0"/>
              <a:t>Приводят к проблемам сопровождения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9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03678"/>
            <a:ext cx="6986737" cy="1320800"/>
          </a:xfrm>
        </p:spPr>
        <p:txBody>
          <a:bodyPr/>
          <a:lstStyle/>
          <a:p>
            <a:r>
              <a:rPr lang="ru-RU" dirty="0" smtClean="0"/>
              <a:t>Множественное наследование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20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99800" y="1484784"/>
            <a:ext cx="6482681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Base1{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Base1(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x): value(x){}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{return value;}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2123" y="3405928"/>
            <a:ext cx="6482682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Base2{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Base2(char c) : letter(c) {}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{return letter;}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 letter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16632"/>
            <a:ext cx="6986737" cy="1320800"/>
          </a:xfrm>
        </p:spPr>
        <p:txBody>
          <a:bodyPr/>
          <a:lstStyle/>
          <a:p>
            <a:r>
              <a:rPr lang="ru-RU" dirty="0" smtClean="0"/>
              <a:t>Множественное 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37432"/>
            <a:ext cx="7344816" cy="396044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Child :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Base1, public 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Child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 c, float f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Base1(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Base2(c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real(f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GetReal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{return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real;}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Print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&lt;&lt; 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Base1::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&lt;&lt; 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Symbol: "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&lt;&lt; 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Base2::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	 &lt;&lt; 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&lt;&lt; real		       &lt;&lt;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float real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3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16632"/>
            <a:ext cx="6986737" cy="1320800"/>
          </a:xfrm>
        </p:spPr>
        <p:txBody>
          <a:bodyPr/>
          <a:lstStyle/>
          <a:p>
            <a:r>
              <a:rPr lang="ru-RU" dirty="0" smtClean="0"/>
              <a:t>Множественное 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6912768" cy="462189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Base1 b1(10), *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base1Ptr = nullptr;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Base2 b2('S'), *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base2Ptr = nullptr;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Child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(7, 'D', 3.5);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b1.GetData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		&lt;&lt;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b2.GetData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			&lt;&lt;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ch.Print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ch.Base1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etData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&lt;&lt;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ch.Base2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ch.getReal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			&lt;&lt;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base1Ptr = &amp;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base1Ptr-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&gt;getData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	&lt;&lt; std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::endl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base2Ptr = &amp;ch;</a:t>
            </a:r>
            <a:endParaRPr lang="ru-RU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base2Ptr-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&gt;getData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	&lt;&lt; std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::endl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3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Виртуальные базовые классы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ru-RU" dirty="0" smtClean="0"/>
              <a:t>Данные </a:t>
            </a:r>
            <a:r>
              <a:rPr lang="ru-RU" dirty="0" smtClean="0">
                <a:solidFill>
                  <a:srgbClr val="00B0F0"/>
                </a:solidFill>
              </a:rPr>
              <a:t>виртуальных</a:t>
            </a:r>
            <a:r>
              <a:rPr lang="ru-RU" dirty="0" smtClean="0"/>
              <a:t> базовых классов </a:t>
            </a:r>
            <a:r>
              <a:rPr lang="ru-RU" dirty="0" smtClean="0">
                <a:solidFill>
                  <a:srgbClr val="00B0F0"/>
                </a:solidFill>
              </a:rPr>
              <a:t>однократно</a:t>
            </a:r>
            <a:r>
              <a:rPr lang="ru-RU" dirty="0" smtClean="0"/>
              <a:t> входят в производный класс, независимо от того, сколько раз виртуальный базовый класс входит в граф наследования.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2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400" dirty="0" smtClean="0"/>
              <a:t>Порядок инициализации различных частей создаваемого класса в С++</a:t>
            </a:r>
            <a:endParaRPr lang="ru-RU" sz="34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24078" indent="-514350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ru-RU" sz="2000" dirty="0" smtClean="0"/>
              <a:t>Конструктор </a:t>
            </a:r>
            <a:r>
              <a:rPr lang="ru-RU" sz="2000" dirty="0"/>
              <a:t>последнего производного класса вызывает </a:t>
            </a:r>
            <a:r>
              <a:rPr lang="ru-RU" sz="2000" dirty="0" smtClean="0"/>
              <a:t>конструкторы </a:t>
            </a:r>
            <a:r>
              <a:rPr lang="ru-RU" sz="2000" dirty="0"/>
              <a:t>подобъектов виртуальных базовых классов. Инициализация </a:t>
            </a:r>
            <a:r>
              <a:rPr lang="ru-RU" sz="2000" dirty="0" smtClean="0"/>
              <a:t>виртуальных </a:t>
            </a:r>
            <a:r>
              <a:rPr lang="ru-RU" sz="2000" dirty="0"/>
              <a:t>базовых классов выполняется в глубину, в порядке слева </a:t>
            </a:r>
            <a:r>
              <a:rPr lang="ru-RU" sz="2000" dirty="0" smtClean="0"/>
              <a:t>направо</a:t>
            </a:r>
            <a:r>
              <a:rPr lang="ru-RU" sz="2000" dirty="0"/>
              <a:t>.</a:t>
            </a:r>
          </a:p>
          <a:p>
            <a:pPr marL="624078" indent="-514350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ru-RU" sz="2000" dirty="0" smtClean="0"/>
              <a:t>Конструируются </a:t>
            </a:r>
            <a:r>
              <a:rPr lang="ru-RU" sz="2000" dirty="0"/>
              <a:t>подобъекты непосредственных базовых классов в порядке их </a:t>
            </a:r>
            <a:r>
              <a:rPr lang="ru-RU" sz="2200" dirty="0"/>
              <a:t>объявления</a:t>
            </a:r>
            <a:r>
              <a:rPr lang="ru-RU" sz="2000" dirty="0"/>
              <a:t> в определении </a:t>
            </a:r>
            <a:r>
              <a:rPr lang="ru-RU" sz="2000" dirty="0" smtClean="0"/>
              <a:t>класса. </a:t>
            </a:r>
            <a:endParaRPr lang="ru-RU" sz="2000" dirty="0"/>
          </a:p>
          <a:p>
            <a:pPr marL="624078" indent="-514350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ru-RU" sz="2000" dirty="0" smtClean="0"/>
              <a:t>Конструируются </a:t>
            </a:r>
            <a:r>
              <a:rPr lang="ru-RU" sz="2000" dirty="0"/>
              <a:t>нестатические подобъекты-члены в порядке их объявления в определении </a:t>
            </a:r>
            <a:r>
              <a:rPr lang="ru-RU" sz="2000" dirty="0" smtClean="0"/>
              <a:t>класса</a:t>
            </a:r>
            <a:r>
              <a:rPr lang="ru-RU" sz="2000" dirty="0"/>
              <a:t>.</a:t>
            </a:r>
          </a:p>
          <a:p>
            <a:pPr marL="624078" indent="-514350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ru-RU" sz="2000" dirty="0" smtClean="0"/>
              <a:t>Выполняется </a:t>
            </a:r>
            <a:r>
              <a:rPr lang="ru-RU" sz="2000" dirty="0"/>
              <a:t>тело конструктора. </a:t>
            </a:r>
          </a:p>
          <a:p>
            <a:pPr marL="624078" indent="-514350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  <a:buFont typeface="+mj-lt"/>
              <a:buAutoNum type="arabicPeriod"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Ромбовидное наследование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340768"/>
            <a:ext cx="7056784" cy="1564101"/>
          </a:xfrm>
        </p:spPr>
        <p:txBody>
          <a:bodyPr>
            <a:no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ru-RU" b="1" i="1" dirty="0"/>
              <a:t>Задача</a:t>
            </a:r>
            <a:r>
              <a:rPr lang="ru-RU" dirty="0"/>
              <a:t>. Разработать иерархию классов млекопитающих. Абстрактный </a:t>
            </a:r>
            <a:r>
              <a:rPr lang="ru-RU" dirty="0" smtClean="0"/>
              <a:t>базовый </a:t>
            </a:r>
            <a:r>
              <a:rPr lang="ru-RU" dirty="0"/>
              <a:t>класс – Млекопитающее. Его наследники – классы Бык и Овца. </a:t>
            </a:r>
            <a:r>
              <a:rPr lang="ru-RU" dirty="0" smtClean="0"/>
              <a:t>Наследник </a:t>
            </a:r>
            <a:r>
              <a:rPr lang="ru-RU" dirty="0"/>
              <a:t>классов Бык и Овца – </a:t>
            </a:r>
            <a:r>
              <a:rPr lang="ru-RU" dirty="0" smtClean="0"/>
              <a:t>класс </a:t>
            </a:r>
            <a:r>
              <a:rPr lang="ru-RU" dirty="0"/>
              <a:t>Овцебык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25</a:t>
            </a:fld>
            <a:endParaRPr lang="ru-RU"/>
          </a:p>
        </p:txBody>
      </p:sp>
      <p:grpSp>
        <p:nvGrpSpPr>
          <p:cNvPr id="22" name="Группа 21"/>
          <p:cNvGrpSpPr/>
          <p:nvPr/>
        </p:nvGrpSpPr>
        <p:grpSpPr>
          <a:xfrm>
            <a:off x="351026" y="3068960"/>
            <a:ext cx="7101294" cy="2804036"/>
            <a:chOff x="792122" y="3010520"/>
            <a:chExt cx="7101294" cy="2804036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792122" y="3501008"/>
              <a:ext cx="7020238" cy="2313548"/>
              <a:chOff x="792122" y="3501008"/>
              <a:chExt cx="7020238" cy="231354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203848" y="3501008"/>
                <a:ext cx="25922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Mammals</a:t>
                </a:r>
                <a:endParaRPr lang="ru-RU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220072" y="4365104"/>
                <a:ext cx="25922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Bull</a:t>
                </a:r>
                <a:endParaRPr lang="ru-RU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92122" y="4365104"/>
                <a:ext cx="25922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Sheep</a:t>
                </a:r>
                <a:endParaRPr lang="ru-RU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234098" y="5445224"/>
                <a:ext cx="25922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 smtClean="0">
                    <a:latin typeface="Courier New" pitchFamily="49" charset="0"/>
                    <a:cs typeface="Courier New" pitchFamily="49" charset="0"/>
                  </a:rPr>
                  <a:t>MuskOx</a:t>
                </a:r>
                <a:endParaRPr lang="ru-RU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11" name="Прямая со стрелкой 10"/>
              <p:cNvCxnSpPr>
                <a:stCxn id="8" idx="0"/>
                <a:endCxn id="6" idx="2"/>
              </p:cNvCxnSpPr>
              <p:nvPr/>
            </p:nvCxnSpPr>
            <p:spPr>
              <a:xfrm flipV="1">
                <a:off x="2088266" y="3870340"/>
                <a:ext cx="2411726" cy="4947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499992" y="3870340"/>
                <a:ext cx="2016224" cy="4947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9" idx="0"/>
              </p:cNvCxnSpPr>
              <p:nvPr/>
            </p:nvCxnSpPr>
            <p:spPr>
              <a:xfrm flipH="1" flipV="1">
                <a:off x="1979712" y="4734436"/>
                <a:ext cx="2550530" cy="7107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/>
              <p:cNvCxnSpPr>
                <a:stCxn id="9" idx="0"/>
              </p:cNvCxnSpPr>
              <p:nvPr/>
            </p:nvCxnSpPr>
            <p:spPr>
              <a:xfrm flipV="1">
                <a:off x="4530242" y="4734436"/>
                <a:ext cx="2201998" cy="7107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6021208" y="3010520"/>
              <a:ext cx="18722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i="1" dirty="0" smtClean="0">
                  <a:solidFill>
                    <a:srgbClr val="00B0F0"/>
                  </a:solidFill>
                  <a:latin typeface="Monotype Corsiva" pitchFamily="66" charset="0"/>
                </a:rPr>
                <a:t>Виртуальный базовый класс</a:t>
              </a:r>
              <a:endParaRPr lang="ru-RU" sz="2000" b="1" i="1" dirty="0">
                <a:solidFill>
                  <a:srgbClr val="00B0F0"/>
                </a:solidFill>
                <a:latin typeface="Monotype Corsiva" pitchFamily="66" charset="0"/>
              </a:endParaRPr>
            </a:p>
          </p:txBody>
        </p:sp>
        <p:cxnSp>
          <p:nvCxnSpPr>
            <p:cNvPr id="21" name="Прямая со стрелкой 20"/>
            <p:cNvCxnSpPr>
              <a:stCxn id="19" idx="1"/>
              <a:endCxn id="6" idx="3"/>
            </p:cNvCxnSpPr>
            <p:nvPr/>
          </p:nvCxnSpPr>
          <p:spPr>
            <a:xfrm flipH="1">
              <a:off x="5796136" y="3364463"/>
              <a:ext cx="225072" cy="321211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4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260648"/>
            <a:ext cx="6347713" cy="1320800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Mammals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993087"/>
            <a:ext cx="7920880" cy="504827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Mammals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>
                <a:latin typeface="Courier New" pitchFamily="49" charset="0"/>
                <a:cs typeface="Courier New" pitchFamily="49" charset="0"/>
              </a:rPr>
              <a:t>{ 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Mammals(string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_name):name(_name)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Constructor mammals. Name: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&lt;&lt; name 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~Mammals()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"Destructor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mammals. Name: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 &lt;&lt; name 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14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Live()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Eat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Eat() = 0; 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private: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name;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 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26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004048" y="692696"/>
            <a:ext cx="280831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В базовом классе нет конструктора по умолчанию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601" y="91662"/>
            <a:ext cx="6347713" cy="81705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Sheep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279645"/>
            <a:ext cx="7704856" cy="45976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Sheep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 Mammals {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Sheep(string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_name, double _wool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):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Mammals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(_name), wool(_wool)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 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Constructor sheep. Wool: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&lt;&lt; wool 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~Sheep()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Destructor sheep. Wool: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 &lt;&lt; wool 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Eat()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Sheep eat flowers. Wool became "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++wool 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 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wool;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 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27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156176" y="609601"/>
            <a:ext cx="19437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Mammals</a:t>
            </a:r>
            <a:r>
              <a:rPr lang="ru-RU" dirty="0" smtClean="0">
                <a:solidFill>
                  <a:srgbClr val="00B0F0"/>
                </a:solidFill>
              </a:rPr>
              <a:t> – виртуальный базовый класс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0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95699" y="214248"/>
            <a:ext cx="6347713" cy="1320800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Bull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155429"/>
            <a:ext cx="7715200" cy="496855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Bull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 Mammals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400" b="1" dirty="0">
                <a:latin typeface="Courier New" pitchFamily="49" charset="0"/>
                <a:cs typeface="Courier New" pitchFamily="49" charset="0"/>
              </a:rPr>
              <a:t>{ 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Bull(string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_name, double _horn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):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Mammals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(_name), horn(_horn)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Constructor bull. Horn: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&lt;&lt; horn 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~Bull()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Destructor bull. Horn: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 &lt;&lt; horn 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rotected: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Eat()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Bull eat grass. Horn became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&lt;&lt;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horn 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private: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horn;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28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652120" y="908720"/>
            <a:ext cx="19437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Mammals</a:t>
            </a:r>
            <a:r>
              <a:rPr lang="ru-RU" dirty="0" smtClean="0">
                <a:solidFill>
                  <a:srgbClr val="00B0F0"/>
                </a:solidFill>
              </a:rPr>
              <a:t> – виртуальный базовый класс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601" y="260648"/>
            <a:ext cx="6347713" cy="1320800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MuskOx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277148"/>
            <a:ext cx="8435280" cy="462483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MuskOx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Bull, public Sheep </a:t>
            </a:r>
            <a:endParaRPr lang="en-US" sz="12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200" b="1" dirty="0">
                <a:latin typeface="Courier New" pitchFamily="49" charset="0"/>
                <a:cs typeface="Courier New" pitchFamily="49" charset="0"/>
              </a:rPr>
              <a:t>{ 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public: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MuskOx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_name, double _horn, double _wool, double _angry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Mammals</a:t>
            </a:r>
            <a:r>
              <a:rPr 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(_name)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	Sheep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(_name, _wool),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Bull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(_name, _horn), angry(_angry)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Constructor musk-ox. Angry: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&lt;&lt; angry &lt;&lt;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MuskOx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Destructor musk-ox. Angry: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	&lt;&lt; angry &lt;&lt;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protected: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Eat()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MuskOx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eat grass and flowers. Angry became: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&lt;&lt;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--angry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		&lt;&lt;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private: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angry;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200" b="1" dirty="0">
                <a:latin typeface="Courier New" pitchFamily="49" charset="0"/>
                <a:cs typeface="Courier New" pitchFamily="49" charset="0"/>
              </a:rPr>
              <a:t>}; 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29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640905" y="518736"/>
            <a:ext cx="263281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Необходимо явным образом вызвать конструктор </a:t>
            </a:r>
            <a:r>
              <a:rPr lang="en-US" dirty="0" smtClean="0">
                <a:solidFill>
                  <a:srgbClr val="00B0F0"/>
                </a:solidFill>
              </a:rPr>
              <a:t>Mammals</a:t>
            </a:r>
            <a:endParaRPr lang="ru-RU" dirty="0">
              <a:solidFill>
                <a:srgbClr val="00B0F0"/>
              </a:solidFill>
            </a:endParaRPr>
          </a:p>
        </p:txBody>
      </p:sp>
      <p:cxnSp>
        <p:nvCxnSpPr>
          <p:cNvPr id="7" name="Прямая со стрелкой 6"/>
          <p:cNvCxnSpPr>
            <a:stCxn id="3" idx="2"/>
          </p:cNvCxnSpPr>
          <p:nvPr/>
        </p:nvCxnSpPr>
        <p:spPr>
          <a:xfrm>
            <a:off x="6957314" y="1442066"/>
            <a:ext cx="134966" cy="6187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9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</a:t>
            </a:r>
            <a:r>
              <a:rPr lang="ru-RU" dirty="0" smtClean="0"/>
              <a:t>члены класса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323528" y="1484785"/>
            <a:ext cx="3240360" cy="201622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Unit</a:t>
            </a:r>
          </a:p>
          <a:p>
            <a:pPr marL="0" indent="0"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Move() {}</a:t>
            </a:r>
          </a:p>
          <a:p>
            <a:pPr marL="0" indent="0"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4"/>
          </p:nvPr>
        </p:nvSpPr>
        <p:spPr>
          <a:xfrm>
            <a:off x="3707904" y="1484785"/>
            <a:ext cx="3528392" cy="201622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Rabbit :public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MoveForGrass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Move();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3</a:t>
            </a:fld>
            <a:endParaRPr lang="ru-RU"/>
          </a:p>
        </p:txBody>
      </p:sp>
      <p:sp>
        <p:nvSpPr>
          <p:cNvPr id="13" name="Объект 8"/>
          <p:cNvSpPr txBox="1">
            <a:spLocks/>
          </p:cNvSpPr>
          <p:nvPr/>
        </p:nvSpPr>
        <p:spPr>
          <a:xfrm>
            <a:off x="323528" y="3737942"/>
            <a:ext cx="6912768" cy="22820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Font typeface="Wingdings 3" charset="2"/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Rabbit r;</a:t>
            </a:r>
          </a:p>
          <a:p>
            <a:pPr marL="0" indent="0">
              <a:buFont typeface="Wingdings 3" charset="2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r.MoveForGrass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 3" charset="2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r.Move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 3" charset="2"/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78945" y="4432027"/>
            <a:ext cx="31853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Нет доступа к защищенным членам класса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6" name="Прямая со стрелкой 15"/>
          <p:cNvCxnSpPr>
            <a:stCxn id="14" idx="1"/>
          </p:cNvCxnSpPr>
          <p:nvPr/>
        </p:nvCxnSpPr>
        <p:spPr>
          <a:xfrm flipH="1">
            <a:off x="2051721" y="4755193"/>
            <a:ext cx="1927224" cy="665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30</a:t>
            </a:fld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740891" y="2064624"/>
            <a:ext cx="2736304" cy="2308324"/>
            <a:chOff x="610456" y="476672"/>
            <a:chExt cx="2736304" cy="2308324"/>
          </a:xfrm>
        </p:grpSpPr>
        <p:sp>
          <p:nvSpPr>
            <p:cNvPr id="9" name="TextBox 8"/>
            <p:cNvSpPr txBox="1"/>
            <p:nvPr/>
          </p:nvSpPr>
          <p:spPr>
            <a:xfrm>
              <a:off x="610456" y="476672"/>
              <a:ext cx="2736304" cy="2308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MuskOx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::angry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370" y="548680"/>
              <a:ext cx="245047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Sheep::wool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5" y="1472010"/>
              <a:ext cx="2448271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Bull::horn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27584" y="620688"/>
              <a:ext cx="2232248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Mammals::name</a:t>
              </a:r>
              <a:endPara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584" y="1544018"/>
              <a:ext cx="2232248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Mammals::name</a:t>
              </a:r>
              <a:endPara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716016" y="2151440"/>
            <a:ext cx="2736304" cy="1754326"/>
            <a:chOff x="3997038" y="1268760"/>
            <a:chExt cx="2736304" cy="1754326"/>
          </a:xfrm>
        </p:grpSpPr>
        <p:sp>
          <p:nvSpPr>
            <p:cNvPr id="10" name="TextBox 9"/>
            <p:cNvSpPr txBox="1"/>
            <p:nvPr/>
          </p:nvSpPr>
          <p:spPr>
            <a:xfrm>
              <a:off x="3997038" y="1268760"/>
              <a:ext cx="2736304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MuskOx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::angry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14499" y="1782108"/>
              <a:ext cx="22301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Sheep::wool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14167" y="2151440"/>
              <a:ext cx="22305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Bull::horn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14166" y="1412776"/>
              <a:ext cx="2232248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Mammals::name</a:t>
              </a:r>
              <a:endPara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1520" y="119675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обычном наследовании: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176192" y="119675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ромбовидном наследовании: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1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34102" y="1340768"/>
            <a:ext cx="6698705" cy="470059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Mammals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mammals[3];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mammals[0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= new Sheep("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Zor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\'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ka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", 5);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mammals[1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= new Bull("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Mishka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", 8);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mammals[2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= new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MuskOx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("Vas\'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ka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", 12,11,8);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n-NO" sz="1400" b="1" dirty="0" smtClean="0">
                <a:latin typeface="Courier New" pitchFamily="49" charset="0"/>
                <a:cs typeface="Courier New" pitchFamily="49" charset="0"/>
              </a:rPr>
              <a:t>for(int </a:t>
            </a:r>
            <a:r>
              <a:rPr lang="nn-NO" sz="1400" b="1" dirty="0">
                <a:latin typeface="Courier New" pitchFamily="49" charset="0"/>
                <a:cs typeface="Courier New" pitchFamily="49" charset="0"/>
              </a:rPr>
              <a:t>i=0; i &lt; 3; i++) </a:t>
            </a:r>
            <a:endParaRPr lang="nn-NO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{ 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mammals[i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]-&gt;Live();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mammals[i];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} 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6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205883"/>
            <a:ext cx="6925063" cy="774845"/>
          </a:xfrm>
        </p:spPr>
        <p:txBody>
          <a:bodyPr/>
          <a:lstStyle/>
          <a:p>
            <a:r>
              <a:rPr lang="ru-RU" dirty="0" smtClean="0"/>
              <a:t>Результат работы программы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340768"/>
            <a:ext cx="7632848" cy="5184576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Constructor mammals. Name: </a:t>
            </a:r>
            <a:r>
              <a:rPr lang="en-US" dirty="0" err="1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Zor'ka</a:t>
            </a:r>
            <a:r>
              <a:rPr lang="en-US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Constructor sheep. Wool: 5 </a:t>
            </a:r>
          </a:p>
          <a:p>
            <a:pPr marL="109728" indent="0">
              <a:buNone/>
            </a:pPr>
            <a:r>
              <a:rPr lang="en-US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Constructor mammals. Name: </a:t>
            </a:r>
            <a:r>
              <a:rPr lang="en-US" dirty="0" err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Mishka</a:t>
            </a:r>
            <a:r>
              <a:rPr lang="en-US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109728" indent="0">
              <a:buNone/>
            </a:pPr>
            <a:r>
              <a:rPr lang="en-US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Constructor bull. Horn: 8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Constructor mammals. Name: </a:t>
            </a:r>
            <a:r>
              <a:rPr lang="en-US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Vas'ka</a:t>
            </a:r>
            <a:r>
              <a:rPr lang="en-US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Constructor bull. Horn: 12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Constructor sheep. Wool: 11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Constructor musk-ox. Angry: 8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Sheep eat flowers. Wool became 6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Destructor sheep. Wool: 6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Destructor mammals. Name: </a:t>
            </a:r>
            <a:r>
              <a:rPr lang="en-US" dirty="0" err="1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Zor'ka</a:t>
            </a:r>
            <a:r>
              <a:rPr lang="en-US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109728" indent="0">
              <a:buNone/>
            </a:pPr>
            <a:r>
              <a:rPr lang="en-US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Bull eat grass. Horn became 9 </a:t>
            </a:r>
          </a:p>
          <a:p>
            <a:pPr marL="109728" indent="0">
              <a:buNone/>
            </a:pPr>
            <a:r>
              <a:rPr lang="en-US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Destructor bull. Horn: 9 </a:t>
            </a:r>
          </a:p>
          <a:p>
            <a:pPr marL="109728" indent="0">
              <a:buNone/>
            </a:pPr>
            <a:r>
              <a:rPr lang="en-US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Destructor mammals. Name: </a:t>
            </a:r>
            <a:r>
              <a:rPr lang="en-US" dirty="0" err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Mishka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109728" indent="0">
              <a:buNone/>
            </a:pPr>
            <a:r>
              <a:rPr lang="en-US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MuskOx</a:t>
            </a:r>
            <a:r>
              <a:rPr lang="en-US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eat grass and flowers. Angry became: 7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Destructor musk-ox. Angry: 7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Destructor sheep. Wool: 11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Destructor bull. Horn: 12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Destructor mammals. Name: </a:t>
            </a:r>
            <a:r>
              <a:rPr lang="en-US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Vas'ka</a:t>
            </a:r>
            <a:r>
              <a:rPr lang="en-US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ru-RU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32</a:t>
            </a:fld>
            <a:endParaRPr lang="ru-RU"/>
          </a:p>
        </p:txBody>
      </p:sp>
      <p:grpSp>
        <p:nvGrpSpPr>
          <p:cNvPr id="31" name="Группа 30"/>
          <p:cNvGrpSpPr/>
          <p:nvPr/>
        </p:nvGrpSpPr>
        <p:grpSpPr>
          <a:xfrm>
            <a:off x="3419872" y="1306479"/>
            <a:ext cx="4320480" cy="4850002"/>
            <a:chOff x="3872945" y="1318763"/>
            <a:chExt cx="4315453" cy="4190845"/>
          </a:xfrm>
        </p:grpSpPr>
        <p:sp>
          <p:nvSpPr>
            <p:cNvPr id="6" name="TextBox 5"/>
            <p:cNvSpPr txBox="1"/>
            <p:nvPr/>
          </p:nvSpPr>
          <p:spPr>
            <a:xfrm>
              <a:off x="7203391" y="1440725"/>
              <a:ext cx="8739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Sheep</a:t>
              </a:r>
              <a:endParaRPr lang="ru-RU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72672" y="206084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Bull</a:t>
              </a:r>
              <a:endParaRPr lang="ru-RU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76583" y="285293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MuskOx</a:t>
              </a:r>
              <a:endParaRPr lang="ru-RU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Прямая со стрелкой 9"/>
            <p:cNvCxnSpPr>
              <a:stCxn id="6" idx="1"/>
            </p:cNvCxnSpPr>
            <p:nvPr/>
          </p:nvCxnSpPr>
          <p:spPr>
            <a:xfrm flipH="1" flipV="1">
              <a:off x="3939489" y="1424289"/>
              <a:ext cx="3263902" cy="201102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6" idx="1"/>
            </p:cNvCxnSpPr>
            <p:nvPr/>
          </p:nvCxnSpPr>
          <p:spPr>
            <a:xfrm flipH="1">
              <a:off x="4091890" y="1625391"/>
              <a:ext cx="3111501" cy="2088859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256289" y="1318763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B0F0"/>
                  </a:solidFill>
                </a:rPr>
                <a:t>new</a:t>
              </a:r>
              <a:endParaRPr lang="ru-RU" sz="1200" dirty="0">
                <a:solidFill>
                  <a:srgbClr val="00B0F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16482" y="3212557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B0F0"/>
                  </a:solidFill>
                </a:rPr>
                <a:t>Live()</a:t>
              </a:r>
            </a:p>
            <a:p>
              <a:r>
                <a:rPr lang="en-US" sz="1200" dirty="0" smtClean="0">
                  <a:solidFill>
                    <a:srgbClr val="00B0F0"/>
                  </a:solidFill>
                </a:rPr>
                <a:t>delete</a:t>
              </a:r>
              <a:endParaRPr lang="ru-RU" sz="12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Прямая со стрелкой 15"/>
            <p:cNvCxnSpPr>
              <a:stCxn id="7" idx="1"/>
            </p:cNvCxnSpPr>
            <p:nvPr/>
          </p:nvCxnSpPr>
          <p:spPr>
            <a:xfrm flipH="1" flipV="1">
              <a:off x="3939489" y="1925223"/>
              <a:ext cx="3233183" cy="32029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stCxn id="7" idx="1"/>
            </p:cNvCxnSpPr>
            <p:nvPr/>
          </p:nvCxnSpPr>
          <p:spPr>
            <a:xfrm flipH="1">
              <a:off x="4133374" y="2245514"/>
              <a:ext cx="3039299" cy="2074050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8" idx="1"/>
            </p:cNvCxnSpPr>
            <p:nvPr/>
          </p:nvCxnSpPr>
          <p:spPr>
            <a:xfrm flipH="1" flipV="1">
              <a:off x="3872945" y="2636912"/>
              <a:ext cx="3303638" cy="400690"/>
            </a:xfrm>
            <a:prstGeom prst="straightConnector1">
              <a:avLst/>
            </a:prstGeom>
            <a:ln>
              <a:solidFill>
                <a:srgbClr val="00B05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 flipH="1">
              <a:off x="4166782" y="3058772"/>
              <a:ext cx="3003223" cy="2450836"/>
            </a:xfrm>
            <a:prstGeom prst="straightConnector1">
              <a:avLst/>
            </a:prstGeom>
            <a:ln>
              <a:solidFill>
                <a:srgbClr val="00B05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89130" y="1815687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new</a:t>
              </a:r>
              <a:endParaRPr lang="ru-RU" sz="12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60032" y="3757772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Live()</a:t>
              </a:r>
            </a:p>
            <a:p>
              <a:r>
                <a:rPr lang="en-US" sz="1200" dirty="0" smtClean="0">
                  <a:solidFill>
                    <a:srgbClr val="C00000"/>
                  </a:solidFill>
                </a:rPr>
                <a:t>delete</a:t>
              </a:r>
              <a:endParaRPr lang="ru-RU" sz="1200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76169" y="2485242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</a:rPr>
                <a:t>new</a:t>
              </a:r>
              <a:endParaRPr lang="ru-RU" sz="1200" dirty="0">
                <a:solidFill>
                  <a:srgbClr val="00B05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52120" y="4737671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</a:rPr>
                <a:t>Live()</a:t>
              </a:r>
            </a:p>
            <a:p>
              <a:r>
                <a:rPr lang="en-US" sz="1200" dirty="0" smtClean="0">
                  <a:solidFill>
                    <a:srgbClr val="00B050"/>
                  </a:solidFill>
                </a:rPr>
                <a:t>delete</a:t>
              </a:r>
              <a:endParaRPr lang="ru-RU" sz="12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9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564904"/>
            <a:ext cx="6347713" cy="1320800"/>
          </a:xfrm>
        </p:spPr>
        <p:txBody>
          <a:bodyPr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5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базовым классам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971599" y="1930401"/>
            <a:ext cx="5985713" cy="18586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6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79783"/>
            <a:ext cx="6347713" cy="728937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>
          <a:xfrm>
            <a:off x="4139952" y="1268760"/>
            <a:ext cx="3168352" cy="461788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test(Employee *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Manager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Supervisor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sup)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sup-&gt;Bonus(5000);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GetFire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mng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GetFire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sup-&gt;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GetFire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mng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sup;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mng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sup;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mng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mng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268760"/>
            <a:ext cx="3672408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Bonus(double sum); </a:t>
            </a:r>
            <a:endParaRPr lang="ru-RU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2992928"/>
            <a:ext cx="3672408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Manager: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f(){return 1000;}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bool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SetBonus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Bonus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(f());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5363428"/>
            <a:ext cx="3672408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Supervisor: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Manager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{…};  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88640"/>
            <a:ext cx="6347713" cy="13208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rivate </a:t>
            </a:r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3975" y="1117774"/>
            <a:ext cx="3457945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f() {}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g() {}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22365" y="1110133"/>
            <a:ext cx="3457946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 :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3975" y="2825905"/>
            <a:ext cx="6986337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fun(A * a)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a-&gt;f();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974" y="4036921"/>
            <a:ext cx="6986337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fun(&amp;a);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fun(&amp;b);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88640"/>
            <a:ext cx="6347713" cy="13208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rivate </a:t>
            </a:r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3975" y="1117774"/>
            <a:ext cx="3457945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f() {}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g() {}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22365" y="1110133"/>
            <a:ext cx="3457946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 : private A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A::f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3975" y="2825905"/>
            <a:ext cx="6986337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fun(A * a)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a-&gt;f();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974" y="4036921"/>
            <a:ext cx="6986337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b.f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fun(&amp;a);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fun(&amp;b);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8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88640"/>
            <a:ext cx="6347713" cy="13208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rivate </a:t>
            </a:r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3974" y="980728"/>
            <a:ext cx="345794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f()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g() {}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22364" y="973087"/>
            <a:ext cx="3457946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 : private A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::g;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3973" y="2852936"/>
            <a:ext cx="698633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fun(A * a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a-&gt;f();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972" y="3747900"/>
            <a:ext cx="6986337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fun(&amp;a);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fun(&amp;b);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88640"/>
            <a:ext cx="6347713" cy="13208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rivate </a:t>
            </a:r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3974" y="980728"/>
            <a:ext cx="345794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f()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g() {}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22364" y="973087"/>
            <a:ext cx="3457946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 : private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 =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this;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3973" y="2852936"/>
            <a:ext cx="698633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fun(A * a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a-&gt;f();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972" y="3747900"/>
            <a:ext cx="6986337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b.foo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fun(&amp;a);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fun(&amp;b);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2421</TotalTime>
  <Words>882</Words>
  <Application>Microsoft Office PowerPoint</Application>
  <PresentationFormat>Экран (4:3)</PresentationFormat>
  <Paragraphs>542</Paragraphs>
  <Slides>33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Calibri</vt:lpstr>
      <vt:lpstr>Courier New</vt:lpstr>
      <vt:lpstr>Monotype Corsiva</vt:lpstr>
      <vt:lpstr>Trebuchet MS</vt:lpstr>
      <vt:lpstr>Verdana</vt:lpstr>
      <vt:lpstr>Wingdings 3</vt:lpstr>
      <vt:lpstr>Грань</vt:lpstr>
      <vt:lpstr>Правила доступа. Множественное наследование</vt:lpstr>
      <vt:lpstr>protected – члены класса</vt:lpstr>
      <vt:lpstr>protected члены класса</vt:lpstr>
      <vt:lpstr>Доступ к базовым классам</vt:lpstr>
      <vt:lpstr>public наследование</vt:lpstr>
      <vt:lpstr>private наследование</vt:lpstr>
      <vt:lpstr>private наследование</vt:lpstr>
      <vt:lpstr>private наследование</vt:lpstr>
      <vt:lpstr>private наследование</vt:lpstr>
      <vt:lpstr>private наследование</vt:lpstr>
      <vt:lpstr>protected наследование</vt:lpstr>
      <vt:lpstr>protected наследование</vt:lpstr>
      <vt:lpstr>protected наследование</vt:lpstr>
      <vt:lpstr>Множественное наследование - </vt:lpstr>
      <vt:lpstr>Иерархия классов при множественном наследовании</vt:lpstr>
      <vt:lpstr>Объявления классов при  множественном наследовании</vt:lpstr>
      <vt:lpstr>Презентация PowerPoint</vt:lpstr>
      <vt:lpstr>Конструкторы при множественном наследовании</vt:lpstr>
      <vt:lpstr>Проблемы множественного наследования</vt:lpstr>
      <vt:lpstr>Множественное наследование</vt:lpstr>
      <vt:lpstr>Множественное наследование</vt:lpstr>
      <vt:lpstr>Множественное наследование</vt:lpstr>
      <vt:lpstr>Виртуальные базовые классы</vt:lpstr>
      <vt:lpstr>Порядок инициализации различных частей создаваемого класса в С++</vt:lpstr>
      <vt:lpstr>Ромбовидное наследование</vt:lpstr>
      <vt:lpstr>Класс  Mammals</vt:lpstr>
      <vt:lpstr>Класс Sheep</vt:lpstr>
      <vt:lpstr>Класс Bull</vt:lpstr>
      <vt:lpstr>Класс MuskOx</vt:lpstr>
      <vt:lpstr>Презентация PowerPoint</vt:lpstr>
      <vt:lpstr>Функция main</vt:lpstr>
      <vt:lpstr>Результат работы программы</vt:lpstr>
      <vt:lpstr>Конец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Виртуальные функции и полиморфизм</dc:title>
  <dc:creator>елена</dc:creator>
  <cp:lastModifiedBy>Пользователь</cp:lastModifiedBy>
  <cp:revision>61</cp:revision>
  <dcterms:created xsi:type="dcterms:W3CDTF">2013-05-23T05:00:19Z</dcterms:created>
  <dcterms:modified xsi:type="dcterms:W3CDTF">2018-08-08T11:49:31Z</dcterms:modified>
</cp:coreProperties>
</file>