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RMJL62JTkwfl3fOVwZ/kFqH1o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11de135f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411de135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3411de135f5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2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Google Shape;28;p32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32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" name="Google Shape;30;p32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2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2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2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4" name="Google Shape;34;p32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2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2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2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313"/>
              </a:schemeClr>
            </a:solidFill>
            <a:ln>
              <a:noFill/>
            </a:ln>
          </p:spPr>
        </p:sp>
      </p:grpSp>
      <p:sp>
        <p:nvSpPr>
          <p:cNvPr id="38" name="Google Shape;38;p32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subTitle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/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1"/>
          <p:cNvSpPr txBox="1"/>
          <p:nvPr>
            <p:ph idx="1" type="body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4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2"/>
          <p:cNvSpPr txBox="1"/>
          <p:nvPr>
            <p:ph idx="1" type="body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42"/>
          <p:cNvSpPr txBox="1"/>
          <p:nvPr>
            <p:ph idx="2" type="body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42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2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42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2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3"/>
          <p:cNvSpPr txBox="1"/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3"/>
          <p:cNvSpPr txBox="1"/>
          <p:nvPr>
            <p:ph idx="1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4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карточки имени">
  <p:cSld name="Цитата карточки имени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"/>
          <p:cNvSpPr txBox="1"/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4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44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4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4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стина или ложь">
  <p:cSld name="Истина или ложь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2" type="body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4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6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6"/>
          <p:cNvSpPr txBox="1"/>
          <p:nvPr>
            <p:ph idx="1" type="body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4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7"/>
          <p:cNvSpPr txBox="1"/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7"/>
          <p:cNvSpPr txBox="1"/>
          <p:nvPr>
            <p:ph idx="1" type="body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4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3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3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3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" type="body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34"/>
          <p:cNvSpPr txBox="1"/>
          <p:nvPr>
            <p:ph idx="2" type="body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3" name="Google Shape;53;p34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4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5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" type="body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9" name="Google Shape;59;p35"/>
          <p:cNvSpPr txBox="1"/>
          <p:nvPr>
            <p:ph idx="2" type="body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3" type="body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35"/>
          <p:cNvSpPr txBox="1"/>
          <p:nvPr>
            <p:ph idx="4" type="body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6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7"/>
          <p:cNvSpPr txBox="1"/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" type="body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37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8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/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9"/>
          <p:cNvSpPr txBox="1"/>
          <p:nvPr>
            <p:ph idx="1" type="body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39"/>
          <p:cNvSpPr txBox="1"/>
          <p:nvPr>
            <p:ph idx="2" type="body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4" name="Google Shape;84;p39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/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0"/>
          <p:cNvSpPr/>
          <p:nvPr>
            <p:ph idx="2" type="pic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40"/>
          <p:cNvSpPr txBox="1"/>
          <p:nvPr>
            <p:ph idx="1" type="body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40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0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1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11" name="Google Shape;11;p31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" name="Google Shape;12;p31"/>
            <p:cNvCxnSpPr/>
            <p:nvPr/>
          </p:nvCxnSpPr>
          <p:spPr>
            <a:xfrm flipH="1" rot="10800000">
              <a:off x="5130830" y="4175605"/>
              <a:ext cx="4022475" cy="2682396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31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" name="Google Shape;14;p31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1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1"/>
            <p:cNvSpPr/>
            <p:nvPr/>
          </p:nvSpPr>
          <p:spPr>
            <a:xfrm>
              <a:off x="6637896" y="3920066"/>
              <a:ext cx="2513565" cy="2937933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1"/>
            <p:cNvSpPr/>
            <p:nvPr/>
          </p:nvSpPr>
          <p:spPr>
            <a:xfrm>
              <a:off x="7010429" y="-8467"/>
              <a:ext cx="2142876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8" name="Google Shape;18;p31"/>
            <p:cNvSpPr/>
            <p:nvPr/>
          </p:nvSpPr>
          <p:spPr>
            <a:xfrm>
              <a:off x="8295776" y="-8467"/>
              <a:ext cx="857530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1"/>
            <p:cNvSpPr/>
            <p:nvPr/>
          </p:nvSpPr>
          <p:spPr>
            <a:xfrm>
              <a:off x="8094165" y="-8468"/>
              <a:ext cx="1066770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1"/>
            <p:cNvSpPr/>
            <p:nvPr/>
          </p:nvSpPr>
          <p:spPr>
            <a:xfrm>
              <a:off x="8068764" y="4893733"/>
              <a:ext cx="1094086" cy="1964267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1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31"/>
          <p:cNvSpPr txBox="1"/>
          <p:nvPr>
            <p:ph idx="10" type="dt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31"/>
          <p:cNvSpPr txBox="1"/>
          <p:nvPr>
            <p:ph idx="11" type="ftr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3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Обработка ошибок </a:t>
            </a:r>
            <a:br>
              <a:rPr lang="en-US"/>
            </a:br>
            <a:r>
              <a:rPr lang="en-US"/>
              <a:t>и</a:t>
            </a:r>
            <a:br>
              <a:rPr lang="en-US"/>
            </a:br>
            <a:r>
              <a:rPr lang="en-US"/>
              <a:t>исключения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Проблема обработки ошибок</a:t>
            </a:r>
            <a:endParaRPr/>
          </a:p>
        </p:txBody>
      </p:sp>
      <p:sp>
        <p:nvSpPr>
          <p:cNvPr id="217" name="Google Shape;217;p9"/>
          <p:cNvSpPr txBox="1"/>
          <p:nvPr>
            <p:ph idx="1" type="body"/>
          </p:nvPr>
        </p:nvSpPr>
        <p:spPr>
          <a:xfrm>
            <a:off x="531019" y="1416050"/>
            <a:ext cx="4040188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Разработчик кода</a:t>
            </a:r>
            <a:endParaRPr/>
          </a:p>
        </p:txBody>
      </p:sp>
      <p:sp>
        <p:nvSpPr>
          <p:cNvPr id="218" name="Google Shape;218;p9"/>
          <p:cNvSpPr txBox="1"/>
          <p:nvPr>
            <p:ph idx="2" type="body"/>
          </p:nvPr>
        </p:nvSpPr>
        <p:spPr>
          <a:xfrm>
            <a:off x="229624" y="2176166"/>
            <a:ext cx="4040188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►"/>
            </a:pPr>
            <a:r>
              <a:rPr lang="en-US" sz="2200">
                <a:solidFill>
                  <a:srgbClr val="00B050"/>
                </a:solidFill>
              </a:rPr>
              <a:t>Способен обнаружить динамические ошибки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ts val="1760"/>
              <a:buChar char="►"/>
            </a:pPr>
            <a:r>
              <a:rPr lang="en-US" sz="2200">
                <a:solidFill>
                  <a:srgbClr val="FF0000"/>
                </a:solidFill>
              </a:rPr>
              <a:t>Не знает, какой должна быть реакция на них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219" name="Google Shape;219;p9"/>
          <p:cNvSpPr txBox="1"/>
          <p:nvPr>
            <p:ph idx="3" type="body"/>
          </p:nvPr>
        </p:nvSpPr>
        <p:spPr>
          <a:xfrm>
            <a:off x="4657371" y="1414166"/>
            <a:ext cx="4041775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/>
              <a:t>Пользователь кода</a:t>
            </a:r>
            <a:endParaRPr/>
          </a:p>
        </p:txBody>
      </p:sp>
      <p:sp>
        <p:nvSpPr>
          <p:cNvPr id="220" name="Google Shape;220;p9"/>
          <p:cNvSpPr txBox="1"/>
          <p:nvPr>
            <p:ph idx="4" type="body"/>
          </p:nvPr>
        </p:nvSpPr>
        <p:spPr>
          <a:xfrm>
            <a:off x="4355976" y="2176166"/>
            <a:ext cx="4041775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60"/>
              <a:buChar char="►"/>
            </a:pPr>
            <a:r>
              <a:rPr lang="en-US" sz="2200">
                <a:solidFill>
                  <a:srgbClr val="00B050"/>
                </a:solidFill>
              </a:rPr>
              <a:t>Знает, как написать реакцию на ошибки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ts val="1760"/>
              <a:buChar char="►"/>
            </a:pPr>
            <a:r>
              <a:rPr lang="en-US" sz="2200">
                <a:solidFill>
                  <a:srgbClr val="FF0000"/>
                </a:solidFill>
              </a:rPr>
              <a:t>Не способен обнаружить ошибки</a:t>
            </a:r>
            <a:endParaRPr/>
          </a:p>
          <a:p>
            <a:pPr indent="-231140" lvl="0" marL="342900" rtl="0" algn="l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2200"/>
          </a:p>
        </p:txBody>
      </p:sp>
      <p:sp>
        <p:nvSpPr>
          <p:cNvPr id="221" name="Google Shape;221;p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677387" y="5370368"/>
            <a:ext cx="67543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B0F0"/>
                </a:solidFill>
                <a:latin typeface="Trebuchet MS"/>
                <a:ea typeface="Trebuchet MS"/>
                <a:cs typeface="Trebuchet MS"/>
                <a:sym typeface="Trebuchet MS"/>
              </a:rPr>
              <a:t>Особые ситуации или исключения</a:t>
            </a:r>
            <a:endParaRPr b="0" i="0" sz="2800" u="none" cap="none" strike="noStrike">
              <a:solidFill>
                <a:srgbClr val="00B0F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3275856" y="4413145"/>
            <a:ext cx="1847949" cy="7620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8287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32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Решение</a:t>
            </a:r>
            <a:endParaRPr b="0" i="0" sz="2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Исключения</a:t>
            </a:r>
            <a:endParaRPr/>
          </a:p>
        </p:txBody>
      </p:sp>
      <p:sp>
        <p:nvSpPr>
          <p:cNvPr id="229" name="Google Shape;229;p10"/>
          <p:cNvSpPr txBox="1"/>
          <p:nvPr>
            <p:ph idx="1" type="body"/>
          </p:nvPr>
        </p:nvSpPr>
        <p:spPr>
          <a:xfrm>
            <a:off x="609599" y="1772817"/>
            <a:ext cx="6347714" cy="2808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Генерация сообщения об ошибке (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Перехват этих сообщений (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/>
              <a:t>)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В программе может одновременно существовать только </a:t>
            </a:r>
            <a:r>
              <a:rPr lang="en-US">
                <a:solidFill>
                  <a:srgbClr val="00B0F0"/>
                </a:solidFill>
              </a:rPr>
              <a:t>одно</a:t>
            </a:r>
            <a:r>
              <a:rPr lang="en-US"/>
              <a:t> исключение</a:t>
            </a:r>
            <a:endParaRPr/>
          </a:p>
        </p:txBody>
      </p:sp>
      <p:sp>
        <p:nvSpPr>
          <p:cNvPr id="230" name="Google Shape;230;p1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Синтаксис </a:t>
            </a:r>
            <a:endParaRPr/>
          </a:p>
        </p:txBody>
      </p:sp>
      <p:sp>
        <p:nvSpPr>
          <p:cNvPr id="236" name="Google Shape;236;p11"/>
          <p:cNvSpPr txBox="1"/>
          <p:nvPr>
            <p:ph idx="1" type="body"/>
          </p:nvPr>
        </p:nvSpPr>
        <p:spPr>
          <a:xfrm>
            <a:off x="609598" y="1700809"/>
            <a:ext cx="6482682" cy="352839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097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endParaRPr/>
          </a:p>
          <a:p>
            <a:pPr indent="0" lvl="0" marL="109728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109728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 …</a:t>
            </a:r>
            <a:endParaRPr/>
          </a:p>
          <a:p>
            <a:pPr indent="0" lvl="0" marL="109728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Exception; 	</a:t>
            </a:r>
            <a:r>
              <a:rPr lang="en-US" sz="1600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//«выбрасываем» исключения</a:t>
            </a:r>
            <a:endParaRPr sz="1600">
              <a:solidFill>
                <a:srgbClr val="00B05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109728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catch(</a:t>
            </a: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Exception)</a:t>
            </a: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lang="en-US" sz="1600">
                <a:solidFill>
                  <a:srgbClr val="00B050"/>
                </a:solidFill>
                <a:latin typeface="Comic Sans MS"/>
                <a:ea typeface="Comic Sans MS"/>
                <a:cs typeface="Comic Sans MS"/>
                <a:sym typeface="Comic Sans MS"/>
              </a:rPr>
              <a:t>//«перехватываем» исключения </a:t>
            </a:r>
            <a:endParaRPr/>
          </a:p>
          <a:p>
            <a:pPr indent="0" lvl="0" marL="109728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… 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11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Исключения в деструкторах</a:t>
            </a:r>
            <a:endParaRPr/>
          </a:p>
        </p:txBody>
      </p:sp>
      <p:sp>
        <p:nvSpPr>
          <p:cNvPr id="243" name="Google Shape;243;p18"/>
          <p:cNvSpPr txBox="1"/>
          <p:nvPr>
            <p:ph idx="1" type="body"/>
          </p:nvPr>
        </p:nvSpPr>
        <p:spPr>
          <a:xfrm>
            <a:off x="668525" y="1441031"/>
            <a:ext cx="6681300" cy="23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972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92"/>
              <a:buNone/>
            </a:pPr>
            <a:r>
              <a:rPr lang="en-US" sz="1500"/>
              <a:t>Если в деструкторе выбрасывается исключение, то нужна предварительная проверка на уже существующее исключение</a:t>
            </a:r>
            <a:endParaRPr sz="1500"/>
          </a:p>
          <a:p>
            <a:pPr indent="0" lvl="0" marL="10972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56"/>
              <a:buNone/>
            </a:pPr>
            <a:r>
              <a:rPr b="1" lang="en-US" sz="1500"/>
              <a:t>std::uncaught_exception()</a:t>
            </a:r>
            <a:r>
              <a:rPr lang="en-US" sz="1500"/>
              <a:t> - возвращает </a:t>
            </a:r>
            <a:r>
              <a:rPr b="1" lang="en-US" sz="1500"/>
              <a:t>true</a:t>
            </a:r>
            <a:r>
              <a:rPr lang="en-US" sz="1500"/>
              <a:t>, если созданное исключение в настоящий момент обрабатывается.  </a:t>
            </a:r>
            <a:endParaRPr sz="1500"/>
          </a:p>
          <a:p>
            <a:pPr indent="0" lvl="0" marL="10972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56"/>
              <a:buNone/>
            </a:pPr>
            <a:r>
              <a:t/>
            </a:r>
            <a:endParaRPr sz="1500"/>
          </a:p>
          <a:p>
            <a:pPr indent="0" lvl="0" marL="109728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56"/>
              <a:buNone/>
            </a:pPr>
            <a:r>
              <a:rPr lang="en-US" sz="1500"/>
              <a:t>Функция срабатывает после вычисления выражения </a:t>
            </a:r>
            <a:r>
              <a:rPr b="1" lang="en-US" sz="1500"/>
              <a:t>throw</a:t>
            </a:r>
            <a:r>
              <a:rPr lang="en-US" sz="1500"/>
              <a:t> и до завершения инициализации объявления исключения в соответствующем обработчике или вызова функции unexpected в результате выражения throw. В частности, uncaught_exception вернёт true при вызове из деструктора, который вызывается во время очистки исключения.</a:t>
            </a:r>
            <a:endParaRPr sz="1500"/>
          </a:p>
        </p:txBody>
      </p:sp>
      <p:sp>
        <p:nvSpPr>
          <p:cNvPr id="244" name="Google Shape;244;p1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884980" y="4353243"/>
            <a:ext cx="6248400" cy="1323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Vector::~Vector()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-US" sz="16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if(!uncaught_exception())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	throw Exception ex;</a:t>
            </a:r>
            <a:endParaRPr b="1" i="0" sz="1600" u="none" cap="none" strike="noStrike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972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 txBox="1"/>
          <p:nvPr>
            <p:ph type="title"/>
          </p:nvPr>
        </p:nvSpPr>
        <p:spPr>
          <a:xfrm>
            <a:off x="609599" y="91976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Группировка исключений</a:t>
            </a:r>
            <a:endParaRPr/>
          </a:p>
        </p:txBody>
      </p:sp>
      <p:sp>
        <p:nvSpPr>
          <p:cNvPr id="251" name="Google Shape;251;p2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609599" y="1484784"/>
            <a:ext cx="5970840" cy="338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Exception {};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597695" y="2163143"/>
            <a:ext cx="5978625" cy="338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VectorError: public Exception {};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597695" y="2812240"/>
            <a:ext cx="5970839" cy="584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Overflow:  public VectorError{};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WrongSize: public VectorError{};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4"/>
          <p:cNvSpPr/>
          <p:nvPr/>
        </p:nvSpPr>
        <p:spPr>
          <a:xfrm>
            <a:off x="597695" y="3739477"/>
            <a:ext cx="5978625" cy="338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StackError: public Exception {};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24"/>
          <p:cNvSpPr/>
          <p:nvPr/>
        </p:nvSpPr>
        <p:spPr>
          <a:xfrm>
            <a:off x="605480" y="4389715"/>
            <a:ext cx="5963053" cy="33855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Underflow: public StackError{};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"/>
          <p:cNvSpPr txBox="1"/>
          <p:nvPr>
            <p:ph type="title"/>
          </p:nvPr>
        </p:nvSpPr>
        <p:spPr>
          <a:xfrm>
            <a:off x="579578" y="260648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Повторная генерация исключений</a:t>
            </a:r>
            <a:endParaRPr/>
          </a:p>
        </p:txBody>
      </p:sp>
      <p:sp>
        <p:nvSpPr>
          <p:cNvPr id="262" name="Google Shape;262;p25"/>
          <p:cNvSpPr txBox="1"/>
          <p:nvPr>
            <p:ph idx="1" type="body"/>
          </p:nvPr>
        </p:nvSpPr>
        <p:spPr>
          <a:xfrm>
            <a:off x="609599" y="1628800"/>
            <a:ext cx="6347714" cy="44125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void f()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try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// ...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throw Underflow();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catch (Exception&amp; re)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if ( canHandleItCompletely(re) 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обработка исключения в функции</a:t>
            </a:r>
            <a:endParaRPr b="1" sz="14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return;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doWhatYouCanDo(re);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throw;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2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"/>
          <p:cNvSpPr txBox="1"/>
          <p:nvPr>
            <p:ph type="title"/>
          </p:nvPr>
        </p:nvSpPr>
        <p:spPr>
          <a:xfrm>
            <a:off x="595698" y="18864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Повторная генерация исключений</a:t>
            </a:r>
            <a:endParaRPr/>
          </a:p>
        </p:txBody>
      </p:sp>
      <p:sp>
        <p:nvSpPr>
          <p:cNvPr id="269" name="Google Shape;269;p26"/>
          <p:cNvSpPr txBox="1"/>
          <p:nvPr>
            <p:ph idx="1" type="body"/>
          </p:nvPr>
        </p:nvSpPr>
        <p:spPr>
          <a:xfrm>
            <a:off x="595698" y="1815870"/>
            <a:ext cx="6435584" cy="388077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g()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try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f();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catch (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StackError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&amp; re)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// обработка stack error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catch (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VectorError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&amp; re)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// обработка vector error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0" name="Google Shape;270;p2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Перехват исключений</a:t>
            </a:r>
            <a:endParaRPr/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609599" y="2160591"/>
            <a:ext cx="6347714" cy="335664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catch (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Overflow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&amp; re)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catch (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VectorError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&amp; re)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catch (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&amp; re)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catch (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Перехват исключений</a:t>
            </a:r>
            <a:endParaRPr/>
          </a:p>
        </p:txBody>
      </p:sp>
      <p:sp>
        <p:nvSpPr>
          <p:cNvPr id="283" name="Google Shape;283;p28"/>
          <p:cNvSpPr txBox="1"/>
          <p:nvPr>
            <p:ph idx="1" type="body"/>
          </p:nvPr>
        </p:nvSpPr>
        <p:spPr>
          <a:xfrm>
            <a:off x="609598" y="2060848"/>
            <a:ext cx="6347714" cy="328463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try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catch (...)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catch (Exception&amp; re)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catch (VectorError&amp; re)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catch (Overflow&amp; re)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2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title"/>
          </p:nvPr>
        </p:nvSpPr>
        <p:spPr>
          <a:xfrm>
            <a:off x="251520" y="146713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Встроенные типы исключений</a:t>
            </a:r>
            <a:endParaRPr/>
          </a:p>
        </p:txBody>
      </p:sp>
      <p:sp>
        <p:nvSpPr>
          <p:cNvPr id="290" name="Google Shape;290;p29"/>
          <p:cNvSpPr txBox="1"/>
          <p:nvPr>
            <p:ph idx="2" type="body"/>
          </p:nvPr>
        </p:nvSpPr>
        <p:spPr>
          <a:xfrm>
            <a:off x="5292080" y="2160590"/>
            <a:ext cx="259228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Файлы: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exception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stdexcept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91" name="Google Shape;291;p29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2" name="Google Shape;29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268760"/>
            <a:ext cx="4124325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Типы ошибок</a:t>
            </a:r>
            <a:endParaRPr/>
          </a:p>
        </p:txBody>
      </p:sp>
      <p:sp>
        <p:nvSpPr>
          <p:cNvPr id="154" name="Google Shape;154;p2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Ошибки программирования (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Software Errors</a:t>
            </a:r>
            <a:r>
              <a:rPr lang="en-US"/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Ошибки, связанные с нехваткой или недоступностью ресурсов (</a:t>
            </a:r>
            <a:r>
              <a:rPr b="1" lang="en-US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Run-Time Errors</a:t>
            </a:r>
            <a:r>
              <a:rPr lang="en-US"/>
              <a:t>)</a:t>
            </a:r>
            <a:endParaRPr/>
          </a:p>
        </p:txBody>
      </p:sp>
      <p:sp>
        <p:nvSpPr>
          <p:cNvPr id="155" name="Google Shape;155;p2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"/>
          <p:cNvSpPr txBox="1"/>
          <p:nvPr>
            <p:ph type="title"/>
          </p:nvPr>
        </p:nvSpPr>
        <p:spPr>
          <a:xfrm>
            <a:off x="683568" y="234888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Конец</a:t>
            </a:r>
            <a:endParaRPr/>
          </a:p>
        </p:txBody>
      </p:sp>
      <p:sp>
        <p:nvSpPr>
          <p:cNvPr id="298" name="Google Shape;298;p30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Традиционная обработка ошибок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завершить программу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2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возвратить значение, трактуемое как "ошибка"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2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возвратить нормальное значение и оставить программу в неопределенном состоянии 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42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вызвать функцию, заданную для реакции на такую ошибку </a:t>
            </a:r>
            <a:endParaRPr/>
          </a:p>
          <a:p>
            <a:pPr indent="0" lvl="0" marL="109728" rtl="0" algn="l">
              <a:lnSpc>
                <a:spcPct val="130000"/>
              </a:lnSpc>
              <a:spcBef>
                <a:spcPts val="42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  <p:sp>
        <p:nvSpPr>
          <p:cNvPr id="163" name="Google Shape;163;p3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11de135f5_0_0"/>
          <p:cNvSpPr txBox="1"/>
          <p:nvPr>
            <p:ph type="title"/>
          </p:nvPr>
        </p:nvSpPr>
        <p:spPr>
          <a:xfrm>
            <a:off x="609599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Традиционная обработка ошибок</a:t>
            </a:r>
            <a:endParaRPr/>
          </a:p>
        </p:txBody>
      </p:sp>
      <p:sp>
        <p:nvSpPr>
          <p:cNvPr id="170" name="Google Shape;170;g3411de135f5_0_0"/>
          <p:cNvSpPr txBox="1"/>
          <p:nvPr>
            <p:ph idx="1" type="body"/>
          </p:nvPr>
        </p:nvSpPr>
        <p:spPr>
          <a:xfrm>
            <a:off x="609600" y="1930500"/>
            <a:ext cx="6837300" cy="4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4200"/>
              </a:spcBef>
              <a:spcAft>
                <a:spcPts val="0"/>
              </a:spcAft>
              <a:buSzPts val="935"/>
              <a:buNone/>
            </a:pPr>
            <a:r>
              <a:rPr b="1" lang="en-US" sz="2274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Assert</a:t>
            </a:r>
            <a:endParaRPr b="1" sz="2274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7628" lvl="0" marL="457200" marR="762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rgbClr val="333333"/>
              </a:buClr>
              <a:buSzPts val="2189"/>
              <a:buFont typeface="Arial"/>
              <a:buChar char="►"/>
            </a:pPr>
            <a:r>
              <a:rPr b="1" lang="en-US" sz="2189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#include &lt;cassert&gt;</a:t>
            </a:r>
            <a:endParaRPr b="1" sz="2189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7628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89"/>
              <a:buFont typeface="Arial"/>
              <a:buChar char="►"/>
            </a:pPr>
            <a:r>
              <a:rPr b="1" lang="en-US" sz="2189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макрос, который используется для проверки условий, считаемых истинными во время выполнения программы</a:t>
            </a:r>
            <a:r>
              <a:rPr lang="en-US" sz="2189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 sz="2189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7628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89"/>
              <a:buFont typeface="Arial"/>
              <a:buChar char="►"/>
            </a:pPr>
            <a:r>
              <a:rPr lang="en-US" sz="2189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Если условие оценивается как ложное (false), программа завершает выполнение с выдачей сообщения об ошибке. </a:t>
            </a:r>
            <a:endParaRPr sz="2189">
              <a:solidFill>
                <a:schemeClr val="hlink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7628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189"/>
              <a:buFont typeface="Arial"/>
              <a:buChar char="►"/>
            </a:pPr>
            <a:r>
              <a:rPr lang="en-US" sz="2189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Обычно эта техника используется только для отладки, чтобы отследить возможные проблемные места в программе.</a:t>
            </a:r>
            <a:endParaRPr sz="1629"/>
          </a:p>
        </p:txBody>
      </p:sp>
      <p:sp>
        <p:nvSpPr>
          <p:cNvPr id="171" name="Google Shape;171;g3411de135f5_0_0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Завершение программы</a:t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609599" y="1484785"/>
            <a:ext cx="6347714" cy="38164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#include &lt;cassert&gt;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int Stack::pop()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assert( head != 0 );</a:t>
            </a:r>
            <a:endParaRPr b="1" sz="14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Node* temp = head;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head = head-&gt;next;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val = temp-&gt;val;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delete temp;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return temp-&gt;val;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</p:txBody>
      </p:sp>
      <p:sp>
        <p:nvSpPr>
          <p:cNvPr id="178" name="Google Shape;178;p4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609599" y="5373216"/>
            <a:ext cx="6347714" cy="72019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stack_assert: simple_stack.cpp:61: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Stack::pop (): Assertion ‘head!= 0’ failed.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Abort (core dumped)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609599" y="609600"/>
            <a:ext cx="6986737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Возвратить значение «ошибка»</a:t>
            </a:r>
            <a:endParaRPr/>
          </a:p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618056" y="1772816"/>
            <a:ext cx="6626698" cy="381642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int Stack::pop()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if( head == 0 )</a:t>
            </a:r>
            <a:endParaRPr b="1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return -1;</a:t>
            </a:r>
            <a:endParaRPr b="1" sz="16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Node* temp = head;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head = head-&gt;next;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val = temp-&gt;val;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delete temp;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return temp-&gt;val;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86" name="Google Shape;186;p5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/>
          <p:nvPr>
            <p:ph type="title"/>
          </p:nvPr>
        </p:nvSpPr>
        <p:spPr>
          <a:xfrm>
            <a:off x="566192" y="308000"/>
            <a:ext cx="698673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Возвратить значение «ошибка»</a:t>
            </a:r>
            <a:endParaRPr/>
          </a:p>
        </p:txBody>
      </p:sp>
      <p:sp>
        <p:nvSpPr>
          <p:cNvPr id="192" name="Google Shape;192;p6"/>
          <p:cNvSpPr txBox="1"/>
          <p:nvPr>
            <p:ph idx="1" type="body"/>
          </p:nvPr>
        </p:nvSpPr>
        <p:spPr>
          <a:xfrm>
            <a:off x="3985978" y="2063528"/>
            <a:ext cx="3681740" cy="36187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StackState Stack::pop (int *val)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if( head == 0 )</a:t>
            </a:r>
            <a:endParaRPr b="1" sz="14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return UNDERFLOW;</a:t>
            </a:r>
            <a:endParaRPr b="1" sz="14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Node* temp = head;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head = head-&gt;next;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* val = temp-&gt;val;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delete temp;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return OK;</a:t>
            </a:r>
            <a:endParaRPr b="1" sz="14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93" name="Google Shape;193;p6"/>
          <p:cNvSpPr txBox="1"/>
          <p:nvPr>
            <p:ph idx="2" type="body"/>
          </p:nvPr>
        </p:nvSpPr>
        <p:spPr>
          <a:xfrm>
            <a:off x="561409" y="1265817"/>
            <a:ext cx="6674887" cy="2880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enum StackState { OK, UNDERFLOW, OVERFLOW };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</p:txBody>
      </p:sp>
      <p:sp>
        <p:nvSpPr>
          <p:cNvPr id="194" name="Google Shape;194;p6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323528" y="2060848"/>
            <a:ext cx="3681740" cy="36187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int Stack::pop (StackState *err)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if( head == 0 )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err = UNDERFLOW;</a:t>
            </a:r>
            <a:endParaRPr b="1" i="0" sz="1400" u="none" cap="none" strike="noStrike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-1;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i="0" sz="1400" u="none" cap="none" strike="noStrike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Node* temp = head;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head = head-&gt;next;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int val = temp-&gt;val;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delete temp;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400" u="none" cap="none" strike="noStrike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return val;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rgbClr val="3F3F3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"/>
          <p:cNvSpPr txBox="1"/>
          <p:nvPr>
            <p:ph type="title"/>
          </p:nvPr>
        </p:nvSpPr>
        <p:spPr>
          <a:xfrm>
            <a:off x="523852" y="116632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Оставить программу в ненормальном состоянии</a:t>
            </a:r>
            <a:endParaRPr/>
          </a:p>
        </p:txBody>
      </p:sp>
      <p:sp>
        <p:nvSpPr>
          <p:cNvPr id="201" name="Google Shape;201;p7"/>
          <p:cNvSpPr txBox="1"/>
          <p:nvPr>
            <p:ph idx="1" type="body"/>
          </p:nvPr>
        </p:nvSpPr>
        <p:spPr>
          <a:xfrm>
            <a:off x="251520" y="2160588"/>
            <a:ext cx="3446189" cy="3880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int Stack::pop ()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if( head == 0 ){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state = UNDERFLOW;</a:t>
            </a:r>
            <a:endParaRPr b="1" sz="14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-1;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Node* temp = head;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head = head-&gt;next;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int val = temp-&gt;val;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delete temp;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err = OK;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return val;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7178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/>
          </a:p>
        </p:txBody>
      </p:sp>
      <p:sp>
        <p:nvSpPr>
          <p:cNvPr id="202" name="Google Shape;202;p7"/>
          <p:cNvSpPr txBox="1"/>
          <p:nvPr>
            <p:ph idx="2" type="body"/>
          </p:nvPr>
        </p:nvSpPr>
        <p:spPr>
          <a:xfrm>
            <a:off x="3869204" y="2160590"/>
            <a:ext cx="3583116" cy="388077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Stack stack;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c = stack.pop();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state != OK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обработка ошибки</a:t>
            </a:r>
            <a:endParaRPr b="1" sz="1400">
              <a:solidFill>
                <a:srgbClr val="00B0F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 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4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203" name="Google Shape;203;p7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7"/>
          <p:cNvSpPr txBox="1"/>
          <p:nvPr/>
        </p:nvSpPr>
        <p:spPr>
          <a:xfrm>
            <a:off x="594521" y="1533208"/>
            <a:ext cx="6857799" cy="28803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3F3F3F"/>
                </a:solidFill>
                <a:latin typeface="Courier New"/>
                <a:ea typeface="Courier New"/>
                <a:cs typeface="Courier New"/>
                <a:sym typeface="Courier New"/>
              </a:rPr>
              <a:t>enum StackState { OK, UNDERFLOW, OVERFLOW }state;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Вызвать функцию обработки ошибки</a:t>
            </a:r>
            <a:endParaRPr/>
          </a:p>
        </p:txBody>
      </p:sp>
      <p:sp>
        <p:nvSpPr>
          <p:cNvPr id="210" name="Google Shape;210;p8"/>
          <p:cNvSpPr txBox="1"/>
          <p:nvPr>
            <p:ph idx="2" type="body"/>
          </p:nvPr>
        </p:nvSpPr>
        <p:spPr>
          <a:xfrm>
            <a:off x="622730" y="2348880"/>
            <a:ext cx="6770712" cy="10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Trebuchet MS"/>
              <a:buNone/>
            </a:pPr>
            <a:r>
              <a:rPr lang="en-US"/>
              <a:t>У функции обработки ошибок есть только три первые альтернативы, как обрабатывать ошибку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Font typeface="Trebuchet MS"/>
              <a:buNone/>
            </a:pPr>
            <a:r>
              <a:t/>
            </a:r>
            <a:endParaRPr b="1"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11" name="Google Shape;211;p8"/>
          <p:cNvSpPr txBox="1"/>
          <p:nvPr>
            <p:ph idx="12" type="sldNum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Грань">
  <a:themeElements>
    <a:clrScheme name="Грань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2013-05-23T05:00:19Z</dcterms:created>
  <dc:creator>елена</dc:creator>
</cp:coreProperties>
</file>