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64" r:id="rId4"/>
    <p:sldId id="259" r:id="rId5"/>
    <p:sldId id="258"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4CC84-8761-4392-A9D4-F4222CC08B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F4122D-EFE1-4D94-AC8C-8F3935CF1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B0D437-0143-4700-A604-D23C73AAC2A3}"/>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5" name="页脚占位符 4">
            <a:extLst>
              <a:ext uri="{FF2B5EF4-FFF2-40B4-BE49-F238E27FC236}">
                <a16:creationId xmlns:a16="http://schemas.microsoft.com/office/drawing/2014/main" id="{7A1DEE6A-5127-421A-A8A7-528E0E37B1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79E034-BC26-4DD8-81F3-E06A18C6F030}"/>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20423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AEC8D-CC09-457C-9066-CBEF9F01E3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1A79B2-7FAD-4D3E-B71E-0373369E3C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1EBB1D-CF64-4CE0-8421-AB439D883F25}"/>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5" name="页脚占位符 4">
            <a:extLst>
              <a:ext uri="{FF2B5EF4-FFF2-40B4-BE49-F238E27FC236}">
                <a16:creationId xmlns:a16="http://schemas.microsoft.com/office/drawing/2014/main" id="{3034895D-1FD3-4F46-93CE-288768B3D8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66B4F4-C8C4-4A80-B727-E5EFA44CC74A}"/>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271260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F513B0-5FAD-4F00-A93F-851CDF606C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52BB74-F270-46E3-BF47-06A61F5FF91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01429A-2D1E-4DC4-A81E-DA48D2874250}"/>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5" name="页脚占位符 4">
            <a:extLst>
              <a:ext uri="{FF2B5EF4-FFF2-40B4-BE49-F238E27FC236}">
                <a16:creationId xmlns:a16="http://schemas.microsoft.com/office/drawing/2014/main" id="{91E96610-F3B3-49A4-988C-438224820D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B9B9D3-5DC2-4239-9793-C7E3914E0354}"/>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206845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97976-FE09-4CA1-96DF-27D053E22E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4147CA-242F-4BEF-B15E-9554F2D4CB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5E3A2B-24C7-4E7B-B5F6-C579C9E05023}"/>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5" name="页脚占位符 4">
            <a:extLst>
              <a:ext uri="{FF2B5EF4-FFF2-40B4-BE49-F238E27FC236}">
                <a16:creationId xmlns:a16="http://schemas.microsoft.com/office/drawing/2014/main" id="{0B294AB0-F4AE-40FB-AE51-3DD6C163AA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A97AAE-CD58-4135-B69B-08AA415C0096}"/>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48172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1DD6-26E9-4D93-9161-5FB4C85577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D7F09AB-EC2C-4B2E-82C0-9369E1679E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0E139A-28A7-4701-8955-DE694D84F621}"/>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5" name="页脚占位符 4">
            <a:extLst>
              <a:ext uri="{FF2B5EF4-FFF2-40B4-BE49-F238E27FC236}">
                <a16:creationId xmlns:a16="http://schemas.microsoft.com/office/drawing/2014/main" id="{E227A3E6-CFC9-4B8B-9D00-3CD5AD54B3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A8777D-B861-4C7A-9B00-F118E9100B32}"/>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372498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2410F-20D9-47B0-8108-30D58997DA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732F74-164D-4E34-9DC6-4BCF38C6D0F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36C457-79F4-4256-BF76-94162C0570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0423D1-E507-4C09-BB60-8C9B9C168EC7}"/>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6" name="页脚占位符 5">
            <a:extLst>
              <a:ext uri="{FF2B5EF4-FFF2-40B4-BE49-F238E27FC236}">
                <a16:creationId xmlns:a16="http://schemas.microsoft.com/office/drawing/2014/main" id="{187C5D0E-E4CF-43EC-8232-E48A62B9F2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0713D3-0802-4789-8CCE-33351721D8C0}"/>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111515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9A6EA-3413-45EB-A146-2364D78AEB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3BF2CE-FD81-4DD0-B159-AEB29851B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63E25D-D920-4BE8-9144-3AB5FC808D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D50D65-5790-442F-A776-41D9849C2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9B9282C-6CB8-4824-8BF0-2E01C52751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402A59-8FB2-4AC3-B752-509BC9BBBD29}"/>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8" name="页脚占位符 7">
            <a:extLst>
              <a:ext uri="{FF2B5EF4-FFF2-40B4-BE49-F238E27FC236}">
                <a16:creationId xmlns:a16="http://schemas.microsoft.com/office/drawing/2014/main" id="{3B38A862-1B6B-4A1E-9FE6-34F394769C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BD0A1A-E550-42CA-BBC5-FB582D37ED6E}"/>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55339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2F90E-8872-458F-B7F7-33E18731FC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6CE51B5-D036-46D6-9B45-8BE76771D78F}"/>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4" name="页脚占位符 3">
            <a:extLst>
              <a:ext uri="{FF2B5EF4-FFF2-40B4-BE49-F238E27FC236}">
                <a16:creationId xmlns:a16="http://schemas.microsoft.com/office/drawing/2014/main" id="{478BC8C4-C097-4F38-AF47-EE7E50B802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5996FD-E2D8-442F-92A9-439E5762318C}"/>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185671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B713BE-61B8-4FB1-B9AC-BF518C640E33}"/>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3" name="页脚占位符 2">
            <a:extLst>
              <a:ext uri="{FF2B5EF4-FFF2-40B4-BE49-F238E27FC236}">
                <a16:creationId xmlns:a16="http://schemas.microsoft.com/office/drawing/2014/main" id="{CF5EEF9D-968C-4EF6-BE54-5E86FFEA21E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FC3201-51D4-4853-81BD-AF97B799CF36}"/>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218337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1D1F2-F446-4526-83BC-F52EF92811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8B7AF9-BEBB-4981-AD2A-98771E6AA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D7919B-B241-42BF-8E8F-C673AA078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AF4161-F889-41AA-B96E-847B4B9065B6}"/>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6" name="页脚占位符 5">
            <a:extLst>
              <a:ext uri="{FF2B5EF4-FFF2-40B4-BE49-F238E27FC236}">
                <a16:creationId xmlns:a16="http://schemas.microsoft.com/office/drawing/2014/main" id="{C77D7FFF-952A-467A-8B4E-D605084BD5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7EBB3E-3338-4DD9-95B7-E0B09F31B321}"/>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238747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5FDDF-9A9E-4757-9BF8-4698B24A93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988964-03FB-469F-A219-B898D26E3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F67F64-4D7E-402C-A379-457B359D4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BA7AB4-7AA0-4788-AC5B-9529F7C0800F}"/>
              </a:ext>
            </a:extLst>
          </p:cNvPr>
          <p:cNvSpPr>
            <a:spLocks noGrp="1"/>
          </p:cNvSpPr>
          <p:nvPr>
            <p:ph type="dt" sz="half" idx="10"/>
          </p:nvPr>
        </p:nvSpPr>
        <p:spPr/>
        <p:txBody>
          <a:bodyPr/>
          <a:lstStyle/>
          <a:p>
            <a:fld id="{4CC09308-0CDE-40F0-8947-E4FC08DD2A36}" type="datetimeFigureOut">
              <a:rPr lang="zh-CN" altLang="en-US" smtClean="0"/>
              <a:t>2021/4/17</a:t>
            </a:fld>
            <a:endParaRPr lang="zh-CN" altLang="en-US"/>
          </a:p>
        </p:txBody>
      </p:sp>
      <p:sp>
        <p:nvSpPr>
          <p:cNvPr id="6" name="页脚占位符 5">
            <a:extLst>
              <a:ext uri="{FF2B5EF4-FFF2-40B4-BE49-F238E27FC236}">
                <a16:creationId xmlns:a16="http://schemas.microsoft.com/office/drawing/2014/main" id="{07714C0E-9278-4DC1-847B-4C0929F0FB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DDD171-63FA-4AF2-9508-84ADD3A4D32F}"/>
              </a:ext>
            </a:extLst>
          </p:cNvPr>
          <p:cNvSpPr>
            <a:spLocks noGrp="1"/>
          </p:cNvSpPr>
          <p:nvPr>
            <p:ph type="sldNum" sz="quarter" idx="12"/>
          </p:nvPr>
        </p:nvSpPr>
        <p:spPr/>
        <p:txBody>
          <a:body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93355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C37E67-E5A5-4E7B-B8EC-F2760F675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440B05-829D-49AD-A208-969421166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22D25-7366-4C70-A341-E56BF5B85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09308-0CDE-40F0-8947-E4FC08DD2A36}" type="datetimeFigureOut">
              <a:rPr lang="zh-CN" altLang="en-US" smtClean="0"/>
              <a:t>2021/4/17</a:t>
            </a:fld>
            <a:endParaRPr lang="zh-CN" altLang="en-US"/>
          </a:p>
        </p:txBody>
      </p:sp>
      <p:sp>
        <p:nvSpPr>
          <p:cNvPr id="5" name="页脚占位符 4">
            <a:extLst>
              <a:ext uri="{FF2B5EF4-FFF2-40B4-BE49-F238E27FC236}">
                <a16:creationId xmlns:a16="http://schemas.microsoft.com/office/drawing/2014/main" id="{5310C71D-1574-471C-9C87-EAAFA9613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D69A221-7685-461E-AD70-61209FE68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DB9D3-2283-4D74-9043-65520C064392}" type="slidenum">
              <a:rPr lang="zh-CN" altLang="en-US" smtClean="0"/>
              <a:t>‹#›</a:t>
            </a:fld>
            <a:endParaRPr lang="zh-CN" altLang="en-US"/>
          </a:p>
        </p:txBody>
      </p:sp>
    </p:spTree>
    <p:extLst>
      <p:ext uri="{BB962C8B-B14F-4D97-AF65-F5344CB8AC3E}">
        <p14:creationId xmlns:p14="http://schemas.microsoft.com/office/powerpoint/2010/main" val="1629005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esium.cisc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E8DD89C-90F9-4D8F-8404-26DFAB33E4DF}"/>
              </a:ext>
            </a:extLst>
          </p:cNvPr>
          <p:cNvSpPr>
            <a:spLocks noGrp="1"/>
          </p:cNvSpPr>
          <p:nvPr>
            <p:ph type="ctrTitle"/>
          </p:nvPr>
        </p:nvSpPr>
        <p:spPr>
          <a:xfrm>
            <a:off x="3045368" y="2043663"/>
            <a:ext cx="6105194" cy="2031055"/>
          </a:xfrm>
        </p:spPr>
        <p:txBody>
          <a:bodyPr>
            <a:normAutofit/>
          </a:bodyPr>
          <a:lstStyle/>
          <a:p>
            <a:r>
              <a:rPr lang="en-US" altLang="zh-CN" sz="5100" b="1" dirty="0">
                <a:solidFill>
                  <a:srgbClr val="FFFFFF"/>
                </a:solidFill>
              </a:rPr>
              <a:t>Download CCC Test Log Tool Guide</a:t>
            </a:r>
            <a:endParaRPr lang="zh-CN" altLang="en-US" sz="5100" b="1" dirty="0">
              <a:solidFill>
                <a:srgbClr val="FFFFFF"/>
              </a:solidFill>
            </a:endParaRPr>
          </a:p>
        </p:txBody>
      </p:sp>
      <p:sp>
        <p:nvSpPr>
          <p:cNvPr id="3" name="副标题 2">
            <a:extLst>
              <a:ext uri="{FF2B5EF4-FFF2-40B4-BE49-F238E27FC236}">
                <a16:creationId xmlns:a16="http://schemas.microsoft.com/office/drawing/2014/main" id="{C05CF627-D3AB-496D-A4E4-65C61A54A6E0}"/>
              </a:ext>
            </a:extLst>
          </p:cNvPr>
          <p:cNvSpPr>
            <a:spLocks noGrp="1"/>
          </p:cNvSpPr>
          <p:nvPr>
            <p:ph type="subTitle" idx="1"/>
          </p:nvPr>
        </p:nvSpPr>
        <p:spPr>
          <a:xfrm>
            <a:off x="3045368" y="4074718"/>
            <a:ext cx="6105194" cy="682079"/>
          </a:xfrm>
        </p:spPr>
        <p:txBody>
          <a:bodyPr>
            <a:normAutofit fontScale="85000" lnSpcReduction="20000"/>
          </a:bodyPr>
          <a:lstStyle/>
          <a:p>
            <a:r>
              <a:rPr lang="en-US" altLang="zh-CN" dirty="0">
                <a:solidFill>
                  <a:srgbClr val="FFFFFF"/>
                </a:solidFill>
              </a:rPr>
              <a:t>Author:</a:t>
            </a:r>
            <a:r>
              <a:rPr lang="zh-CN" altLang="en-US" dirty="0">
                <a:solidFill>
                  <a:srgbClr val="FFFFFF"/>
                </a:solidFill>
              </a:rPr>
              <a:t> </a:t>
            </a:r>
            <a:r>
              <a:rPr lang="en-US" altLang="zh-CN" dirty="0">
                <a:solidFill>
                  <a:srgbClr val="FFFFFF"/>
                </a:solidFill>
              </a:rPr>
              <a:t>Evan</a:t>
            </a:r>
            <a:r>
              <a:rPr lang="zh-CN" altLang="en-US" dirty="0">
                <a:solidFill>
                  <a:srgbClr val="FFFFFF"/>
                </a:solidFill>
              </a:rPr>
              <a:t> </a:t>
            </a:r>
            <a:r>
              <a:rPr lang="en-US" altLang="zh-CN" dirty="0">
                <a:solidFill>
                  <a:srgbClr val="FFFFFF"/>
                </a:solidFill>
              </a:rPr>
              <a:t>Liu</a:t>
            </a:r>
          </a:p>
          <a:p>
            <a:r>
              <a:rPr lang="en-US" altLang="zh-CN" dirty="0">
                <a:solidFill>
                  <a:srgbClr val="FFFFFF"/>
                </a:solidFill>
              </a:rPr>
              <a:t>Version:</a:t>
            </a:r>
            <a:r>
              <a:rPr lang="zh-CN" altLang="en-US" dirty="0">
                <a:solidFill>
                  <a:srgbClr val="FFFFFF"/>
                </a:solidFill>
              </a:rPr>
              <a:t> </a:t>
            </a:r>
            <a:r>
              <a:rPr lang="en-US" altLang="zh-CN" dirty="0">
                <a:solidFill>
                  <a:srgbClr val="FFFFFF"/>
                </a:solidFill>
              </a:rPr>
              <a:t>3.0</a:t>
            </a:r>
          </a:p>
        </p:txBody>
      </p:sp>
    </p:spTree>
    <p:extLst>
      <p:ext uri="{BB962C8B-B14F-4D97-AF65-F5344CB8AC3E}">
        <p14:creationId xmlns:p14="http://schemas.microsoft.com/office/powerpoint/2010/main" val="244404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标题 1">
            <a:extLst>
              <a:ext uri="{FF2B5EF4-FFF2-40B4-BE49-F238E27FC236}">
                <a16:creationId xmlns:a16="http://schemas.microsoft.com/office/drawing/2014/main" id="{F86D9228-2AC4-4C68-8269-4A5047CFDBD8}"/>
              </a:ext>
            </a:extLst>
          </p:cNvPr>
          <p:cNvSpPr txBox="1">
            <a:spLocks/>
          </p:cNvSpPr>
          <p:nvPr/>
        </p:nvSpPr>
        <p:spPr>
          <a:xfrm>
            <a:off x="5854779" y="3018153"/>
            <a:ext cx="4324163" cy="26277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600" b="1" i="0" dirty="0">
                <a:solidFill>
                  <a:srgbClr val="666666"/>
                </a:solidFill>
                <a:effectLst/>
                <a:latin typeface="Arial" panose="020B0604020202020204" pitchFamily="34" charset="0"/>
              </a:rPr>
              <a:t>Matters need attention:</a:t>
            </a:r>
          </a:p>
          <a:p>
            <a:endParaRPr lang="en-US" altLang="zh-CN" sz="1600" b="1" i="0" dirty="0">
              <a:solidFill>
                <a:srgbClr val="666666"/>
              </a:solidFill>
              <a:effectLst/>
              <a:latin typeface="Arial" panose="020B0604020202020204" pitchFamily="34" charset="0"/>
            </a:endParaRPr>
          </a:p>
          <a:p>
            <a:pPr marL="342900" indent="-342900">
              <a:buFont typeface="+mj-lt"/>
              <a:buAutoNum type="arabicPeriod"/>
            </a:pPr>
            <a:r>
              <a:rPr lang="en-US" altLang="zh-CN" sz="1400" b="0" i="0" dirty="0">
                <a:solidFill>
                  <a:srgbClr val="333333"/>
                </a:solidFill>
                <a:effectLst/>
                <a:latin typeface="Arial" panose="020B0604020202020204" pitchFamily="34" charset="0"/>
              </a:rPr>
              <a:t>This script is packaged as an EXE executable, so it can only be used on Windows systems.</a:t>
            </a:r>
          </a:p>
          <a:p>
            <a:pPr marL="342900" indent="-342900">
              <a:buFont typeface="+mj-lt"/>
              <a:buAutoNum type="arabicPeriod"/>
            </a:pPr>
            <a:r>
              <a:rPr lang="en-US" altLang="zh-CN" sz="1400" b="0" i="0" dirty="0">
                <a:solidFill>
                  <a:srgbClr val="333333"/>
                </a:solidFill>
                <a:effectLst/>
                <a:highlight>
                  <a:srgbClr val="FFFF00"/>
                </a:highlight>
                <a:latin typeface="Arial" panose="020B0604020202020204" pitchFamily="34" charset="0"/>
              </a:rPr>
              <a:t>If you start the tool with a Cisco laptop, you can only login using your CEC account, not any other account.</a:t>
            </a:r>
            <a:endParaRPr lang="en-US" altLang="zh-CN" sz="1400" dirty="0">
              <a:solidFill>
                <a:srgbClr val="333333"/>
              </a:solidFill>
              <a:highlight>
                <a:srgbClr val="FFFF00"/>
              </a:highlight>
              <a:latin typeface="Arial" panose="020B0604020202020204" pitchFamily="34" charset="0"/>
            </a:endParaRPr>
          </a:p>
          <a:p>
            <a:pPr marL="342900" indent="-342900">
              <a:buFont typeface="+mj-lt"/>
              <a:buAutoNum type="arabicPeriod"/>
            </a:pPr>
            <a:r>
              <a:rPr lang="en-US" altLang="zh-CN" sz="1400" b="0" i="0" dirty="0">
                <a:solidFill>
                  <a:srgbClr val="333333"/>
                </a:solidFill>
                <a:effectLst/>
                <a:latin typeface="Arial" panose="020B0604020202020204" pitchFamily="34" charset="0"/>
              </a:rPr>
              <a:t>If the tool is executing and you want to stop downloading, click the Quit button on the tool instead of closing the tool directly</a:t>
            </a:r>
            <a:r>
              <a:rPr lang="en-US" altLang="zh-CN" sz="1400" dirty="0">
                <a:solidFill>
                  <a:srgbClr val="333333"/>
                </a:solidFill>
                <a:latin typeface="Arial" panose="020B0604020202020204" pitchFamily="34" charset="0"/>
              </a:rPr>
              <a:t>.</a:t>
            </a:r>
            <a:endParaRPr lang="en-US" altLang="zh-CN" sz="1400" b="0" i="0" dirty="0">
              <a:solidFill>
                <a:srgbClr val="333333"/>
              </a:solidFill>
              <a:effectLst/>
              <a:latin typeface="Arial" panose="020B0604020202020204" pitchFamily="34" charset="0"/>
            </a:endParaRPr>
          </a:p>
          <a:p>
            <a:pPr marL="342900" indent="-342900">
              <a:buFont typeface="+mj-lt"/>
              <a:buAutoNum type="arabicPeriod"/>
            </a:pPr>
            <a:endParaRPr lang="en-US" altLang="zh-CN" sz="1400" b="0" i="0" dirty="0">
              <a:solidFill>
                <a:srgbClr val="333333"/>
              </a:solidFill>
              <a:effectLst/>
              <a:latin typeface="Arial" panose="020B0604020202020204" pitchFamily="34" charset="0"/>
            </a:endParaRPr>
          </a:p>
        </p:txBody>
      </p:sp>
      <p:sp>
        <p:nvSpPr>
          <p:cNvPr id="17" name="标题 1">
            <a:extLst>
              <a:ext uri="{FF2B5EF4-FFF2-40B4-BE49-F238E27FC236}">
                <a16:creationId xmlns:a16="http://schemas.microsoft.com/office/drawing/2014/main" id="{72579EBB-CDD5-4629-AE53-F2E56ACCAA48}"/>
              </a:ext>
            </a:extLst>
          </p:cNvPr>
          <p:cNvSpPr txBox="1">
            <a:spLocks/>
          </p:cNvSpPr>
          <p:nvPr/>
        </p:nvSpPr>
        <p:spPr>
          <a:xfrm>
            <a:off x="837460" y="3018153"/>
            <a:ext cx="4324163" cy="24146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600" b="1" dirty="0">
                <a:solidFill>
                  <a:srgbClr val="666666"/>
                </a:solidFill>
                <a:latin typeface="Arial" panose="020B0604020202020204" pitchFamily="34" charset="0"/>
              </a:rPr>
              <a:t>Principle of realization</a:t>
            </a:r>
            <a:r>
              <a:rPr lang="en-US" altLang="zh-CN" sz="1600" b="1" i="0" dirty="0">
                <a:solidFill>
                  <a:srgbClr val="666666"/>
                </a:solidFill>
                <a:effectLst/>
                <a:latin typeface="Arial" panose="020B0604020202020204" pitchFamily="34" charset="0"/>
              </a:rPr>
              <a:t>:</a:t>
            </a:r>
          </a:p>
          <a:p>
            <a:endParaRPr lang="en-US" altLang="zh-CN" sz="1600" b="1" i="0" dirty="0">
              <a:solidFill>
                <a:srgbClr val="666666"/>
              </a:solidFill>
              <a:effectLst/>
              <a:latin typeface="Arial" panose="020B0604020202020204" pitchFamily="34" charset="0"/>
            </a:endParaRPr>
          </a:p>
          <a:p>
            <a:pPr marL="342900" indent="-342900">
              <a:buFont typeface="+mj-lt"/>
              <a:buAutoNum type="arabicPeriod"/>
            </a:pPr>
            <a:r>
              <a:rPr lang="en-US" altLang="zh-CN" sz="1400" b="0" i="0" dirty="0">
                <a:solidFill>
                  <a:srgbClr val="333333"/>
                </a:solidFill>
                <a:effectLst/>
                <a:latin typeface="Arial" panose="020B0604020202020204" pitchFamily="34" charset="0"/>
              </a:rPr>
              <a:t>This tool is developed in Python language. It uses the crawler technology to visit the CCC website and request the background interface of data query to obtain data</a:t>
            </a:r>
            <a:r>
              <a:rPr lang="en-US" altLang="zh-CN" sz="1400" dirty="0">
                <a:solidFill>
                  <a:srgbClr val="333333"/>
                </a:solidFill>
                <a:latin typeface="Arial" panose="020B0604020202020204" pitchFamily="34" charset="0"/>
              </a:rPr>
              <a:t>.</a:t>
            </a:r>
          </a:p>
          <a:p>
            <a:pPr marL="342900" indent="-342900">
              <a:buFont typeface="+mj-lt"/>
              <a:buAutoNum type="arabicPeriod"/>
            </a:pPr>
            <a:r>
              <a:rPr lang="en-US" altLang="zh-CN" sz="1400" b="0" i="0" dirty="0">
                <a:solidFill>
                  <a:srgbClr val="333333"/>
                </a:solidFill>
                <a:effectLst/>
                <a:latin typeface="Arial" panose="020B0604020202020204" pitchFamily="34" charset="0"/>
              </a:rPr>
              <a:t>To improve download speed, multiple threads are used, and the default number of concurrent threads is 10, which should be sufficient for most of the requirements.</a:t>
            </a:r>
          </a:p>
        </p:txBody>
      </p:sp>
      <p:sp>
        <p:nvSpPr>
          <p:cNvPr id="5" name="标题 1">
            <a:extLst>
              <a:ext uri="{FF2B5EF4-FFF2-40B4-BE49-F238E27FC236}">
                <a16:creationId xmlns:a16="http://schemas.microsoft.com/office/drawing/2014/main" id="{5E7C0F18-42DA-484F-96A8-2A65830A20A7}"/>
              </a:ext>
            </a:extLst>
          </p:cNvPr>
          <p:cNvSpPr txBox="1">
            <a:spLocks/>
          </p:cNvSpPr>
          <p:nvPr/>
        </p:nvSpPr>
        <p:spPr>
          <a:xfrm>
            <a:off x="837460" y="625926"/>
            <a:ext cx="9068539" cy="1730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600" b="1" dirty="0">
                <a:solidFill>
                  <a:srgbClr val="666666"/>
                </a:solidFill>
                <a:latin typeface="Arial" panose="020B0604020202020204" pitchFamily="34" charset="0"/>
              </a:rPr>
              <a:t>About</a:t>
            </a:r>
            <a:r>
              <a:rPr lang="en-US" altLang="zh-CN" sz="1600" b="1" i="0" dirty="0">
                <a:solidFill>
                  <a:srgbClr val="666666"/>
                </a:solidFill>
                <a:effectLst/>
                <a:latin typeface="Arial" panose="020B0604020202020204" pitchFamily="34" charset="0"/>
              </a:rPr>
              <a:t>:</a:t>
            </a:r>
          </a:p>
          <a:p>
            <a:endParaRPr lang="en-US" altLang="zh-CN" sz="1600" b="1" i="0" dirty="0">
              <a:solidFill>
                <a:srgbClr val="666666"/>
              </a:solidFill>
              <a:effectLst/>
              <a:latin typeface="Arial" panose="020B0604020202020204" pitchFamily="34" charset="0"/>
            </a:endParaRPr>
          </a:p>
          <a:p>
            <a:pPr marL="285750" indent="-285750">
              <a:buFont typeface="Arial" panose="020B0604020202020204" pitchFamily="34" charset="0"/>
              <a:buChar char="•"/>
            </a:pPr>
            <a:r>
              <a:rPr lang="en-US" altLang="zh-CN" sz="1400" i="0" dirty="0">
                <a:effectLst/>
                <a:latin typeface="Arial" panose="020B0604020202020204" pitchFamily="34" charset="0"/>
              </a:rPr>
              <a:t>This is a quick download tool for CCC website test logs.</a:t>
            </a:r>
            <a:r>
              <a:rPr lang="zh-CN" altLang="en-US" sz="1400" i="0" dirty="0">
                <a:effectLst/>
                <a:latin typeface="Arial" panose="020B0604020202020204" pitchFamily="34" charset="0"/>
              </a:rPr>
              <a:t>（</a:t>
            </a:r>
            <a:r>
              <a:rPr lang="en-US" altLang="zh-CN" sz="1400" i="0" dirty="0">
                <a:effectLst/>
                <a:latin typeface="Arial" panose="020B0604020202020204" pitchFamily="34" charset="0"/>
                <a:hlinkClick r:id="rId2">
                  <a:extLst>
                    <a:ext uri="{A12FA001-AC4F-418D-AE19-62706E023703}">
                      <ahyp:hlinkClr xmlns:ahyp="http://schemas.microsoft.com/office/drawing/2018/hyperlinkcolor" val="tx"/>
                    </a:ext>
                  </a:extLst>
                </a:hlinkClick>
              </a:rPr>
              <a:t>https://cesium.cisco.com/</a:t>
            </a:r>
            <a:r>
              <a:rPr lang="zh-CN" altLang="en-US" sz="1400" i="0" dirty="0">
                <a:effectLst/>
                <a:latin typeface="Arial" panose="020B0604020202020204" pitchFamily="34" charset="0"/>
              </a:rPr>
              <a:t>）</a:t>
            </a:r>
            <a:endParaRPr lang="en-US" altLang="zh-CN" sz="1400" i="0" dirty="0">
              <a:effectLst/>
              <a:latin typeface="Arial" panose="020B0604020202020204" pitchFamily="34" charset="0"/>
            </a:endParaRPr>
          </a:p>
          <a:p>
            <a:pPr marL="285750" indent="-285750">
              <a:buFont typeface="Arial" panose="020B0604020202020204" pitchFamily="34" charset="0"/>
              <a:buChar char="•"/>
            </a:pPr>
            <a:r>
              <a:rPr lang="en-US" altLang="zh-CN" sz="1400" b="0" i="0" dirty="0">
                <a:solidFill>
                  <a:srgbClr val="333333"/>
                </a:solidFill>
                <a:effectLst/>
                <a:latin typeface="Arial" panose="020B0604020202020204" pitchFamily="34" charset="0"/>
              </a:rPr>
              <a:t>The tool can solve the repetitive and tedious steps of manually downloading the log, provide the function of batch downloading the test log to the local, and improve the work efficiency.</a:t>
            </a:r>
            <a:endParaRPr lang="en-US" altLang="zh-CN" sz="140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214695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8204682-361B-45CB-BF20-D65AE70E998C}"/>
              </a:ext>
            </a:extLst>
          </p:cNvPr>
          <p:cNvSpPr>
            <a:spLocks noGrp="1"/>
          </p:cNvSpPr>
          <p:nvPr>
            <p:ph type="title"/>
          </p:nvPr>
        </p:nvSpPr>
        <p:spPr>
          <a:xfrm>
            <a:off x="599752" y="518298"/>
            <a:ext cx="4435136" cy="702962"/>
          </a:xfrm>
        </p:spPr>
        <p:txBody>
          <a:bodyPr vert="horz" lIns="91440" tIns="45720" rIns="91440" bIns="45720" rtlCol="0" anchor="ctr">
            <a:normAutofit/>
          </a:bodyPr>
          <a:lstStyle/>
          <a:p>
            <a:r>
              <a:rPr lang="en-US" altLang="zh-CN" sz="3200" dirty="0">
                <a:solidFill>
                  <a:schemeClr val="bg1"/>
                </a:solidFill>
                <a:highlight>
                  <a:srgbClr val="008080"/>
                </a:highlight>
              </a:rPr>
              <a:t>Main Interface</a:t>
            </a:r>
            <a:endParaRPr lang="en-US" altLang="zh-CN" sz="3200" kern="1200" dirty="0">
              <a:solidFill>
                <a:schemeClr val="bg1"/>
              </a:solidFill>
              <a:highlight>
                <a:srgbClr val="008080"/>
              </a:highlight>
              <a:latin typeface="+mj-lt"/>
              <a:ea typeface="+mj-ea"/>
              <a:cs typeface="+mj-cs"/>
            </a:endParaRPr>
          </a:p>
        </p:txBody>
      </p:sp>
      <p:sp>
        <p:nvSpPr>
          <p:cNvPr id="28" name="标题 1">
            <a:extLst>
              <a:ext uri="{FF2B5EF4-FFF2-40B4-BE49-F238E27FC236}">
                <a16:creationId xmlns:a16="http://schemas.microsoft.com/office/drawing/2014/main" id="{F86D9228-2AC4-4C68-8269-4A5047CFDBD8}"/>
              </a:ext>
            </a:extLst>
          </p:cNvPr>
          <p:cNvSpPr txBox="1">
            <a:spLocks/>
          </p:cNvSpPr>
          <p:nvPr/>
        </p:nvSpPr>
        <p:spPr>
          <a:xfrm>
            <a:off x="523044" y="1565735"/>
            <a:ext cx="4370540" cy="37608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600" b="1" i="0" dirty="0">
                <a:solidFill>
                  <a:srgbClr val="666666"/>
                </a:solidFill>
                <a:effectLst/>
                <a:latin typeface="Arial" panose="020B0604020202020204" pitchFamily="34" charset="0"/>
              </a:rPr>
              <a:t>Description of interface layout:</a:t>
            </a:r>
          </a:p>
          <a:p>
            <a:endParaRPr lang="en-US" altLang="zh-CN" sz="1600" b="1" i="0" dirty="0">
              <a:solidFill>
                <a:srgbClr val="666666"/>
              </a:solidFill>
              <a:effectLst/>
              <a:latin typeface="Arial" panose="020B0604020202020204" pitchFamily="34" charset="0"/>
            </a:endParaRPr>
          </a:p>
          <a:p>
            <a:pPr marL="342900" indent="-342900">
              <a:buFont typeface="+mj-lt"/>
              <a:buAutoNum type="arabicPeriod"/>
            </a:pPr>
            <a:r>
              <a:rPr lang="en-US" altLang="zh-CN" sz="1400" dirty="0">
                <a:solidFill>
                  <a:srgbClr val="333333"/>
                </a:solidFill>
                <a:latin typeface="Arial" panose="020B0604020202020204" pitchFamily="34" charset="0"/>
              </a:rPr>
              <a:t>This</a:t>
            </a:r>
            <a:r>
              <a:rPr lang="en-US" altLang="zh-CN" sz="1400" b="0" i="0" dirty="0">
                <a:solidFill>
                  <a:srgbClr val="333333"/>
                </a:solidFill>
                <a:effectLst/>
                <a:latin typeface="Arial" panose="020B0604020202020204" pitchFamily="34" charset="0"/>
              </a:rPr>
              <a:t> location is a </a:t>
            </a:r>
            <a:r>
              <a:rPr lang="en-US" altLang="zh-CN" sz="1400" b="0" i="0" dirty="0">
                <a:solidFill>
                  <a:srgbClr val="333333"/>
                </a:solidFill>
                <a:effectLst/>
                <a:highlight>
                  <a:srgbClr val="FFFF00"/>
                </a:highlight>
                <a:latin typeface="Arial" panose="020B0604020202020204" pitchFamily="34" charset="0"/>
              </a:rPr>
              <a:t>time control</a:t>
            </a:r>
            <a:r>
              <a:rPr lang="en-US" altLang="zh-CN" sz="1400" b="0" i="0" dirty="0">
                <a:solidFill>
                  <a:srgbClr val="333333"/>
                </a:solidFill>
                <a:effectLst/>
                <a:latin typeface="Arial" panose="020B0604020202020204" pitchFamily="34" charset="0"/>
              </a:rPr>
              <a:t>, which defaults to a time range from one month ago to today.</a:t>
            </a:r>
          </a:p>
          <a:p>
            <a:pPr marL="342900" indent="-342900">
              <a:buFont typeface="+mj-lt"/>
              <a:buAutoNum type="arabicPeriod"/>
            </a:pPr>
            <a:r>
              <a:rPr lang="en-US" altLang="zh-CN" sz="1400" dirty="0">
                <a:solidFill>
                  <a:srgbClr val="333333"/>
                </a:solidFill>
                <a:latin typeface="Arial" panose="020B0604020202020204" pitchFamily="34" charset="0"/>
              </a:rPr>
              <a:t>This</a:t>
            </a:r>
            <a:r>
              <a:rPr lang="en-US" altLang="zh-CN" sz="1400" b="0" i="0" dirty="0">
                <a:solidFill>
                  <a:srgbClr val="333333"/>
                </a:solidFill>
                <a:effectLst/>
                <a:latin typeface="Arial" panose="020B0604020202020204" pitchFamily="34" charset="0"/>
              </a:rPr>
              <a:t> location is the </a:t>
            </a:r>
            <a:r>
              <a:rPr lang="en-US" altLang="zh-CN" sz="1400" b="0" i="0" dirty="0">
                <a:solidFill>
                  <a:srgbClr val="333333"/>
                </a:solidFill>
                <a:effectLst/>
                <a:highlight>
                  <a:srgbClr val="FFFF00"/>
                </a:highlight>
                <a:latin typeface="Arial" panose="020B0604020202020204" pitchFamily="34" charset="0"/>
              </a:rPr>
              <a:t>query control</a:t>
            </a:r>
            <a:r>
              <a:rPr lang="en-US" altLang="zh-CN" sz="1400" b="0" i="0" dirty="0">
                <a:solidFill>
                  <a:srgbClr val="333333"/>
                </a:solidFill>
                <a:effectLst/>
                <a:latin typeface="Arial" panose="020B0604020202020204" pitchFamily="34" charset="0"/>
              </a:rPr>
              <a:t>, and the query format is the same as the CCC query.</a:t>
            </a:r>
          </a:p>
          <a:p>
            <a:pPr marL="342900" indent="-342900">
              <a:buFont typeface="+mj-lt"/>
              <a:buAutoNum type="arabicPeriod"/>
            </a:pPr>
            <a:r>
              <a:rPr lang="en-US" altLang="zh-CN" sz="1400" b="0" i="0" dirty="0">
                <a:solidFill>
                  <a:srgbClr val="333333"/>
                </a:solidFill>
                <a:effectLst/>
                <a:latin typeface="Arial" panose="020B0604020202020204" pitchFamily="34" charset="0"/>
              </a:rPr>
              <a:t>This location is for the </a:t>
            </a:r>
            <a:r>
              <a:rPr lang="en-US" altLang="zh-CN" sz="1400" b="0" i="0" dirty="0">
                <a:solidFill>
                  <a:srgbClr val="333333"/>
                </a:solidFill>
                <a:effectLst/>
                <a:highlight>
                  <a:srgbClr val="FFFF00"/>
                </a:highlight>
                <a:latin typeface="Arial" panose="020B0604020202020204" pitchFamily="34" charset="0"/>
              </a:rPr>
              <a:t>select download type and test status controls</a:t>
            </a:r>
            <a:r>
              <a:rPr lang="en-US" altLang="zh-CN" sz="1400" b="0" i="0" dirty="0">
                <a:solidFill>
                  <a:srgbClr val="333333"/>
                </a:solidFill>
                <a:effectLst/>
                <a:latin typeface="Arial" panose="020B0604020202020204" pitchFamily="34" charset="0"/>
              </a:rPr>
              <a:t>, as well as the </a:t>
            </a:r>
            <a:r>
              <a:rPr lang="en-US" altLang="zh-CN" sz="1400" b="0" i="0" dirty="0">
                <a:solidFill>
                  <a:srgbClr val="333333"/>
                </a:solidFill>
                <a:effectLst/>
                <a:highlight>
                  <a:srgbClr val="FFFF00"/>
                </a:highlight>
                <a:latin typeface="Arial" panose="020B0604020202020204" pitchFamily="34" charset="0"/>
              </a:rPr>
              <a:t>custom download controls</a:t>
            </a:r>
            <a:r>
              <a:rPr lang="en-US" altLang="zh-CN" sz="1400" b="0" i="0" dirty="0">
                <a:solidFill>
                  <a:srgbClr val="333333"/>
                </a:solidFill>
                <a:effectLst/>
                <a:latin typeface="Arial" panose="020B0604020202020204" pitchFamily="34" charset="0"/>
              </a:rPr>
              <a:t>. Sequence_log, UUT_buffer, and Failed are selected by default.</a:t>
            </a:r>
          </a:p>
          <a:p>
            <a:pPr marL="342900" indent="-342900">
              <a:buFont typeface="+mj-lt"/>
              <a:buAutoNum type="arabicPeriod"/>
            </a:pPr>
            <a:r>
              <a:rPr lang="en-US" altLang="zh-CN" sz="1400" b="0" i="0" dirty="0">
                <a:solidFill>
                  <a:srgbClr val="333333"/>
                </a:solidFill>
                <a:effectLst/>
                <a:latin typeface="Arial" panose="020B0604020202020204" pitchFamily="34" charset="0"/>
              </a:rPr>
              <a:t>This location is the </a:t>
            </a:r>
            <a:r>
              <a:rPr lang="en-US" altLang="zh-CN" sz="1400" b="0" i="0" dirty="0">
                <a:solidFill>
                  <a:srgbClr val="333333"/>
                </a:solidFill>
                <a:effectLst/>
                <a:highlight>
                  <a:srgbClr val="FFFF00"/>
                </a:highlight>
                <a:latin typeface="Arial" panose="020B0604020202020204" pitchFamily="34" charset="0"/>
              </a:rPr>
              <a:t>display control</a:t>
            </a:r>
            <a:r>
              <a:rPr lang="en-US" altLang="zh-CN" sz="1400" b="0" i="0" dirty="0">
                <a:solidFill>
                  <a:srgbClr val="333333"/>
                </a:solidFill>
                <a:effectLst/>
                <a:latin typeface="Arial" panose="020B0604020202020204" pitchFamily="34" charset="0"/>
              </a:rPr>
              <a:t> that displays the list of downloaded files after the program is executed.</a:t>
            </a:r>
          </a:p>
          <a:p>
            <a:pPr marL="342900" indent="-342900">
              <a:buFont typeface="+mj-lt"/>
              <a:buAutoNum type="arabicPeriod"/>
            </a:pPr>
            <a:r>
              <a:rPr lang="en-US" altLang="zh-CN" sz="1400" b="0" i="0" dirty="0">
                <a:solidFill>
                  <a:srgbClr val="333333"/>
                </a:solidFill>
                <a:effectLst/>
                <a:latin typeface="Arial" panose="020B0604020202020204" pitchFamily="34" charset="0"/>
              </a:rPr>
              <a:t>This location is an </a:t>
            </a:r>
            <a:r>
              <a:rPr lang="en-US" altLang="zh-CN" sz="1400" b="0" i="0" dirty="0">
                <a:solidFill>
                  <a:srgbClr val="333333"/>
                </a:solidFill>
                <a:effectLst/>
                <a:highlight>
                  <a:srgbClr val="FFFF00"/>
                </a:highlight>
                <a:latin typeface="Arial" panose="020B0604020202020204" pitchFamily="34" charset="0"/>
              </a:rPr>
              <a:t>action control</a:t>
            </a:r>
            <a:r>
              <a:rPr lang="en-US" altLang="zh-CN" sz="1400" b="0" i="0" dirty="0">
                <a:solidFill>
                  <a:srgbClr val="333333"/>
                </a:solidFill>
                <a:effectLst/>
                <a:latin typeface="Arial" panose="020B0604020202020204" pitchFamily="34" charset="0"/>
              </a:rPr>
              <a:t> that provides login, execution, and exit functions, and displays the current status of the tool.</a:t>
            </a:r>
          </a:p>
        </p:txBody>
      </p:sp>
      <p:grpSp>
        <p:nvGrpSpPr>
          <p:cNvPr id="16" name="组合 15">
            <a:extLst>
              <a:ext uri="{FF2B5EF4-FFF2-40B4-BE49-F238E27FC236}">
                <a16:creationId xmlns:a16="http://schemas.microsoft.com/office/drawing/2014/main" id="{041BDBA4-A009-4276-8C2F-61076FC9E24D}"/>
              </a:ext>
            </a:extLst>
          </p:cNvPr>
          <p:cNvGrpSpPr/>
          <p:nvPr/>
        </p:nvGrpSpPr>
        <p:grpSpPr>
          <a:xfrm>
            <a:off x="4990498" y="1594460"/>
            <a:ext cx="7044616" cy="4333875"/>
            <a:chOff x="4721302" y="1402960"/>
            <a:chExt cx="7044616" cy="4333875"/>
          </a:xfrm>
        </p:grpSpPr>
        <p:pic>
          <p:nvPicPr>
            <p:cNvPr id="4" name="图片 3">
              <a:extLst>
                <a:ext uri="{FF2B5EF4-FFF2-40B4-BE49-F238E27FC236}">
                  <a16:creationId xmlns:a16="http://schemas.microsoft.com/office/drawing/2014/main" id="{78A23E7C-3061-4107-8356-91303BE56823}"/>
                </a:ext>
              </a:extLst>
            </p:cNvPr>
            <p:cNvPicPr>
              <a:picLocks noChangeAspect="1"/>
            </p:cNvPicPr>
            <p:nvPr/>
          </p:nvPicPr>
          <p:blipFill>
            <a:blip r:embed="rId2"/>
            <a:stretch>
              <a:fillRect/>
            </a:stretch>
          </p:blipFill>
          <p:spPr>
            <a:xfrm>
              <a:off x="5103042" y="1402960"/>
              <a:ext cx="6315075" cy="4333875"/>
            </a:xfrm>
            <a:prstGeom prst="rect">
              <a:avLst/>
            </a:prstGeom>
          </p:spPr>
        </p:pic>
        <p:grpSp>
          <p:nvGrpSpPr>
            <p:cNvPr id="15" name="组合 14">
              <a:extLst>
                <a:ext uri="{FF2B5EF4-FFF2-40B4-BE49-F238E27FC236}">
                  <a16:creationId xmlns:a16="http://schemas.microsoft.com/office/drawing/2014/main" id="{7ACEF4C3-D423-471F-8D76-CB45C776CED6}"/>
                </a:ext>
              </a:extLst>
            </p:cNvPr>
            <p:cNvGrpSpPr/>
            <p:nvPr/>
          </p:nvGrpSpPr>
          <p:grpSpPr>
            <a:xfrm>
              <a:off x="4721302" y="1860279"/>
              <a:ext cx="7044616" cy="3257018"/>
              <a:chOff x="4721302" y="1860279"/>
              <a:chExt cx="7044616" cy="3257018"/>
            </a:xfrm>
          </p:grpSpPr>
          <p:sp>
            <p:nvSpPr>
              <p:cNvPr id="11" name="对话气泡: 椭圆形 10">
                <a:extLst>
                  <a:ext uri="{FF2B5EF4-FFF2-40B4-BE49-F238E27FC236}">
                    <a16:creationId xmlns:a16="http://schemas.microsoft.com/office/drawing/2014/main" id="{45D62643-E9E3-441C-925A-AC184593F8B2}"/>
                  </a:ext>
                </a:extLst>
              </p:cNvPr>
              <p:cNvSpPr/>
              <p:nvPr/>
            </p:nvSpPr>
            <p:spPr>
              <a:xfrm>
                <a:off x="4721302" y="1860279"/>
                <a:ext cx="381740" cy="275208"/>
              </a:xfrm>
              <a:prstGeom prst="wedgeEllipseCallout">
                <a:avLst>
                  <a:gd name="adj1" fmla="val 72191"/>
                  <a:gd name="adj2" fmla="val 141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对话气泡: 椭圆形 11">
                <a:extLst>
                  <a:ext uri="{FF2B5EF4-FFF2-40B4-BE49-F238E27FC236}">
                    <a16:creationId xmlns:a16="http://schemas.microsoft.com/office/drawing/2014/main" id="{429FAED1-80DC-4834-B17D-D81E8690C2AC}"/>
                  </a:ext>
                </a:extLst>
              </p:cNvPr>
              <p:cNvSpPr/>
              <p:nvPr/>
            </p:nvSpPr>
            <p:spPr>
              <a:xfrm>
                <a:off x="11375300" y="2600885"/>
                <a:ext cx="381740" cy="275208"/>
              </a:xfrm>
              <a:prstGeom prst="wedgeEllipseCallout">
                <a:avLst>
                  <a:gd name="adj1" fmla="val -62694"/>
                  <a:gd name="adj2" fmla="val 27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9" name="对话气泡: 椭圆形 18">
                <a:extLst>
                  <a:ext uri="{FF2B5EF4-FFF2-40B4-BE49-F238E27FC236}">
                    <a16:creationId xmlns:a16="http://schemas.microsoft.com/office/drawing/2014/main" id="{F8AA4510-2917-47BC-9699-7769264D57C9}"/>
                  </a:ext>
                </a:extLst>
              </p:cNvPr>
              <p:cNvSpPr/>
              <p:nvPr/>
            </p:nvSpPr>
            <p:spPr>
              <a:xfrm>
                <a:off x="11384178" y="4842089"/>
                <a:ext cx="381740" cy="275208"/>
              </a:xfrm>
              <a:prstGeom prst="wedgeEllipseCallout">
                <a:avLst>
                  <a:gd name="adj1" fmla="val -67345"/>
                  <a:gd name="adj2" fmla="val 237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0" name="对话气泡: 椭圆形 19">
                <a:extLst>
                  <a:ext uri="{FF2B5EF4-FFF2-40B4-BE49-F238E27FC236}">
                    <a16:creationId xmlns:a16="http://schemas.microsoft.com/office/drawing/2014/main" id="{21A0418A-E195-46FA-A396-3186556EAC9B}"/>
                  </a:ext>
                </a:extLst>
              </p:cNvPr>
              <p:cNvSpPr/>
              <p:nvPr/>
            </p:nvSpPr>
            <p:spPr>
              <a:xfrm>
                <a:off x="4721302" y="3182924"/>
                <a:ext cx="381740" cy="275208"/>
              </a:xfrm>
              <a:prstGeom prst="wedgeEllipseCallout">
                <a:avLst>
                  <a:gd name="adj1" fmla="val 72191"/>
                  <a:gd name="adj2" fmla="val 141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1" name="对话气泡: 椭圆形 20">
                <a:extLst>
                  <a:ext uri="{FF2B5EF4-FFF2-40B4-BE49-F238E27FC236}">
                    <a16:creationId xmlns:a16="http://schemas.microsoft.com/office/drawing/2014/main" id="{C6C094E7-9EB1-41A3-A185-5365140E0C20}"/>
                  </a:ext>
                </a:extLst>
              </p:cNvPr>
              <p:cNvSpPr/>
              <p:nvPr/>
            </p:nvSpPr>
            <p:spPr>
              <a:xfrm>
                <a:off x="4721302" y="4824689"/>
                <a:ext cx="381740" cy="275208"/>
              </a:xfrm>
              <a:prstGeom prst="wedgeEllipseCallout">
                <a:avLst>
                  <a:gd name="adj1" fmla="val 72191"/>
                  <a:gd name="adj2" fmla="val 141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grpSp>
      </p:grpSp>
    </p:spTree>
    <p:extLst>
      <p:ext uri="{BB962C8B-B14F-4D97-AF65-F5344CB8AC3E}">
        <p14:creationId xmlns:p14="http://schemas.microsoft.com/office/powerpoint/2010/main" val="213382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8204682-361B-45CB-BF20-D65AE70E998C}"/>
              </a:ext>
            </a:extLst>
          </p:cNvPr>
          <p:cNvSpPr>
            <a:spLocks noGrp="1"/>
          </p:cNvSpPr>
          <p:nvPr>
            <p:ph type="title"/>
          </p:nvPr>
        </p:nvSpPr>
        <p:spPr>
          <a:xfrm>
            <a:off x="971364" y="597347"/>
            <a:ext cx="7320380" cy="702962"/>
          </a:xfrm>
        </p:spPr>
        <p:txBody>
          <a:bodyPr vert="horz" lIns="91440" tIns="45720" rIns="91440" bIns="45720" rtlCol="0" anchor="ctr">
            <a:normAutofit/>
          </a:bodyPr>
          <a:lstStyle/>
          <a:p>
            <a:r>
              <a:rPr lang="en-US" altLang="zh-CN" sz="3200" kern="1200" dirty="0">
                <a:solidFill>
                  <a:schemeClr val="bg1"/>
                </a:solidFill>
                <a:highlight>
                  <a:srgbClr val="008080"/>
                </a:highlight>
                <a:latin typeface="+mj-lt"/>
                <a:ea typeface="+mj-ea"/>
                <a:cs typeface="+mj-cs"/>
              </a:rPr>
              <a:t>Instructions of Operation Process</a:t>
            </a:r>
          </a:p>
        </p:txBody>
      </p:sp>
      <p:sp>
        <p:nvSpPr>
          <p:cNvPr id="28" name="标题 1">
            <a:extLst>
              <a:ext uri="{FF2B5EF4-FFF2-40B4-BE49-F238E27FC236}">
                <a16:creationId xmlns:a16="http://schemas.microsoft.com/office/drawing/2014/main" id="{F86D9228-2AC4-4C68-8269-4A5047CFDBD8}"/>
              </a:ext>
            </a:extLst>
          </p:cNvPr>
          <p:cNvSpPr txBox="1">
            <a:spLocks/>
          </p:cNvSpPr>
          <p:nvPr/>
        </p:nvSpPr>
        <p:spPr>
          <a:xfrm>
            <a:off x="971363" y="1351339"/>
            <a:ext cx="10525219" cy="16337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mj-lt"/>
              <a:buAutoNum type="arabicPeriod"/>
            </a:pPr>
            <a:r>
              <a:rPr lang="en-US" altLang="zh-CN" sz="1400" b="0" i="0" dirty="0">
                <a:solidFill>
                  <a:srgbClr val="333333"/>
                </a:solidFill>
                <a:effectLst/>
                <a:latin typeface="Arial" panose="020B0604020202020204" pitchFamily="34" charset="0"/>
              </a:rPr>
              <a:t>First Click the Login button to Login the CEC account, see the next page for details</a:t>
            </a:r>
            <a:r>
              <a:rPr lang="en-US" altLang="zh-CN" sz="1400" dirty="0">
                <a:solidFill>
                  <a:srgbClr val="333333"/>
                </a:solidFill>
                <a:latin typeface="Arial" panose="020B0604020202020204" pitchFamily="34" charset="0"/>
              </a:rPr>
              <a:t>.</a:t>
            </a:r>
            <a:endParaRPr lang="en-US" altLang="zh-CN" sz="1400" b="0" i="0" dirty="0">
              <a:solidFill>
                <a:srgbClr val="333333"/>
              </a:solidFill>
              <a:effectLst/>
              <a:latin typeface="Arial" panose="020B0604020202020204" pitchFamily="34" charset="0"/>
            </a:endParaRPr>
          </a:p>
          <a:p>
            <a:pPr marL="342900" indent="-342900" algn="l">
              <a:buFont typeface="+mj-lt"/>
              <a:buAutoNum type="arabicPeriod"/>
            </a:pPr>
            <a:r>
              <a:rPr lang="en-US" altLang="zh-CN" sz="1400" b="0" i="0" dirty="0">
                <a:solidFill>
                  <a:srgbClr val="333333"/>
                </a:solidFill>
                <a:effectLst/>
                <a:latin typeface="Arial" panose="020B0604020202020204" pitchFamily="34" charset="0"/>
              </a:rPr>
              <a:t>Fill in the condition information to query, select the date to query and the type of log to download and test status.</a:t>
            </a:r>
          </a:p>
          <a:p>
            <a:pPr marL="342900" indent="-342900" algn="l">
              <a:buFont typeface="+mj-lt"/>
              <a:buAutoNum type="arabicPeriod"/>
            </a:pPr>
            <a:r>
              <a:rPr lang="en-US" altLang="zh-CN" sz="1400" b="0" i="0" dirty="0">
                <a:solidFill>
                  <a:srgbClr val="333333"/>
                </a:solidFill>
                <a:effectLst/>
                <a:latin typeface="Arial" panose="020B0604020202020204" pitchFamily="34" charset="0"/>
              </a:rPr>
              <a:t>After logging in successfully and filling in the query information, click Execute to launch the tool.</a:t>
            </a:r>
          </a:p>
          <a:p>
            <a:pPr marL="342900" indent="-342900" algn="l">
              <a:buFont typeface="+mj-lt"/>
              <a:buAutoNum type="arabicPeriod"/>
            </a:pPr>
            <a:r>
              <a:rPr lang="en-US" altLang="zh-CN" sz="1400" b="0" i="0" dirty="0">
                <a:solidFill>
                  <a:srgbClr val="333333"/>
                </a:solidFill>
                <a:effectLst/>
                <a:latin typeface="Arial" panose="020B0604020202020204" pitchFamily="34" charset="0"/>
              </a:rPr>
              <a:t>When the program is running, the Running States is changed from the idle state to a scroll bar indicating that it is running. </a:t>
            </a:r>
          </a:p>
          <a:p>
            <a:pPr marL="342900" indent="-342900" algn="l">
              <a:buFont typeface="+mj-lt"/>
              <a:buAutoNum type="arabicPeriod"/>
            </a:pPr>
            <a:r>
              <a:rPr lang="en-US" altLang="zh-CN" sz="1400" b="0" i="0" dirty="0">
                <a:solidFill>
                  <a:srgbClr val="333333"/>
                </a:solidFill>
                <a:effectLst/>
                <a:latin typeface="Arial" panose="020B0604020202020204" pitchFamily="34" charset="0"/>
              </a:rPr>
              <a:t>When the program finishes, the list of downloaded logs will be displayed on the Display </a:t>
            </a:r>
            <a:r>
              <a:rPr lang="en-US" altLang="zh-CN" sz="1400" dirty="0">
                <a:solidFill>
                  <a:srgbClr val="333333"/>
                </a:solidFill>
                <a:latin typeface="Arial" panose="020B0604020202020204" pitchFamily="34" charset="0"/>
              </a:rPr>
              <a:t>B</a:t>
            </a:r>
            <a:r>
              <a:rPr lang="en-US" altLang="zh-CN" sz="1400" b="0" i="0" dirty="0">
                <a:solidFill>
                  <a:srgbClr val="333333"/>
                </a:solidFill>
                <a:effectLst/>
                <a:latin typeface="Arial" panose="020B0604020202020204" pitchFamily="34" charset="0"/>
              </a:rPr>
              <a:t>oard, and the </a:t>
            </a:r>
            <a:r>
              <a:rPr lang="en-US" altLang="zh-CN" sz="1400" b="0" i="0" dirty="0">
                <a:solidFill>
                  <a:srgbClr val="FF0000"/>
                </a:solidFill>
                <a:effectLst/>
                <a:latin typeface="Arial" panose="020B0604020202020204" pitchFamily="34" charset="0"/>
              </a:rPr>
              <a:t>log files will be saved in the download_results folder in the current directory.</a:t>
            </a:r>
          </a:p>
        </p:txBody>
      </p:sp>
      <p:grpSp>
        <p:nvGrpSpPr>
          <p:cNvPr id="14" name="组合 13">
            <a:extLst>
              <a:ext uri="{FF2B5EF4-FFF2-40B4-BE49-F238E27FC236}">
                <a16:creationId xmlns:a16="http://schemas.microsoft.com/office/drawing/2014/main" id="{CA863763-F466-49A3-89F5-39C4F6F72EB7}"/>
              </a:ext>
            </a:extLst>
          </p:cNvPr>
          <p:cNvGrpSpPr/>
          <p:nvPr/>
        </p:nvGrpSpPr>
        <p:grpSpPr>
          <a:xfrm>
            <a:off x="971364" y="2938507"/>
            <a:ext cx="9784209" cy="3594248"/>
            <a:chOff x="971364" y="2698812"/>
            <a:chExt cx="9784209" cy="3594248"/>
          </a:xfrm>
        </p:grpSpPr>
        <p:pic>
          <p:nvPicPr>
            <p:cNvPr id="4" name="图片 3">
              <a:extLst>
                <a:ext uri="{FF2B5EF4-FFF2-40B4-BE49-F238E27FC236}">
                  <a16:creationId xmlns:a16="http://schemas.microsoft.com/office/drawing/2014/main" id="{C6B73F35-3137-4D46-B9ED-BF528932EB67}"/>
                </a:ext>
              </a:extLst>
            </p:cNvPr>
            <p:cNvPicPr>
              <a:picLocks noChangeAspect="1"/>
            </p:cNvPicPr>
            <p:nvPr/>
          </p:nvPicPr>
          <p:blipFill>
            <a:blip r:embed="rId2"/>
            <a:stretch>
              <a:fillRect/>
            </a:stretch>
          </p:blipFill>
          <p:spPr>
            <a:xfrm>
              <a:off x="971364" y="2698812"/>
              <a:ext cx="9784209" cy="3594248"/>
            </a:xfrm>
            <a:prstGeom prst="rect">
              <a:avLst/>
            </a:prstGeom>
          </p:spPr>
        </p:pic>
        <p:grpSp>
          <p:nvGrpSpPr>
            <p:cNvPr id="13" name="组合 12">
              <a:extLst>
                <a:ext uri="{FF2B5EF4-FFF2-40B4-BE49-F238E27FC236}">
                  <a16:creationId xmlns:a16="http://schemas.microsoft.com/office/drawing/2014/main" id="{73DA2B4E-15D9-4F3F-B8C2-48499C8D58BC}"/>
                </a:ext>
              </a:extLst>
            </p:cNvPr>
            <p:cNvGrpSpPr/>
            <p:nvPr/>
          </p:nvGrpSpPr>
          <p:grpSpPr>
            <a:xfrm>
              <a:off x="1069482" y="2976411"/>
              <a:ext cx="5589093" cy="2918361"/>
              <a:chOff x="1069482" y="2976411"/>
              <a:chExt cx="5589093" cy="2918361"/>
            </a:xfrm>
          </p:grpSpPr>
          <p:sp>
            <p:nvSpPr>
              <p:cNvPr id="12" name="箭头: 右 11">
                <a:extLst>
                  <a:ext uri="{FF2B5EF4-FFF2-40B4-BE49-F238E27FC236}">
                    <a16:creationId xmlns:a16="http://schemas.microsoft.com/office/drawing/2014/main" id="{FC8BBD8F-A68D-4201-BE30-62FDCF7ACF6B}"/>
                  </a:ext>
                </a:extLst>
              </p:cNvPr>
              <p:cNvSpPr/>
              <p:nvPr/>
            </p:nvSpPr>
            <p:spPr>
              <a:xfrm rot="20634233">
                <a:off x="5477109" y="5176202"/>
                <a:ext cx="1181466" cy="176584"/>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E803B16-DFF3-4685-A9EE-D88901BC7AC8}"/>
                  </a:ext>
                </a:extLst>
              </p:cNvPr>
              <p:cNvSpPr/>
              <p:nvPr/>
            </p:nvSpPr>
            <p:spPr>
              <a:xfrm>
                <a:off x="5008485" y="5256493"/>
                <a:ext cx="433527" cy="3453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3F70A71-955B-461D-BB87-017540A28CC9}"/>
                  </a:ext>
                </a:extLst>
              </p:cNvPr>
              <p:cNvSpPr/>
              <p:nvPr/>
            </p:nvSpPr>
            <p:spPr>
              <a:xfrm>
                <a:off x="2151354" y="4527466"/>
                <a:ext cx="733888" cy="2842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078F64-8DB1-45BE-BC70-877F71B39566}"/>
                  </a:ext>
                </a:extLst>
              </p:cNvPr>
              <p:cNvSpPr/>
              <p:nvPr/>
            </p:nvSpPr>
            <p:spPr>
              <a:xfrm>
                <a:off x="1069482" y="5470050"/>
                <a:ext cx="954627" cy="4247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4A2CCC09-B359-43A5-BCC4-9389C72B5111}"/>
                  </a:ext>
                </a:extLst>
              </p:cNvPr>
              <p:cNvSpPr/>
              <p:nvPr/>
            </p:nvSpPr>
            <p:spPr>
              <a:xfrm>
                <a:off x="2451715" y="5506621"/>
                <a:ext cx="543758" cy="1928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883AE11-3B69-4B46-95DD-E5733658942C}"/>
                  </a:ext>
                </a:extLst>
              </p:cNvPr>
              <p:cNvSpPr/>
              <p:nvPr/>
            </p:nvSpPr>
            <p:spPr>
              <a:xfrm>
                <a:off x="1600063" y="2976411"/>
                <a:ext cx="1187526" cy="5036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19732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6DC10B0F-59F0-4512-A94E-8730F806E1E0}"/>
              </a:ext>
            </a:extLst>
          </p:cNvPr>
          <p:cNvPicPr>
            <a:picLocks noChangeAspect="1"/>
          </p:cNvPicPr>
          <p:nvPr/>
        </p:nvPicPr>
        <p:blipFill>
          <a:blip r:embed="rId2"/>
          <a:stretch>
            <a:fillRect/>
          </a:stretch>
        </p:blipFill>
        <p:spPr>
          <a:xfrm>
            <a:off x="531838" y="1444709"/>
            <a:ext cx="11267319" cy="5107012"/>
          </a:xfrm>
          <a:prstGeom prst="rect">
            <a:avLst/>
          </a:prstGeom>
        </p:spPr>
      </p:pic>
      <p:sp>
        <p:nvSpPr>
          <p:cNvPr id="5" name="标题 1">
            <a:extLst>
              <a:ext uri="{FF2B5EF4-FFF2-40B4-BE49-F238E27FC236}">
                <a16:creationId xmlns:a16="http://schemas.microsoft.com/office/drawing/2014/main" id="{8452EDEB-3319-4D36-9ACC-0B5FEFED3CFA}"/>
              </a:ext>
            </a:extLst>
          </p:cNvPr>
          <p:cNvSpPr txBox="1">
            <a:spLocks/>
          </p:cNvSpPr>
          <p:nvPr/>
        </p:nvSpPr>
        <p:spPr>
          <a:xfrm>
            <a:off x="534153" y="177560"/>
            <a:ext cx="11126009" cy="12671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1600" b="1" i="0" dirty="0">
                <a:solidFill>
                  <a:srgbClr val="333333"/>
                </a:solidFill>
                <a:effectLst/>
                <a:latin typeface="Arial" panose="020B0604020202020204" pitchFamily="34" charset="0"/>
              </a:rPr>
              <a:t>Login method:</a:t>
            </a:r>
          </a:p>
          <a:p>
            <a:pPr algn="l"/>
            <a:endParaRPr lang="en-US" altLang="zh-CN" sz="1400" b="0" i="0" dirty="0">
              <a:solidFill>
                <a:srgbClr val="333333"/>
              </a:solidFill>
              <a:effectLst/>
              <a:latin typeface="Arial" panose="020B0604020202020204" pitchFamily="34" charset="0"/>
            </a:endParaRPr>
          </a:p>
          <a:p>
            <a:pPr marL="342900" indent="-342900" algn="l">
              <a:buFont typeface="+mj-lt"/>
              <a:buAutoNum type="arabicPeriod"/>
            </a:pPr>
            <a:r>
              <a:rPr lang="en-US" altLang="zh-CN" sz="1400" b="0" i="0" dirty="0">
                <a:solidFill>
                  <a:srgbClr val="333333"/>
                </a:solidFill>
                <a:effectLst/>
                <a:latin typeface="Arial" panose="020B0604020202020204" pitchFamily="34" charset="0"/>
              </a:rPr>
              <a:t>Login the CCC website manually using the </a:t>
            </a:r>
            <a:r>
              <a:rPr lang="en-US" altLang="zh-CN" sz="1400" dirty="0">
                <a:solidFill>
                  <a:srgbClr val="FF0000"/>
                </a:solidFill>
                <a:latin typeface="Arial" panose="020B0604020202020204" pitchFamily="34" charset="0"/>
              </a:rPr>
              <a:t>Google </a:t>
            </a:r>
            <a:r>
              <a:rPr lang="en-US" altLang="zh-CN" sz="1400" b="0" i="0" dirty="0">
                <a:solidFill>
                  <a:srgbClr val="FF0000"/>
                </a:solidFill>
                <a:effectLst/>
                <a:latin typeface="Arial" panose="020B0604020202020204" pitchFamily="34" charset="0"/>
              </a:rPr>
              <a:t>browser </a:t>
            </a:r>
            <a:r>
              <a:rPr lang="en-US" altLang="zh-CN" sz="1400" b="0" i="0" dirty="0">
                <a:solidFill>
                  <a:srgbClr val="333333"/>
                </a:solidFill>
                <a:effectLst/>
                <a:latin typeface="Arial" panose="020B0604020202020204" pitchFamily="34" charset="0"/>
              </a:rPr>
              <a:t>(login with your own account), </a:t>
            </a:r>
            <a:r>
              <a:rPr lang="en-US" altLang="zh-CN" sz="1400" b="0" i="0" dirty="0">
                <a:solidFill>
                  <a:srgbClr val="FF0000"/>
                </a:solidFill>
                <a:effectLst/>
                <a:latin typeface="Arial" panose="020B0604020202020204" pitchFamily="34" charset="0"/>
              </a:rPr>
              <a:t>enter the home page</a:t>
            </a:r>
            <a:r>
              <a:rPr lang="en-US" altLang="zh-CN" sz="1400" b="0" i="0" dirty="0">
                <a:solidFill>
                  <a:srgbClr val="333333"/>
                </a:solidFill>
                <a:effectLst/>
                <a:latin typeface="Arial" panose="020B0604020202020204" pitchFamily="34" charset="0"/>
              </a:rPr>
              <a:t>, </a:t>
            </a:r>
            <a:r>
              <a:rPr lang="en-US" altLang="zh-CN" sz="1400" b="0" i="0" dirty="0">
                <a:solidFill>
                  <a:srgbClr val="FF0000"/>
                </a:solidFill>
                <a:effectLst/>
                <a:latin typeface="Arial" panose="020B0604020202020204" pitchFamily="34" charset="0"/>
              </a:rPr>
              <a:t>press F12</a:t>
            </a:r>
            <a:r>
              <a:rPr lang="en-US" altLang="zh-CN" sz="1400" b="0" i="0" dirty="0">
                <a:solidFill>
                  <a:srgbClr val="333333"/>
                </a:solidFill>
                <a:effectLst/>
                <a:latin typeface="Arial" panose="020B0604020202020204" pitchFamily="34" charset="0"/>
              </a:rPr>
              <a:t> to open the developer window, then </a:t>
            </a:r>
            <a:r>
              <a:rPr lang="en-US" altLang="zh-CN" sz="1400" b="0" i="0" dirty="0">
                <a:solidFill>
                  <a:srgbClr val="FF0000"/>
                </a:solidFill>
                <a:effectLst/>
                <a:latin typeface="Arial" panose="020B0604020202020204" pitchFamily="34" charset="0"/>
              </a:rPr>
              <a:t>click Network and XHR</a:t>
            </a:r>
            <a:r>
              <a:rPr lang="en-US" altLang="zh-CN" sz="1400" b="0" i="0" dirty="0">
                <a:solidFill>
                  <a:srgbClr val="333333"/>
                </a:solidFill>
                <a:effectLst/>
                <a:latin typeface="Arial" panose="020B0604020202020204" pitchFamily="34" charset="0"/>
              </a:rPr>
              <a:t>, </a:t>
            </a:r>
            <a:r>
              <a:rPr lang="en-US" altLang="zh-CN" sz="1400" b="0" i="0" dirty="0">
                <a:solidFill>
                  <a:srgbClr val="FF0000"/>
                </a:solidFill>
                <a:effectLst/>
                <a:latin typeface="Arial" panose="020B0604020202020204" pitchFamily="34" charset="0"/>
              </a:rPr>
              <a:t>press F5</a:t>
            </a:r>
            <a:r>
              <a:rPr lang="en-US" altLang="zh-CN" sz="1400" b="0" i="0" dirty="0">
                <a:solidFill>
                  <a:srgbClr val="333333"/>
                </a:solidFill>
                <a:effectLst/>
                <a:latin typeface="Arial" panose="020B0604020202020204" pitchFamily="34" charset="0"/>
              </a:rPr>
              <a:t> to refresh the page.</a:t>
            </a:r>
          </a:p>
          <a:p>
            <a:pPr marL="342900" indent="-342900" algn="l">
              <a:buFont typeface="+mj-lt"/>
              <a:buAutoNum type="arabicPeriod"/>
            </a:pPr>
            <a:r>
              <a:rPr lang="en-US" altLang="zh-CN" sz="1400" b="0" i="0" dirty="0">
                <a:solidFill>
                  <a:srgbClr val="333333"/>
                </a:solidFill>
                <a:effectLst/>
                <a:latin typeface="Arial" panose="020B0604020202020204" pitchFamily="34" charset="0"/>
              </a:rPr>
              <a:t>Locate the request named </a:t>
            </a:r>
            <a:r>
              <a:rPr lang="en-US" altLang="zh-CN" sz="1400" b="0" i="0" dirty="0">
                <a:solidFill>
                  <a:srgbClr val="FF0000"/>
                </a:solidFill>
                <a:effectLst/>
                <a:latin typeface="Arial" panose="020B0604020202020204" pitchFamily="34" charset="0"/>
              </a:rPr>
              <a:t>queue</a:t>
            </a:r>
            <a:r>
              <a:rPr lang="en-US" altLang="zh-CN" sz="1400" b="0" i="0" dirty="0">
                <a:solidFill>
                  <a:srgbClr val="333333"/>
                </a:solidFill>
                <a:effectLst/>
                <a:latin typeface="Arial" panose="020B0604020202020204" pitchFamily="34" charset="0"/>
              </a:rPr>
              <a:t> (you can select anyone) and copy the </a:t>
            </a:r>
            <a:r>
              <a:rPr lang="en-US" altLang="zh-CN" sz="1400" b="0" i="0" dirty="0">
                <a:solidFill>
                  <a:srgbClr val="FF0000"/>
                </a:solidFill>
                <a:effectLst/>
                <a:latin typeface="Arial" panose="020B0604020202020204" pitchFamily="34" charset="0"/>
              </a:rPr>
              <a:t>cookie and csession</a:t>
            </a:r>
            <a:r>
              <a:rPr lang="en-US" altLang="zh-CN" sz="1400" b="0" i="0" dirty="0">
                <a:solidFill>
                  <a:srgbClr val="333333"/>
                </a:solidFill>
                <a:effectLst/>
                <a:latin typeface="Arial" panose="020B0604020202020204" pitchFamily="34" charset="0"/>
              </a:rPr>
              <a:t> values into the login input box </a:t>
            </a:r>
            <a:r>
              <a:rPr lang="en-US" altLang="zh-CN" sz="1400" dirty="0">
                <a:solidFill>
                  <a:srgbClr val="333333"/>
                </a:solidFill>
                <a:latin typeface="Arial" panose="020B0604020202020204" pitchFamily="34" charset="0"/>
              </a:rPr>
              <a:t>of the tool.</a:t>
            </a:r>
            <a:endParaRPr lang="en-US" altLang="zh-CN" sz="1400" b="0" i="0" dirty="0">
              <a:solidFill>
                <a:srgbClr val="333333"/>
              </a:solidFill>
              <a:effectLst/>
              <a:latin typeface="Arial" panose="020B0604020202020204" pitchFamily="34" charset="0"/>
            </a:endParaRPr>
          </a:p>
        </p:txBody>
      </p:sp>
      <p:sp>
        <p:nvSpPr>
          <p:cNvPr id="2" name="箭头: 右 1">
            <a:extLst>
              <a:ext uri="{FF2B5EF4-FFF2-40B4-BE49-F238E27FC236}">
                <a16:creationId xmlns:a16="http://schemas.microsoft.com/office/drawing/2014/main" id="{3C063EDB-6EAE-4CA1-BE4E-2E75CA7B1F3D}"/>
              </a:ext>
            </a:extLst>
          </p:cNvPr>
          <p:cNvSpPr/>
          <p:nvPr/>
        </p:nvSpPr>
        <p:spPr>
          <a:xfrm>
            <a:off x="4980373" y="4660777"/>
            <a:ext cx="612559" cy="257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239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1">
            <a:extLst>
              <a:ext uri="{FF2B5EF4-FFF2-40B4-BE49-F238E27FC236}">
                <a16:creationId xmlns:a16="http://schemas.microsoft.com/office/drawing/2014/main" id="{8452EDEB-3319-4D36-9ACC-0B5FEFED3CFA}"/>
              </a:ext>
            </a:extLst>
          </p:cNvPr>
          <p:cNvSpPr txBox="1">
            <a:spLocks/>
          </p:cNvSpPr>
          <p:nvPr/>
        </p:nvSpPr>
        <p:spPr>
          <a:xfrm>
            <a:off x="764973" y="768506"/>
            <a:ext cx="11126009" cy="12671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1600" b="1" i="0" dirty="0">
                <a:solidFill>
                  <a:srgbClr val="333333"/>
                </a:solidFill>
                <a:effectLst/>
                <a:latin typeface="Arial" panose="020B0604020202020204" pitchFamily="34" charset="0"/>
              </a:rPr>
              <a:t>Custom Download method:</a:t>
            </a:r>
          </a:p>
          <a:p>
            <a:pPr algn="l"/>
            <a:endParaRPr lang="en-US" altLang="zh-CN" sz="1400" b="0" i="0" dirty="0">
              <a:solidFill>
                <a:srgbClr val="333333"/>
              </a:solidFill>
              <a:effectLst/>
              <a:latin typeface="Arial" panose="020B0604020202020204" pitchFamily="34" charset="0"/>
            </a:endParaRPr>
          </a:p>
          <a:p>
            <a:pPr marL="342900" indent="-342900" algn="l">
              <a:buFont typeface="+mj-lt"/>
              <a:buAutoNum type="arabicPeriod"/>
            </a:pPr>
            <a:r>
              <a:rPr lang="en-US" altLang="zh-CN" sz="1400" b="0" i="0" dirty="0">
                <a:effectLst/>
                <a:latin typeface="Arial" panose="020B0604020202020204" pitchFamily="34" charset="0"/>
              </a:rPr>
              <a:t>If you want to add more log download types</a:t>
            </a:r>
            <a:r>
              <a:rPr lang="en-US" altLang="zh-CN" sz="1400" dirty="0">
                <a:latin typeface="Arial" panose="020B0604020202020204" pitchFamily="34" charset="0"/>
              </a:rPr>
              <a:t>,</a:t>
            </a:r>
            <a:r>
              <a:rPr lang="zh-CN" altLang="en-US" sz="1400" dirty="0">
                <a:latin typeface="Arial" panose="020B0604020202020204" pitchFamily="34" charset="0"/>
              </a:rPr>
              <a:t> </a:t>
            </a:r>
            <a:r>
              <a:rPr lang="en-US" altLang="zh-CN" sz="1400" dirty="0">
                <a:latin typeface="Arial" panose="020B0604020202020204" pitchFamily="34" charset="0"/>
              </a:rPr>
              <a:t>c</a:t>
            </a:r>
            <a:r>
              <a:rPr lang="en-US" altLang="zh-CN" sz="1400" b="0" i="0" dirty="0">
                <a:effectLst/>
                <a:latin typeface="Arial" panose="020B0604020202020204" pitchFamily="34" charset="0"/>
              </a:rPr>
              <a:t>lick the Custom Download button.</a:t>
            </a:r>
          </a:p>
          <a:p>
            <a:pPr marL="342900" indent="-342900">
              <a:buFont typeface="+mj-lt"/>
              <a:buAutoNum type="arabicPeriod"/>
            </a:pPr>
            <a:r>
              <a:rPr lang="en-US" altLang="zh-CN" sz="1400" b="0" i="0" dirty="0">
                <a:effectLst/>
                <a:latin typeface="Arial" panose="020B0604020202020204" pitchFamily="34" charset="0"/>
              </a:rPr>
              <a:t>The download name is taken from the Measures on the CCC website, and the measurement location corresponding to the Limit Name must be the file type</a:t>
            </a:r>
            <a:r>
              <a:rPr lang="en-US" altLang="zh-CN" sz="1400" dirty="0">
                <a:latin typeface="Arial" panose="020B0604020202020204" pitchFamily="34" charset="0"/>
              </a:rPr>
              <a:t>,</a:t>
            </a:r>
            <a:r>
              <a:rPr lang="zh-CN" altLang="en-US" sz="1400" dirty="0">
                <a:latin typeface="Arial" panose="020B0604020202020204" pitchFamily="34" charset="0"/>
              </a:rPr>
              <a:t> </a:t>
            </a:r>
            <a:r>
              <a:rPr lang="en-US" altLang="zh-CN" sz="1400" b="0" i="0" dirty="0">
                <a:solidFill>
                  <a:srgbClr val="333333"/>
                </a:solidFill>
                <a:effectLst/>
                <a:latin typeface="Arial" panose="020B0604020202020204" pitchFamily="34" charset="0"/>
              </a:rPr>
              <a:t>see the next page for details</a:t>
            </a:r>
            <a:r>
              <a:rPr lang="en-US" altLang="zh-CN" sz="1400" dirty="0">
                <a:solidFill>
                  <a:srgbClr val="333333"/>
                </a:solidFill>
                <a:latin typeface="Arial" panose="020B0604020202020204" pitchFamily="34" charset="0"/>
              </a:rPr>
              <a:t>.</a:t>
            </a:r>
            <a:endParaRPr lang="en-US" altLang="zh-CN" sz="1400" b="0" i="0" dirty="0">
              <a:solidFill>
                <a:srgbClr val="333333"/>
              </a:solidFill>
              <a:effectLst/>
              <a:latin typeface="Arial" panose="020B0604020202020204" pitchFamily="34" charset="0"/>
            </a:endParaRPr>
          </a:p>
        </p:txBody>
      </p:sp>
      <p:grpSp>
        <p:nvGrpSpPr>
          <p:cNvPr id="20" name="组合 19">
            <a:extLst>
              <a:ext uri="{FF2B5EF4-FFF2-40B4-BE49-F238E27FC236}">
                <a16:creationId xmlns:a16="http://schemas.microsoft.com/office/drawing/2014/main" id="{2C17648D-005A-4F5D-A83F-366D1602A722}"/>
              </a:ext>
            </a:extLst>
          </p:cNvPr>
          <p:cNvGrpSpPr/>
          <p:nvPr/>
        </p:nvGrpSpPr>
        <p:grpSpPr>
          <a:xfrm>
            <a:off x="764973" y="2485747"/>
            <a:ext cx="10283937" cy="3251572"/>
            <a:chOff x="534153" y="2889418"/>
            <a:chExt cx="10283937" cy="3251572"/>
          </a:xfrm>
        </p:grpSpPr>
        <p:pic>
          <p:nvPicPr>
            <p:cNvPr id="3" name="图片 2">
              <a:extLst>
                <a:ext uri="{FF2B5EF4-FFF2-40B4-BE49-F238E27FC236}">
                  <a16:creationId xmlns:a16="http://schemas.microsoft.com/office/drawing/2014/main" id="{95B7815E-FDE1-430D-844A-DD892E31FBAA}"/>
                </a:ext>
              </a:extLst>
            </p:cNvPr>
            <p:cNvPicPr>
              <a:picLocks noChangeAspect="1"/>
            </p:cNvPicPr>
            <p:nvPr/>
          </p:nvPicPr>
          <p:blipFill>
            <a:blip r:embed="rId2"/>
            <a:stretch>
              <a:fillRect/>
            </a:stretch>
          </p:blipFill>
          <p:spPr>
            <a:xfrm>
              <a:off x="534153" y="2889418"/>
              <a:ext cx="5955424" cy="3251572"/>
            </a:xfrm>
            <a:prstGeom prst="rect">
              <a:avLst/>
            </a:prstGeom>
          </p:spPr>
        </p:pic>
        <p:grpSp>
          <p:nvGrpSpPr>
            <p:cNvPr id="13" name="组合 12">
              <a:extLst>
                <a:ext uri="{FF2B5EF4-FFF2-40B4-BE49-F238E27FC236}">
                  <a16:creationId xmlns:a16="http://schemas.microsoft.com/office/drawing/2014/main" id="{3FFF2E49-4928-4D85-99F3-DEA2E9D36CC9}"/>
                </a:ext>
              </a:extLst>
            </p:cNvPr>
            <p:cNvGrpSpPr/>
            <p:nvPr/>
          </p:nvGrpSpPr>
          <p:grpSpPr>
            <a:xfrm>
              <a:off x="603876" y="3000729"/>
              <a:ext cx="10214214" cy="3036436"/>
              <a:chOff x="603876" y="3000729"/>
              <a:chExt cx="10214214" cy="3036436"/>
            </a:xfrm>
          </p:grpSpPr>
          <p:sp>
            <p:nvSpPr>
              <p:cNvPr id="8" name="矩形 7">
                <a:extLst>
                  <a:ext uri="{FF2B5EF4-FFF2-40B4-BE49-F238E27FC236}">
                    <a16:creationId xmlns:a16="http://schemas.microsoft.com/office/drawing/2014/main" id="{B21D5D4F-B5A2-4305-9E2F-294E9A356D9C}"/>
                  </a:ext>
                </a:extLst>
              </p:cNvPr>
              <p:cNvSpPr/>
              <p:nvPr/>
            </p:nvSpPr>
            <p:spPr>
              <a:xfrm>
                <a:off x="603876" y="5774026"/>
                <a:ext cx="737443" cy="263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51D90A6D-8A78-4E22-A735-D332F8187B92}"/>
                  </a:ext>
                </a:extLst>
              </p:cNvPr>
              <p:cNvSpPr/>
              <p:nvPr/>
            </p:nvSpPr>
            <p:spPr>
              <a:xfrm>
                <a:off x="4433417" y="4515204"/>
                <a:ext cx="610397" cy="2552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a:extLst>
                  <a:ext uri="{FF2B5EF4-FFF2-40B4-BE49-F238E27FC236}">
                    <a16:creationId xmlns:a16="http://schemas.microsoft.com/office/drawing/2014/main" id="{6F50715B-4979-45C4-82AD-6933F9B765B0}"/>
                  </a:ext>
                </a:extLst>
              </p:cNvPr>
              <p:cNvPicPr>
                <a:picLocks noChangeAspect="1"/>
              </p:cNvPicPr>
              <p:nvPr/>
            </p:nvPicPr>
            <p:blipFill>
              <a:blip r:embed="rId3"/>
              <a:stretch>
                <a:fillRect/>
              </a:stretch>
            </p:blipFill>
            <p:spPr>
              <a:xfrm>
                <a:off x="7474815" y="3000729"/>
                <a:ext cx="3343275" cy="3028950"/>
              </a:xfrm>
              <a:prstGeom prst="rect">
                <a:avLst/>
              </a:prstGeom>
            </p:spPr>
          </p:pic>
          <p:sp>
            <p:nvSpPr>
              <p:cNvPr id="14" name="箭头: 右 13">
                <a:extLst>
                  <a:ext uri="{FF2B5EF4-FFF2-40B4-BE49-F238E27FC236}">
                    <a16:creationId xmlns:a16="http://schemas.microsoft.com/office/drawing/2014/main" id="{6C73EA60-C137-48E4-B631-9D73D09C0243}"/>
                  </a:ext>
                </a:extLst>
              </p:cNvPr>
              <p:cNvSpPr/>
              <p:nvPr/>
            </p:nvSpPr>
            <p:spPr>
              <a:xfrm>
                <a:off x="6528550" y="4201212"/>
                <a:ext cx="946265" cy="671114"/>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DEDDEDA-9A4D-47F3-B59B-B82630E61C09}"/>
                  </a:ext>
                </a:extLst>
              </p:cNvPr>
              <p:cNvSpPr/>
              <p:nvPr/>
            </p:nvSpPr>
            <p:spPr>
              <a:xfrm>
                <a:off x="4399389" y="5001354"/>
                <a:ext cx="394556" cy="2552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7334B2A-6AFF-43E3-A9CC-D699C338B87D}"/>
                  </a:ext>
                </a:extLst>
              </p:cNvPr>
              <p:cNvSpPr/>
              <p:nvPr/>
            </p:nvSpPr>
            <p:spPr>
              <a:xfrm>
                <a:off x="7552440" y="3546896"/>
                <a:ext cx="1218697" cy="5900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55111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1">
            <a:extLst>
              <a:ext uri="{FF2B5EF4-FFF2-40B4-BE49-F238E27FC236}">
                <a16:creationId xmlns:a16="http://schemas.microsoft.com/office/drawing/2014/main" id="{8452EDEB-3319-4D36-9ACC-0B5FEFED3CFA}"/>
              </a:ext>
            </a:extLst>
          </p:cNvPr>
          <p:cNvSpPr txBox="1">
            <a:spLocks/>
          </p:cNvSpPr>
          <p:nvPr/>
        </p:nvSpPr>
        <p:spPr>
          <a:xfrm>
            <a:off x="853749" y="458965"/>
            <a:ext cx="11126009" cy="12671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1600" b="1" i="0" dirty="0">
                <a:solidFill>
                  <a:srgbClr val="333333"/>
                </a:solidFill>
                <a:effectLst/>
                <a:latin typeface="Arial" panose="020B0604020202020204" pitchFamily="34" charset="0"/>
              </a:rPr>
              <a:t>Custom Download method:</a:t>
            </a:r>
          </a:p>
          <a:p>
            <a:pPr algn="l"/>
            <a:endParaRPr lang="en-US" altLang="zh-CN" sz="1600" b="1" dirty="0">
              <a:solidFill>
                <a:srgbClr val="333333"/>
              </a:solidFill>
              <a:latin typeface="Arial" panose="020B0604020202020204" pitchFamily="34" charset="0"/>
            </a:endParaRPr>
          </a:p>
          <a:p>
            <a:pPr algn="l"/>
            <a:r>
              <a:rPr lang="en-US" altLang="zh-CN" sz="1400" dirty="0">
                <a:solidFill>
                  <a:srgbClr val="333333"/>
                </a:solidFill>
                <a:latin typeface="Arial" panose="020B0604020202020204" pitchFamily="34" charset="0"/>
              </a:rPr>
              <a:t>3. </a:t>
            </a:r>
            <a:r>
              <a:rPr lang="en-US" altLang="zh-CN" sz="1400" b="0" i="0" dirty="0">
                <a:solidFill>
                  <a:srgbClr val="333333"/>
                </a:solidFill>
                <a:effectLst/>
                <a:latin typeface="Arial" panose="020B0604020202020204" pitchFamily="34" charset="0"/>
              </a:rPr>
              <a:t>Add the Limit Name you want to Download to the Custom Download input box in the tool</a:t>
            </a:r>
            <a:r>
              <a:rPr lang="en-US" altLang="zh-CN" sz="1400" dirty="0">
                <a:solidFill>
                  <a:srgbClr val="333333"/>
                </a:solidFill>
                <a:latin typeface="Arial" panose="020B0604020202020204" pitchFamily="34" charset="0"/>
              </a:rPr>
              <a:t>.</a:t>
            </a:r>
            <a:endParaRPr lang="en-US" altLang="zh-CN" sz="1400" i="0" dirty="0">
              <a:solidFill>
                <a:srgbClr val="333333"/>
              </a:solidFill>
              <a:effectLst/>
              <a:latin typeface="Arial" panose="020B0604020202020204" pitchFamily="34" charset="0"/>
            </a:endParaRPr>
          </a:p>
          <a:p>
            <a:pPr algn="l"/>
            <a:endParaRPr lang="en-US" altLang="zh-CN" sz="1600" b="1" dirty="0">
              <a:solidFill>
                <a:srgbClr val="333333"/>
              </a:solidFill>
              <a:latin typeface="Arial" panose="020B0604020202020204" pitchFamily="34" charset="0"/>
            </a:endParaRPr>
          </a:p>
          <a:p>
            <a:pPr algn="l"/>
            <a:endParaRPr lang="en-US" altLang="zh-CN" sz="1600" b="1" i="0" dirty="0">
              <a:solidFill>
                <a:srgbClr val="333333"/>
              </a:solidFill>
              <a:effectLst/>
              <a:latin typeface="Arial" panose="020B0604020202020204" pitchFamily="34" charset="0"/>
            </a:endParaRPr>
          </a:p>
        </p:txBody>
      </p:sp>
      <p:pic>
        <p:nvPicPr>
          <p:cNvPr id="4" name="图片 3">
            <a:extLst>
              <a:ext uri="{FF2B5EF4-FFF2-40B4-BE49-F238E27FC236}">
                <a16:creationId xmlns:a16="http://schemas.microsoft.com/office/drawing/2014/main" id="{3CD85A11-352C-4970-8C73-C368507AA4FD}"/>
              </a:ext>
            </a:extLst>
          </p:cNvPr>
          <p:cNvPicPr>
            <a:picLocks noChangeAspect="1"/>
          </p:cNvPicPr>
          <p:nvPr/>
        </p:nvPicPr>
        <p:blipFill>
          <a:blip r:embed="rId2"/>
          <a:stretch>
            <a:fillRect/>
          </a:stretch>
        </p:blipFill>
        <p:spPr>
          <a:xfrm>
            <a:off x="853749" y="1545305"/>
            <a:ext cx="8286750" cy="5143500"/>
          </a:xfrm>
          <a:prstGeom prst="rect">
            <a:avLst/>
          </a:prstGeom>
        </p:spPr>
      </p:pic>
      <p:sp>
        <p:nvSpPr>
          <p:cNvPr id="17" name="矩形 16">
            <a:extLst>
              <a:ext uri="{FF2B5EF4-FFF2-40B4-BE49-F238E27FC236}">
                <a16:creationId xmlns:a16="http://schemas.microsoft.com/office/drawing/2014/main" id="{00FF4F44-2CF5-4709-A04F-C6B2D095755D}"/>
              </a:ext>
            </a:extLst>
          </p:cNvPr>
          <p:cNvSpPr/>
          <p:nvPr/>
        </p:nvSpPr>
        <p:spPr>
          <a:xfrm>
            <a:off x="2388288" y="2263170"/>
            <a:ext cx="737443" cy="263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箭头: 右 1">
            <a:extLst>
              <a:ext uri="{FF2B5EF4-FFF2-40B4-BE49-F238E27FC236}">
                <a16:creationId xmlns:a16="http://schemas.microsoft.com/office/drawing/2014/main" id="{BC28AFDB-2B90-40CA-A75D-3543BC19A905}"/>
              </a:ext>
            </a:extLst>
          </p:cNvPr>
          <p:cNvSpPr/>
          <p:nvPr/>
        </p:nvSpPr>
        <p:spPr>
          <a:xfrm>
            <a:off x="2325949" y="4554245"/>
            <a:ext cx="1100831" cy="443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177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标题 1">
            <a:extLst>
              <a:ext uri="{FF2B5EF4-FFF2-40B4-BE49-F238E27FC236}">
                <a16:creationId xmlns:a16="http://schemas.microsoft.com/office/drawing/2014/main" id="{42B7AB76-551B-438C-9CD8-F251CA72DD2A}"/>
              </a:ext>
            </a:extLst>
          </p:cNvPr>
          <p:cNvSpPr>
            <a:spLocks noGrp="1"/>
          </p:cNvSpPr>
          <p:nvPr>
            <p:ph type="title"/>
          </p:nvPr>
        </p:nvSpPr>
        <p:spPr>
          <a:xfrm>
            <a:off x="448725" y="168436"/>
            <a:ext cx="6893001" cy="702962"/>
          </a:xfrm>
        </p:spPr>
        <p:txBody>
          <a:bodyPr vert="horz" lIns="91440" tIns="45720" rIns="91440" bIns="45720" rtlCol="0" anchor="ctr">
            <a:noAutofit/>
          </a:bodyPr>
          <a:lstStyle/>
          <a:p>
            <a:r>
              <a:rPr lang="en-US" altLang="zh-CN" sz="3200" kern="1200" dirty="0">
                <a:solidFill>
                  <a:schemeClr val="bg1"/>
                </a:solidFill>
                <a:highlight>
                  <a:srgbClr val="008080"/>
                </a:highlight>
                <a:latin typeface="+mj-lt"/>
                <a:ea typeface="+mj-ea"/>
                <a:cs typeface="+mj-cs"/>
              </a:rPr>
              <a:t>Complete execution process</a:t>
            </a:r>
          </a:p>
        </p:txBody>
      </p:sp>
      <p:pic>
        <p:nvPicPr>
          <p:cNvPr id="3" name="图片 2">
            <a:extLst>
              <a:ext uri="{FF2B5EF4-FFF2-40B4-BE49-F238E27FC236}">
                <a16:creationId xmlns:a16="http://schemas.microsoft.com/office/drawing/2014/main" id="{7529760A-83E6-470E-8D07-38E38D2BFD2B}"/>
              </a:ext>
            </a:extLst>
          </p:cNvPr>
          <p:cNvPicPr>
            <a:picLocks noChangeAspect="1"/>
          </p:cNvPicPr>
          <p:nvPr/>
        </p:nvPicPr>
        <p:blipFill>
          <a:blip r:embed="rId2"/>
          <a:stretch>
            <a:fillRect/>
          </a:stretch>
        </p:blipFill>
        <p:spPr>
          <a:xfrm>
            <a:off x="519750" y="1039834"/>
            <a:ext cx="4304859" cy="2696093"/>
          </a:xfrm>
          <a:prstGeom prst="rect">
            <a:avLst/>
          </a:prstGeom>
        </p:spPr>
      </p:pic>
      <p:pic>
        <p:nvPicPr>
          <p:cNvPr id="5" name="图片 4">
            <a:extLst>
              <a:ext uri="{FF2B5EF4-FFF2-40B4-BE49-F238E27FC236}">
                <a16:creationId xmlns:a16="http://schemas.microsoft.com/office/drawing/2014/main" id="{50F78BCB-B1C1-48FA-9720-DFAFC1DCEC2E}"/>
              </a:ext>
            </a:extLst>
          </p:cNvPr>
          <p:cNvPicPr>
            <a:picLocks noChangeAspect="1"/>
          </p:cNvPicPr>
          <p:nvPr/>
        </p:nvPicPr>
        <p:blipFill>
          <a:blip r:embed="rId3"/>
          <a:stretch>
            <a:fillRect/>
          </a:stretch>
        </p:blipFill>
        <p:spPr>
          <a:xfrm>
            <a:off x="519750" y="4001263"/>
            <a:ext cx="4304859" cy="2688301"/>
          </a:xfrm>
          <a:prstGeom prst="rect">
            <a:avLst/>
          </a:prstGeom>
        </p:spPr>
      </p:pic>
      <p:pic>
        <p:nvPicPr>
          <p:cNvPr id="9" name="图片 8">
            <a:extLst>
              <a:ext uri="{FF2B5EF4-FFF2-40B4-BE49-F238E27FC236}">
                <a16:creationId xmlns:a16="http://schemas.microsoft.com/office/drawing/2014/main" id="{FC737CB7-C4F4-47BD-933F-D825BD72DB0B}"/>
              </a:ext>
            </a:extLst>
          </p:cNvPr>
          <p:cNvPicPr>
            <a:picLocks noChangeAspect="1"/>
          </p:cNvPicPr>
          <p:nvPr/>
        </p:nvPicPr>
        <p:blipFill>
          <a:blip r:embed="rId4"/>
          <a:stretch>
            <a:fillRect/>
          </a:stretch>
        </p:blipFill>
        <p:spPr>
          <a:xfrm>
            <a:off x="5600866" y="1104317"/>
            <a:ext cx="6275571" cy="5520764"/>
          </a:xfrm>
          <a:prstGeom prst="rect">
            <a:avLst/>
          </a:prstGeom>
          <a:ln>
            <a:solidFill>
              <a:schemeClr val="accent3"/>
            </a:solidFill>
          </a:ln>
        </p:spPr>
      </p:pic>
      <p:sp>
        <p:nvSpPr>
          <p:cNvPr id="10" name="箭头: 下 9">
            <a:extLst>
              <a:ext uri="{FF2B5EF4-FFF2-40B4-BE49-F238E27FC236}">
                <a16:creationId xmlns:a16="http://schemas.microsoft.com/office/drawing/2014/main" id="{2FDFD680-C8B9-41BF-B7DF-C98C27089285}"/>
              </a:ext>
            </a:extLst>
          </p:cNvPr>
          <p:cNvSpPr/>
          <p:nvPr/>
        </p:nvSpPr>
        <p:spPr>
          <a:xfrm>
            <a:off x="2228296" y="3747975"/>
            <a:ext cx="479394" cy="265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F3B8AE43-BE54-4DC6-8606-E66C4F37D47F}"/>
              </a:ext>
            </a:extLst>
          </p:cNvPr>
          <p:cNvSpPr/>
          <p:nvPr/>
        </p:nvSpPr>
        <p:spPr>
          <a:xfrm>
            <a:off x="4900471" y="4669654"/>
            <a:ext cx="620493" cy="408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矩形 11">
            <a:extLst>
              <a:ext uri="{FF2B5EF4-FFF2-40B4-BE49-F238E27FC236}">
                <a16:creationId xmlns:a16="http://schemas.microsoft.com/office/drawing/2014/main" id="{F4F5632A-C9ED-435B-ADEA-67F4419429C2}"/>
              </a:ext>
            </a:extLst>
          </p:cNvPr>
          <p:cNvSpPr/>
          <p:nvPr/>
        </p:nvSpPr>
        <p:spPr>
          <a:xfrm>
            <a:off x="6390542" y="443883"/>
            <a:ext cx="4696217" cy="511733"/>
          </a:xfrm>
          <a:prstGeom prst="wedgeRectCallout">
            <a:avLst>
              <a:gd name="adj1" fmla="val -20760"/>
              <a:gd name="adj2" fmla="val 75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Log Name Format</a:t>
            </a:r>
            <a:r>
              <a:rPr lang="zh-CN" altLang="en-US" sz="1200" b="1" dirty="0"/>
              <a:t>：</a:t>
            </a:r>
            <a:endParaRPr lang="en-US" altLang="zh-CN" sz="1200" b="1" dirty="0"/>
          </a:p>
          <a:p>
            <a:pPr algn="ctr"/>
            <a:r>
              <a:rPr lang="en-US" altLang="zh-CN" sz="1200" dirty="0"/>
              <a:t>Server_SN_RecTime_TestStatus(PASS or FailName)_MeasureType.log</a:t>
            </a:r>
            <a:endParaRPr lang="zh-CN" altLang="en-US" sz="1200" dirty="0"/>
          </a:p>
        </p:txBody>
      </p:sp>
    </p:spTree>
    <p:extLst>
      <p:ext uri="{BB962C8B-B14F-4D97-AF65-F5344CB8AC3E}">
        <p14:creationId xmlns:p14="http://schemas.microsoft.com/office/powerpoint/2010/main" val="33693836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637</Words>
  <Application>Microsoft Office PowerPoint</Application>
  <PresentationFormat>宽屏</PresentationFormat>
  <Paragraphs>49</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Download CCC Test Log Tool Guide</vt:lpstr>
      <vt:lpstr>PowerPoint 演示文稿</vt:lpstr>
      <vt:lpstr>Main Interface</vt:lpstr>
      <vt:lpstr>Instructions of Operation Process</vt:lpstr>
      <vt:lpstr>PowerPoint 演示文稿</vt:lpstr>
      <vt:lpstr>PowerPoint 演示文稿</vt:lpstr>
      <vt:lpstr>PowerPoint 演示文稿</vt:lpstr>
      <vt:lpstr>Complete execution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Download CCC Test Log Tool Guide</dc:title>
  <dc:creator>Evan Liu -X (evaliu - HON HAI PRECISION INDUSTRY CO LTD at Cisco)</dc:creator>
  <cp:lastModifiedBy>Evan Liu -X (evaliu - HON HAI PRECISION INDUSTRY CO LTD at Cisco)</cp:lastModifiedBy>
  <cp:revision>95</cp:revision>
  <dcterms:created xsi:type="dcterms:W3CDTF">2021-04-15T07:02:20Z</dcterms:created>
  <dcterms:modified xsi:type="dcterms:W3CDTF">2021-04-17T03:35:39Z</dcterms:modified>
</cp:coreProperties>
</file>