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30"/>
  </p:notesMasterIdLst>
  <p:handoutMasterIdLst>
    <p:handoutMasterId r:id="rId31"/>
  </p:handoutMasterIdLst>
  <p:sldIdLst>
    <p:sldId id="446" r:id="rId5"/>
    <p:sldId id="447" r:id="rId6"/>
    <p:sldId id="452" r:id="rId7"/>
    <p:sldId id="453" r:id="rId8"/>
    <p:sldId id="448" r:id="rId9"/>
    <p:sldId id="449" r:id="rId10"/>
    <p:sldId id="451" r:id="rId11"/>
    <p:sldId id="454" r:id="rId12"/>
    <p:sldId id="450" r:id="rId13"/>
    <p:sldId id="455" r:id="rId14"/>
    <p:sldId id="456" r:id="rId15"/>
    <p:sldId id="457" r:id="rId16"/>
    <p:sldId id="458" r:id="rId17"/>
    <p:sldId id="459" r:id="rId18"/>
    <p:sldId id="460" r:id="rId19"/>
    <p:sldId id="461" r:id="rId20"/>
    <p:sldId id="463" r:id="rId21"/>
    <p:sldId id="462" r:id="rId22"/>
    <p:sldId id="465" r:id="rId23"/>
    <p:sldId id="464" r:id="rId24"/>
    <p:sldId id="466" r:id="rId25"/>
    <p:sldId id="467" r:id="rId26"/>
    <p:sldId id="468" r:id="rId27"/>
    <p:sldId id="469" r:id="rId28"/>
    <p:sldId id="4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419123-4B08-4506-AE21-C0569CD9EB20}">
          <p14:sldIdLst>
            <p14:sldId id="446"/>
          </p14:sldIdLst>
        </p14:section>
        <p14:section name="Computer Architecture" id="{074DC207-EB28-43FF-BFC3-CE2E5DDC04AB}">
          <p14:sldIdLst>
            <p14:sldId id="447"/>
            <p14:sldId id="452"/>
            <p14:sldId id="453"/>
            <p14:sldId id="448"/>
            <p14:sldId id="449"/>
            <p14:sldId id="451"/>
            <p14:sldId id="454"/>
            <p14:sldId id="450"/>
          </p14:sldIdLst>
        </p14:section>
        <p14:section name="Introduction to Python" id="{20B55BB0-4F96-4A03-A155-21CC9D4A523C}">
          <p14:sldIdLst>
            <p14:sldId id="455"/>
            <p14:sldId id="456"/>
            <p14:sldId id="457"/>
            <p14:sldId id="458"/>
            <p14:sldId id="459"/>
            <p14:sldId id="460"/>
            <p14:sldId id="461"/>
            <p14:sldId id="463"/>
          </p14:sldIdLst>
        </p14:section>
        <p14:section name="Configure VSCode" id="{FB8C934F-9889-471E-9DCA-F2637800B74D}">
          <p14:sldIdLst>
            <p14:sldId id="462"/>
            <p14:sldId id="465"/>
            <p14:sldId id="464"/>
          </p14:sldIdLst>
        </p14:section>
        <p14:section name="Basic Mathematical Operations" id="{06A5269B-617F-4411-97BC-9FEF1A15CD8F}">
          <p14:sldIdLst>
            <p14:sldId id="466"/>
            <p14:sldId id="467"/>
            <p14:sldId id="468"/>
            <p14:sldId id="469"/>
            <p14:sldId id="470"/>
          </p14:sldIdLst>
        </p14:section>
      </p14:sectionLst>
    </p:ex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osper" initials="P" lastIdx="1" clrIdx="0">
    <p:extLst>
      <p:ext uri="{19B8F6BF-5375-455C-9EA6-DF929625EA0E}">
        <p15:presenceInfo xmlns:p15="http://schemas.microsoft.com/office/powerpoint/2012/main" userId="d1911b4a9bf695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6T11:04:44.524" idx="1">
    <p:pos x="313" y="1824"/>
    <p:text>To install our extensions, we search for them here.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12/16/2021</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12/16/2021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12/16/2021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12/16/2021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12/16/2021</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computerhope.com/jargon/g/gigabyte.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536315" y="2702595"/>
            <a:ext cx="7586253" cy="1452810"/>
          </a:xfrm>
        </p:spPr>
        <p:txBody>
          <a:bodyPr anchor="t" anchorCtr="0">
            <a:normAutofit/>
          </a:bodyPr>
          <a:lstStyle/>
          <a:p>
            <a:r>
              <a:rPr lang="en-US" b="1" dirty="0">
                <a:latin typeface="+mn-lt"/>
              </a:rPr>
              <a:t>LEARN PYTHON FROM Scratch 			with Prospero.</a:t>
            </a:r>
          </a:p>
        </p:txBody>
      </p:sp>
      <p:sp>
        <p:nvSpPr>
          <p:cNvPr id="6" name="TextBox 5">
            <a:extLst>
              <a:ext uri="{FF2B5EF4-FFF2-40B4-BE49-F238E27FC236}">
                <a16:creationId xmlns:a16="http://schemas.microsoft.com/office/drawing/2014/main" id="{1023E0AB-CAE5-4EA7-8574-44D9ECE6EE64}"/>
              </a:ext>
            </a:extLst>
          </p:cNvPr>
          <p:cNvSpPr txBox="1"/>
          <p:nvPr/>
        </p:nvSpPr>
        <p:spPr>
          <a:xfrm>
            <a:off x="331677" y="4936349"/>
            <a:ext cx="5485249" cy="1323439"/>
          </a:xfrm>
          <a:prstGeom prst="rect">
            <a:avLst/>
          </a:prstGeom>
          <a:noFill/>
        </p:spPr>
        <p:txBody>
          <a:bodyPr wrap="square" rtlCol="0">
            <a:spAutoFit/>
          </a:bodyPr>
          <a:lstStyle/>
          <a:p>
            <a:pPr rtl="0"/>
            <a:r>
              <a:rPr lang="en-US" sz="2000" dirty="0">
                <a:effectLst/>
              </a:rPr>
              <a:t>	</a:t>
            </a:r>
            <a:r>
              <a:rPr lang="en-US" sz="2000" b="1" dirty="0">
                <a:effectLst/>
              </a:rPr>
              <a:t>Prospero O. Anuforo:</a:t>
            </a:r>
            <a:endParaRPr lang="en-US" sz="2000" b="1" dirty="0"/>
          </a:p>
          <a:p>
            <a:pPr rtl="0"/>
            <a:r>
              <a:rPr lang="en-US" sz="2000" dirty="0">
                <a:solidFill>
                  <a:schemeClr val="bg1"/>
                </a:solidFill>
                <a:effectLst/>
                <a:latin typeface="arial narrow" panose="020B0606020202030204" pitchFamily="34" charset="0"/>
              </a:rPr>
              <a:t>Python, R, Julia Maverick | AI Researcher | Biochemist |</a:t>
            </a:r>
            <a:endParaRPr lang="en-US" sz="2000" dirty="0">
              <a:solidFill>
                <a:schemeClr val="bg1"/>
              </a:solidFill>
            </a:endParaRPr>
          </a:p>
          <a:p>
            <a:pPr rtl="0"/>
            <a:r>
              <a:rPr lang="en-US" sz="2000" dirty="0">
                <a:solidFill>
                  <a:schemeClr val="bg1"/>
                </a:solidFill>
                <a:effectLst/>
                <a:latin typeface="arial narrow" panose="020B0606020202030204" pitchFamily="34" charset="0"/>
              </a:rPr>
              <a:t>Computational Biologist | Writer | Poet | Scicommer |</a:t>
            </a:r>
            <a:endParaRPr lang="en-US" sz="2000" dirty="0">
              <a:solidFill>
                <a:schemeClr val="bg1"/>
              </a:solidFill>
            </a:endParaRPr>
          </a:p>
          <a:p>
            <a:pPr rtl="0"/>
            <a:r>
              <a:rPr lang="en-US" sz="2000" dirty="0"/>
              <a:t>	Tel: +2348132963184</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477004-0C24-4C05-9F0B-B09783719D56}"/>
              </a:ext>
            </a:extLst>
          </p:cNvPr>
          <p:cNvSpPr>
            <a:spLocks noGrp="1"/>
          </p:cNvSpPr>
          <p:nvPr>
            <p:ph type="title"/>
          </p:nvPr>
        </p:nvSpPr>
        <p:spPr>
          <a:xfrm>
            <a:off x="506958" y="470928"/>
            <a:ext cx="11174819" cy="903767"/>
          </a:xfrm>
        </p:spPr>
        <p:txBody>
          <a:bodyPr/>
          <a:lstStyle/>
          <a:p>
            <a:pPr algn="ctr"/>
            <a:r>
              <a:rPr lang="en-US" dirty="0">
                <a:solidFill>
                  <a:schemeClr val="tx1"/>
                </a:solidFill>
              </a:rPr>
              <a:t>What is a program?</a:t>
            </a:r>
            <a:endParaRPr lang="en-NG" dirty="0">
              <a:solidFill>
                <a:schemeClr val="tx1"/>
              </a:solidFill>
            </a:endParaRPr>
          </a:p>
        </p:txBody>
      </p:sp>
      <p:sp>
        <p:nvSpPr>
          <p:cNvPr id="4" name="Text Placeholder 3">
            <a:extLst>
              <a:ext uri="{FF2B5EF4-FFF2-40B4-BE49-F238E27FC236}">
                <a16:creationId xmlns:a16="http://schemas.microsoft.com/office/drawing/2014/main" id="{DBEAFC68-CFD9-40D0-90B1-31E991C44983}"/>
              </a:ext>
            </a:extLst>
          </p:cNvPr>
          <p:cNvSpPr>
            <a:spLocks noGrp="1"/>
          </p:cNvSpPr>
          <p:nvPr>
            <p:ph type="body" sz="quarter" idx="14"/>
          </p:nvPr>
        </p:nvSpPr>
        <p:spPr>
          <a:xfrm>
            <a:off x="1026696" y="1757813"/>
            <a:ext cx="10135344" cy="3342373"/>
          </a:xfrm>
        </p:spPr>
        <p:txBody>
          <a:bodyPr/>
          <a:lstStyle/>
          <a:p>
            <a:pPr algn="just">
              <a:lnSpc>
                <a:spcPct val="150000"/>
              </a:lnSpc>
            </a:pPr>
            <a:r>
              <a:rPr lang="en-US" sz="2400" dirty="0">
                <a:solidFill>
                  <a:schemeClr val="tx1"/>
                </a:solidFill>
              </a:rPr>
              <a:t>A program is a sequence of instructions that specifies how to perform a computation. The computation might be something mathematical, such as solving a system of equations or finding the roots of a polynomial, but it can also be a symbolic computation, such as searching and replacing text in a document or something graphical, like processing an image or playing a video. </a:t>
            </a:r>
            <a:endParaRPr lang="en-NG" sz="2400" dirty="0">
              <a:solidFill>
                <a:schemeClr val="tx1"/>
              </a:solidFill>
            </a:endParaRPr>
          </a:p>
        </p:txBody>
      </p:sp>
      <p:sp>
        <p:nvSpPr>
          <p:cNvPr id="6" name="Text Placeholder 3">
            <a:extLst>
              <a:ext uri="{FF2B5EF4-FFF2-40B4-BE49-F238E27FC236}">
                <a16:creationId xmlns:a16="http://schemas.microsoft.com/office/drawing/2014/main" id="{1AFBE48C-4F33-456F-904E-24EB1CAF45F5}"/>
              </a:ext>
            </a:extLst>
          </p:cNvPr>
          <p:cNvSpPr txBox="1">
            <a:spLocks/>
          </p:cNvSpPr>
          <p:nvPr/>
        </p:nvSpPr>
        <p:spPr>
          <a:xfrm>
            <a:off x="1026696" y="5483304"/>
            <a:ext cx="8430125" cy="700445"/>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solidFill>
                  <a:schemeClr val="tx1"/>
                </a:solidFill>
              </a:rPr>
              <a:t>You use a programming language to create programs.</a:t>
            </a:r>
            <a:endParaRPr lang="en-NG" sz="2400" dirty="0">
              <a:solidFill>
                <a:schemeClr val="tx1"/>
              </a:solidFill>
            </a:endParaRPr>
          </a:p>
        </p:txBody>
      </p:sp>
    </p:spTree>
    <p:extLst>
      <p:ext uri="{BB962C8B-B14F-4D97-AF65-F5344CB8AC3E}">
        <p14:creationId xmlns:p14="http://schemas.microsoft.com/office/powerpoint/2010/main" val="320919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2C4321-36BF-4F24-8B48-D115011DEC2B}"/>
              </a:ext>
            </a:extLst>
          </p:cNvPr>
          <p:cNvSpPr>
            <a:spLocks noGrp="1"/>
          </p:cNvSpPr>
          <p:nvPr>
            <p:ph type="title"/>
          </p:nvPr>
        </p:nvSpPr>
        <p:spPr>
          <a:xfrm>
            <a:off x="729916" y="577516"/>
            <a:ext cx="11174819" cy="903767"/>
          </a:xfrm>
        </p:spPr>
        <p:txBody>
          <a:bodyPr/>
          <a:lstStyle/>
          <a:p>
            <a:pPr algn="ctr"/>
            <a:r>
              <a:rPr lang="en-US" dirty="0">
                <a:solidFill>
                  <a:schemeClr val="tx1"/>
                </a:solidFill>
              </a:rPr>
              <a:t>Types of programming languages</a:t>
            </a:r>
            <a:endParaRPr lang="en-NG" dirty="0">
              <a:solidFill>
                <a:schemeClr val="tx1"/>
              </a:solidFill>
            </a:endParaRPr>
          </a:p>
        </p:txBody>
      </p:sp>
      <p:pic>
        <p:nvPicPr>
          <p:cNvPr id="7" name="Picture 6">
            <a:extLst>
              <a:ext uri="{FF2B5EF4-FFF2-40B4-BE49-F238E27FC236}">
                <a16:creationId xmlns:a16="http://schemas.microsoft.com/office/drawing/2014/main" id="{B8D2F9C6-8AF3-463A-9335-4B7150A5A3AF}"/>
              </a:ext>
            </a:extLst>
          </p:cNvPr>
          <p:cNvPicPr>
            <a:picLocks noChangeAspect="1"/>
          </p:cNvPicPr>
          <p:nvPr/>
        </p:nvPicPr>
        <p:blipFill>
          <a:blip r:embed="rId2"/>
          <a:stretch>
            <a:fillRect/>
          </a:stretch>
        </p:blipFill>
        <p:spPr>
          <a:xfrm>
            <a:off x="1548549" y="1879630"/>
            <a:ext cx="8349430" cy="4341181"/>
          </a:xfrm>
          <a:prstGeom prst="rect">
            <a:avLst/>
          </a:prstGeom>
        </p:spPr>
      </p:pic>
    </p:spTree>
    <p:extLst>
      <p:ext uri="{BB962C8B-B14F-4D97-AF65-F5344CB8AC3E}">
        <p14:creationId xmlns:p14="http://schemas.microsoft.com/office/powerpoint/2010/main" val="73885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2ECCF5-A83E-4C21-B376-1DA17ABD1844}"/>
              </a:ext>
            </a:extLst>
          </p:cNvPr>
          <p:cNvSpPr>
            <a:spLocks noGrp="1"/>
          </p:cNvSpPr>
          <p:nvPr>
            <p:ph type="title"/>
          </p:nvPr>
        </p:nvSpPr>
        <p:spPr/>
        <p:txBody>
          <a:bodyPr/>
          <a:lstStyle/>
          <a:p>
            <a:pPr algn="ctr"/>
            <a:r>
              <a:rPr lang="en-US" dirty="0">
                <a:solidFill>
                  <a:schemeClr val="tx1"/>
                </a:solidFill>
              </a:rPr>
              <a:t>Python programming language</a:t>
            </a:r>
            <a:endParaRPr lang="en-NG" dirty="0">
              <a:solidFill>
                <a:schemeClr val="tx1"/>
              </a:solidFill>
            </a:endParaRPr>
          </a:p>
        </p:txBody>
      </p:sp>
      <p:sp>
        <p:nvSpPr>
          <p:cNvPr id="4" name="Text Placeholder 3">
            <a:extLst>
              <a:ext uri="{FF2B5EF4-FFF2-40B4-BE49-F238E27FC236}">
                <a16:creationId xmlns:a16="http://schemas.microsoft.com/office/drawing/2014/main" id="{89360586-B2DE-4E46-BF86-EF776F940278}"/>
              </a:ext>
            </a:extLst>
          </p:cNvPr>
          <p:cNvSpPr>
            <a:spLocks noGrp="1"/>
          </p:cNvSpPr>
          <p:nvPr>
            <p:ph type="body" sz="quarter" idx="14"/>
          </p:nvPr>
        </p:nvSpPr>
        <p:spPr>
          <a:xfrm>
            <a:off x="826168" y="2736290"/>
            <a:ext cx="10539664" cy="2799554"/>
          </a:xfrm>
        </p:spPr>
        <p:txBody>
          <a:bodyPr/>
          <a:lstStyle/>
          <a:p>
            <a:pPr algn="just"/>
            <a:r>
              <a:rPr lang="en-US" sz="2400" dirty="0">
                <a:solidFill>
                  <a:schemeClr val="tx1"/>
                </a:solidFill>
              </a:rPr>
              <a:t>Python is an interpreted, high-level, general-purpose programming language.</a:t>
            </a:r>
          </a:p>
          <a:p>
            <a:pPr algn="just"/>
            <a:endParaRPr lang="en-US" sz="2400" dirty="0">
              <a:solidFill>
                <a:schemeClr val="tx1"/>
              </a:solidFill>
            </a:endParaRPr>
          </a:p>
          <a:p>
            <a:pPr algn="just"/>
            <a:r>
              <a:rPr lang="en-US" sz="2400" dirty="0">
                <a:solidFill>
                  <a:schemeClr val="tx1"/>
                </a:solidFill>
              </a:rPr>
              <a:t>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endParaRPr lang="en-NG" sz="2400" dirty="0">
              <a:solidFill>
                <a:schemeClr val="tx1"/>
              </a:solidFill>
            </a:endParaRPr>
          </a:p>
        </p:txBody>
      </p:sp>
    </p:spTree>
    <p:extLst>
      <p:ext uri="{BB962C8B-B14F-4D97-AF65-F5344CB8AC3E}">
        <p14:creationId xmlns:p14="http://schemas.microsoft.com/office/powerpoint/2010/main" val="139617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6E9B3-CE4B-46B6-8613-48A49A032A91}"/>
              </a:ext>
            </a:extLst>
          </p:cNvPr>
          <p:cNvSpPr>
            <a:spLocks noGrp="1"/>
          </p:cNvSpPr>
          <p:nvPr>
            <p:ph type="title"/>
          </p:nvPr>
        </p:nvSpPr>
        <p:spPr/>
        <p:txBody>
          <a:bodyPr/>
          <a:lstStyle/>
          <a:p>
            <a:pPr algn="ctr"/>
            <a:r>
              <a:rPr lang="en-US" dirty="0">
                <a:solidFill>
                  <a:schemeClr val="tx1"/>
                </a:solidFill>
              </a:rPr>
              <a:t>INTERPRETED language VS COMPILED LANGUAGE</a:t>
            </a:r>
            <a:endParaRPr lang="en-NG" dirty="0">
              <a:solidFill>
                <a:schemeClr val="tx1"/>
              </a:solidFill>
            </a:endParaRPr>
          </a:p>
        </p:txBody>
      </p:sp>
      <p:sp>
        <p:nvSpPr>
          <p:cNvPr id="4" name="Text Placeholder 3">
            <a:extLst>
              <a:ext uri="{FF2B5EF4-FFF2-40B4-BE49-F238E27FC236}">
                <a16:creationId xmlns:a16="http://schemas.microsoft.com/office/drawing/2014/main" id="{C03DE040-A7AE-4673-9A02-940CDA64693C}"/>
              </a:ext>
            </a:extLst>
          </p:cNvPr>
          <p:cNvSpPr>
            <a:spLocks noGrp="1"/>
          </p:cNvSpPr>
          <p:nvPr>
            <p:ph type="body" sz="quarter" idx="14"/>
          </p:nvPr>
        </p:nvSpPr>
        <p:spPr>
          <a:xfrm>
            <a:off x="1199892" y="2336533"/>
            <a:ext cx="9689432" cy="4197096"/>
          </a:xfrm>
        </p:spPr>
        <p:txBody>
          <a:bodyPr/>
          <a:lstStyle/>
          <a:p>
            <a:pPr algn="just">
              <a:lnSpc>
                <a:spcPct val="150000"/>
              </a:lnSpc>
            </a:pPr>
            <a:r>
              <a:rPr lang="en-US" sz="2400" dirty="0">
                <a:solidFill>
                  <a:schemeClr val="tx1"/>
                </a:solidFill>
                <a:effectLst/>
                <a:latin typeface="Segoe UI (Body)"/>
              </a:rPr>
              <a:t>Python is commonly classified as an </a:t>
            </a:r>
            <a:r>
              <a:rPr lang="en-US" sz="2400" i="1" dirty="0">
                <a:solidFill>
                  <a:schemeClr val="tx1"/>
                </a:solidFill>
                <a:effectLst/>
                <a:latin typeface="Segoe UI (Body)"/>
              </a:rPr>
              <a:t>interpreted</a:t>
            </a:r>
            <a:r>
              <a:rPr lang="en-US" sz="2400" dirty="0">
                <a:solidFill>
                  <a:schemeClr val="tx1"/>
                </a:solidFill>
                <a:effectLst/>
                <a:latin typeface="Segoe UI (Body)"/>
              </a:rPr>
              <a:t> language. Another term used to describe an interpreted language is </a:t>
            </a:r>
            <a:r>
              <a:rPr lang="en-US" sz="2400" i="1" dirty="0">
                <a:solidFill>
                  <a:schemeClr val="tx1"/>
                </a:solidFill>
                <a:effectLst/>
                <a:latin typeface="Segoe UI (Body)"/>
              </a:rPr>
              <a:t>scripting</a:t>
            </a:r>
            <a:r>
              <a:rPr lang="en-US" sz="2400" dirty="0">
                <a:solidFill>
                  <a:schemeClr val="tx1"/>
                </a:solidFill>
                <a:effectLst/>
                <a:latin typeface="Segoe UI (Body)"/>
              </a:rPr>
              <a:t> language. To run a computer program on the CPU, the program must be in a format that the CPU understands, namely </a:t>
            </a:r>
            <a:r>
              <a:rPr lang="en-US" sz="2400" i="1" dirty="0">
                <a:solidFill>
                  <a:schemeClr val="tx1"/>
                </a:solidFill>
                <a:effectLst/>
                <a:latin typeface="Segoe UI (Body)"/>
              </a:rPr>
              <a:t>machine code</a:t>
            </a:r>
            <a:r>
              <a:rPr lang="en-US" sz="2400" dirty="0">
                <a:solidFill>
                  <a:schemeClr val="tx1"/>
                </a:solidFill>
                <a:effectLst/>
                <a:latin typeface="Segoe UI (Body)"/>
              </a:rPr>
              <a:t>. Interpreted languages do not </a:t>
            </a:r>
            <a:r>
              <a:rPr lang="en-US" sz="2400" i="1" dirty="0">
                <a:solidFill>
                  <a:schemeClr val="tx1"/>
                </a:solidFill>
                <a:effectLst/>
                <a:latin typeface="Segoe UI (Body)"/>
              </a:rPr>
              <a:t>compile</a:t>
            </a:r>
            <a:r>
              <a:rPr lang="en-US" sz="2400" dirty="0">
                <a:solidFill>
                  <a:schemeClr val="tx1"/>
                </a:solidFill>
                <a:effectLst/>
                <a:latin typeface="Segoe UI (Body)"/>
              </a:rPr>
              <a:t> directly to machine code, instead, there is a layer above, an </a:t>
            </a:r>
            <a:r>
              <a:rPr lang="en-US" sz="2400" i="1" dirty="0">
                <a:solidFill>
                  <a:schemeClr val="tx1"/>
                </a:solidFill>
                <a:effectLst/>
                <a:latin typeface="Segoe UI (Body)"/>
              </a:rPr>
              <a:t>interpreter</a:t>
            </a:r>
            <a:r>
              <a:rPr lang="en-US" sz="2400" dirty="0">
                <a:solidFill>
                  <a:schemeClr val="tx1"/>
                </a:solidFill>
                <a:effectLst/>
                <a:latin typeface="Segoe UI (Body)"/>
              </a:rPr>
              <a:t> that performs this function.</a:t>
            </a:r>
            <a:endParaRPr lang="en-NG" sz="2400" dirty="0">
              <a:solidFill>
                <a:schemeClr val="tx1"/>
              </a:solidFill>
              <a:latin typeface="Segoe UI (Body)"/>
            </a:endParaRPr>
          </a:p>
        </p:txBody>
      </p:sp>
    </p:spTree>
    <p:extLst>
      <p:ext uri="{BB962C8B-B14F-4D97-AF65-F5344CB8AC3E}">
        <p14:creationId xmlns:p14="http://schemas.microsoft.com/office/powerpoint/2010/main" val="240292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04729A-3277-4760-95AD-D7DD9E070613}"/>
              </a:ext>
            </a:extLst>
          </p:cNvPr>
          <p:cNvPicPr>
            <a:picLocks noChangeAspect="1"/>
          </p:cNvPicPr>
          <p:nvPr/>
        </p:nvPicPr>
        <p:blipFill>
          <a:blip r:embed="rId2"/>
          <a:stretch>
            <a:fillRect/>
          </a:stretch>
        </p:blipFill>
        <p:spPr>
          <a:xfrm>
            <a:off x="1451810" y="790469"/>
            <a:ext cx="9479674" cy="5385742"/>
          </a:xfrm>
          <a:prstGeom prst="rect">
            <a:avLst/>
          </a:prstGeom>
        </p:spPr>
      </p:pic>
    </p:spTree>
    <p:extLst>
      <p:ext uri="{BB962C8B-B14F-4D97-AF65-F5344CB8AC3E}">
        <p14:creationId xmlns:p14="http://schemas.microsoft.com/office/powerpoint/2010/main" val="327984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EEA93C-8B38-4160-9FCE-6BA0244C74B8}"/>
              </a:ext>
            </a:extLst>
          </p:cNvPr>
          <p:cNvSpPr>
            <a:spLocks noGrp="1"/>
          </p:cNvSpPr>
          <p:nvPr>
            <p:ph type="title"/>
          </p:nvPr>
        </p:nvSpPr>
        <p:spPr/>
        <p:txBody>
          <a:bodyPr/>
          <a:lstStyle/>
          <a:p>
            <a:pPr algn="ctr"/>
            <a:r>
              <a:rPr lang="en-US" dirty="0">
                <a:solidFill>
                  <a:schemeClr val="tx1"/>
                </a:solidFill>
              </a:rPr>
              <a:t>THE PYTHON INTERPRETER</a:t>
            </a:r>
            <a:endParaRPr lang="en-NG" dirty="0">
              <a:solidFill>
                <a:schemeClr val="tx1"/>
              </a:solidFill>
            </a:endParaRPr>
          </a:p>
        </p:txBody>
      </p:sp>
      <p:sp>
        <p:nvSpPr>
          <p:cNvPr id="10" name="Rectangle 5">
            <a:extLst>
              <a:ext uri="{FF2B5EF4-FFF2-40B4-BE49-F238E27FC236}">
                <a16:creationId xmlns:a16="http://schemas.microsoft.com/office/drawing/2014/main" id="{2CD0A720-900C-4BCD-8F71-7E3B5E06A880}"/>
              </a:ext>
            </a:extLst>
          </p:cNvPr>
          <p:cNvSpPr>
            <a:spLocks noGrp="1" noChangeArrowheads="1"/>
          </p:cNvSpPr>
          <p:nvPr>
            <p:ph type="body" sz="quarter" idx="14"/>
          </p:nvPr>
        </p:nvSpPr>
        <p:spPr bwMode="auto">
          <a:xfrm>
            <a:off x="872289" y="2259704"/>
            <a:ext cx="10447422"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NG" altLang="en-NG" sz="2400" b="0" i="0" u="none" strike="noStrike" cap="none" normalizeH="0" baseline="0" dirty="0">
                <a:ln>
                  <a:noFill/>
                </a:ln>
                <a:solidFill>
                  <a:schemeClr val="tx1"/>
                </a:solidFill>
                <a:effectLst/>
                <a:latin typeface="Segoe UI (Body)"/>
              </a:rPr>
              <a:t>Python has an </a:t>
            </a:r>
            <a:r>
              <a:rPr kumimoji="0" lang="en-NG" altLang="en-NG" sz="2400" b="0" i="1" u="none" strike="noStrike" cap="none" normalizeH="0" baseline="0" dirty="0">
                <a:ln>
                  <a:noFill/>
                </a:ln>
                <a:solidFill>
                  <a:schemeClr val="tx1"/>
                </a:solidFill>
                <a:effectLst/>
                <a:latin typeface="Segoe UI (Body)"/>
              </a:rPr>
              <a:t>interactive interpreter</a:t>
            </a:r>
            <a:r>
              <a:rPr kumimoji="0" lang="en-NG" altLang="en-NG" sz="2400" b="0" i="0" u="none" strike="noStrike" cap="none" normalizeH="0" baseline="0" dirty="0">
                <a:ln>
                  <a:noFill/>
                </a:ln>
                <a:solidFill>
                  <a:schemeClr val="tx1"/>
                </a:solidFill>
                <a:effectLst/>
                <a:latin typeface="Segoe UI (Body)"/>
              </a:rPr>
              <a:t> or </a:t>
            </a:r>
            <a:r>
              <a:rPr kumimoji="0" lang="en-NG" altLang="en-NG" sz="2400" b="0" i="1" u="none" strike="noStrike" cap="none" normalizeH="0" baseline="0" dirty="0">
                <a:ln>
                  <a:noFill/>
                </a:ln>
                <a:solidFill>
                  <a:schemeClr val="tx1"/>
                </a:solidFill>
                <a:effectLst/>
                <a:latin typeface="Segoe UI (Body)"/>
              </a:rPr>
              <a:t>REPL</a:t>
            </a:r>
            <a:r>
              <a:rPr kumimoji="0" lang="en-NG" altLang="en-NG" sz="2400" b="0" i="0" u="none" strike="noStrike" cap="none" normalizeH="0" baseline="0" dirty="0">
                <a:ln>
                  <a:noFill/>
                </a:ln>
                <a:solidFill>
                  <a:schemeClr val="tx1"/>
                </a:solidFill>
                <a:effectLst/>
                <a:latin typeface="Segoe UI (Body)"/>
              </a:rPr>
              <a:t> (Read Evaluate Print Loop). This is a loop that waits until there</a:t>
            </a:r>
            <a:r>
              <a:rPr lang="en-US" altLang="en-NG" sz="2400" dirty="0">
                <a:solidFill>
                  <a:schemeClr val="tx1"/>
                </a:solidFill>
                <a:latin typeface="Segoe UI (Body)"/>
              </a:rPr>
              <a:t> </a:t>
            </a:r>
            <a:r>
              <a:rPr kumimoji="0" lang="en-NG" altLang="en-NG" sz="2400" b="0" i="0" u="none" strike="noStrike" cap="none" normalizeH="0" baseline="0" dirty="0">
                <a:ln>
                  <a:noFill/>
                </a:ln>
                <a:solidFill>
                  <a:schemeClr val="tx1"/>
                </a:solidFill>
                <a:effectLst/>
                <a:latin typeface="Segoe UI (Body)"/>
              </a:rPr>
              <a:t>is input to read in, then evaluates it (interprets it), and prints out the result. When you run the python3 executable by itself, you launch the interactive interpreter in Python. Other environments, such as IDLE, also embed an</a:t>
            </a:r>
            <a:r>
              <a:rPr lang="en-US" altLang="en-NG" sz="2400" dirty="0">
                <a:solidFill>
                  <a:schemeClr val="tx1"/>
                </a:solidFill>
                <a:latin typeface="Segoe UI (Body)"/>
              </a:rPr>
              <a:t> </a:t>
            </a:r>
            <a:r>
              <a:rPr kumimoji="0" lang="en-NG" altLang="en-NG" sz="2400" b="0" i="0" u="none" strike="noStrike" cap="none" normalizeH="0" baseline="0" dirty="0">
                <a:ln>
                  <a:noFill/>
                </a:ln>
                <a:solidFill>
                  <a:schemeClr val="tx1"/>
                </a:solidFill>
                <a:effectLst/>
                <a:latin typeface="Segoe UI (Body)"/>
              </a:rPr>
              <a:t>interactive interpreter.</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NG" altLang="en-NG" sz="2400" b="0" i="0" u="none" strike="noStrike" cap="none" normalizeH="0" baseline="0" dirty="0">
              <a:ln>
                <a:noFill/>
              </a:ln>
              <a:solidFill>
                <a:schemeClr val="tx1"/>
              </a:solidFill>
              <a:effectLst/>
              <a:latin typeface="Segoe UI (Body)"/>
            </a:endParaRPr>
          </a:p>
        </p:txBody>
      </p:sp>
    </p:spTree>
    <p:extLst>
      <p:ext uri="{BB962C8B-B14F-4D97-AF65-F5344CB8AC3E}">
        <p14:creationId xmlns:p14="http://schemas.microsoft.com/office/powerpoint/2010/main" val="375656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5FA0AD-F61D-4286-B37F-A3EA9C87B4B1}"/>
              </a:ext>
            </a:extLst>
          </p:cNvPr>
          <p:cNvSpPr>
            <a:spLocks noGrp="1"/>
          </p:cNvSpPr>
          <p:nvPr>
            <p:ph type="title"/>
          </p:nvPr>
        </p:nvSpPr>
        <p:spPr>
          <a:xfrm>
            <a:off x="508589" y="384007"/>
            <a:ext cx="11174819" cy="903767"/>
          </a:xfrm>
        </p:spPr>
        <p:txBody>
          <a:bodyPr/>
          <a:lstStyle/>
          <a:p>
            <a:pPr algn="ctr"/>
            <a:r>
              <a:rPr lang="en-US" dirty="0">
                <a:solidFill>
                  <a:schemeClr val="tx1"/>
                </a:solidFill>
              </a:rPr>
              <a:t>Python shell</a:t>
            </a:r>
            <a:endParaRPr lang="en-NG" dirty="0">
              <a:solidFill>
                <a:schemeClr val="tx1"/>
              </a:solidFill>
            </a:endParaRPr>
          </a:p>
        </p:txBody>
      </p:sp>
      <p:pic>
        <p:nvPicPr>
          <p:cNvPr id="7" name="Picture 6">
            <a:extLst>
              <a:ext uri="{FF2B5EF4-FFF2-40B4-BE49-F238E27FC236}">
                <a16:creationId xmlns:a16="http://schemas.microsoft.com/office/drawing/2014/main" id="{4FE33FAE-E98B-4A16-A383-E00B0479291E}"/>
              </a:ext>
            </a:extLst>
          </p:cNvPr>
          <p:cNvPicPr>
            <a:picLocks noChangeAspect="1"/>
          </p:cNvPicPr>
          <p:nvPr/>
        </p:nvPicPr>
        <p:blipFill>
          <a:blip r:embed="rId2"/>
          <a:stretch>
            <a:fillRect/>
          </a:stretch>
        </p:blipFill>
        <p:spPr>
          <a:xfrm>
            <a:off x="508589" y="1287774"/>
            <a:ext cx="11174819" cy="5330598"/>
          </a:xfrm>
          <a:prstGeom prst="rect">
            <a:avLst/>
          </a:prstGeom>
        </p:spPr>
      </p:pic>
    </p:spTree>
    <p:extLst>
      <p:ext uri="{BB962C8B-B14F-4D97-AF65-F5344CB8AC3E}">
        <p14:creationId xmlns:p14="http://schemas.microsoft.com/office/powerpoint/2010/main" val="335150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1A75E7-DFDD-4CD5-B1C8-A56682229D58}"/>
              </a:ext>
            </a:extLst>
          </p:cNvPr>
          <p:cNvSpPr>
            <a:spLocks noGrp="1"/>
          </p:cNvSpPr>
          <p:nvPr>
            <p:ph type="title"/>
          </p:nvPr>
        </p:nvSpPr>
        <p:spPr>
          <a:xfrm>
            <a:off x="-318052" y="1159369"/>
            <a:ext cx="6414052" cy="903767"/>
          </a:xfrm>
        </p:spPr>
        <p:txBody>
          <a:bodyPr/>
          <a:lstStyle/>
          <a:p>
            <a:pPr algn="ctr"/>
            <a:r>
              <a:rPr lang="en-US" dirty="0">
                <a:solidFill>
                  <a:schemeClr val="tx1"/>
                </a:solidFill>
              </a:rPr>
              <a:t>WHO IS pip?</a:t>
            </a:r>
            <a:endParaRPr lang="en-NG" dirty="0">
              <a:solidFill>
                <a:schemeClr val="tx1"/>
              </a:solidFill>
            </a:endParaRPr>
          </a:p>
        </p:txBody>
      </p:sp>
      <p:sp>
        <p:nvSpPr>
          <p:cNvPr id="4" name="Text Placeholder 3">
            <a:extLst>
              <a:ext uri="{FF2B5EF4-FFF2-40B4-BE49-F238E27FC236}">
                <a16:creationId xmlns:a16="http://schemas.microsoft.com/office/drawing/2014/main" id="{9F0F727A-79B4-4837-B0B3-4A4420B32132}"/>
              </a:ext>
            </a:extLst>
          </p:cNvPr>
          <p:cNvSpPr>
            <a:spLocks noGrp="1"/>
          </p:cNvSpPr>
          <p:nvPr>
            <p:ph type="body" sz="quarter" idx="14"/>
          </p:nvPr>
        </p:nvSpPr>
        <p:spPr>
          <a:xfrm>
            <a:off x="6096000" y="1758494"/>
            <a:ext cx="5293470" cy="2417760"/>
          </a:xfrm>
        </p:spPr>
        <p:txBody>
          <a:bodyPr/>
          <a:lstStyle/>
          <a:p>
            <a:pPr algn="just">
              <a:lnSpc>
                <a:spcPct val="150000"/>
              </a:lnSpc>
            </a:pPr>
            <a:r>
              <a:rPr lang="en-US" sz="2000" dirty="0">
                <a:solidFill>
                  <a:schemeClr val="tx1"/>
                </a:solidFill>
              </a:rPr>
              <a:t>In Python, Pip is a recursive acronym which stands for </a:t>
            </a:r>
            <a:r>
              <a:rPr lang="en-US" sz="2000" b="1" dirty="0">
                <a:solidFill>
                  <a:schemeClr val="tx1"/>
                </a:solidFill>
              </a:rPr>
              <a:t>Pip Installs Packages</a:t>
            </a:r>
            <a:r>
              <a:rPr lang="en-US" sz="2000" dirty="0">
                <a:solidFill>
                  <a:schemeClr val="tx1"/>
                </a:solidFill>
              </a:rPr>
              <a:t> or </a:t>
            </a:r>
            <a:r>
              <a:rPr lang="en-US" sz="2000" b="1" dirty="0">
                <a:solidFill>
                  <a:schemeClr val="tx1"/>
                </a:solidFill>
              </a:rPr>
              <a:t>Pip Installs Python</a:t>
            </a:r>
            <a:r>
              <a:rPr lang="en-US" sz="2000" dirty="0">
                <a:solidFill>
                  <a:schemeClr val="tx1"/>
                </a:solidFill>
              </a:rPr>
              <a:t>. It can also mean </a:t>
            </a:r>
            <a:r>
              <a:rPr lang="en-US" sz="2000" b="1" dirty="0">
                <a:solidFill>
                  <a:schemeClr val="tx1"/>
                </a:solidFill>
              </a:rPr>
              <a:t>Preferred Installer Package</a:t>
            </a:r>
            <a:r>
              <a:rPr lang="en-US" sz="2000" dirty="0">
                <a:solidFill>
                  <a:schemeClr val="tx1"/>
                </a:solidFill>
              </a:rPr>
              <a:t>. Pip is Python’s package manager for python libraries.</a:t>
            </a:r>
            <a:endParaRPr lang="en-NG" sz="2000" dirty="0">
              <a:solidFill>
                <a:schemeClr val="tx1"/>
              </a:solidFill>
            </a:endParaRPr>
          </a:p>
        </p:txBody>
      </p:sp>
      <p:pic>
        <p:nvPicPr>
          <p:cNvPr id="1026" name="Picture 2" descr="BBC One - Great Expectations - Pip">
            <a:extLst>
              <a:ext uri="{FF2B5EF4-FFF2-40B4-BE49-F238E27FC236}">
                <a16:creationId xmlns:a16="http://schemas.microsoft.com/office/drawing/2014/main" id="{911096B5-4B2D-4821-BE50-561B7FF2D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08" y="2605743"/>
            <a:ext cx="5293470" cy="29819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31DF0143-5BD0-43DD-AB8C-6EC2BEDF64B0}"/>
              </a:ext>
            </a:extLst>
          </p:cNvPr>
          <p:cNvSpPr txBox="1">
            <a:spLocks/>
          </p:cNvSpPr>
          <p:nvPr/>
        </p:nvSpPr>
        <p:spPr>
          <a:xfrm>
            <a:off x="354108" y="2141546"/>
            <a:ext cx="6871253" cy="540201"/>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The boy from George Orwell’s novel, </a:t>
            </a:r>
            <a:r>
              <a:rPr lang="en-US" sz="1600" b="1" dirty="0">
                <a:solidFill>
                  <a:schemeClr val="tx1"/>
                </a:solidFill>
              </a:rPr>
              <a:t>Great Expectations</a:t>
            </a:r>
            <a:r>
              <a:rPr lang="en-US" sz="1600" dirty="0">
                <a:solidFill>
                  <a:schemeClr val="tx1"/>
                </a:solidFill>
              </a:rPr>
              <a:t>?</a:t>
            </a:r>
          </a:p>
        </p:txBody>
      </p:sp>
      <p:sp>
        <p:nvSpPr>
          <p:cNvPr id="8" name="Text Placeholder 3">
            <a:extLst>
              <a:ext uri="{FF2B5EF4-FFF2-40B4-BE49-F238E27FC236}">
                <a16:creationId xmlns:a16="http://schemas.microsoft.com/office/drawing/2014/main" id="{7445DB77-1542-4E7C-9E86-7F55CB2893E5}"/>
              </a:ext>
            </a:extLst>
          </p:cNvPr>
          <p:cNvSpPr txBox="1">
            <a:spLocks/>
          </p:cNvSpPr>
          <p:nvPr/>
        </p:nvSpPr>
        <p:spPr>
          <a:xfrm>
            <a:off x="6096000" y="4255222"/>
            <a:ext cx="5503043" cy="1648702"/>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chemeClr val="tx1"/>
                </a:solidFill>
              </a:rPr>
              <a:t>To check if pip was installed with your Python Interpreter, open up your system terminal and type:</a:t>
            </a:r>
          </a:p>
          <a:p>
            <a:pPr algn="just"/>
            <a:r>
              <a:rPr lang="en-US" sz="2000" i="1" dirty="0">
                <a:solidFill>
                  <a:schemeClr val="tx1"/>
                </a:solidFill>
              </a:rPr>
              <a:t>	pip --version</a:t>
            </a:r>
          </a:p>
        </p:txBody>
      </p:sp>
    </p:spTree>
    <p:extLst>
      <p:ext uri="{BB962C8B-B14F-4D97-AF65-F5344CB8AC3E}">
        <p14:creationId xmlns:p14="http://schemas.microsoft.com/office/powerpoint/2010/main" val="297420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F2D66A-BAC1-4478-996F-576E554C88E2}"/>
              </a:ext>
            </a:extLst>
          </p:cNvPr>
          <p:cNvSpPr>
            <a:spLocks noGrp="1"/>
          </p:cNvSpPr>
          <p:nvPr>
            <p:ph type="title"/>
          </p:nvPr>
        </p:nvSpPr>
        <p:spPr>
          <a:xfrm>
            <a:off x="1364740" y="445642"/>
            <a:ext cx="7123099" cy="341167"/>
          </a:xfrm>
        </p:spPr>
        <p:txBody>
          <a:bodyPr>
            <a:normAutofit fontScale="90000"/>
          </a:bodyPr>
          <a:lstStyle/>
          <a:p>
            <a:pPr algn="ctr"/>
            <a:r>
              <a:rPr lang="en-US" dirty="0">
                <a:solidFill>
                  <a:schemeClr val="tx1"/>
                </a:solidFill>
              </a:rPr>
              <a:t>Have you met vscOde?</a:t>
            </a:r>
            <a:endParaRPr lang="en-NG" dirty="0">
              <a:solidFill>
                <a:schemeClr val="tx1"/>
              </a:solidFill>
            </a:endParaRPr>
          </a:p>
        </p:txBody>
      </p:sp>
      <p:sp>
        <p:nvSpPr>
          <p:cNvPr id="4" name="Text Placeholder 3">
            <a:extLst>
              <a:ext uri="{FF2B5EF4-FFF2-40B4-BE49-F238E27FC236}">
                <a16:creationId xmlns:a16="http://schemas.microsoft.com/office/drawing/2014/main" id="{21C6971D-D487-4095-A205-C25973C68B3C}"/>
              </a:ext>
            </a:extLst>
          </p:cNvPr>
          <p:cNvSpPr>
            <a:spLocks noGrp="1"/>
          </p:cNvSpPr>
          <p:nvPr>
            <p:ph type="body" sz="quarter" idx="14"/>
          </p:nvPr>
        </p:nvSpPr>
        <p:spPr>
          <a:xfrm>
            <a:off x="8249214" y="1355775"/>
            <a:ext cx="3422224" cy="4808845"/>
          </a:xfrm>
        </p:spPr>
        <p:txBody>
          <a:bodyPr/>
          <a:lstStyle/>
          <a:p>
            <a:pPr algn="just"/>
            <a:r>
              <a:rPr lang="en-US" sz="1600" dirty="0">
                <a:solidFill>
                  <a:schemeClr val="tx1"/>
                </a:solidFill>
              </a:rPr>
              <a:t>Visual Studio Code is one of the many code editors for writing code.</a:t>
            </a:r>
          </a:p>
          <a:p>
            <a:pPr algn="just"/>
            <a:endParaRPr lang="en-US" sz="1600" dirty="0">
              <a:solidFill>
                <a:schemeClr val="tx1"/>
              </a:solidFill>
            </a:endParaRPr>
          </a:p>
          <a:p>
            <a:pPr algn="just"/>
            <a:r>
              <a:rPr lang="en-US" sz="1600" dirty="0">
                <a:solidFill>
                  <a:schemeClr val="tx1"/>
                </a:solidFill>
              </a:rPr>
              <a:t>Here, we configure it to be able handle python code by installing the Python extension and other automation tools to make our coding easier and a lot more interesting.</a:t>
            </a:r>
          </a:p>
          <a:p>
            <a:pPr algn="just"/>
            <a:endParaRPr lang="en-US" sz="1600" dirty="0">
              <a:solidFill>
                <a:schemeClr val="tx1"/>
              </a:solidFill>
            </a:endParaRPr>
          </a:p>
          <a:p>
            <a:pPr algn="just"/>
            <a:r>
              <a:rPr lang="en-US" sz="1600" dirty="0">
                <a:solidFill>
                  <a:srgbClr val="FF0000"/>
                </a:solidFill>
              </a:rPr>
              <a:t>Don’t forget to ask me about the difference between an IDE and an IDLE, ok?</a:t>
            </a:r>
          </a:p>
        </p:txBody>
      </p:sp>
      <p:pic>
        <p:nvPicPr>
          <p:cNvPr id="5" name="Picture 4">
            <a:extLst>
              <a:ext uri="{FF2B5EF4-FFF2-40B4-BE49-F238E27FC236}">
                <a16:creationId xmlns:a16="http://schemas.microsoft.com/office/drawing/2014/main" id="{0DC4C131-0194-4D4E-9A9F-B630F041FAFF}"/>
              </a:ext>
            </a:extLst>
          </p:cNvPr>
          <p:cNvPicPr>
            <a:picLocks noChangeAspect="1"/>
          </p:cNvPicPr>
          <p:nvPr/>
        </p:nvPicPr>
        <p:blipFill>
          <a:blip r:embed="rId2"/>
          <a:stretch>
            <a:fillRect/>
          </a:stretch>
        </p:blipFill>
        <p:spPr>
          <a:xfrm>
            <a:off x="865119" y="1278623"/>
            <a:ext cx="7284968" cy="4963151"/>
          </a:xfrm>
          <a:prstGeom prst="rect">
            <a:avLst/>
          </a:prstGeom>
        </p:spPr>
      </p:pic>
    </p:spTree>
    <p:extLst>
      <p:ext uri="{BB962C8B-B14F-4D97-AF65-F5344CB8AC3E}">
        <p14:creationId xmlns:p14="http://schemas.microsoft.com/office/powerpoint/2010/main" val="181244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720B9-D934-43AB-85C6-A50B9DF68377}"/>
              </a:ext>
            </a:extLst>
          </p:cNvPr>
          <p:cNvSpPr>
            <a:spLocks noGrp="1"/>
          </p:cNvSpPr>
          <p:nvPr>
            <p:ph type="title"/>
          </p:nvPr>
        </p:nvSpPr>
        <p:spPr>
          <a:xfrm>
            <a:off x="1300367" y="1258956"/>
            <a:ext cx="10104783" cy="609600"/>
          </a:xfrm>
        </p:spPr>
        <p:txBody>
          <a:bodyPr/>
          <a:lstStyle/>
          <a:p>
            <a:pPr algn="ctr"/>
            <a:r>
              <a:rPr lang="en-US" dirty="0">
                <a:solidFill>
                  <a:schemeClr val="tx1"/>
                </a:solidFill>
              </a:rPr>
              <a:t>Installing python extensions</a:t>
            </a:r>
            <a:endParaRPr lang="en-NG" dirty="0">
              <a:solidFill>
                <a:schemeClr val="tx1"/>
              </a:solidFill>
            </a:endParaRPr>
          </a:p>
        </p:txBody>
      </p:sp>
      <p:sp>
        <p:nvSpPr>
          <p:cNvPr id="4" name="Text Placeholder 3">
            <a:extLst>
              <a:ext uri="{FF2B5EF4-FFF2-40B4-BE49-F238E27FC236}">
                <a16:creationId xmlns:a16="http://schemas.microsoft.com/office/drawing/2014/main" id="{BF3C365A-5396-4ED1-BBB9-4D9C23C44564}"/>
              </a:ext>
            </a:extLst>
          </p:cNvPr>
          <p:cNvSpPr>
            <a:spLocks noGrp="1"/>
          </p:cNvSpPr>
          <p:nvPr>
            <p:ph type="body" sz="quarter" idx="14"/>
          </p:nvPr>
        </p:nvSpPr>
        <p:spPr>
          <a:xfrm>
            <a:off x="1560443" y="2471861"/>
            <a:ext cx="6470373" cy="3127183"/>
          </a:xfrm>
        </p:spPr>
        <p:txBody>
          <a:bodyPr/>
          <a:lstStyle/>
          <a:p>
            <a:pPr marL="285750" indent="-285750">
              <a:lnSpc>
                <a:spcPct val="200000"/>
              </a:lnSpc>
              <a:buFont typeface="Arial" panose="020B0604020202020204" pitchFamily="34" charset="0"/>
              <a:buChar char="•"/>
            </a:pPr>
            <a:r>
              <a:rPr lang="en-US" sz="2400" dirty="0">
                <a:solidFill>
                  <a:schemeClr val="tx1"/>
                </a:solidFill>
              </a:rPr>
              <a:t>Python Extension for VSCode</a:t>
            </a:r>
          </a:p>
          <a:p>
            <a:pPr marL="285750" indent="-285750">
              <a:lnSpc>
                <a:spcPct val="200000"/>
              </a:lnSpc>
              <a:buFont typeface="Arial" panose="020B0604020202020204" pitchFamily="34" charset="0"/>
              <a:buChar char="•"/>
            </a:pPr>
            <a:r>
              <a:rPr lang="en-US" sz="2400" dirty="0">
                <a:solidFill>
                  <a:schemeClr val="tx1"/>
                </a:solidFill>
              </a:rPr>
              <a:t>AREPL for Python</a:t>
            </a:r>
          </a:p>
          <a:p>
            <a:pPr marL="285750" indent="-285750">
              <a:lnSpc>
                <a:spcPct val="200000"/>
              </a:lnSpc>
              <a:buFont typeface="Arial" panose="020B0604020202020204" pitchFamily="34" charset="0"/>
              <a:buChar char="•"/>
            </a:pPr>
            <a:r>
              <a:rPr lang="en-US" sz="2400" dirty="0">
                <a:solidFill>
                  <a:schemeClr val="tx1"/>
                </a:solidFill>
              </a:rPr>
              <a:t>Kite extension</a:t>
            </a:r>
          </a:p>
          <a:p>
            <a:pPr marL="285750" indent="-285750">
              <a:lnSpc>
                <a:spcPct val="200000"/>
              </a:lnSpc>
              <a:buFont typeface="Arial" panose="020B0604020202020204" pitchFamily="34" charset="0"/>
              <a:buChar char="•"/>
            </a:pPr>
            <a:r>
              <a:rPr lang="en-US" sz="2400" dirty="0">
                <a:solidFill>
                  <a:schemeClr val="tx1"/>
                </a:solidFill>
              </a:rPr>
              <a:t>autoDocstring</a:t>
            </a:r>
            <a:endParaRPr lang="en-NG" sz="2400" dirty="0">
              <a:solidFill>
                <a:schemeClr val="tx1"/>
              </a:solidFill>
            </a:endParaRPr>
          </a:p>
        </p:txBody>
      </p:sp>
    </p:spTree>
    <p:extLst>
      <p:ext uri="{BB962C8B-B14F-4D97-AF65-F5344CB8AC3E}">
        <p14:creationId xmlns:p14="http://schemas.microsoft.com/office/powerpoint/2010/main" val="376780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262314" y="3912240"/>
            <a:ext cx="10993598" cy="810127"/>
          </a:xfrm>
        </p:spPr>
        <p:txBody>
          <a:bodyPr/>
          <a:lstStyle/>
          <a:p>
            <a:pPr algn="ctr"/>
            <a:r>
              <a:rPr lang="en-US" dirty="0">
                <a:solidFill>
                  <a:schemeClr val="tx1"/>
                </a:solidFill>
              </a:rPr>
              <a:t>The Way of the program.</a:t>
            </a:r>
          </a:p>
        </p:txBody>
      </p:sp>
      <p:sp>
        <p:nvSpPr>
          <p:cNvPr id="7" name="TextBox 6">
            <a:extLst>
              <a:ext uri="{FF2B5EF4-FFF2-40B4-BE49-F238E27FC236}">
                <a16:creationId xmlns:a16="http://schemas.microsoft.com/office/drawing/2014/main" id="{476D1E9B-40A3-4E29-8AC3-A75CD46F610C}"/>
              </a:ext>
            </a:extLst>
          </p:cNvPr>
          <p:cNvSpPr txBox="1"/>
          <p:nvPr/>
        </p:nvSpPr>
        <p:spPr>
          <a:xfrm>
            <a:off x="4059490" y="2582306"/>
            <a:ext cx="3399247" cy="1015663"/>
          </a:xfrm>
          <a:prstGeom prst="rect">
            <a:avLst/>
          </a:prstGeom>
          <a:noFill/>
        </p:spPr>
        <p:txBody>
          <a:bodyPr wrap="square" rtlCol="0">
            <a:spAutoFit/>
          </a:bodyPr>
          <a:lstStyle/>
          <a:p>
            <a:pPr algn="ctr"/>
            <a:r>
              <a:rPr lang="en-US" sz="6000" dirty="0">
                <a:latin typeface="Bahnschrift Condensed" panose="020B0502040204020203" pitchFamily="34" charset="0"/>
              </a:rPr>
              <a:t>DAY 1 : </a:t>
            </a:r>
            <a:endParaRPr lang="en-NG" sz="6000" dirty="0">
              <a:latin typeface="Bahnschrift Condensed" panose="020B0502040204020203" pitchFamily="34" charset="0"/>
            </a:endParaRPr>
          </a:p>
        </p:txBody>
      </p:sp>
    </p:spTree>
    <p:extLst>
      <p:ext uri="{BB962C8B-B14F-4D97-AF65-F5344CB8AC3E}">
        <p14:creationId xmlns:p14="http://schemas.microsoft.com/office/powerpoint/2010/main" val="389851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B8DDAD-0DAC-4EF2-BC14-36741F0952B8}"/>
              </a:ext>
            </a:extLst>
          </p:cNvPr>
          <p:cNvSpPr>
            <a:spLocks noGrp="1"/>
          </p:cNvSpPr>
          <p:nvPr>
            <p:ph type="title"/>
          </p:nvPr>
        </p:nvSpPr>
        <p:spPr>
          <a:xfrm>
            <a:off x="311425" y="530087"/>
            <a:ext cx="10528853" cy="543339"/>
          </a:xfrm>
        </p:spPr>
        <p:txBody>
          <a:bodyPr>
            <a:normAutofit fontScale="90000"/>
          </a:bodyPr>
          <a:lstStyle/>
          <a:p>
            <a:pPr algn="ctr"/>
            <a:r>
              <a:rPr lang="en-US" dirty="0">
                <a:solidFill>
                  <a:schemeClr val="tx1"/>
                </a:solidFill>
              </a:rPr>
              <a:t>“Dot py” files.</a:t>
            </a:r>
            <a:endParaRPr lang="en-NG" dirty="0">
              <a:solidFill>
                <a:schemeClr val="tx1"/>
              </a:solidFill>
            </a:endParaRPr>
          </a:p>
        </p:txBody>
      </p:sp>
      <p:sp>
        <p:nvSpPr>
          <p:cNvPr id="4" name="Text Placeholder 3">
            <a:extLst>
              <a:ext uri="{FF2B5EF4-FFF2-40B4-BE49-F238E27FC236}">
                <a16:creationId xmlns:a16="http://schemas.microsoft.com/office/drawing/2014/main" id="{5977BE86-BEA4-4A66-8FEF-8DEB4FFB7D20}"/>
              </a:ext>
            </a:extLst>
          </p:cNvPr>
          <p:cNvSpPr>
            <a:spLocks noGrp="1"/>
          </p:cNvSpPr>
          <p:nvPr>
            <p:ph type="body" sz="quarter" idx="14"/>
          </p:nvPr>
        </p:nvSpPr>
        <p:spPr>
          <a:xfrm>
            <a:off x="7089649" y="1816210"/>
            <a:ext cx="4187951" cy="4001494"/>
          </a:xfrm>
        </p:spPr>
        <p:txBody>
          <a:bodyPr/>
          <a:lstStyle/>
          <a:p>
            <a:pPr algn="just"/>
            <a:r>
              <a:rPr lang="en-US" sz="1600" dirty="0">
                <a:solidFill>
                  <a:schemeClr val="tx1"/>
                </a:solidFill>
              </a:rPr>
              <a:t>“ dot py” is the python extension. Just the way you use “dot txt” for text files and “ dot doc” for document files.</a:t>
            </a:r>
          </a:p>
          <a:p>
            <a:pPr algn="just"/>
            <a:endParaRPr lang="en-US" sz="1600" dirty="0">
              <a:solidFill>
                <a:schemeClr val="tx1"/>
              </a:solidFill>
            </a:endParaRPr>
          </a:p>
          <a:p>
            <a:pPr algn="just"/>
            <a:r>
              <a:rPr lang="en-US" sz="1600" dirty="0">
                <a:solidFill>
                  <a:schemeClr val="tx1"/>
                </a:solidFill>
              </a:rPr>
              <a:t>In Python, a dot py file with executable code in it is called a MODULE.</a:t>
            </a:r>
          </a:p>
          <a:p>
            <a:pPr algn="just"/>
            <a:endParaRPr lang="en-US" sz="1600" dirty="0">
              <a:solidFill>
                <a:schemeClr val="tx1"/>
              </a:solidFill>
            </a:endParaRPr>
          </a:p>
          <a:p>
            <a:pPr algn="just"/>
            <a:r>
              <a:rPr lang="en-US" sz="1600" dirty="0">
                <a:solidFill>
                  <a:schemeClr val="tx1"/>
                </a:solidFill>
              </a:rPr>
              <a:t>We will discuss more about the Module in subsequent classes, when we have learnt enough to populate a file with.</a:t>
            </a:r>
          </a:p>
          <a:p>
            <a:pPr algn="just"/>
            <a:endParaRPr lang="en-US" sz="1600" dirty="0">
              <a:solidFill>
                <a:schemeClr val="tx1"/>
              </a:solidFill>
            </a:endParaRPr>
          </a:p>
          <a:p>
            <a:pPr algn="just"/>
            <a:endParaRPr lang="en-NG" sz="1600" dirty="0">
              <a:solidFill>
                <a:schemeClr val="tx1"/>
              </a:solidFill>
            </a:endParaRPr>
          </a:p>
        </p:txBody>
      </p:sp>
      <p:pic>
        <p:nvPicPr>
          <p:cNvPr id="5" name="Picture 4">
            <a:extLst>
              <a:ext uri="{FF2B5EF4-FFF2-40B4-BE49-F238E27FC236}">
                <a16:creationId xmlns:a16="http://schemas.microsoft.com/office/drawing/2014/main" id="{C46F55EE-E70C-4893-9853-EAD8E8FF01BE}"/>
              </a:ext>
            </a:extLst>
          </p:cNvPr>
          <p:cNvPicPr>
            <a:picLocks noChangeAspect="1"/>
          </p:cNvPicPr>
          <p:nvPr/>
        </p:nvPicPr>
        <p:blipFill>
          <a:blip r:embed="rId2"/>
          <a:stretch>
            <a:fillRect/>
          </a:stretch>
        </p:blipFill>
        <p:spPr>
          <a:xfrm>
            <a:off x="457199" y="1816210"/>
            <a:ext cx="6367671" cy="3803258"/>
          </a:xfrm>
          <a:prstGeom prst="rect">
            <a:avLst/>
          </a:prstGeom>
        </p:spPr>
      </p:pic>
      <p:pic>
        <p:nvPicPr>
          <p:cNvPr id="7" name="Picture 6">
            <a:extLst>
              <a:ext uri="{FF2B5EF4-FFF2-40B4-BE49-F238E27FC236}">
                <a16:creationId xmlns:a16="http://schemas.microsoft.com/office/drawing/2014/main" id="{7BA3487B-06DB-4FFA-8905-A357467E52AE}"/>
              </a:ext>
            </a:extLst>
          </p:cNvPr>
          <p:cNvPicPr>
            <a:picLocks noChangeAspect="1"/>
          </p:cNvPicPr>
          <p:nvPr/>
        </p:nvPicPr>
        <p:blipFill>
          <a:blip r:embed="rId3"/>
          <a:stretch>
            <a:fillRect/>
          </a:stretch>
        </p:blipFill>
        <p:spPr>
          <a:xfrm>
            <a:off x="2186609" y="3026119"/>
            <a:ext cx="4452730" cy="1425875"/>
          </a:xfrm>
          <a:prstGeom prst="rect">
            <a:avLst/>
          </a:prstGeom>
        </p:spPr>
      </p:pic>
    </p:spTree>
    <p:extLst>
      <p:ext uri="{BB962C8B-B14F-4D97-AF65-F5344CB8AC3E}">
        <p14:creationId xmlns:p14="http://schemas.microsoft.com/office/powerpoint/2010/main" val="86035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FC4B2-163E-46FA-931C-B106F026513C}"/>
              </a:ext>
            </a:extLst>
          </p:cNvPr>
          <p:cNvSpPr>
            <a:spLocks noGrp="1"/>
          </p:cNvSpPr>
          <p:nvPr>
            <p:ph type="title"/>
          </p:nvPr>
        </p:nvSpPr>
        <p:spPr>
          <a:xfrm>
            <a:off x="417444" y="761999"/>
            <a:ext cx="10409584" cy="516835"/>
          </a:xfrm>
        </p:spPr>
        <p:txBody>
          <a:bodyPr>
            <a:normAutofit fontScale="90000"/>
          </a:bodyPr>
          <a:lstStyle/>
          <a:p>
            <a:pPr algn="ctr"/>
            <a:r>
              <a:rPr lang="en-US" dirty="0">
                <a:solidFill>
                  <a:schemeClr val="tx1"/>
                </a:solidFill>
              </a:rPr>
              <a:t>Basic mathematical operations in python</a:t>
            </a:r>
            <a:endParaRPr lang="en-NG" dirty="0">
              <a:solidFill>
                <a:schemeClr val="tx1"/>
              </a:solidFill>
            </a:endParaRPr>
          </a:p>
        </p:txBody>
      </p:sp>
      <p:sp>
        <p:nvSpPr>
          <p:cNvPr id="4" name="Text Placeholder 3">
            <a:extLst>
              <a:ext uri="{FF2B5EF4-FFF2-40B4-BE49-F238E27FC236}">
                <a16:creationId xmlns:a16="http://schemas.microsoft.com/office/drawing/2014/main" id="{F7E6C0C5-ED53-48E8-B2C4-A2F903A0658B}"/>
              </a:ext>
            </a:extLst>
          </p:cNvPr>
          <p:cNvSpPr>
            <a:spLocks noGrp="1"/>
          </p:cNvSpPr>
          <p:nvPr>
            <p:ph type="body" sz="quarter" idx="14"/>
          </p:nvPr>
        </p:nvSpPr>
        <p:spPr>
          <a:xfrm>
            <a:off x="609600" y="2200524"/>
            <a:ext cx="3246783" cy="3895477"/>
          </a:xfrm>
        </p:spPr>
        <p:txBody>
          <a:bodyPr/>
          <a:lstStyle/>
          <a:p>
            <a:pPr marL="285750" indent="-285750">
              <a:lnSpc>
                <a:spcPct val="200000"/>
              </a:lnSpc>
              <a:buFont typeface="Wingdings" panose="05000000000000000000" pitchFamily="2" charset="2"/>
              <a:buChar char="q"/>
            </a:pPr>
            <a:r>
              <a:rPr lang="en-US" dirty="0">
                <a:solidFill>
                  <a:schemeClr val="tx1"/>
                </a:solidFill>
              </a:rPr>
              <a:t>Addition</a:t>
            </a:r>
          </a:p>
          <a:p>
            <a:pPr marL="285750" indent="-285750">
              <a:lnSpc>
                <a:spcPct val="200000"/>
              </a:lnSpc>
              <a:buFont typeface="Wingdings" panose="05000000000000000000" pitchFamily="2" charset="2"/>
              <a:buChar char="q"/>
            </a:pPr>
            <a:r>
              <a:rPr lang="en-US" dirty="0">
                <a:solidFill>
                  <a:schemeClr val="tx1"/>
                </a:solidFill>
              </a:rPr>
              <a:t>Subtraction</a:t>
            </a:r>
          </a:p>
          <a:p>
            <a:pPr marL="285750" indent="-285750">
              <a:lnSpc>
                <a:spcPct val="200000"/>
              </a:lnSpc>
              <a:buFont typeface="Wingdings" panose="05000000000000000000" pitchFamily="2" charset="2"/>
              <a:buChar char="q"/>
            </a:pPr>
            <a:r>
              <a:rPr lang="en-US" dirty="0">
                <a:solidFill>
                  <a:schemeClr val="tx1"/>
                </a:solidFill>
              </a:rPr>
              <a:t>Multiplication</a:t>
            </a:r>
          </a:p>
          <a:p>
            <a:pPr marL="285750" indent="-285750">
              <a:lnSpc>
                <a:spcPct val="200000"/>
              </a:lnSpc>
              <a:buFont typeface="Wingdings" panose="05000000000000000000" pitchFamily="2" charset="2"/>
              <a:buChar char="q"/>
            </a:pPr>
            <a:r>
              <a:rPr lang="en-US" dirty="0">
                <a:solidFill>
                  <a:schemeClr val="tx1"/>
                </a:solidFill>
              </a:rPr>
              <a:t>Division</a:t>
            </a:r>
          </a:p>
          <a:p>
            <a:pPr marL="285750" indent="-285750">
              <a:lnSpc>
                <a:spcPct val="200000"/>
              </a:lnSpc>
              <a:buFont typeface="Wingdings" panose="05000000000000000000" pitchFamily="2" charset="2"/>
              <a:buChar char="q"/>
            </a:pPr>
            <a:r>
              <a:rPr lang="en-US" dirty="0">
                <a:solidFill>
                  <a:schemeClr val="tx1"/>
                </a:solidFill>
              </a:rPr>
              <a:t>Modulus</a:t>
            </a:r>
          </a:p>
          <a:p>
            <a:pPr marL="285750" indent="-285750">
              <a:lnSpc>
                <a:spcPct val="200000"/>
              </a:lnSpc>
              <a:buFont typeface="Wingdings" panose="05000000000000000000" pitchFamily="2" charset="2"/>
              <a:buChar char="q"/>
            </a:pPr>
            <a:r>
              <a:rPr lang="en-US" dirty="0">
                <a:solidFill>
                  <a:schemeClr val="tx1"/>
                </a:solidFill>
              </a:rPr>
              <a:t>Exponentiation</a:t>
            </a:r>
          </a:p>
          <a:p>
            <a:pPr marL="285750" indent="-285750">
              <a:lnSpc>
                <a:spcPct val="200000"/>
              </a:lnSpc>
              <a:buFont typeface="Wingdings" panose="05000000000000000000" pitchFamily="2" charset="2"/>
              <a:buChar char="q"/>
            </a:pPr>
            <a:r>
              <a:rPr lang="en-US" dirty="0">
                <a:solidFill>
                  <a:schemeClr val="tx1"/>
                </a:solidFill>
              </a:rPr>
              <a:t>Floor division</a:t>
            </a:r>
          </a:p>
          <a:p>
            <a:pPr marL="285750" indent="-285750">
              <a:lnSpc>
                <a:spcPct val="200000"/>
              </a:lnSpc>
              <a:buFont typeface="Wingdings" panose="05000000000000000000" pitchFamily="2" charset="2"/>
              <a:buChar char="q"/>
            </a:pPr>
            <a:endParaRPr lang="en-NG" dirty="0">
              <a:solidFill>
                <a:schemeClr val="tx1"/>
              </a:solidFill>
            </a:endParaRPr>
          </a:p>
        </p:txBody>
      </p:sp>
      <p:sp>
        <p:nvSpPr>
          <p:cNvPr id="8" name="Text Placeholder 3">
            <a:extLst>
              <a:ext uri="{FF2B5EF4-FFF2-40B4-BE49-F238E27FC236}">
                <a16:creationId xmlns:a16="http://schemas.microsoft.com/office/drawing/2014/main" id="{BC33AAFD-B4B6-486B-BD7C-351E9727BC57}"/>
              </a:ext>
            </a:extLst>
          </p:cNvPr>
          <p:cNvSpPr txBox="1">
            <a:spLocks/>
          </p:cNvSpPr>
          <p:nvPr/>
        </p:nvSpPr>
        <p:spPr>
          <a:xfrm>
            <a:off x="4247319" y="2214439"/>
            <a:ext cx="5466524" cy="3417735"/>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Addition Operator : </a:t>
            </a:r>
            <a:r>
              <a:rPr lang="en-US" dirty="0">
                <a:solidFill>
                  <a:schemeClr val="tx1"/>
                </a:solidFill>
              </a:rPr>
              <a:t>In Python, </a:t>
            </a:r>
            <a:r>
              <a:rPr lang="en-US" b="1" dirty="0">
                <a:solidFill>
                  <a:schemeClr val="tx1"/>
                </a:solidFill>
              </a:rPr>
              <a:t>+</a:t>
            </a:r>
            <a:r>
              <a:rPr lang="en-US" dirty="0">
                <a:solidFill>
                  <a:schemeClr val="tx1"/>
                </a:solidFill>
              </a:rPr>
              <a:t> is the addition operator. It is used to add 2 values.</a:t>
            </a:r>
          </a:p>
          <a:p>
            <a:pPr>
              <a:lnSpc>
                <a:spcPct val="200000"/>
              </a:lnSpc>
            </a:pPr>
            <a:r>
              <a:rPr lang="en-US" dirty="0">
                <a:solidFill>
                  <a:schemeClr val="tx1"/>
                </a:solidFill>
              </a:rPr>
              <a:t>EXAMPLE:</a:t>
            </a:r>
          </a:p>
          <a:p>
            <a:pPr lvl="1">
              <a:lnSpc>
                <a:spcPct val="200000"/>
              </a:lnSpc>
            </a:pPr>
            <a:r>
              <a:rPr lang="en-US" sz="1600" b="1" dirty="0">
                <a:solidFill>
                  <a:schemeClr val="tx1"/>
                </a:solidFill>
              </a:rPr>
              <a:t>Val_1 = 1</a:t>
            </a:r>
          </a:p>
          <a:p>
            <a:pPr lvl="1">
              <a:lnSpc>
                <a:spcPct val="200000"/>
              </a:lnSpc>
            </a:pPr>
            <a:r>
              <a:rPr lang="en-US" sz="1600" b="1" dirty="0">
                <a:solidFill>
                  <a:schemeClr val="tx1"/>
                </a:solidFill>
              </a:rPr>
              <a:t>Val_2 = 3</a:t>
            </a:r>
          </a:p>
          <a:p>
            <a:pPr lvl="1">
              <a:lnSpc>
                <a:spcPct val="200000"/>
              </a:lnSpc>
            </a:pPr>
            <a:r>
              <a:rPr lang="en-US" sz="1600" b="1" dirty="0">
                <a:solidFill>
                  <a:schemeClr val="tx1"/>
                </a:solidFill>
              </a:rPr>
              <a:t>Val_3 = Val_1 + Val_2</a:t>
            </a:r>
            <a:endParaRPr lang="en-NG" sz="1600" b="1" dirty="0">
              <a:solidFill>
                <a:schemeClr val="tx1"/>
              </a:solidFill>
            </a:endParaRPr>
          </a:p>
        </p:txBody>
      </p:sp>
    </p:spTree>
    <p:extLst>
      <p:ext uri="{BB962C8B-B14F-4D97-AF65-F5344CB8AC3E}">
        <p14:creationId xmlns:p14="http://schemas.microsoft.com/office/powerpoint/2010/main" val="125446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E8D46FAA-05BB-408A-9B21-A8DBC1F8E6D5}"/>
              </a:ext>
            </a:extLst>
          </p:cNvPr>
          <p:cNvSpPr txBox="1">
            <a:spLocks/>
          </p:cNvSpPr>
          <p:nvPr/>
        </p:nvSpPr>
        <p:spPr>
          <a:xfrm>
            <a:off x="424066" y="1571708"/>
            <a:ext cx="5466524" cy="4192988"/>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Subtraction Operator : </a:t>
            </a:r>
            <a:r>
              <a:rPr lang="en-US" dirty="0">
                <a:solidFill>
                  <a:schemeClr val="tx1"/>
                </a:solidFill>
              </a:rPr>
              <a:t>In Python, </a:t>
            </a:r>
            <a:r>
              <a:rPr lang="en-US" b="1" dirty="0">
                <a:solidFill>
                  <a:schemeClr val="tx1"/>
                </a:solidFill>
              </a:rPr>
              <a:t>–</a:t>
            </a:r>
            <a:r>
              <a:rPr lang="en-US" dirty="0">
                <a:solidFill>
                  <a:schemeClr val="tx1"/>
                </a:solidFill>
              </a:rPr>
              <a:t> is the subtraction operator. It is used to subtract the second value from the first value.</a:t>
            </a:r>
          </a:p>
          <a:p>
            <a:pPr>
              <a:lnSpc>
                <a:spcPct val="200000"/>
              </a:lnSpc>
            </a:pPr>
            <a:r>
              <a:rPr lang="en-US" dirty="0">
                <a:solidFill>
                  <a:schemeClr val="tx1"/>
                </a:solidFill>
              </a:rPr>
              <a:t>EXAMPLE:</a:t>
            </a:r>
          </a:p>
          <a:p>
            <a:pPr lvl="1">
              <a:lnSpc>
                <a:spcPct val="200000"/>
              </a:lnSpc>
            </a:pPr>
            <a:r>
              <a:rPr lang="en-US" sz="1600" b="1" dirty="0"/>
              <a:t>Val_1 = 7</a:t>
            </a:r>
          </a:p>
          <a:p>
            <a:pPr lvl="1">
              <a:lnSpc>
                <a:spcPct val="200000"/>
              </a:lnSpc>
            </a:pPr>
            <a:r>
              <a:rPr lang="en-US" sz="1600" b="1" dirty="0"/>
              <a:t>Val_2 = 3</a:t>
            </a:r>
          </a:p>
          <a:p>
            <a:pPr lvl="1">
              <a:lnSpc>
                <a:spcPct val="200000"/>
              </a:lnSpc>
            </a:pPr>
            <a:r>
              <a:rPr lang="en-US" sz="1600" b="1" dirty="0"/>
              <a:t>Val_3 = Val_1 - Val_2</a:t>
            </a:r>
            <a:endParaRPr lang="en-NG" sz="1600" b="1" dirty="0"/>
          </a:p>
        </p:txBody>
      </p:sp>
      <p:sp>
        <p:nvSpPr>
          <p:cNvPr id="7" name="Text Placeholder 3">
            <a:extLst>
              <a:ext uri="{FF2B5EF4-FFF2-40B4-BE49-F238E27FC236}">
                <a16:creationId xmlns:a16="http://schemas.microsoft.com/office/drawing/2014/main" id="{301733FA-C08C-422C-A398-FCF9422BB677}"/>
              </a:ext>
            </a:extLst>
          </p:cNvPr>
          <p:cNvSpPr txBox="1">
            <a:spLocks/>
          </p:cNvSpPr>
          <p:nvPr/>
        </p:nvSpPr>
        <p:spPr>
          <a:xfrm>
            <a:off x="6096000" y="1571709"/>
            <a:ext cx="5466524" cy="4192987"/>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Multiplication Operator : </a:t>
            </a:r>
            <a:r>
              <a:rPr lang="en-US" dirty="0">
                <a:solidFill>
                  <a:schemeClr val="tx1"/>
                </a:solidFill>
              </a:rPr>
              <a:t>In Python, </a:t>
            </a:r>
            <a:r>
              <a:rPr lang="en-US" b="1" dirty="0">
                <a:solidFill>
                  <a:schemeClr val="tx1"/>
                </a:solidFill>
              </a:rPr>
              <a:t>*</a:t>
            </a:r>
            <a:r>
              <a:rPr lang="en-US" dirty="0">
                <a:solidFill>
                  <a:schemeClr val="tx1"/>
                </a:solidFill>
              </a:rPr>
              <a:t> is the multiplication operator. It is used to find the product of 2 values..</a:t>
            </a:r>
          </a:p>
          <a:p>
            <a:pPr>
              <a:lnSpc>
                <a:spcPct val="200000"/>
              </a:lnSpc>
            </a:pPr>
            <a:r>
              <a:rPr lang="en-US" dirty="0">
                <a:solidFill>
                  <a:schemeClr val="tx1"/>
                </a:solidFill>
              </a:rPr>
              <a:t>EXAMPLE:</a:t>
            </a:r>
          </a:p>
          <a:p>
            <a:pPr lvl="1">
              <a:lnSpc>
                <a:spcPct val="200000"/>
              </a:lnSpc>
            </a:pPr>
            <a:r>
              <a:rPr lang="en-US" sz="1600" b="1" dirty="0"/>
              <a:t>Val_1 = 5</a:t>
            </a:r>
          </a:p>
          <a:p>
            <a:pPr lvl="1">
              <a:lnSpc>
                <a:spcPct val="200000"/>
              </a:lnSpc>
            </a:pPr>
            <a:r>
              <a:rPr lang="en-US" sz="1600" b="1" dirty="0"/>
              <a:t>Val_2 = 3</a:t>
            </a:r>
          </a:p>
          <a:p>
            <a:pPr lvl="1">
              <a:lnSpc>
                <a:spcPct val="200000"/>
              </a:lnSpc>
            </a:pPr>
            <a:r>
              <a:rPr lang="en-US" sz="1600" b="1" dirty="0"/>
              <a:t>Val_3 = Val_1 * Val_2</a:t>
            </a:r>
            <a:endParaRPr lang="en-NG" sz="1600" b="1" dirty="0"/>
          </a:p>
        </p:txBody>
      </p:sp>
    </p:spTree>
    <p:extLst>
      <p:ext uri="{BB962C8B-B14F-4D97-AF65-F5344CB8AC3E}">
        <p14:creationId xmlns:p14="http://schemas.microsoft.com/office/powerpoint/2010/main" val="27418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CDC4D9FA-ECEE-42C5-A796-08A8FFA5181E}"/>
              </a:ext>
            </a:extLst>
          </p:cNvPr>
          <p:cNvSpPr txBox="1">
            <a:spLocks/>
          </p:cNvSpPr>
          <p:nvPr/>
        </p:nvSpPr>
        <p:spPr>
          <a:xfrm>
            <a:off x="424066" y="1571708"/>
            <a:ext cx="5466524" cy="4192988"/>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Division Operator : </a:t>
            </a:r>
            <a:r>
              <a:rPr lang="en-US" dirty="0">
                <a:solidFill>
                  <a:schemeClr val="tx1"/>
                </a:solidFill>
              </a:rPr>
              <a:t>In Python, </a:t>
            </a:r>
            <a:r>
              <a:rPr lang="en-US" b="1" dirty="0">
                <a:solidFill>
                  <a:schemeClr val="tx1"/>
                </a:solidFill>
              </a:rPr>
              <a:t>/</a:t>
            </a:r>
            <a:r>
              <a:rPr lang="en-US" dirty="0">
                <a:solidFill>
                  <a:schemeClr val="tx1"/>
                </a:solidFill>
              </a:rPr>
              <a:t> is the division operator. It is used to find the quotient when first operand is divided by the second.</a:t>
            </a:r>
          </a:p>
          <a:p>
            <a:pPr>
              <a:lnSpc>
                <a:spcPct val="200000"/>
              </a:lnSpc>
            </a:pPr>
            <a:r>
              <a:rPr lang="en-US" dirty="0">
                <a:solidFill>
                  <a:schemeClr val="tx1"/>
                </a:solidFill>
              </a:rPr>
              <a:t>EXAMPLE:</a:t>
            </a:r>
          </a:p>
          <a:p>
            <a:pPr lvl="1">
              <a:lnSpc>
                <a:spcPct val="200000"/>
              </a:lnSpc>
            </a:pPr>
            <a:r>
              <a:rPr lang="en-US" sz="1600" b="1" dirty="0"/>
              <a:t>Val_1 = 6</a:t>
            </a:r>
          </a:p>
          <a:p>
            <a:pPr lvl="1">
              <a:lnSpc>
                <a:spcPct val="200000"/>
              </a:lnSpc>
            </a:pPr>
            <a:r>
              <a:rPr lang="en-US" sz="1600" b="1" dirty="0"/>
              <a:t>Val_2 = 3</a:t>
            </a:r>
          </a:p>
          <a:p>
            <a:pPr lvl="1">
              <a:lnSpc>
                <a:spcPct val="200000"/>
              </a:lnSpc>
            </a:pPr>
            <a:r>
              <a:rPr lang="en-US" sz="1600" b="1" dirty="0"/>
              <a:t>Val_3 = Val_1 / Val_2</a:t>
            </a:r>
            <a:endParaRPr lang="en-NG" sz="1600" b="1" dirty="0"/>
          </a:p>
        </p:txBody>
      </p:sp>
      <p:sp>
        <p:nvSpPr>
          <p:cNvPr id="9" name="Text Placeholder 3">
            <a:extLst>
              <a:ext uri="{FF2B5EF4-FFF2-40B4-BE49-F238E27FC236}">
                <a16:creationId xmlns:a16="http://schemas.microsoft.com/office/drawing/2014/main" id="{C72D3C17-387F-4E5D-9E1E-FE8807978352}"/>
              </a:ext>
            </a:extLst>
          </p:cNvPr>
          <p:cNvSpPr txBox="1">
            <a:spLocks/>
          </p:cNvSpPr>
          <p:nvPr/>
        </p:nvSpPr>
        <p:spPr>
          <a:xfrm>
            <a:off x="6301412" y="1571708"/>
            <a:ext cx="5466524" cy="4192988"/>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Modulus Operator : </a:t>
            </a:r>
            <a:r>
              <a:rPr lang="en-US" dirty="0">
                <a:solidFill>
                  <a:schemeClr val="tx1"/>
                </a:solidFill>
              </a:rPr>
              <a:t>In Python, </a:t>
            </a:r>
            <a:r>
              <a:rPr lang="en-US" b="1" dirty="0">
                <a:solidFill>
                  <a:schemeClr val="tx1"/>
                </a:solidFill>
              </a:rPr>
              <a:t>%</a:t>
            </a:r>
            <a:r>
              <a:rPr lang="en-US" dirty="0">
                <a:solidFill>
                  <a:schemeClr val="tx1"/>
                </a:solidFill>
              </a:rPr>
              <a:t> is the modulus operator. It is used to find the remainder when first operand is divided by the second.</a:t>
            </a:r>
            <a:br>
              <a:rPr lang="en-US" dirty="0">
                <a:solidFill>
                  <a:schemeClr val="tx1"/>
                </a:solidFill>
              </a:rPr>
            </a:br>
            <a:r>
              <a:rPr lang="en-US" dirty="0">
                <a:solidFill>
                  <a:schemeClr val="tx1"/>
                </a:solidFill>
              </a:rPr>
              <a:t>EXAMPLE:</a:t>
            </a:r>
          </a:p>
          <a:p>
            <a:pPr lvl="1">
              <a:lnSpc>
                <a:spcPct val="200000"/>
              </a:lnSpc>
            </a:pPr>
            <a:r>
              <a:rPr lang="en-US" sz="1600" b="1" dirty="0"/>
              <a:t>Val_1 = 7</a:t>
            </a:r>
          </a:p>
          <a:p>
            <a:pPr lvl="1">
              <a:lnSpc>
                <a:spcPct val="200000"/>
              </a:lnSpc>
            </a:pPr>
            <a:r>
              <a:rPr lang="en-US" sz="1600" b="1" dirty="0"/>
              <a:t>Val_2 = 3</a:t>
            </a:r>
          </a:p>
          <a:p>
            <a:pPr lvl="1">
              <a:lnSpc>
                <a:spcPct val="200000"/>
              </a:lnSpc>
            </a:pPr>
            <a:r>
              <a:rPr lang="en-US" sz="1600" b="1" dirty="0"/>
              <a:t>Val_3 = Val_1 %  Val_2</a:t>
            </a:r>
            <a:endParaRPr lang="en-NG" sz="1600" b="1" dirty="0"/>
          </a:p>
        </p:txBody>
      </p:sp>
    </p:spTree>
    <p:extLst>
      <p:ext uri="{BB962C8B-B14F-4D97-AF65-F5344CB8AC3E}">
        <p14:creationId xmlns:p14="http://schemas.microsoft.com/office/powerpoint/2010/main" val="2196056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E814BFAD-82AE-4499-A2CB-0B2F0354A64F}"/>
              </a:ext>
            </a:extLst>
          </p:cNvPr>
          <p:cNvSpPr txBox="1">
            <a:spLocks/>
          </p:cNvSpPr>
          <p:nvPr/>
        </p:nvSpPr>
        <p:spPr>
          <a:xfrm>
            <a:off x="357805" y="1240404"/>
            <a:ext cx="5466524" cy="4192988"/>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Exponentiation Operator : </a:t>
            </a:r>
            <a:r>
              <a:rPr lang="en-US" dirty="0">
                <a:solidFill>
                  <a:schemeClr val="tx1"/>
                </a:solidFill>
              </a:rPr>
              <a:t>In Python, </a:t>
            </a:r>
            <a:r>
              <a:rPr lang="en-US" b="1" dirty="0">
                <a:solidFill>
                  <a:schemeClr val="tx1"/>
                </a:solidFill>
              </a:rPr>
              <a:t>**</a:t>
            </a:r>
            <a:r>
              <a:rPr lang="en-US" dirty="0">
                <a:solidFill>
                  <a:schemeClr val="tx1"/>
                </a:solidFill>
              </a:rPr>
              <a:t> is the exponentiation operator. It is used to raise the first operand to power of second.</a:t>
            </a:r>
          </a:p>
          <a:p>
            <a:pPr>
              <a:lnSpc>
                <a:spcPct val="200000"/>
              </a:lnSpc>
            </a:pPr>
            <a:r>
              <a:rPr lang="en-US" dirty="0">
                <a:solidFill>
                  <a:schemeClr val="tx1"/>
                </a:solidFill>
              </a:rPr>
              <a:t>EXAMPLE:</a:t>
            </a:r>
          </a:p>
          <a:p>
            <a:pPr lvl="1">
              <a:lnSpc>
                <a:spcPct val="200000"/>
              </a:lnSpc>
            </a:pPr>
            <a:r>
              <a:rPr lang="en-US" sz="1600" b="1" dirty="0"/>
              <a:t>Val_1 = 2</a:t>
            </a:r>
          </a:p>
          <a:p>
            <a:pPr lvl="1">
              <a:lnSpc>
                <a:spcPct val="200000"/>
              </a:lnSpc>
            </a:pPr>
            <a:r>
              <a:rPr lang="en-US" sz="1600" b="1" dirty="0"/>
              <a:t>Val_2 = 3</a:t>
            </a:r>
          </a:p>
          <a:p>
            <a:pPr lvl="1">
              <a:lnSpc>
                <a:spcPct val="200000"/>
              </a:lnSpc>
            </a:pPr>
            <a:r>
              <a:rPr lang="en-US" sz="1600" b="1" dirty="0"/>
              <a:t>Val_3 = Val_1 **  Val_2</a:t>
            </a:r>
            <a:endParaRPr lang="en-NG" sz="1600" b="1" dirty="0"/>
          </a:p>
        </p:txBody>
      </p:sp>
      <p:sp>
        <p:nvSpPr>
          <p:cNvPr id="7" name="Text Placeholder 3">
            <a:extLst>
              <a:ext uri="{FF2B5EF4-FFF2-40B4-BE49-F238E27FC236}">
                <a16:creationId xmlns:a16="http://schemas.microsoft.com/office/drawing/2014/main" id="{6DA5BF52-7F32-4C8A-89DC-95382A700702}"/>
              </a:ext>
            </a:extLst>
          </p:cNvPr>
          <p:cNvSpPr txBox="1">
            <a:spLocks/>
          </p:cNvSpPr>
          <p:nvPr/>
        </p:nvSpPr>
        <p:spPr>
          <a:xfrm>
            <a:off x="6096000" y="1240404"/>
            <a:ext cx="5466524" cy="4617057"/>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q"/>
            </a:pPr>
            <a:r>
              <a:rPr lang="en-US" b="1" dirty="0">
                <a:solidFill>
                  <a:schemeClr val="tx1"/>
                </a:solidFill>
              </a:rPr>
              <a:t>Floor division : </a:t>
            </a:r>
            <a:r>
              <a:rPr lang="en-US" dirty="0">
                <a:solidFill>
                  <a:schemeClr val="tx1"/>
                </a:solidFill>
              </a:rPr>
              <a:t>In Python, </a:t>
            </a:r>
            <a:r>
              <a:rPr lang="en-US" b="1" dirty="0">
                <a:solidFill>
                  <a:schemeClr val="tx1"/>
                </a:solidFill>
              </a:rPr>
              <a:t>//</a:t>
            </a:r>
            <a:r>
              <a:rPr lang="en-US" dirty="0">
                <a:solidFill>
                  <a:schemeClr val="tx1"/>
                </a:solidFill>
              </a:rPr>
              <a:t> is used to conduct the floor division. It is used to find the floor of the quotient when first operand is divided by the second.</a:t>
            </a:r>
          </a:p>
          <a:p>
            <a:pPr>
              <a:lnSpc>
                <a:spcPct val="200000"/>
              </a:lnSpc>
            </a:pPr>
            <a:r>
              <a:rPr lang="en-US" dirty="0">
                <a:solidFill>
                  <a:schemeClr val="tx1"/>
                </a:solidFill>
              </a:rPr>
              <a:t>EXAMPLE:</a:t>
            </a:r>
          </a:p>
          <a:p>
            <a:pPr lvl="1">
              <a:lnSpc>
                <a:spcPct val="200000"/>
              </a:lnSpc>
            </a:pPr>
            <a:r>
              <a:rPr lang="en-US" sz="1600" b="1" dirty="0"/>
              <a:t>Val_1 = 6</a:t>
            </a:r>
          </a:p>
          <a:p>
            <a:pPr lvl="1">
              <a:lnSpc>
                <a:spcPct val="200000"/>
              </a:lnSpc>
            </a:pPr>
            <a:r>
              <a:rPr lang="en-US" sz="1600" b="1" dirty="0"/>
              <a:t>Val_2 = 3</a:t>
            </a:r>
          </a:p>
          <a:p>
            <a:pPr lvl="1">
              <a:lnSpc>
                <a:spcPct val="200000"/>
              </a:lnSpc>
            </a:pPr>
            <a:r>
              <a:rPr lang="en-US" sz="1600" b="1" dirty="0"/>
              <a:t>Val_3 = Val_1 // Val_2</a:t>
            </a:r>
            <a:endParaRPr lang="en-NG" sz="1600" b="1" dirty="0"/>
          </a:p>
        </p:txBody>
      </p:sp>
    </p:spTree>
    <p:extLst>
      <p:ext uri="{BB962C8B-B14F-4D97-AF65-F5344CB8AC3E}">
        <p14:creationId xmlns:p14="http://schemas.microsoft.com/office/powerpoint/2010/main" val="3195722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7EF92-9830-475E-B296-A054293A920C}"/>
              </a:ext>
            </a:extLst>
          </p:cNvPr>
          <p:cNvSpPr>
            <a:spLocks noGrp="1"/>
          </p:cNvSpPr>
          <p:nvPr>
            <p:ph type="title"/>
          </p:nvPr>
        </p:nvSpPr>
        <p:spPr>
          <a:xfrm>
            <a:off x="-112647" y="1484243"/>
            <a:ext cx="11174819" cy="903767"/>
          </a:xfrm>
        </p:spPr>
        <p:txBody>
          <a:bodyPr/>
          <a:lstStyle/>
          <a:p>
            <a:pPr algn="ctr"/>
            <a:r>
              <a:rPr lang="en-US" dirty="0">
                <a:solidFill>
                  <a:schemeClr val="tx1"/>
                </a:solidFill>
              </a:rPr>
              <a:t>Reference books</a:t>
            </a:r>
            <a:endParaRPr lang="en-NG" dirty="0">
              <a:solidFill>
                <a:schemeClr val="tx1"/>
              </a:solidFill>
            </a:endParaRPr>
          </a:p>
        </p:txBody>
      </p:sp>
      <p:sp>
        <p:nvSpPr>
          <p:cNvPr id="4" name="Text Placeholder 3">
            <a:extLst>
              <a:ext uri="{FF2B5EF4-FFF2-40B4-BE49-F238E27FC236}">
                <a16:creationId xmlns:a16="http://schemas.microsoft.com/office/drawing/2014/main" id="{DB96AA42-D9B0-4626-991A-8E84A87439B9}"/>
              </a:ext>
            </a:extLst>
          </p:cNvPr>
          <p:cNvSpPr>
            <a:spLocks noGrp="1"/>
          </p:cNvSpPr>
          <p:nvPr>
            <p:ph type="body" sz="quarter" idx="14"/>
          </p:nvPr>
        </p:nvSpPr>
        <p:spPr>
          <a:xfrm>
            <a:off x="909389" y="2647090"/>
            <a:ext cx="10152783" cy="3044719"/>
          </a:xfrm>
        </p:spPr>
        <p:txBody>
          <a:bodyPr/>
          <a:lstStyle/>
          <a:p>
            <a:pPr marL="285750" indent="-285750" algn="just">
              <a:lnSpc>
                <a:spcPct val="150000"/>
              </a:lnSpc>
              <a:buFont typeface="Arial" panose="020B0604020202020204" pitchFamily="34" charset="0"/>
              <a:buChar char="•"/>
            </a:pPr>
            <a:r>
              <a:rPr lang="en-US" sz="1600" b="1" dirty="0">
                <a:solidFill>
                  <a:schemeClr val="tx1"/>
                </a:solidFill>
                <a:latin typeface="Segoe UI (Body)"/>
              </a:rPr>
              <a:t>How to Think Like a Computer Scientist: Learning with Python 3 Documentation Release 3rd Edition. </a:t>
            </a:r>
            <a:r>
              <a:rPr lang="en-US" sz="1600" dirty="0">
                <a:solidFill>
                  <a:schemeClr val="tx1"/>
                </a:solidFill>
                <a:latin typeface="Segoe UI (Body)"/>
              </a:rPr>
              <a:t>Peter Wentworth, Jeffrey Elkner, Allen B. Downey and Chris Meyers.</a:t>
            </a:r>
          </a:p>
          <a:p>
            <a:pPr marL="285750" indent="-285750" algn="just">
              <a:lnSpc>
                <a:spcPct val="150000"/>
              </a:lnSpc>
              <a:buFont typeface="Arial" panose="020B0604020202020204" pitchFamily="34" charset="0"/>
              <a:buChar char="•"/>
            </a:pPr>
            <a:r>
              <a:rPr lang="en-US" sz="1600" b="1" dirty="0">
                <a:solidFill>
                  <a:schemeClr val="tx1"/>
                </a:solidFill>
                <a:latin typeface="Segoe UI (Body)"/>
              </a:rPr>
              <a:t>Python for Informatics Exploring Information. </a:t>
            </a:r>
            <a:r>
              <a:rPr lang="en-US" sz="1600" dirty="0">
                <a:solidFill>
                  <a:schemeClr val="tx1"/>
                </a:solidFill>
                <a:latin typeface="Segoe UI (Body)"/>
              </a:rPr>
              <a:t>Charles Severance.</a:t>
            </a:r>
          </a:p>
          <a:p>
            <a:pPr marL="285750" indent="-285750" algn="just">
              <a:lnSpc>
                <a:spcPct val="150000"/>
              </a:lnSpc>
              <a:buFont typeface="Arial" panose="020B0604020202020204" pitchFamily="34" charset="0"/>
              <a:buChar char="•"/>
            </a:pPr>
            <a:r>
              <a:rPr lang="en-US" sz="1600" b="1" dirty="0">
                <a:solidFill>
                  <a:schemeClr val="tx1"/>
                </a:solidFill>
                <a:latin typeface="Segoe UI (Body)"/>
              </a:rPr>
              <a:t>Think Python.</a:t>
            </a:r>
            <a:r>
              <a:rPr lang="en-US" sz="1600" dirty="0">
                <a:solidFill>
                  <a:schemeClr val="tx1"/>
                </a:solidFill>
                <a:latin typeface="Segoe UI (Body)"/>
              </a:rPr>
              <a:t> Allen B. Downey.</a:t>
            </a:r>
          </a:p>
          <a:p>
            <a:pPr marL="285750" indent="-285750" algn="just">
              <a:lnSpc>
                <a:spcPct val="150000"/>
              </a:lnSpc>
              <a:buFont typeface="Arial" panose="020B0604020202020204" pitchFamily="34" charset="0"/>
              <a:buChar char="•"/>
            </a:pPr>
            <a:r>
              <a:rPr lang="en-US" sz="1600" b="1" dirty="0">
                <a:solidFill>
                  <a:schemeClr val="tx1"/>
                </a:solidFill>
                <a:latin typeface="Segoe UI (Body)"/>
              </a:rPr>
              <a:t>Learn to Program with Python 3: A Step-by-Step Guide to Programming — Second Edition — </a:t>
            </a:r>
            <a:r>
              <a:rPr lang="en-US" sz="1600" dirty="0">
                <a:solidFill>
                  <a:schemeClr val="tx1"/>
                </a:solidFill>
                <a:latin typeface="Segoe UI (Body)"/>
              </a:rPr>
              <a:t>Irv Kalb.</a:t>
            </a:r>
          </a:p>
          <a:p>
            <a:pPr marL="285750" indent="-285750">
              <a:buFont typeface="Arial" panose="020B0604020202020204" pitchFamily="34" charset="0"/>
              <a:buChar char="•"/>
            </a:pPr>
            <a:r>
              <a:rPr lang="en-US" sz="1600" b="1" dirty="0">
                <a:solidFill>
                  <a:schemeClr val="tx1"/>
                </a:solidFill>
                <a:latin typeface="Segoe UI (Body)"/>
              </a:rPr>
              <a:t>Treading on Python Series: Illustrated Guide to Python 3.</a:t>
            </a:r>
            <a:r>
              <a:rPr lang="en-US" sz="1600" dirty="0">
                <a:solidFill>
                  <a:schemeClr val="tx1"/>
                </a:solidFill>
                <a:latin typeface="Segoe UI (Body)"/>
              </a:rPr>
              <a:t> Matt Harrison.</a:t>
            </a:r>
          </a:p>
          <a:p>
            <a:pPr marL="285750" indent="-285750">
              <a:buFont typeface="Arial" panose="020B0604020202020204" pitchFamily="34" charset="0"/>
              <a:buChar char="•"/>
            </a:pPr>
            <a:r>
              <a:rPr lang="en-US" sz="1600" b="1" dirty="0">
                <a:solidFill>
                  <a:schemeClr val="tx1"/>
                </a:solidFill>
                <a:effectLst/>
                <a:latin typeface="Segoe UI (Body)"/>
              </a:rPr>
              <a:t>Introduction to Computation and Programming Using Python with Application to Understanding Data.</a:t>
            </a:r>
            <a:r>
              <a:rPr lang="en-US" sz="1600" dirty="0">
                <a:solidFill>
                  <a:schemeClr val="tx1"/>
                </a:solidFill>
                <a:effectLst/>
                <a:latin typeface="Segoe UI (Body)"/>
              </a:rPr>
              <a:t> John V. Guttag.</a:t>
            </a:r>
          </a:p>
          <a:p>
            <a:pPr marL="285750" indent="-285750">
              <a:buFont typeface="Arial" panose="020B0604020202020204" pitchFamily="34" charset="0"/>
              <a:buChar char="•"/>
            </a:pPr>
            <a:endParaRPr lang="en-US" sz="1600" dirty="0">
              <a:solidFill>
                <a:schemeClr val="tx1"/>
              </a:solidFill>
              <a:latin typeface="Segoe UI (Body)"/>
            </a:endParaRPr>
          </a:p>
          <a:p>
            <a:pPr marL="285750" indent="-285750" algn="just">
              <a:lnSpc>
                <a:spcPct val="150000"/>
              </a:lnSpc>
              <a:buFont typeface="Arial" panose="020B0604020202020204" pitchFamily="34" charset="0"/>
              <a:buChar char="•"/>
            </a:pPr>
            <a:endParaRPr lang="en-US" sz="1600" dirty="0">
              <a:solidFill>
                <a:schemeClr val="tx1"/>
              </a:solidFill>
              <a:latin typeface="Segoe UI (Body)"/>
            </a:endParaRPr>
          </a:p>
          <a:p>
            <a:pPr marL="285750" indent="-285750" algn="just">
              <a:lnSpc>
                <a:spcPct val="150000"/>
              </a:lnSpc>
              <a:buFont typeface="Arial" panose="020B0604020202020204" pitchFamily="34" charset="0"/>
              <a:buChar char="•"/>
            </a:pPr>
            <a:endParaRPr lang="en-US" sz="1600" dirty="0">
              <a:solidFill>
                <a:schemeClr val="tx1"/>
              </a:solidFill>
              <a:latin typeface="Segoe UI (Body)"/>
            </a:endParaRPr>
          </a:p>
          <a:p>
            <a:pPr marL="285750" indent="-285750" algn="just">
              <a:lnSpc>
                <a:spcPct val="150000"/>
              </a:lnSpc>
              <a:buFont typeface="Arial" panose="020B0604020202020204" pitchFamily="34" charset="0"/>
              <a:buChar char="•"/>
            </a:pPr>
            <a:endParaRPr lang="en-NG" sz="1600" b="1" dirty="0">
              <a:solidFill>
                <a:schemeClr val="tx1"/>
              </a:solidFill>
              <a:latin typeface="Segoe UI (Body)"/>
            </a:endParaRPr>
          </a:p>
        </p:txBody>
      </p:sp>
    </p:spTree>
    <p:extLst>
      <p:ext uri="{BB962C8B-B14F-4D97-AF65-F5344CB8AC3E}">
        <p14:creationId xmlns:p14="http://schemas.microsoft.com/office/powerpoint/2010/main" val="38515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EE1692-C0FD-4F69-AC46-51567DF4DF3E}"/>
              </a:ext>
            </a:extLst>
          </p:cNvPr>
          <p:cNvSpPr>
            <a:spLocks noGrp="1"/>
          </p:cNvSpPr>
          <p:nvPr>
            <p:ph type="title"/>
          </p:nvPr>
        </p:nvSpPr>
        <p:spPr>
          <a:xfrm>
            <a:off x="363876" y="574287"/>
            <a:ext cx="11174819" cy="903767"/>
          </a:xfrm>
        </p:spPr>
        <p:txBody>
          <a:bodyPr/>
          <a:lstStyle/>
          <a:p>
            <a:pPr algn="ctr"/>
            <a:r>
              <a:rPr lang="en-US" dirty="0">
                <a:solidFill>
                  <a:schemeClr val="tx1"/>
                </a:solidFill>
              </a:rPr>
              <a:t>COMPUTER SYSTEMS</a:t>
            </a:r>
            <a:endParaRPr lang="en-NG" dirty="0">
              <a:solidFill>
                <a:schemeClr val="tx1"/>
              </a:solidFill>
            </a:endParaRPr>
          </a:p>
        </p:txBody>
      </p:sp>
      <p:sp>
        <p:nvSpPr>
          <p:cNvPr id="5" name="Text Placeholder 4">
            <a:extLst>
              <a:ext uri="{FF2B5EF4-FFF2-40B4-BE49-F238E27FC236}">
                <a16:creationId xmlns:a16="http://schemas.microsoft.com/office/drawing/2014/main" id="{7B0573F5-A66F-4B21-BEA5-992EC7A4647B}"/>
              </a:ext>
            </a:extLst>
          </p:cNvPr>
          <p:cNvSpPr>
            <a:spLocks noGrp="1"/>
          </p:cNvSpPr>
          <p:nvPr>
            <p:ph type="body" sz="quarter" idx="15"/>
          </p:nvPr>
        </p:nvSpPr>
        <p:spPr>
          <a:xfrm>
            <a:off x="1344339" y="5181181"/>
            <a:ext cx="1305346" cy="309533"/>
          </a:xfrm>
        </p:spPr>
        <p:txBody>
          <a:bodyPr/>
          <a:lstStyle/>
          <a:p>
            <a:r>
              <a:rPr lang="en-US" sz="2000" b="0" dirty="0"/>
              <a:t>DESKTOP</a:t>
            </a:r>
            <a:endParaRPr lang="en-NG" sz="2000" b="0" dirty="0"/>
          </a:p>
        </p:txBody>
      </p:sp>
      <p:pic>
        <p:nvPicPr>
          <p:cNvPr id="2050" name="Picture 2" descr="Desktop Computer Vector Stock Illustration - Download Image Now - iStock">
            <a:extLst>
              <a:ext uri="{FF2B5EF4-FFF2-40B4-BE49-F238E27FC236}">
                <a16:creationId xmlns:a16="http://schemas.microsoft.com/office/drawing/2014/main" id="{2BD840BB-CD6D-40C9-A5C6-874217DD0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76" y="2451017"/>
            <a:ext cx="3266273" cy="2448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spberry Pi - Wikipedia">
            <a:extLst>
              <a:ext uri="{FF2B5EF4-FFF2-40B4-BE49-F238E27FC236}">
                <a16:creationId xmlns:a16="http://schemas.microsoft.com/office/drawing/2014/main" id="{586E103C-6325-4144-A185-804A672CD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57" y="4418763"/>
            <a:ext cx="2582527" cy="15248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4">
            <a:extLst>
              <a:ext uri="{FF2B5EF4-FFF2-40B4-BE49-F238E27FC236}">
                <a16:creationId xmlns:a16="http://schemas.microsoft.com/office/drawing/2014/main" id="{E320765B-6BCF-4660-9A71-D71E541FB9AB}"/>
              </a:ext>
            </a:extLst>
          </p:cNvPr>
          <p:cNvSpPr txBox="1">
            <a:spLocks/>
          </p:cNvSpPr>
          <p:nvPr/>
        </p:nvSpPr>
        <p:spPr>
          <a:xfrm>
            <a:off x="4497190" y="5998454"/>
            <a:ext cx="2103209" cy="30130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RASPBERRY PI</a:t>
            </a:r>
            <a:endParaRPr lang="en-NG" sz="2000" b="0" dirty="0"/>
          </a:p>
        </p:txBody>
      </p:sp>
      <p:pic>
        <p:nvPicPr>
          <p:cNvPr id="2054" name="Picture 6" descr="Microsoft Surface Laptop Go 12.4&quot; Touch-Screen Intel 10th Generation Core  i5 8GB Memory 128GB Solid State Drive Ice Blue THH-00024 - Best Buy">
            <a:extLst>
              <a:ext uri="{FF2B5EF4-FFF2-40B4-BE49-F238E27FC236}">
                <a16:creationId xmlns:a16="http://schemas.microsoft.com/office/drawing/2014/main" id="{E2F3DE9E-DC9D-4932-A115-0A58FD43F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078" y="2353040"/>
            <a:ext cx="2771775" cy="16573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4">
            <a:extLst>
              <a:ext uri="{FF2B5EF4-FFF2-40B4-BE49-F238E27FC236}">
                <a16:creationId xmlns:a16="http://schemas.microsoft.com/office/drawing/2014/main" id="{9BEC4E98-F930-4D33-BDF1-C32C5A64F69B}"/>
              </a:ext>
            </a:extLst>
          </p:cNvPr>
          <p:cNvSpPr txBox="1">
            <a:spLocks/>
          </p:cNvSpPr>
          <p:nvPr/>
        </p:nvSpPr>
        <p:spPr>
          <a:xfrm>
            <a:off x="6693467" y="4117462"/>
            <a:ext cx="2103209" cy="30130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LAPTOP</a:t>
            </a:r>
            <a:endParaRPr lang="en-NG" sz="2000" b="0" dirty="0"/>
          </a:p>
        </p:txBody>
      </p:sp>
      <p:pic>
        <p:nvPicPr>
          <p:cNvPr id="9" name="Picture 8">
            <a:extLst>
              <a:ext uri="{FF2B5EF4-FFF2-40B4-BE49-F238E27FC236}">
                <a16:creationId xmlns:a16="http://schemas.microsoft.com/office/drawing/2014/main" id="{7BE30A25-AD89-411A-93EC-8BBE9F0235D5}"/>
              </a:ext>
            </a:extLst>
          </p:cNvPr>
          <p:cNvPicPr>
            <a:picLocks noChangeAspect="1"/>
          </p:cNvPicPr>
          <p:nvPr/>
        </p:nvPicPr>
        <p:blipFill>
          <a:blip r:embed="rId5"/>
          <a:stretch>
            <a:fillRect/>
          </a:stretch>
        </p:blipFill>
        <p:spPr>
          <a:xfrm>
            <a:off x="9451047" y="2662734"/>
            <a:ext cx="1660736" cy="3210756"/>
          </a:xfrm>
          <a:prstGeom prst="rect">
            <a:avLst/>
          </a:prstGeom>
        </p:spPr>
      </p:pic>
      <p:sp>
        <p:nvSpPr>
          <p:cNvPr id="15" name="Text Placeholder 4">
            <a:extLst>
              <a:ext uri="{FF2B5EF4-FFF2-40B4-BE49-F238E27FC236}">
                <a16:creationId xmlns:a16="http://schemas.microsoft.com/office/drawing/2014/main" id="{1E0D2B1F-ED1C-4417-8374-B44F90B315F5}"/>
              </a:ext>
            </a:extLst>
          </p:cNvPr>
          <p:cNvSpPr txBox="1">
            <a:spLocks/>
          </p:cNvSpPr>
          <p:nvPr/>
        </p:nvSpPr>
        <p:spPr>
          <a:xfrm>
            <a:off x="9220116" y="5982103"/>
            <a:ext cx="2411902" cy="317652"/>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ANDROID PHONE</a:t>
            </a:r>
            <a:endParaRPr lang="en-NG" sz="2000" b="0" dirty="0"/>
          </a:p>
        </p:txBody>
      </p:sp>
    </p:spTree>
    <p:extLst>
      <p:ext uri="{BB962C8B-B14F-4D97-AF65-F5344CB8AC3E}">
        <p14:creationId xmlns:p14="http://schemas.microsoft.com/office/powerpoint/2010/main" val="282886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CCC12-1746-4FB2-A0EE-4205B03DCCE8}"/>
              </a:ext>
            </a:extLst>
          </p:cNvPr>
          <p:cNvSpPr>
            <a:spLocks noGrp="1"/>
          </p:cNvSpPr>
          <p:nvPr>
            <p:ph type="title"/>
          </p:nvPr>
        </p:nvSpPr>
        <p:spPr/>
        <p:txBody>
          <a:bodyPr/>
          <a:lstStyle/>
          <a:p>
            <a:pPr algn="ctr"/>
            <a:r>
              <a:rPr lang="en-US" dirty="0">
                <a:solidFill>
                  <a:schemeClr val="tx1"/>
                </a:solidFill>
              </a:rPr>
              <a:t>Computer hardware architecture.</a:t>
            </a:r>
            <a:endParaRPr lang="en-NG" dirty="0"/>
          </a:p>
        </p:txBody>
      </p:sp>
      <p:pic>
        <p:nvPicPr>
          <p:cNvPr id="7" name="Picture 6">
            <a:extLst>
              <a:ext uri="{FF2B5EF4-FFF2-40B4-BE49-F238E27FC236}">
                <a16:creationId xmlns:a16="http://schemas.microsoft.com/office/drawing/2014/main" id="{AB628E29-7073-4D5B-8B99-3927761BA9B7}"/>
              </a:ext>
            </a:extLst>
          </p:cNvPr>
          <p:cNvPicPr>
            <a:picLocks noChangeAspect="1"/>
          </p:cNvPicPr>
          <p:nvPr/>
        </p:nvPicPr>
        <p:blipFill>
          <a:blip r:embed="rId2"/>
          <a:stretch>
            <a:fillRect/>
          </a:stretch>
        </p:blipFill>
        <p:spPr>
          <a:xfrm>
            <a:off x="1007387" y="2217007"/>
            <a:ext cx="10074442" cy="4037489"/>
          </a:xfrm>
          <a:prstGeom prst="rect">
            <a:avLst/>
          </a:prstGeom>
        </p:spPr>
      </p:pic>
    </p:spTree>
    <p:extLst>
      <p:ext uri="{BB962C8B-B14F-4D97-AF65-F5344CB8AC3E}">
        <p14:creationId xmlns:p14="http://schemas.microsoft.com/office/powerpoint/2010/main" val="23874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DB20F-DE2A-4B2C-8B23-91D8AB30B015}"/>
              </a:ext>
            </a:extLst>
          </p:cNvPr>
          <p:cNvSpPr>
            <a:spLocks noGrp="1"/>
          </p:cNvSpPr>
          <p:nvPr>
            <p:ph type="title"/>
          </p:nvPr>
        </p:nvSpPr>
        <p:spPr>
          <a:xfrm>
            <a:off x="385043" y="395644"/>
            <a:ext cx="11174819" cy="903767"/>
          </a:xfrm>
        </p:spPr>
        <p:txBody>
          <a:bodyPr/>
          <a:lstStyle/>
          <a:p>
            <a:pPr algn="ctr"/>
            <a:r>
              <a:rPr lang="en-US" dirty="0">
                <a:solidFill>
                  <a:schemeClr val="tx1"/>
                </a:solidFill>
              </a:rPr>
              <a:t>Computer hardware architecture.</a:t>
            </a:r>
            <a:endParaRPr lang="en-NG" dirty="0">
              <a:solidFill>
                <a:schemeClr val="tx1"/>
              </a:solidFill>
            </a:endParaRPr>
          </a:p>
        </p:txBody>
      </p:sp>
      <p:pic>
        <p:nvPicPr>
          <p:cNvPr id="11" name="Picture 10">
            <a:extLst>
              <a:ext uri="{FF2B5EF4-FFF2-40B4-BE49-F238E27FC236}">
                <a16:creationId xmlns:a16="http://schemas.microsoft.com/office/drawing/2014/main" id="{B2A51A14-3325-44F3-A4D6-B54F75945A40}"/>
              </a:ext>
            </a:extLst>
          </p:cNvPr>
          <p:cNvPicPr>
            <a:picLocks noChangeAspect="1"/>
          </p:cNvPicPr>
          <p:nvPr/>
        </p:nvPicPr>
        <p:blipFill>
          <a:blip r:embed="rId2"/>
          <a:stretch>
            <a:fillRect/>
          </a:stretch>
        </p:blipFill>
        <p:spPr>
          <a:xfrm>
            <a:off x="1509241" y="1391654"/>
            <a:ext cx="8669748" cy="5162944"/>
          </a:xfrm>
          <a:prstGeom prst="rect">
            <a:avLst/>
          </a:prstGeom>
        </p:spPr>
      </p:pic>
    </p:spTree>
    <p:extLst>
      <p:ext uri="{BB962C8B-B14F-4D97-AF65-F5344CB8AC3E}">
        <p14:creationId xmlns:p14="http://schemas.microsoft.com/office/powerpoint/2010/main" val="206077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1553EF-5567-4B70-9106-2D6D855A2275}"/>
              </a:ext>
            </a:extLst>
          </p:cNvPr>
          <p:cNvSpPr>
            <a:spLocks noGrp="1"/>
          </p:cNvSpPr>
          <p:nvPr>
            <p:ph type="title"/>
          </p:nvPr>
        </p:nvSpPr>
        <p:spPr>
          <a:xfrm>
            <a:off x="457199" y="670769"/>
            <a:ext cx="11174819" cy="903767"/>
          </a:xfrm>
        </p:spPr>
        <p:txBody>
          <a:bodyPr/>
          <a:lstStyle/>
          <a:p>
            <a:pPr algn="ctr"/>
            <a:r>
              <a:rPr lang="en-US" dirty="0">
                <a:solidFill>
                  <a:schemeClr val="tx1"/>
                </a:solidFill>
              </a:rPr>
              <a:t>CENTRAL PROCESSING UNIT (CPU)</a:t>
            </a:r>
            <a:endParaRPr lang="en-NG" dirty="0">
              <a:solidFill>
                <a:schemeClr val="tx1"/>
              </a:solidFill>
            </a:endParaRPr>
          </a:p>
        </p:txBody>
      </p:sp>
      <p:sp>
        <p:nvSpPr>
          <p:cNvPr id="4" name="Text Placeholder 3">
            <a:extLst>
              <a:ext uri="{FF2B5EF4-FFF2-40B4-BE49-F238E27FC236}">
                <a16:creationId xmlns:a16="http://schemas.microsoft.com/office/drawing/2014/main" id="{923AF01B-2EF7-492E-AFFC-603EF2706542}"/>
              </a:ext>
            </a:extLst>
          </p:cNvPr>
          <p:cNvSpPr>
            <a:spLocks noGrp="1"/>
          </p:cNvSpPr>
          <p:nvPr>
            <p:ph type="body" sz="quarter" idx="14"/>
          </p:nvPr>
        </p:nvSpPr>
        <p:spPr>
          <a:xfrm>
            <a:off x="6525126" y="2780694"/>
            <a:ext cx="5106892" cy="2935704"/>
          </a:xfrm>
        </p:spPr>
        <p:txBody>
          <a:bodyPr/>
          <a:lstStyle/>
          <a:p>
            <a:pPr algn="just"/>
            <a:r>
              <a:rPr lang="en-US" sz="2000" dirty="0">
                <a:solidFill>
                  <a:schemeClr val="tx1"/>
                </a:solidFill>
              </a:rPr>
              <a:t>A central processing unit, or CPU, is a piece of hardware that enables your computer to interact with all of the applications and programs installed. A CPU interprets the program’s instructions and creates the output that you interface with when you’re using a computer.</a:t>
            </a:r>
            <a:endParaRPr lang="en-NG" sz="2000" dirty="0">
              <a:solidFill>
                <a:schemeClr val="tx1"/>
              </a:solidFill>
            </a:endParaRPr>
          </a:p>
        </p:txBody>
      </p:sp>
      <p:pic>
        <p:nvPicPr>
          <p:cNvPr id="1026" name="Picture 2" descr="How to check CPU and memory usage | PCWorld">
            <a:extLst>
              <a:ext uri="{FF2B5EF4-FFF2-40B4-BE49-F238E27FC236}">
                <a16:creationId xmlns:a16="http://schemas.microsoft.com/office/drawing/2014/main" id="{2A33A41A-1559-49EA-8155-65B334083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82" y="1973179"/>
            <a:ext cx="5712481" cy="4214052"/>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EF4572A3-21D4-4373-89C9-1FCEDCE51E9C}"/>
              </a:ext>
            </a:extLst>
          </p:cNvPr>
          <p:cNvSpPr txBox="1">
            <a:spLocks/>
          </p:cNvSpPr>
          <p:nvPr/>
        </p:nvSpPr>
        <p:spPr>
          <a:xfrm>
            <a:off x="6525126" y="3404938"/>
            <a:ext cx="4993106" cy="1187115"/>
          </a:xfrm>
          <a:prstGeom prst="rect">
            <a:avLst/>
          </a:prstGeom>
        </p:spPr>
        <p:txBody>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tx1"/>
              </a:solidFill>
            </a:endParaRPr>
          </a:p>
        </p:txBody>
      </p:sp>
    </p:spTree>
    <p:extLst>
      <p:ext uri="{BB962C8B-B14F-4D97-AF65-F5344CB8AC3E}">
        <p14:creationId xmlns:p14="http://schemas.microsoft.com/office/powerpoint/2010/main" val="406434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24DFC-65DD-48BB-8816-FD5DAC76B010}"/>
              </a:ext>
            </a:extLst>
          </p:cNvPr>
          <p:cNvSpPr>
            <a:spLocks noGrp="1"/>
          </p:cNvSpPr>
          <p:nvPr>
            <p:ph type="title"/>
          </p:nvPr>
        </p:nvSpPr>
        <p:spPr>
          <a:xfrm>
            <a:off x="344904" y="545431"/>
            <a:ext cx="11174819" cy="903767"/>
          </a:xfrm>
        </p:spPr>
        <p:txBody>
          <a:bodyPr/>
          <a:lstStyle/>
          <a:p>
            <a:pPr algn="ctr"/>
            <a:r>
              <a:rPr lang="en-US" dirty="0">
                <a:solidFill>
                  <a:schemeClr val="tx1"/>
                </a:solidFill>
              </a:rPr>
              <a:t>Random access memory (ram)</a:t>
            </a:r>
            <a:endParaRPr lang="en-NG" dirty="0">
              <a:solidFill>
                <a:schemeClr val="tx1"/>
              </a:solidFill>
            </a:endParaRPr>
          </a:p>
        </p:txBody>
      </p:sp>
      <p:sp>
        <p:nvSpPr>
          <p:cNvPr id="4" name="Text Placeholder 3">
            <a:extLst>
              <a:ext uri="{FF2B5EF4-FFF2-40B4-BE49-F238E27FC236}">
                <a16:creationId xmlns:a16="http://schemas.microsoft.com/office/drawing/2014/main" id="{CD99F159-1155-4090-970F-3B2664F5482A}"/>
              </a:ext>
            </a:extLst>
          </p:cNvPr>
          <p:cNvSpPr>
            <a:spLocks noGrp="1"/>
          </p:cNvSpPr>
          <p:nvPr>
            <p:ph type="body" sz="quarter" idx="14"/>
          </p:nvPr>
        </p:nvSpPr>
        <p:spPr>
          <a:xfrm>
            <a:off x="6705600" y="2115473"/>
            <a:ext cx="5053263" cy="3430603"/>
          </a:xfrm>
        </p:spPr>
        <p:txBody>
          <a:bodyPr/>
          <a:lstStyle/>
          <a:p>
            <a:pPr algn="just"/>
            <a:endParaRPr lang="en-US" dirty="0">
              <a:solidFill>
                <a:schemeClr val="tx1"/>
              </a:solidFill>
            </a:endParaRPr>
          </a:p>
          <a:p>
            <a:pPr algn="just"/>
            <a:r>
              <a:rPr lang="en-US" dirty="0">
                <a:solidFill>
                  <a:schemeClr val="tx1"/>
                </a:solidFill>
              </a:rPr>
              <a:t>Alternatively referred to as main memory, primary memory, or system memory, RAM (random-access memory) is a hardware device that allows information to be stored and retrieved on a computer.</a:t>
            </a:r>
          </a:p>
          <a:p>
            <a:pPr algn="just"/>
            <a:endParaRPr lang="en-US" dirty="0">
              <a:solidFill>
                <a:schemeClr val="tx1"/>
              </a:solidFill>
            </a:endParaRPr>
          </a:p>
          <a:p>
            <a:pPr algn="just"/>
            <a:r>
              <a:rPr lang="en-US" dirty="0">
                <a:solidFill>
                  <a:schemeClr val="tx1"/>
                </a:solidFill>
              </a:rPr>
              <a:t>Currently, the largest single stick of RAM is 128 </a:t>
            </a:r>
            <a:r>
              <a:rPr lang="en-US" dirty="0">
                <a:solidFill>
                  <a:schemeClr val="tx1"/>
                </a:solidFill>
                <a:hlinkClick r:id="rId2">
                  <a:extLst>
                    <a:ext uri="{A12FA001-AC4F-418D-AE19-62706E023703}">
                      <ahyp:hlinkClr xmlns:ahyp="http://schemas.microsoft.com/office/drawing/2018/hyperlinkcolor" val="tx"/>
                    </a:ext>
                  </a:extLst>
                </a:hlinkClick>
              </a:rPr>
              <a:t>GB</a:t>
            </a:r>
            <a:r>
              <a:rPr lang="en-US" dirty="0">
                <a:solidFill>
                  <a:schemeClr val="tx1"/>
                </a:solidFill>
              </a:rPr>
              <a:t>.</a:t>
            </a:r>
            <a:endParaRPr lang="en-NG" dirty="0">
              <a:solidFill>
                <a:schemeClr val="tx1"/>
              </a:solidFill>
            </a:endParaRPr>
          </a:p>
        </p:txBody>
      </p:sp>
      <p:pic>
        <p:nvPicPr>
          <p:cNvPr id="7" name="Picture 6">
            <a:extLst>
              <a:ext uri="{FF2B5EF4-FFF2-40B4-BE49-F238E27FC236}">
                <a16:creationId xmlns:a16="http://schemas.microsoft.com/office/drawing/2014/main" id="{392BE8FA-E487-40DE-AD64-4F3F06DC1920}"/>
              </a:ext>
            </a:extLst>
          </p:cNvPr>
          <p:cNvPicPr>
            <a:picLocks noChangeAspect="1"/>
          </p:cNvPicPr>
          <p:nvPr/>
        </p:nvPicPr>
        <p:blipFill>
          <a:blip r:embed="rId3"/>
          <a:stretch>
            <a:fillRect/>
          </a:stretch>
        </p:blipFill>
        <p:spPr>
          <a:xfrm>
            <a:off x="704349" y="2272366"/>
            <a:ext cx="5821715" cy="3430602"/>
          </a:xfrm>
          <a:prstGeom prst="rect">
            <a:avLst/>
          </a:prstGeom>
        </p:spPr>
      </p:pic>
    </p:spTree>
    <p:extLst>
      <p:ext uri="{BB962C8B-B14F-4D97-AF65-F5344CB8AC3E}">
        <p14:creationId xmlns:p14="http://schemas.microsoft.com/office/powerpoint/2010/main" val="116706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1CFBEA-3391-4429-A030-7F22A34C9AA4}"/>
              </a:ext>
            </a:extLst>
          </p:cNvPr>
          <p:cNvSpPr>
            <a:spLocks noGrp="1"/>
          </p:cNvSpPr>
          <p:nvPr>
            <p:ph type="title"/>
          </p:nvPr>
        </p:nvSpPr>
        <p:spPr/>
        <p:txBody>
          <a:bodyPr/>
          <a:lstStyle/>
          <a:p>
            <a:pPr algn="ctr"/>
            <a:r>
              <a:rPr lang="en-US" dirty="0">
                <a:solidFill>
                  <a:schemeClr val="tx1"/>
                </a:solidFill>
              </a:rPr>
              <a:t>Read-only memory</a:t>
            </a:r>
            <a:endParaRPr lang="en-NG" dirty="0">
              <a:solidFill>
                <a:schemeClr val="tx1"/>
              </a:solidFill>
            </a:endParaRPr>
          </a:p>
        </p:txBody>
      </p:sp>
      <p:sp>
        <p:nvSpPr>
          <p:cNvPr id="4" name="Text Placeholder 3">
            <a:extLst>
              <a:ext uri="{FF2B5EF4-FFF2-40B4-BE49-F238E27FC236}">
                <a16:creationId xmlns:a16="http://schemas.microsoft.com/office/drawing/2014/main" id="{99C3DDEC-81B2-4CBF-8AA7-597A9B800E0D}"/>
              </a:ext>
            </a:extLst>
          </p:cNvPr>
          <p:cNvSpPr>
            <a:spLocks noGrp="1"/>
          </p:cNvSpPr>
          <p:nvPr>
            <p:ph type="body" sz="quarter" idx="14"/>
          </p:nvPr>
        </p:nvSpPr>
        <p:spPr>
          <a:xfrm>
            <a:off x="6371807" y="3281883"/>
            <a:ext cx="4645152" cy="1802067"/>
          </a:xfrm>
        </p:spPr>
        <p:txBody>
          <a:bodyPr/>
          <a:lstStyle/>
          <a:p>
            <a:pPr algn="just"/>
            <a:r>
              <a:rPr lang="en-US" dirty="0">
                <a:solidFill>
                  <a:schemeClr val="tx1"/>
                </a:solidFill>
              </a:rPr>
              <a:t>Read-only memory (ROM) is a type of storage medium that permanently stores data on personal computers (PCs) and other electronic devices.</a:t>
            </a:r>
            <a:endParaRPr lang="en-NG" dirty="0">
              <a:solidFill>
                <a:schemeClr val="tx1"/>
              </a:solidFill>
            </a:endParaRPr>
          </a:p>
        </p:txBody>
      </p:sp>
      <p:pic>
        <p:nvPicPr>
          <p:cNvPr id="3074" name="Picture 2" descr="Buy 500GB Toshiba 2.5-inch SATA laptop hard drive 5400rpm, 8MB cache  MQ01ABD050 Online in Nigeria. B008RZLSWE">
            <a:extLst>
              <a:ext uri="{FF2B5EF4-FFF2-40B4-BE49-F238E27FC236}">
                <a16:creationId xmlns:a16="http://schemas.microsoft.com/office/drawing/2014/main" id="{71796579-80A5-4360-9ED5-EBE52E407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658" y="2343193"/>
            <a:ext cx="4760537" cy="3600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2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AF828-FFF0-40C9-B5E4-7AD5A649EBA9}"/>
              </a:ext>
            </a:extLst>
          </p:cNvPr>
          <p:cNvSpPr>
            <a:spLocks noGrp="1"/>
          </p:cNvSpPr>
          <p:nvPr>
            <p:ph type="title"/>
          </p:nvPr>
        </p:nvSpPr>
        <p:spPr>
          <a:xfrm>
            <a:off x="508590" y="358346"/>
            <a:ext cx="11174819" cy="903767"/>
          </a:xfrm>
        </p:spPr>
        <p:txBody>
          <a:bodyPr/>
          <a:lstStyle/>
          <a:p>
            <a:pPr algn="ctr"/>
            <a:r>
              <a:rPr lang="en-US" dirty="0">
                <a:solidFill>
                  <a:schemeClr val="tx1"/>
                </a:solidFill>
              </a:rPr>
              <a:t>YOUR POSITION IN THE SCHEME OF THINGS</a:t>
            </a:r>
            <a:endParaRPr lang="en-NG" dirty="0">
              <a:solidFill>
                <a:schemeClr val="tx1"/>
              </a:solidFill>
            </a:endParaRPr>
          </a:p>
        </p:txBody>
      </p:sp>
      <p:pic>
        <p:nvPicPr>
          <p:cNvPr id="8" name="Picture 7">
            <a:extLst>
              <a:ext uri="{FF2B5EF4-FFF2-40B4-BE49-F238E27FC236}">
                <a16:creationId xmlns:a16="http://schemas.microsoft.com/office/drawing/2014/main" id="{A98C5535-8C8C-49B2-BB7D-5740A6AF31FD}"/>
              </a:ext>
            </a:extLst>
          </p:cNvPr>
          <p:cNvPicPr>
            <a:picLocks noChangeAspect="1"/>
          </p:cNvPicPr>
          <p:nvPr/>
        </p:nvPicPr>
        <p:blipFill>
          <a:blip r:embed="rId2"/>
          <a:stretch>
            <a:fillRect/>
          </a:stretch>
        </p:blipFill>
        <p:spPr>
          <a:xfrm>
            <a:off x="1434682" y="1399981"/>
            <a:ext cx="9322635" cy="5099673"/>
          </a:xfrm>
          <a:prstGeom prst="rect">
            <a:avLst/>
          </a:prstGeom>
        </p:spPr>
      </p:pic>
    </p:spTree>
    <p:extLst>
      <p:ext uri="{BB962C8B-B14F-4D97-AF65-F5344CB8AC3E}">
        <p14:creationId xmlns:p14="http://schemas.microsoft.com/office/powerpoint/2010/main" val="234875953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{8B728F4F-6797-4CC8-8EFE-820DAEBFBB9D}tf78479028_win32</Template>
  <TotalTime>867</TotalTime>
  <Words>1195</Words>
  <Application>Microsoft Office PowerPoint</Application>
  <PresentationFormat>Widescreen</PresentationFormat>
  <Paragraphs>112</Paragraphs>
  <Slides>25</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25</vt:i4>
      </vt:variant>
    </vt:vector>
  </HeadingPairs>
  <TitlesOfParts>
    <vt:vector size="37" baseType="lpstr">
      <vt:lpstr>Arial</vt:lpstr>
      <vt:lpstr>arial narrow</vt:lpstr>
      <vt:lpstr>Bahnschrift Condensed</vt:lpstr>
      <vt:lpstr>Calibri</vt:lpstr>
      <vt:lpstr>Segoe UI</vt:lpstr>
      <vt:lpstr>Segoe UI (Body)</vt:lpstr>
      <vt:lpstr>Segoe UI Light</vt:lpstr>
      <vt:lpstr>Wingdings</vt:lpstr>
      <vt:lpstr>Balancing Act</vt:lpstr>
      <vt:lpstr>Wellspring</vt:lpstr>
      <vt:lpstr>Star of the show</vt:lpstr>
      <vt:lpstr>Amusements</vt:lpstr>
      <vt:lpstr>LEARN PYTHON FROM Scratch    with Prospero.</vt:lpstr>
      <vt:lpstr>The Way of the program.</vt:lpstr>
      <vt:lpstr>COMPUTER SYSTEMS</vt:lpstr>
      <vt:lpstr>Computer hardware architecture.</vt:lpstr>
      <vt:lpstr>Computer hardware architecture.</vt:lpstr>
      <vt:lpstr>CENTRAL PROCESSING UNIT (CPU)</vt:lpstr>
      <vt:lpstr>Random access memory (ram)</vt:lpstr>
      <vt:lpstr>Read-only memory</vt:lpstr>
      <vt:lpstr>YOUR POSITION IN THE SCHEME OF THINGS</vt:lpstr>
      <vt:lpstr>What is a program?</vt:lpstr>
      <vt:lpstr>Types of programming languages</vt:lpstr>
      <vt:lpstr>Python programming language</vt:lpstr>
      <vt:lpstr>INTERPRETED language VS COMPILED LANGUAGE</vt:lpstr>
      <vt:lpstr>PowerPoint Presentation</vt:lpstr>
      <vt:lpstr>THE PYTHON INTERPRETER</vt:lpstr>
      <vt:lpstr>Python shell</vt:lpstr>
      <vt:lpstr>WHO IS pip?</vt:lpstr>
      <vt:lpstr>Have you met vscOde?</vt:lpstr>
      <vt:lpstr>Installing python extensions</vt:lpstr>
      <vt:lpstr>“Dot py” files.</vt:lpstr>
      <vt:lpstr>Basic mathematical operations in python</vt:lpstr>
      <vt:lpstr>PowerPoint Presentation</vt:lpstr>
      <vt:lpstr>PowerPoint Presentation</vt:lpstr>
      <vt:lpstr>PowerPoint Presentation</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FROM Scratch with Prospero.</dc:title>
  <dc:creator>Prosper</dc:creator>
  <cp:lastModifiedBy>Prosper</cp:lastModifiedBy>
  <cp:revision>58</cp:revision>
  <dcterms:created xsi:type="dcterms:W3CDTF">2021-12-14T13:36:24Z</dcterms:created>
  <dcterms:modified xsi:type="dcterms:W3CDTF">2021-12-16T11:10:07Z</dcterms:modified>
</cp:coreProperties>
</file>