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8"/>
  </p:notesMasterIdLst>
  <p:sldIdLst>
    <p:sldId id="336" r:id="rId2"/>
    <p:sldId id="492" r:id="rId3"/>
    <p:sldId id="549" r:id="rId4"/>
    <p:sldId id="494" r:id="rId5"/>
    <p:sldId id="546" r:id="rId6"/>
    <p:sldId id="604" r:id="rId7"/>
    <p:sldId id="605" r:id="rId8"/>
    <p:sldId id="496" r:id="rId9"/>
    <p:sldId id="554" r:id="rId10"/>
    <p:sldId id="631" r:id="rId11"/>
    <p:sldId id="632" r:id="rId12"/>
    <p:sldId id="633" r:id="rId13"/>
    <p:sldId id="634" r:id="rId14"/>
    <p:sldId id="638" r:id="rId15"/>
    <p:sldId id="635" r:id="rId16"/>
    <p:sldId id="636" r:id="rId17"/>
    <p:sldId id="637" r:id="rId18"/>
    <p:sldId id="623" r:id="rId19"/>
    <p:sldId id="656" r:id="rId20"/>
    <p:sldId id="614" r:id="rId21"/>
    <p:sldId id="616" r:id="rId22"/>
    <p:sldId id="619" r:id="rId23"/>
    <p:sldId id="620" r:id="rId24"/>
    <p:sldId id="610" r:id="rId25"/>
    <p:sldId id="625" r:id="rId26"/>
    <p:sldId id="583" r:id="rId27"/>
    <p:sldId id="577" r:id="rId28"/>
    <p:sldId id="578" r:id="rId29"/>
    <p:sldId id="579" r:id="rId30"/>
    <p:sldId id="527" r:id="rId31"/>
    <p:sldId id="528" r:id="rId32"/>
    <p:sldId id="529" r:id="rId33"/>
    <p:sldId id="530" r:id="rId34"/>
    <p:sldId id="544" r:id="rId35"/>
    <p:sldId id="580" r:id="rId36"/>
    <p:sldId id="536" r:id="rId37"/>
    <p:sldId id="582" r:id="rId38"/>
    <p:sldId id="558" r:id="rId39"/>
    <p:sldId id="537" r:id="rId40"/>
    <p:sldId id="550" r:id="rId41"/>
    <p:sldId id="539" r:id="rId42"/>
    <p:sldId id="551" r:id="rId43"/>
    <p:sldId id="599" r:id="rId44"/>
    <p:sldId id="600" r:id="rId45"/>
    <p:sldId id="640" r:id="rId46"/>
    <p:sldId id="648" r:id="rId47"/>
    <p:sldId id="649" r:id="rId48"/>
    <p:sldId id="650" r:id="rId49"/>
    <p:sldId id="651" r:id="rId50"/>
    <p:sldId id="652" r:id="rId51"/>
    <p:sldId id="653" r:id="rId52"/>
    <p:sldId id="654" r:id="rId53"/>
    <p:sldId id="646" r:id="rId54"/>
    <p:sldId id="639" r:id="rId55"/>
    <p:sldId id="601" r:id="rId56"/>
    <p:sldId id="602" r:id="rId57"/>
    <p:sldId id="603" r:id="rId58"/>
    <p:sldId id="598" r:id="rId59"/>
    <p:sldId id="597" r:id="rId60"/>
    <p:sldId id="626" r:id="rId61"/>
    <p:sldId id="655" r:id="rId62"/>
    <p:sldId id="627" r:id="rId63"/>
    <p:sldId id="628" r:id="rId64"/>
    <p:sldId id="523" r:id="rId65"/>
    <p:sldId id="629" r:id="rId66"/>
    <p:sldId id="630" r:id="rId6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93782" autoAdjust="0"/>
  </p:normalViewPr>
  <p:slideViewPr>
    <p:cSldViewPr>
      <p:cViewPr>
        <p:scale>
          <a:sx n="66" d="100"/>
          <a:sy n="66" d="100"/>
        </p:scale>
        <p:origin x="-1488"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4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cs typeface="+mn-cs"/>
              </a:defRPr>
            </a:lvl1pPr>
          </a:lstStyle>
          <a:p>
            <a:pPr>
              <a:defRPr/>
            </a:pPr>
            <a:fld id="{CE44951D-F231-4066-A6D3-32F1852E4D24}" type="datetimeFigureOut">
              <a:rPr lang="en-US"/>
              <a:pPr>
                <a:defRPr/>
              </a:pPr>
              <a:t>12/10/2016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cs typeface="+mn-cs"/>
              </a:defRPr>
            </a:lvl1pPr>
          </a:lstStyle>
          <a:p>
            <a:pPr>
              <a:defRPr/>
            </a:pPr>
            <a:fld id="{B08A4130-1FE6-4919-AD11-D46647ED4DDB}" type="slidenum">
              <a:rPr lang="en-US"/>
              <a:pPr>
                <a:defRPr/>
              </a:pPr>
              <a:t>‹#›</a:t>
            </a:fld>
            <a:endParaRPr lang="en-US"/>
          </a:p>
        </p:txBody>
      </p:sp>
    </p:spTree>
    <p:extLst>
      <p:ext uri="{BB962C8B-B14F-4D97-AF65-F5344CB8AC3E}">
        <p14:creationId xmlns:p14="http://schemas.microsoft.com/office/powerpoint/2010/main" val="9577593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cs typeface="Arial" charset="0"/>
              </a:defRPr>
            </a:lvl1pPr>
            <a:lvl2pPr marL="742950" indent="-285750">
              <a:defRPr>
                <a:solidFill>
                  <a:schemeClr val="tx1"/>
                </a:solidFill>
                <a:latin typeface="Constantia" pitchFamily="18" charset="0"/>
                <a:cs typeface="Arial" charset="0"/>
              </a:defRPr>
            </a:lvl2pPr>
            <a:lvl3pPr marL="1143000" indent="-228600">
              <a:defRPr>
                <a:solidFill>
                  <a:schemeClr val="tx1"/>
                </a:solidFill>
                <a:latin typeface="Constantia" pitchFamily="18" charset="0"/>
                <a:cs typeface="Arial" charset="0"/>
              </a:defRPr>
            </a:lvl3pPr>
            <a:lvl4pPr marL="1600200" indent="-228600">
              <a:defRPr>
                <a:solidFill>
                  <a:schemeClr val="tx1"/>
                </a:solidFill>
                <a:latin typeface="Constantia" pitchFamily="18" charset="0"/>
                <a:cs typeface="Arial" charset="0"/>
              </a:defRPr>
            </a:lvl4pPr>
            <a:lvl5pPr marL="2057400" indent="-228600">
              <a:defRPr>
                <a:solidFill>
                  <a:schemeClr val="tx1"/>
                </a:solidFill>
                <a:latin typeface="Constantia" pitchFamily="18" charset="0"/>
                <a:cs typeface="Arial" charset="0"/>
              </a:defRPr>
            </a:lvl5pPr>
            <a:lvl6pPr marL="2514600" indent="-228600" fontAlgn="base">
              <a:spcBef>
                <a:spcPct val="0"/>
              </a:spcBef>
              <a:spcAft>
                <a:spcPct val="0"/>
              </a:spcAft>
              <a:defRPr>
                <a:solidFill>
                  <a:schemeClr val="tx1"/>
                </a:solidFill>
                <a:latin typeface="Constantia" pitchFamily="18" charset="0"/>
                <a:cs typeface="Arial" charset="0"/>
              </a:defRPr>
            </a:lvl6pPr>
            <a:lvl7pPr marL="2971800" indent="-228600" fontAlgn="base">
              <a:spcBef>
                <a:spcPct val="0"/>
              </a:spcBef>
              <a:spcAft>
                <a:spcPct val="0"/>
              </a:spcAft>
              <a:defRPr>
                <a:solidFill>
                  <a:schemeClr val="tx1"/>
                </a:solidFill>
                <a:latin typeface="Constantia" pitchFamily="18" charset="0"/>
                <a:cs typeface="Arial" charset="0"/>
              </a:defRPr>
            </a:lvl7pPr>
            <a:lvl8pPr marL="3429000" indent="-228600" fontAlgn="base">
              <a:spcBef>
                <a:spcPct val="0"/>
              </a:spcBef>
              <a:spcAft>
                <a:spcPct val="0"/>
              </a:spcAft>
              <a:defRPr>
                <a:solidFill>
                  <a:schemeClr val="tx1"/>
                </a:solidFill>
                <a:latin typeface="Constantia" pitchFamily="18" charset="0"/>
                <a:cs typeface="Arial" charset="0"/>
              </a:defRPr>
            </a:lvl8pPr>
            <a:lvl9pPr marL="3886200" indent="-228600" fontAlgn="base">
              <a:spcBef>
                <a:spcPct val="0"/>
              </a:spcBef>
              <a:spcAft>
                <a:spcPct val="0"/>
              </a:spcAft>
              <a:defRPr>
                <a:solidFill>
                  <a:schemeClr val="tx1"/>
                </a:solidFill>
                <a:latin typeface="Constantia" pitchFamily="18" charset="0"/>
                <a:cs typeface="Arial" charset="0"/>
              </a:defRPr>
            </a:lvl9pPr>
          </a:lstStyle>
          <a:p>
            <a:pPr fontAlgn="base">
              <a:spcBef>
                <a:spcPct val="0"/>
              </a:spcBef>
              <a:spcAft>
                <a:spcPct val="0"/>
              </a:spcAft>
            </a:pPr>
            <a:fld id="{4D4EBB74-26DD-4038-976F-3BFCA6AEC728}" type="slidenum">
              <a:rPr lang="en-US">
                <a:latin typeface="Arial" charset="0"/>
              </a:rPr>
              <a:pPr fontAlgn="base">
                <a:spcBef>
                  <a:spcPct val="0"/>
                </a:spcBef>
                <a:spcAft>
                  <a:spcPct val="0"/>
                </a:spcAft>
              </a:pPr>
              <a:t>2</a:t>
            </a:fld>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8A4130-1FE6-4919-AD11-D46647ED4DDB}" type="slidenum">
              <a:rPr lang="en-US" smtClean="0"/>
              <a:pPr>
                <a:defRPr/>
              </a:pPr>
              <a:t>29</a:t>
            </a:fld>
            <a:endParaRPr lang="en-US"/>
          </a:p>
        </p:txBody>
      </p:sp>
    </p:spTree>
    <p:extLst>
      <p:ext uri="{BB962C8B-B14F-4D97-AF65-F5344CB8AC3E}">
        <p14:creationId xmlns:p14="http://schemas.microsoft.com/office/powerpoint/2010/main" val="719390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89091" name="Notes Placeholder 2"/>
          <p:cNvSpPr>
            <a:spLocks noGrp="1"/>
          </p:cNvSpPr>
          <p:nvPr>
            <p:ph type="body" idx="1"/>
          </p:nvPr>
        </p:nvSpPr>
        <p:spPr bwMode="auto">
          <a:xfrm>
            <a:off x="731838" y="4560888"/>
            <a:ext cx="5851525" cy="4319587"/>
          </a:xfrm>
          <a:prstGeom prst="rect">
            <a:avLst/>
          </a:prstGeom>
          <a:solidFill>
            <a:srgbClr val="FFFFFF"/>
          </a:solidFill>
          <a:ln>
            <a:solidFill>
              <a:srgbClr val="000000"/>
            </a:solidFill>
            <a:miter lim="800000"/>
            <a:headEnd/>
            <a:tailEnd/>
          </a:ln>
        </p:spPr>
        <p:txBody>
          <a:bodyPr lIns="96661" tIns="48331" rIns="96661" bIns="48331"/>
          <a:lstStyle/>
          <a:p>
            <a:pPr>
              <a:spcBef>
                <a:spcPct val="0"/>
              </a:spcBef>
            </a:pPr>
            <a:endParaRPr lang="en-US" smtClean="0"/>
          </a:p>
        </p:txBody>
      </p:sp>
      <p:sp>
        <p:nvSpPr>
          <p:cNvPr id="89092"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a:solidFill>
                  <a:schemeClr val="tx1"/>
                </a:solidFill>
                <a:latin typeface="Constantia" pitchFamily="18" charset="0"/>
                <a:cs typeface="Arial" charset="0"/>
              </a:defRPr>
            </a:lvl1pPr>
            <a:lvl2pPr marL="785813" indent="-303213" defTabSz="966788">
              <a:defRPr>
                <a:solidFill>
                  <a:schemeClr val="tx1"/>
                </a:solidFill>
                <a:latin typeface="Constantia" pitchFamily="18" charset="0"/>
                <a:cs typeface="Arial" charset="0"/>
              </a:defRPr>
            </a:lvl2pPr>
            <a:lvl3pPr marL="1208088" indent="-241300" defTabSz="966788">
              <a:defRPr>
                <a:solidFill>
                  <a:schemeClr val="tx1"/>
                </a:solidFill>
                <a:latin typeface="Constantia" pitchFamily="18" charset="0"/>
                <a:cs typeface="Arial" charset="0"/>
              </a:defRPr>
            </a:lvl3pPr>
            <a:lvl4pPr marL="1692275" indent="-242888" defTabSz="966788">
              <a:defRPr>
                <a:solidFill>
                  <a:schemeClr val="tx1"/>
                </a:solidFill>
                <a:latin typeface="Constantia" pitchFamily="18" charset="0"/>
                <a:cs typeface="Arial" charset="0"/>
              </a:defRPr>
            </a:lvl4pPr>
            <a:lvl5pPr marL="2174875" indent="-241300" defTabSz="966788">
              <a:defRPr>
                <a:solidFill>
                  <a:schemeClr val="tx1"/>
                </a:solidFill>
                <a:latin typeface="Constantia" pitchFamily="18" charset="0"/>
                <a:cs typeface="Arial" charset="0"/>
              </a:defRPr>
            </a:lvl5pPr>
            <a:lvl6pPr marL="2632075" indent="-241300" defTabSz="966788" fontAlgn="base">
              <a:spcBef>
                <a:spcPct val="0"/>
              </a:spcBef>
              <a:spcAft>
                <a:spcPct val="0"/>
              </a:spcAft>
              <a:defRPr>
                <a:solidFill>
                  <a:schemeClr val="tx1"/>
                </a:solidFill>
                <a:latin typeface="Constantia" pitchFamily="18" charset="0"/>
                <a:cs typeface="Arial" charset="0"/>
              </a:defRPr>
            </a:lvl6pPr>
            <a:lvl7pPr marL="3089275" indent="-241300" defTabSz="966788" fontAlgn="base">
              <a:spcBef>
                <a:spcPct val="0"/>
              </a:spcBef>
              <a:spcAft>
                <a:spcPct val="0"/>
              </a:spcAft>
              <a:defRPr>
                <a:solidFill>
                  <a:schemeClr val="tx1"/>
                </a:solidFill>
                <a:latin typeface="Constantia" pitchFamily="18" charset="0"/>
                <a:cs typeface="Arial" charset="0"/>
              </a:defRPr>
            </a:lvl7pPr>
            <a:lvl8pPr marL="3546475" indent="-241300" defTabSz="966788" fontAlgn="base">
              <a:spcBef>
                <a:spcPct val="0"/>
              </a:spcBef>
              <a:spcAft>
                <a:spcPct val="0"/>
              </a:spcAft>
              <a:defRPr>
                <a:solidFill>
                  <a:schemeClr val="tx1"/>
                </a:solidFill>
                <a:latin typeface="Constantia" pitchFamily="18" charset="0"/>
                <a:cs typeface="Arial" charset="0"/>
              </a:defRPr>
            </a:lvl8pPr>
            <a:lvl9pPr marL="4003675" indent="-241300" defTabSz="966788" fontAlgn="base">
              <a:spcBef>
                <a:spcPct val="0"/>
              </a:spcBef>
              <a:spcAft>
                <a:spcPct val="0"/>
              </a:spcAft>
              <a:defRPr>
                <a:solidFill>
                  <a:schemeClr val="tx1"/>
                </a:solidFill>
                <a:latin typeface="Constantia" pitchFamily="18" charset="0"/>
                <a:cs typeface="Arial" charset="0"/>
              </a:defRPr>
            </a:lvl9pPr>
          </a:lstStyle>
          <a:p>
            <a:pPr algn="r"/>
            <a:fld id="{712E76BF-56A1-4B69-9D90-449309DE9BAB}" type="slidenum">
              <a:rPr lang="en-US" sz="1300">
                <a:latin typeface="Calibri" pitchFamily="34" charset="0"/>
              </a:rPr>
              <a:pPr algn="r"/>
              <a:t>30</a:t>
            </a:fld>
            <a:endParaRPr lang="en-US" sz="130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91139" name="Notes Placeholder 2"/>
          <p:cNvSpPr>
            <a:spLocks noGrp="1"/>
          </p:cNvSpPr>
          <p:nvPr>
            <p:ph type="body" idx="1"/>
          </p:nvPr>
        </p:nvSpPr>
        <p:spPr bwMode="auto">
          <a:xfrm>
            <a:off x="731838" y="4560888"/>
            <a:ext cx="5851525" cy="4319587"/>
          </a:xfrm>
          <a:prstGeom prst="rect">
            <a:avLst/>
          </a:prstGeom>
          <a:solidFill>
            <a:srgbClr val="FFFFFF"/>
          </a:solidFill>
          <a:ln>
            <a:solidFill>
              <a:srgbClr val="000000"/>
            </a:solidFill>
            <a:miter lim="800000"/>
            <a:headEnd/>
            <a:tailEnd/>
          </a:ln>
        </p:spPr>
        <p:txBody>
          <a:bodyPr lIns="96661" tIns="48331" rIns="96661" bIns="48331"/>
          <a:lstStyle/>
          <a:p>
            <a:pPr>
              <a:spcBef>
                <a:spcPct val="0"/>
              </a:spcBef>
            </a:pPr>
            <a:endParaRPr lang="en-US" smtClean="0"/>
          </a:p>
        </p:txBody>
      </p:sp>
      <p:sp>
        <p:nvSpPr>
          <p:cNvPr id="91140"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a:solidFill>
                  <a:schemeClr val="tx1"/>
                </a:solidFill>
                <a:latin typeface="Constantia" pitchFamily="18" charset="0"/>
                <a:cs typeface="Arial" charset="0"/>
              </a:defRPr>
            </a:lvl1pPr>
            <a:lvl2pPr marL="785813" indent="-303213" defTabSz="966788">
              <a:defRPr>
                <a:solidFill>
                  <a:schemeClr val="tx1"/>
                </a:solidFill>
                <a:latin typeface="Constantia" pitchFamily="18" charset="0"/>
                <a:cs typeface="Arial" charset="0"/>
              </a:defRPr>
            </a:lvl2pPr>
            <a:lvl3pPr marL="1208088" indent="-241300" defTabSz="966788">
              <a:defRPr>
                <a:solidFill>
                  <a:schemeClr val="tx1"/>
                </a:solidFill>
                <a:latin typeface="Constantia" pitchFamily="18" charset="0"/>
                <a:cs typeface="Arial" charset="0"/>
              </a:defRPr>
            </a:lvl3pPr>
            <a:lvl4pPr marL="1692275" indent="-242888" defTabSz="966788">
              <a:defRPr>
                <a:solidFill>
                  <a:schemeClr val="tx1"/>
                </a:solidFill>
                <a:latin typeface="Constantia" pitchFamily="18" charset="0"/>
                <a:cs typeface="Arial" charset="0"/>
              </a:defRPr>
            </a:lvl4pPr>
            <a:lvl5pPr marL="2174875" indent="-241300" defTabSz="966788">
              <a:defRPr>
                <a:solidFill>
                  <a:schemeClr val="tx1"/>
                </a:solidFill>
                <a:latin typeface="Constantia" pitchFamily="18" charset="0"/>
                <a:cs typeface="Arial" charset="0"/>
              </a:defRPr>
            </a:lvl5pPr>
            <a:lvl6pPr marL="2632075" indent="-241300" defTabSz="966788" fontAlgn="base">
              <a:spcBef>
                <a:spcPct val="0"/>
              </a:spcBef>
              <a:spcAft>
                <a:spcPct val="0"/>
              </a:spcAft>
              <a:defRPr>
                <a:solidFill>
                  <a:schemeClr val="tx1"/>
                </a:solidFill>
                <a:latin typeface="Constantia" pitchFamily="18" charset="0"/>
                <a:cs typeface="Arial" charset="0"/>
              </a:defRPr>
            </a:lvl6pPr>
            <a:lvl7pPr marL="3089275" indent="-241300" defTabSz="966788" fontAlgn="base">
              <a:spcBef>
                <a:spcPct val="0"/>
              </a:spcBef>
              <a:spcAft>
                <a:spcPct val="0"/>
              </a:spcAft>
              <a:defRPr>
                <a:solidFill>
                  <a:schemeClr val="tx1"/>
                </a:solidFill>
                <a:latin typeface="Constantia" pitchFamily="18" charset="0"/>
                <a:cs typeface="Arial" charset="0"/>
              </a:defRPr>
            </a:lvl7pPr>
            <a:lvl8pPr marL="3546475" indent="-241300" defTabSz="966788" fontAlgn="base">
              <a:spcBef>
                <a:spcPct val="0"/>
              </a:spcBef>
              <a:spcAft>
                <a:spcPct val="0"/>
              </a:spcAft>
              <a:defRPr>
                <a:solidFill>
                  <a:schemeClr val="tx1"/>
                </a:solidFill>
                <a:latin typeface="Constantia" pitchFamily="18" charset="0"/>
                <a:cs typeface="Arial" charset="0"/>
              </a:defRPr>
            </a:lvl8pPr>
            <a:lvl9pPr marL="4003675" indent="-241300" defTabSz="966788" fontAlgn="base">
              <a:spcBef>
                <a:spcPct val="0"/>
              </a:spcBef>
              <a:spcAft>
                <a:spcPct val="0"/>
              </a:spcAft>
              <a:defRPr>
                <a:solidFill>
                  <a:schemeClr val="tx1"/>
                </a:solidFill>
                <a:latin typeface="Constantia" pitchFamily="18" charset="0"/>
                <a:cs typeface="Arial" charset="0"/>
              </a:defRPr>
            </a:lvl9pPr>
          </a:lstStyle>
          <a:p>
            <a:pPr algn="r"/>
            <a:fld id="{0621444C-9302-40F8-ADB4-4B9EEF78413B}" type="slidenum">
              <a:rPr lang="en-US" sz="1300">
                <a:latin typeface="Calibri" pitchFamily="34" charset="0"/>
              </a:rPr>
              <a:pPr algn="r"/>
              <a:t>31</a:t>
            </a:fld>
            <a:endParaRPr lang="en-US" sz="130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94211" name="Notes Placeholder 2"/>
          <p:cNvSpPr>
            <a:spLocks noGrp="1"/>
          </p:cNvSpPr>
          <p:nvPr>
            <p:ph type="body" idx="1"/>
          </p:nvPr>
        </p:nvSpPr>
        <p:spPr bwMode="auto">
          <a:xfrm>
            <a:off x="731838" y="4560888"/>
            <a:ext cx="5851525" cy="4319587"/>
          </a:xfrm>
          <a:prstGeom prst="rect">
            <a:avLst/>
          </a:prstGeom>
          <a:solidFill>
            <a:srgbClr val="FFFFFF"/>
          </a:solidFill>
          <a:ln>
            <a:solidFill>
              <a:srgbClr val="000000"/>
            </a:solidFill>
            <a:miter lim="800000"/>
            <a:headEnd/>
            <a:tailEnd/>
          </a:ln>
        </p:spPr>
        <p:txBody>
          <a:bodyPr lIns="96661" tIns="48331" rIns="96661" bIns="48331"/>
          <a:lstStyle/>
          <a:p>
            <a:pPr>
              <a:spcBef>
                <a:spcPct val="0"/>
              </a:spcBef>
            </a:pPr>
            <a:endParaRPr lang="en-US" smtClean="0"/>
          </a:p>
        </p:txBody>
      </p:sp>
      <p:sp>
        <p:nvSpPr>
          <p:cNvPr id="94212"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a:solidFill>
                  <a:schemeClr val="tx1"/>
                </a:solidFill>
                <a:latin typeface="Constantia" pitchFamily="18" charset="0"/>
                <a:cs typeface="Arial" charset="0"/>
              </a:defRPr>
            </a:lvl1pPr>
            <a:lvl2pPr marL="785813" indent="-303213" defTabSz="966788">
              <a:defRPr>
                <a:solidFill>
                  <a:schemeClr val="tx1"/>
                </a:solidFill>
                <a:latin typeface="Constantia" pitchFamily="18" charset="0"/>
                <a:cs typeface="Arial" charset="0"/>
              </a:defRPr>
            </a:lvl2pPr>
            <a:lvl3pPr marL="1208088" indent="-241300" defTabSz="966788">
              <a:defRPr>
                <a:solidFill>
                  <a:schemeClr val="tx1"/>
                </a:solidFill>
                <a:latin typeface="Constantia" pitchFamily="18" charset="0"/>
                <a:cs typeface="Arial" charset="0"/>
              </a:defRPr>
            </a:lvl3pPr>
            <a:lvl4pPr marL="1692275" indent="-242888" defTabSz="966788">
              <a:defRPr>
                <a:solidFill>
                  <a:schemeClr val="tx1"/>
                </a:solidFill>
                <a:latin typeface="Constantia" pitchFamily="18" charset="0"/>
                <a:cs typeface="Arial" charset="0"/>
              </a:defRPr>
            </a:lvl4pPr>
            <a:lvl5pPr marL="2174875" indent="-241300" defTabSz="966788">
              <a:defRPr>
                <a:solidFill>
                  <a:schemeClr val="tx1"/>
                </a:solidFill>
                <a:latin typeface="Constantia" pitchFamily="18" charset="0"/>
                <a:cs typeface="Arial" charset="0"/>
              </a:defRPr>
            </a:lvl5pPr>
            <a:lvl6pPr marL="2632075" indent="-241300" defTabSz="966788" fontAlgn="base">
              <a:spcBef>
                <a:spcPct val="0"/>
              </a:spcBef>
              <a:spcAft>
                <a:spcPct val="0"/>
              </a:spcAft>
              <a:defRPr>
                <a:solidFill>
                  <a:schemeClr val="tx1"/>
                </a:solidFill>
                <a:latin typeface="Constantia" pitchFamily="18" charset="0"/>
                <a:cs typeface="Arial" charset="0"/>
              </a:defRPr>
            </a:lvl6pPr>
            <a:lvl7pPr marL="3089275" indent="-241300" defTabSz="966788" fontAlgn="base">
              <a:spcBef>
                <a:spcPct val="0"/>
              </a:spcBef>
              <a:spcAft>
                <a:spcPct val="0"/>
              </a:spcAft>
              <a:defRPr>
                <a:solidFill>
                  <a:schemeClr val="tx1"/>
                </a:solidFill>
                <a:latin typeface="Constantia" pitchFamily="18" charset="0"/>
                <a:cs typeface="Arial" charset="0"/>
              </a:defRPr>
            </a:lvl7pPr>
            <a:lvl8pPr marL="3546475" indent="-241300" defTabSz="966788" fontAlgn="base">
              <a:spcBef>
                <a:spcPct val="0"/>
              </a:spcBef>
              <a:spcAft>
                <a:spcPct val="0"/>
              </a:spcAft>
              <a:defRPr>
                <a:solidFill>
                  <a:schemeClr val="tx1"/>
                </a:solidFill>
                <a:latin typeface="Constantia" pitchFamily="18" charset="0"/>
                <a:cs typeface="Arial" charset="0"/>
              </a:defRPr>
            </a:lvl8pPr>
            <a:lvl9pPr marL="4003675" indent="-241300" defTabSz="966788" fontAlgn="base">
              <a:spcBef>
                <a:spcPct val="0"/>
              </a:spcBef>
              <a:spcAft>
                <a:spcPct val="0"/>
              </a:spcAft>
              <a:defRPr>
                <a:solidFill>
                  <a:schemeClr val="tx1"/>
                </a:solidFill>
                <a:latin typeface="Constantia" pitchFamily="18" charset="0"/>
                <a:cs typeface="Arial" charset="0"/>
              </a:defRPr>
            </a:lvl9pPr>
          </a:lstStyle>
          <a:p>
            <a:pPr algn="r"/>
            <a:fld id="{ED10C0F6-4445-40C8-86F1-7881F9003E27}" type="slidenum">
              <a:rPr lang="en-US" sz="1300">
                <a:latin typeface="Calibri" pitchFamily="34" charset="0"/>
              </a:rPr>
              <a:pPr algn="r"/>
              <a:t>33</a:t>
            </a:fld>
            <a:endParaRPr lang="en-US" sz="130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xfrm>
            <a:off x="731838" y="4560888"/>
            <a:ext cx="5851525" cy="43195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6661" tIns="48331" rIns="96661" bIns="48331"/>
          <a:lstStyle/>
          <a:p>
            <a:pPr>
              <a:spcBef>
                <a:spcPct val="0"/>
              </a:spcBef>
            </a:pPr>
            <a:endParaRPr lang="en-US" smtClean="0"/>
          </a:p>
        </p:txBody>
      </p:sp>
      <p:sp>
        <p:nvSpPr>
          <p:cNvPr id="110596"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a:defRPr>
                <a:solidFill>
                  <a:schemeClr val="tx1"/>
                </a:solidFill>
                <a:latin typeface="Constantia" pitchFamily="18" charset="0"/>
                <a:cs typeface="Arial" charset="0"/>
              </a:defRPr>
            </a:lvl1pPr>
            <a:lvl2pPr marL="742950" indent="-285750">
              <a:defRPr>
                <a:solidFill>
                  <a:schemeClr val="tx1"/>
                </a:solidFill>
                <a:latin typeface="Constantia" pitchFamily="18" charset="0"/>
                <a:cs typeface="Arial" charset="0"/>
              </a:defRPr>
            </a:lvl2pPr>
            <a:lvl3pPr marL="1143000" indent="-228600">
              <a:defRPr>
                <a:solidFill>
                  <a:schemeClr val="tx1"/>
                </a:solidFill>
                <a:latin typeface="Constantia" pitchFamily="18" charset="0"/>
                <a:cs typeface="Arial" charset="0"/>
              </a:defRPr>
            </a:lvl3pPr>
            <a:lvl4pPr marL="1600200" indent="-228600">
              <a:defRPr>
                <a:solidFill>
                  <a:schemeClr val="tx1"/>
                </a:solidFill>
                <a:latin typeface="Constantia" pitchFamily="18" charset="0"/>
                <a:cs typeface="Arial" charset="0"/>
              </a:defRPr>
            </a:lvl4pPr>
            <a:lvl5pPr marL="2057400" indent="-228600">
              <a:defRPr>
                <a:solidFill>
                  <a:schemeClr val="tx1"/>
                </a:solidFill>
                <a:latin typeface="Constantia" pitchFamily="18" charset="0"/>
                <a:cs typeface="Arial" charset="0"/>
              </a:defRPr>
            </a:lvl5pPr>
            <a:lvl6pPr marL="2514600" indent="-228600" fontAlgn="base">
              <a:spcBef>
                <a:spcPct val="0"/>
              </a:spcBef>
              <a:spcAft>
                <a:spcPct val="0"/>
              </a:spcAft>
              <a:defRPr>
                <a:solidFill>
                  <a:schemeClr val="tx1"/>
                </a:solidFill>
                <a:latin typeface="Constantia" pitchFamily="18" charset="0"/>
                <a:cs typeface="Arial" charset="0"/>
              </a:defRPr>
            </a:lvl6pPr>
            <a:lvl7pPr marL="2971800" indent="-228600" fontAlgn="base">
              <a:spcBef>
                <a:spcPct val="0"/>
              </a:spcBef>
              <a:spcAft>
                <a:spcPct val="0"/>
              </a:spcAft>
              <a:defRPr>
                <a:solidFill>
                  <a:schemeClr val="tx1"/>
                </a:solidFill>
                <a:latin typeface="Constantia" pitchFamily="18" charset="0"/>
                <a:cs typeface="Arial" charset="0"/>
              </a:defRPr>
            </a:lvl7pPr>
            <a:lvl8pPr marL="3429000" indent="-228600" fontAlgn="base">
              <a:spcBef>
                <a:spcPct val="0"/>
              </a:spcBef>
              <a:spcAft>
                <a:spcPct val="0"/>
              </a:spcAft>
              <a:defRPr>
                <a:solidFill>
                  <a:schemeClr val="tx1"/>
                </a:solidFill>
                <a:latin typeface="Constantia" pitchFamily="18" charset="0"/>
                <a:cs typeface="Arial" charset="0"/>
              </a:defRPr>
            </a:lvl8pPr>
            <a:lvl9pPr marL="3886200" indent="-228600" fontAlgn="base">
              <a:spcBef>
                <a:spcPct val="0"/>
              </a:spcBef>
              <a:spcAft>
                <a:spcPct val="0"/>
              </a:spcAft>
              <a:defRPr>
                <a:solidFill>
                  <a:schemeClr val="tx1"/>
                </a:solidFill>
                <a:latin typeface="Constantia" pitchFamily="18" charset="0"/>
                <a:cs typeface="Arial" charset="0"/>
              </a:defRPr>
            </a:lvl9pPr>
          </a:lstStyle>
          <a:p>
            <a:pPr algn="r"/>
            <a:fld id="{27E523D8-1E8B-4E8F-AFD4-E46DE9E11A58}" type="slidenum">
              <a:rPr lang="en-US" sz="1300">
                <a:latin typeface="Arial" charset="0"/>
              </a:rPr>
              <a:pPr algn="r"/>
              <a:t>36</a:t>
            </a:fld>
            <a:endParaRPr lang="en-US" sz="130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xfrm>
            <a:off x="731838" y="4560888"/>
            <a:ext cx="5851525" cy="43195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6661" tIns="48331" rIns="96661" bIns="48331"/>
          <a:lstStyle/>
          <a:p>
            <a:pPr>
              <a:spcBef>
                <a:spcPct val="0"/>
              </a:spcBef>
            </a:pPr>
            <a:endParaRPr lang="en-US" smtClean="0"/>
          </a:p>
        </p:txBody>
      </p:sp>
      <p:sp>
        <p:nvSpPr>
          <p:cNvPr id="112644"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a:defRPr>
                <a:solidFill>
                  <a:schemeClr val="tx1"/>
                </a:solidFill>
                <a:latin typeface="Constantia" pitchFamily="18" charset="0"/>
                <a:cs typeface="Arial" charset="0"/>
              </a:defRPr>
            </a:lvl1pPr>
            <a:lvl2pPr marL="742950" indent="-285750">
              <a:defRPr>
                <a:solidFill>
                  <a:schemeClr val="tx1"/>
                </a:solidFill>
                <a:latin typeface="Constantia" pitchFamily="18" charset="0"/>
                <a:cs typeface="Arial" charset="0"/>
              </a:defRPr>
            </a:lvl2pPr>
            <a:lvl3pPr marL="1143000" indent="-228600">
              <a:defRPr>
                <a:solidFill>
                  <a:schemeClr val="tx1"/>
                </a:solidFill>
                <a:latin typeface="Constantia" pitchFamily="18" charset="0"/>
                <a:cs typeface="Arial" charset="0"/>
              </a:defRPr>
            </a:lvl3pPr>
            <a:lvl4pPr marL="1600200" indent="-228600">
              <a:defRPr>
                <a:solidFill>
                  <a:schemeClr val="tx1"/>
                </a:solidFill>
                <a:latin typeface="Constantia" pitchFamily="18" charset="0"/>
                <a:cs typeface="Arial" charset="0"/>
              </a:defRPr>
            </a:lvl4pPr>
            <a:lvl5pPr marL="2057400" indent="-228600">
              <a:defRPr>
                <a:solidFill>
                  <a:schemeClr val="tx1"/>
                </a:solidFill>
                <a:latin typeface="Constantia" pitchFamily="18" charset="0"/>
                <a:cs typeface="Arial" charset="0"/>
              </a:defRPr>
            </a:lvl5pPr>
            <a:lvl6pPr marL="2514600" indent="-228600" fontAlgn="base">
              <a:spcBef>
                <a:spcPct val="0"/>
              </a:spcBef>
              <a:spcAft>
                <a:spcPct val="0"/>
              </a:spcAft>
              <a:defRPr>
                <a:solidFill>
                  <a:schemeClr val="tx1"/>
                </a:solidFill>
                <a:latin typeface="Constantia" pitchFamily="18" charset="0"/>
                <a:cs typeface="Arial" charset="0"/>
              </a:defRPr>
            </a:lvl6pPr>
            <a:lvl7pPr marL="2971800" indent="-228600" fontAlgn="base">
              <a:spcBef>
                <a:spcPct val="0"/>
              </a:spcBef>
              <a:spcAft>
                <a:spcPct val="0"/>
              </a:spcAft>
              <a:defRPr>
                <a:solidFill>
                  <a:schemeClr val="tx1"/>
                </a:solidFill>
                <a:latin typeface="Constantia" pitchFamily="18" charset="0"/>
                <a:cs typeface="Arial" charset="0"/>
              </a:defRPr>
            </a:lvl7pPr>
            <a:lvl8pPr marL="3429000" indent="-228600" fontAlgn="base">
              <a:spcBef>
                <a:spcPct val="0"/>
              </a:spcBef>
              <a:spcAft>
                <a:spcPct val="0"/>
              </a:spcAft>
              <a:defRPr>
                <a:solidFill>
                  <a:schemeClr val="tx1"/>
                </a:solidFill>
                <a:latin typeface="Constantia" pitchFamily="18" charset="0"/>
                <a:cs typeface="Arial" charset="0"/>
              </a:defRPr>
            </a:lvl8pPr>
            <a:lvl9pPr marL="3886200" indent="-228600" fontAlgn="base">
              <a:spcBef>
                <a:spcPct val="0"/>
              </a:spcBef>
              <a:spcAft>
                <a:spcPct val="0"/>
              </a:spcAft>
              <a:defRPr>
                <a:solidFill>
                  <a:schemeClr val="tx1"/>
                </a:solidFill>
                <a:latin typeface="Constantia" pitchFamily="18" charset="0"/>
                <a:cs typeface="Arial" charset="0"/>
              </a:defRPr>
            </a:lvl9pPr>
          </a:lstStyle>
          <a:p>
            <a:pPr algn="r"/>
            <a:fld id="{1F988C0E-4F72-4CC3-923F-A27DAF766F74}" type="slidenum">
              <a:rPr lang="en-US" sz="1300">
                <a:latin typeface="Arial" charset="0"/>
              </a:rPr>
              <a:pPr algn="r"/>
              <a:t>39</a:t>
            </a:fld>
            <a:endParaRPr lang="en-US" sz="130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xfrm>
            <a:off x="731838" y="4560888"/>
            <a:ext cx="5851525" cy="43195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6661" tIns="48331" rIns="96661" bIns="48331"/>
          <a:lstStyle/>
          <a:p>
            <a:pPr>
              <a:spcBef>
                <a:spcPct val="0"/>
              </a:spcBef>
            </a:pPr>
            <a:endParaRPr lang="en-US" smtClean="0"/>
          </a:p>
        </p:txBody>
      </p:sp>
      <p:sp>
        <p:nvSpPr>
          <p:cNvPr id="117764"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a:defRPr>
                <a:solidFill>
                  <a:schemeClr val="tx1"/>
                </a:solidFill>
                <a:latin typeface="Constantia" pitchFamily="18" charset="0"/>
                <a:cs typeface="Arial" charset="0"/>
              </a:defRPr>
            </a:lvl1pPr>
            <a:lvl2pPr marL="742950" indent="-285750">
              <a:defRPr>
                <a:solidFill>
                  <a:schemeClr val="tx1"/>
                </a:solidFill>
                <a:latin typeface="Constantia" pitchFamily="18" charset="0"/>
                <a:cs typeface="Arial" charset="0"/>
              </a:defRPr>
            </a:lvl2pPr>
            <a:lvl3pPr marL="1143000" indent="-228600">
              <a:defRPr>
                <a:solidFill>
                  <a:schemeClr val="tx1"/>
                </a:solidFill>
                <a:latin typeface="Constantia" pitchFamily="18" charset="0"/>
                <a:cs typeface="Arial" charset="0"/>
              </a:defRPr>
            </a:lvl3pPr>
            <a:lvl4pPr marL="1600200" indent="-228600">
              <a:defRPr>
                <a:solidFill>
                  <a:schemeClr val="tx1"/>
                </a:solidFill>
                <a:latin typeface="Constantia" pitchFamily="18" charset="0"/>
                <a:cs typeface="Arial" charset="0"/>
              </a:defRPr>
            </a:lvl4pPr>
            <a:lvl5pPr marL="2057400" indent="-228600">
              <a:defRPr>
                <a:solidFill>
                  <a:schemeClr val="tx1"/>
                </a:solidFill>
                <a:latin typeface="Constantia" pitchFamily="18" charset="0"/>
                <a:cs typeface="Arial" charset="0"/>
              </a:defRPr>
            </a:lvl5pPr>
            <a:lvl6pPr marL="2514600" indent="-228600" fontAlgn="base">
              <a:spcBef>
                <a:spcPct val="0"/>
              </a:spcBef>
              <a:spcAft>
                <a:spcPct val="0"/>
              </a:spcAft>
              <a:defRPr>
                <a:solidFill>
                  <a:schemeClr val="tx1"/>
                </a:solidFill>
                <a:latin typeface="Constantia" pitchFamily="18" charset="0"/>
                <a:cs typeface="Arial" charset="0"/>
              </a:defRPr>
            </a:lvl6pPr>
            <a:lvl7pPr marL="2971800" indent="-228600" fontAlgn="base">
              <a:spcBef>
                <a:spcPct val="0"/>
              </a:spcBef>
              <a:spcAft>
                <a:spcPct val="0"/>
              </a:spcAft>
              <a:defRPr>
                <a:solidFill>
                  <a:schemeClr val="tx1"/>
                </a:solidFill>
                <a:latin typeface="Constantia" pitchFamily="18" charset="0"/>
                <a:cs typeface="Arial" charset="0"/>
              </a:defRPr>
            </a:lvl7pPr>
            <a:lvl8pPr marL="3429000" indent="-228600" fontAlgn="base">
              <a:spcBef>
                <a:spcPct val="0"/>
              </a:spcBef>
              <a:spcAft>
                <a:spcPct val="0"/>
              </a:spcAft>
              <a:defRPr>
                <a:solidFill>
                  <a:schemeClr val="tx1"/>
                </a:solidFill>
                <a:latin typeface="Constantia" pitchFamily="18" charset="0"/>
                <a:cs typeface="Arial" charset="0"/>
              </a:defRPr>
            </a:lvl8pPr>
            <a:lvl9pPr marL="3886200" indent="-228600" fontAlgn="base">
              <a:spcBef>
                <a:spcPct val="0"/>
              </a:spcBef>
              <a:spcAft>
                <a:spcPct val="0"/>
              </a:spcAft>
              <a:defRPr>
                <a:solidFill>
                  <a:schemeClr val="tx1"/>
                </a:solidFill>
                <a:latin typeface="Constantia" pitchFamily="18" charset="0"/>
                <a:cs typeface="Arial" charset="0"/>
              </a:defRPr>
            </a:lvl9pPr>
          </a:lstStyle>
          <a:p>
            <a:pPr algn="r"/>
            <a:fld id="{6767D7A0-D4EB-4501-9E3F-1A502FF3AFC3}" type="slidenum">
              <a:rPr lang="en-US" sz="1300">
                <a:latin typeface="Arial" charset="0"/>
              </a:rPr>
              <a:pPr algn="r"/>
              <a:t>41</a:t>
            </a:fld>
            <a:endParaRPr lang="en-US" sz="130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8A4130-1FE6-4919-AD11-D46647ED4DDB}" type="slidenum">
              <a:rPr lang="en-US" smtClean="0"/>
              <a:pPr>
                <a:defRPr/>
              </a:pPr>
              <a:t>44</a:t>
            </a:fld>
            <a:endParaRPr lang="en-US"/>
          </a:p>
        </p:txBody>
      </p:sp>
    </p:spTree>
    <p:extLst>
      <p:ext uri="{BB962C8B-B14F-4D97-AF65-F5344CB8AC3E}">
        <p14:creationId xmlns:p14="http://schemas.microsoft.com/office/powerpoint/2010/main" val="1646741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cs typeface="Arial" charset="0"/>
              </a:defRPr>
            </a:lvl1pPr>
            <a:lvl2pPr marL="742950" indent="-285750">
              <a:defRPr>
                <a:solidFill>
                  <a:schemeClr val="tx1"/>
                </a:solidFill>
                <a:latin typeface="Constantia" pitchFamily="18" charset="0"/>
                <a:cs typeface="Arial" charset="0"/>
              </a:defRPr>
            </a:lvl2pPr>
            <a:lvl3pPr marL="1143000" indent="-228600">
              <a:defRPr>
                <a:solidFill>
                  <a:schemeClr val="tx1"/>
                </a:solidFill>
                <a:latin typeface="Constantia" pitchFamily="18" charset="0"/>
                <a:cs typeface="Arial" charset="0"/>
              </a:defRPr>
            </a:lvl3pPr>
            <a:lvl4pPr marL="1600200" indent="-228600">
              <a:defRPr>
                <a:solidFill>
                  <a:schemeClr val="tx1"/>
                </a:solidFill>
                <a:latin typeface="Constantia" pitchFamily="18" charset="0"/>
                <a:cs typeface="Arial" charset="0"/>
              </a:defRPr>
            </a:lvl4pPr>
            <a:lvl5pPr marL="2057400" indent="-228600">
              <a:defRPr>
                <a:solidFill>
                  <a:schemeClr val="tx1"/>
                </a:solidFill>
                <a:latin typeface="Constantia" pitchFamily="18" charset="0"/>
                <a:cs typeface="Arial" charset="0"/>
              </a:defRPr>
            </a:lvl5pPr>
            <a:lvl6pPr marL="2514600" indent="-228600" fontAlgn="base">
              <a:spcBef>
                <a:spcPct val="0"/>
              </a:spcBef>
              <a:spcAft>
                <a:spcPct val="0"/>
              </a:spcAft>
              <a:defRPr>
                <a:solidFill>
                  <a:schemeClr val="tx1"/>
                </a:solidFill>
                <a:latin typeface="Constantia" pitchFamily="18" charset="0"/>
                <a:cs typeface="Arial" charset="0"/>
              </a:defRPr>
            </a:lvl6pPr>
            <a:lvl7pPr marL="2971800" indent="-228600" fontAlgn="base">
              <a:spcBef>
                <a:spcPct val="0"/>
              </a:spcBef>
              <a:spcAft>
                <a:spcPct val="0"/>
              </a:spcAft>
              <a:defRPr>
                <a:solidFill>
                  <a:schemeClr val="tx1"/>
                </a:solidFill>
                <a:latin typeface="Constantia" pitchFamily="18" charset="0"/>
                <a:cs typeface="Arial" charset="0"/>
              </a:defRPr>
            </a:lvl7pPr>
            <a:lvl8pPr marL="3429000" indent="-228600" fontAlgn="base">
              <a:spcBef>
                <a:spcPct val="0"/>
              </a:spcBef>
              <a:spcAft>
                <a:spcPct val="0"/>
              </a:spcAft>
              <a:defRPr>
                <a:solidFill>
                  <a:schemeClr val="tx1"/>
                </a:solidFill>
                <a:latin typeface="Constantia" pitchFamily="18" charset="0"/>
                <a:cs typeface="Arial" charset="0"/>
              </a:defRPr>
            </a:lvl8pPr>
            <a:lvl9pPr marL="3886200" indent="-228600" fontAlgn="base">
              <a:spcBef>
                <a:spcPct val="0"/>
              </a:spcBef>
              <a:spcAft>
                <a:spcPct val="0"/>
              </a:spcAft>
              <a:defRPr>
                <a:solidFill>
                  <a:schemeClr val="tx1"/>
                </a:solidFill>
                <a:latin typeface="Constantia" pitchFamily="18" charset="0"/>
                <a:cs typeface="Arial" charset="0"/>
              </a:defRPr>
            </a:lvl9pPr>
          </a:lstStyle>
          <a:p>
            <a:pPr fontAlgn="base">
              <a:spcBef>
                <a:spcPct val="0"/>
              </a:spcBef>
              <a:spcAft>
                <a:spcPct val="0"/>
              </a:spcAft>
            </a:pPr>
            <a:fld id="{4850BE8A-B3FE-4BF8-8424-76AE015C2B7A}" type="slidenum">
              <a:rPr lang="en-US">
                <a:latin typeface="Arial" charset="0"/>
              </a:rPr>
              <a:pPr fontAlgn="base">
                <a:spcBef>
                  <a:spcPct val="0"/>
                </a:spcBef>
                <a:spcAft>
                  <a:spcPct val="0"/>
                </a:spcAft>
              </a:pPr>
              <a:t>4</a:t>
            </a:fld>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cs typeface="Arial" charset="0"/>
              </a:defRPr>
            </a:lvl1pPr>
            <a:lvl2pPr marL="742950" indent="-285750">
              <a:defRPr>
                <a:solidFill>
                  <a:schemeClr val="tx1"/>
                </a:solidFill>
                <a:latin typeface="Constantia" pitchFamily="18" charset="0"/>
                <a:cs typeface="Arial" charset="0"/>
              </a:defRPr>
            </a:lvl2pPr>
            <a:lvl3pPr marL="1143000" indent="-228600">
              <a:defRPr>
                <a:solidFill>
                  <a:schemeClr val="tx1"/>
                </a:solidFill>
                <a:latin typeface="Constantia" pitchFamily="18" charset="0"/>
                <a:cs typeface="Arial" charset="0"/>
              </a:defRPr>
            </a:lvl3pPr>
            <a:lvl4pPr marL="1600200" indent="-228600">
              <a:defRPr>
                <a:solidFill>
                  <a:schemeClr val="tx1"/>
                </a:solidFill>
                <a:latin typeface="Constantia" pitchFamily="18" charset="0"/>
                <a:cs typeface="Arial" charset="0"/>
              </a:defRPr>
            </a:lvl4pPr>
            <a:lvl5pPr marL="2057400" indent="-228600">
              <a:defRPr>
                <a:solidFill>
                  <a:schemeClr val="tx1"/>
                </a:solidFill>
                <a:latin typeface="Constantia" pitchFamily="18" charset="0"/>
                <a:cs typeface="Arial" charset="0"/>
              </a:defRPr>
            </a:lvl5pPr>
            <a:lvl6pPr marL="2514600" indent="-228600" fontAlgn="base">
              <a:spcBef>
                <a:spcPct val="0"/>
              </a:spcBef>
              <a:spcAft>
                <a:spcPct val="0"/>
              </a:spcAft>
              <a:defRPr>
                <a:solidFill>
                  <a:schemeClr val="tx1"/>
                </a:solidFill>
                <a:latin typeface="Constantia" pitchFamily="18" charset="0"/>
                <a:cs typeface="Arial" charset="0"/>
              </a:defRPr>
            </a:lvl6pPr>
            <a:lvl7pPr marL="2971800" indent="-228600" fontAlgn="base">
              <a:spcBef>
                <a:spcPct val="0"/>
              </a:spcBef>
              <a:spcAft>
                <a:spcPct val="0"/>
              </a:spcAft>
              <a:defRPr>
                <a:solidFill>
                  <a:schemeClr val="tx1"/>
                </a:solidFill>
                <a:latin typeface="Constantia" pitchFamily="18" charset="0"/>
                <a:cs typeface="Arial" charset="0"/>
              </a:defRPr>
            </a:lvl7pPr>
            <a:lvl8pPr marL="3429000" indent="-228600" fontAlgn="base">
              <a:spcBef>
                <a:spcPct val="0"/>
              </a:spcBef>
              <a:spcAft>
                <a:spcPct val="0"/>
              </a:spcAft>
              <a:defRPr>
                <a:solidFill>
                  <a:schemeClr val="tx1"/>
                </a:solidFill>
                <a:latin typeface="Constantia" pitchFamily="18" charset="0"/>
                <a:cs typeface="Arial" charset="0"/>
              </a:defRPr>
            </a:lvl8pPr>
            <a:lvl9pPr marL="3886200" indent="-228600" fontAlgn="base">
              <a:spcBef>
                <a:spcPct val="0"/>
              </a:spcBef>
              <a:spcAft>
                <a:spcPct val="0"/>
              </a:spcAft>
              <a:defRPr>
                <a:solidFill>
                  <a:schemeClr val="tx1"/>
                </a:solidFill>
                <a:latin typeface="Constantia" pitchFamily="18" charset="0"/>
                <a:cs typeface="Arial" charset="0"/>
              </a:defRPr>
            </a:lvl9pPr>
          </a:lstStyle>
          <a:p>
            <a:pPr fontAlgn="base">
              <a:spcBef>
                <a:spcPct val="0"/>
              </a:spcBef>
              <a:spcAft>
                <a:spcPct val="0"/>
              </a:spcAft>
            </a:pPr>
            <a:fld id="{D8EDE650-037F-4590-A459-7B081D7A5CA3}" type="slidenum">
              <a:rPr lang="en-US">
                <a:latin typeface="Arial" charset="0"/>
              </a:rPr>
              <a:pPr fontAlgn="base">
                <a:spcBef>
                  <a:spcPct val="0"/>
                </a:spcBef>
                <a:spcAft>
                  <a:spcPct val="0"/>
                </a:spcAft>
              </a:pPr>
              <a:t>5</a:t>
            </a:fld>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cs typeface="Arial" charset="0"/>
              </a:defRPr>
            </a:lvl1pPr>
            <a:lvl2pPr marL="742950" indent="-285750">
              <a:defRPr>
                <a:solidFill>
                  <a:schemeClr val="tx1"/>
                </a:solidFill>
                <a:latin typeface="Constantia" pitchFamily="18" charset="0"/>
                <a:cs typeface="Arial" charset="0"/>
              </a:defRPr>
            </a:lvl2pPr>
            <a:lvl3pPr marL="1143000" indent="-228600">
              <a:defRPr>
                <a:solidFill>
                  <a:schemeClr val="tx1"/>
                </a:solidFill>
                <a:latin typeface="Constantia" pitchFamily="18" charset="0"/>
                <a:cs typeface="Arial" charset="0"/>
              </a:defRPr>
            </a:lvl3pPr>
            <a:lvl4pPr marL="1600200" indent="-228600">
              <a:defRPr>
                <a:solidFill>
                  <a:schemeClr val="tx1"/>
                </a:solidFill>
                <a:latin typeface="Constantia" pitchFamily="18" charset="0"/>
                <a:cs typeface="Arial" charset="0"/>
              </a:defRPr>
            </a:lvl4pPr>
            <a:lvl5pPr marL="2057400" indent="-228600">
              <a:defRPr>
                <a:solidFill>
                  <a:schemeClr val="tx1"/>
                </a:solidFill>
                <a:latin typeface="Constantia" pitchFamily="18" charset="0"/>
                <a:cs typeface="Arial" charset="0"/>
              </a:defRPr>
            </a:lvl5pPr>
            <a:lvl6pPr marL="2514600" indent="-228600" fontAlgn="base">
              <a:spcBef>
                <a:spcPct val="0"/>
              </a:spcBef>
              <a:spcAft>
                <a:spcPct val="0"/>
              </a:spcAft>
              <a:defRPr>
                <a:solidFill>
                  <a:schemeClr val="tx1"/>
                </a:solidFill>
                <a:latin typeface="Constantia" pitchFamily="18" charset="0"/>
                <a:cs typeface="Arial" charset="0"/>
              </a:defRPr>
            </a:lvl6pPr>
            <a:lvl7pPr marL="2971800" indent="-228600" fontAlgn="base">
              <a:spcBef>
                <a:spcPct val="0"/>
              </a:spcBef>
              <a:spcAft>
                <a:spcPct val="0"/>
              </a:spcAft>
              <a:defRPr>
                <a:solidFill>
                  <a:schemeClr val="tx1"/>
                </a:solidFill>
                <a:latin typeface="Constantia" pitchFamily="18" charset="0"/>
                <a:cs typeface="Arial" charset="0"/>
              </a:defRPr>
            </a:lvl7pPr>
            <a:lvl8pPr marL="3429000" indent="-228600" fontAlgn="base">
              <a:spcBef>
                <a:spcPct val="0"/>
              </a:spcBef>
              <a:spcAft>
                <a:spcPct val="0"/>
              </a:spcAft>
              <a:defRPr>
                <a:solidFill>
                  <a:schemeClr val="tx1"/>
                </a:solidFill>
                <a:latin typeface="Constantia" pitchFamily="18" charset="0"/>
                <a:cs typeface="Arial" charset="0"/>
              </a:defRPr>
            </a:lvl8pPr>
            <a:lvl9pPr marL="3886200" indent="-228600" fontAlgn="base">
              <a:spcBef>
                <a:spcPct val="0"/>
              </a:spcBef>
              <a:spcAft>
                <a:spcPct val="0"/>
              </a:spcAft>
              <a:defRPr>
                <a:solidFill>
                  <a:schemeClr val="tx1"/>
                </a:solidFill>
                <a:latin typeface="Constantia" pitchFamily="18" charset="0"/>
                <a:cs typeface="Arial" charset="0"/>
              </a:defRPr>
            </a:lvl9pPr>
          </a:lstStyle>
          <a:p>
            <a:pPr fontAlgn="base">
              <a:spcBef>
                <a:spcPct val="0"/>
              </a:spcBef>
              <a:spcAft>
                <a:spcPct val="0"/>
              </a:spcAft>
            </a:pPr>
            <a:fld id="{C3736CFF-55F3-42D6-A835-40D93CA8D0C9}" type="slidenum">
              <a:rPr lang="en-US">
                <a:latin typeface="Arial" charset="0"/>
              </a:rPr>
              <a:pPr fontAlgn="base">
                <a:spcBef>
                  <a:spcPct val="0"/>
                </a:spcBef>
                <a:spcAft>
                  <a:spcPct val="0"/>
                </a:spcAft>
              </a:pPr>
              <a:t>8</a:t>
            </a:fld>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8A4130-1FE6-4919-AD11-D46647ED4DDB}" type="slidenum">
              <a:rPr lang="en-US" smtClean="0">
                <a:solidFill>
                  <a:prstClr val="black"/>
                </a:solidFill>
              </a:rPr>
              <a:pPr>
                <a:defRPr/>
              </a:pPr>
              <a:t>14</a:t>
            </a:fld>
            <a:endParaRPr lang="en-US">
              <a:solidFill>
                <a:prstClr val="black"/>
              </a:solidFill>
            </a:endParaRPr>
          </a:p>
        </p:txBody>
      </p:sp>
    </p:spTree>
    <p:extLst>
      <p:ext uri="{BB962C8B-B14F-4D97-AF65-F5344CB8AC3E}">
        <p14:creationId xmlns:p14="http://schemas.microsoft.com/office/powerpoint/2010/main" val="3079527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xfrm>
            <a:off x="731838" y="4560888"/>
            <a:ext cx="5851525" cy="43195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6661" tIns="48331" rIns="96661" bIns="48331"/>
          <a:lstStyle/>
          <a:p>
            <a:pPr>
              <a:spcBef>
                <a:spcPct val="0"/>
              </a:spcBef>
            </a:pPr>
            <a:endParaRPr lang="en-US" dirty="0" smtClean="0"/>
          </a:p>
        </p:txBody>
      </p:sp>
      <p:sp>
        <p:nvSpPr>
          <p:cNvPr id="96260"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a:defRPr>
                <a:solidFill>
                  <a:schemeClr val="tx1"/>
                </a:solidFill>
                <a:latin typeface="Constantia" pitchFamily="18" charset="0"/>
                <a:cs typeface="Arial" charset="0"/>
              </a:defRPr>
            </a:lvl1pPr>
            <a:lvl2pPr marL="742950" indent="-285750">
              <a:defRPr>
                <a:solidFill>
                  <a:schemeClr val="tx1"/>
                </a:solidFill>
                <a:latin typeface="Constantia" pitchFamily="18" charset="0"/>
                <a:cs typeface="Arial" charset="0"/>
              </a:defRPr>
            </a:lvl2pPr>
            <a:lvl3pPr marL="1143000" indent="-228600">
              <a:defRPr>
                <a:solidFill>
                  <a:schemeClr val="tx1"/>
                </a:solidFill>
                <a:latin typeface="Constantia" pitchFamily="18" charset="0"/>
                <a:cs typeface="Arial" charset="0"/>
              </a:defRPr>
            </a:lvl3pPr>
            <a:lvl4pPr marL="1600200" indent="-228600">
              <a:defRPr>
                <a:solidFill>
                  <a:schemeClr val="tx1"/>
                </a:solidFill>
                <a:latin typeface="Constantia" pitchFamily="18" charset="0"/>
                <a:cs typeface="Arial" charset="0"/>
              </a:defRPr>
            </a:lvl4pPr>
            <a:lvl5pPr marL="2057400" indent="-228600">
              <a:defRPr>
                <a:solidFill>
                  <a:schemeClr val="tx1"/>
                </a:solidFill>
                <a:latin typeface="Constantia" pitchFamily="18" charset="0"/>
                <a:cs typeface="Arial" charset="0"/>
              </a:defRPr>
            </a:lvl5pPr>
            <a:lvl6pPr marL="2514600" indent="-228600" fontAlgn="base">
              <a:spcBef>
                <a:spcPct val="0"/>
              </a:spcBef>
              <a:spcAft>
                <a:spcPct val="0"/>
              </a:spcAft>
              <a:defRPr>
                <a:solidFill>
                  <a:schemeClr val="tx1"/>
                </a:solidFill>
                <a:latin typeface="Constantia" pitchFamily="18" charset="0"/>
                <a:cs typeface="Arial" charset="0"/>
              </a:defRPr>
            </a:lvl6pPr>
            <a:lvl7pPr marL="2971800" indent="-228600" fontAlgn="base">
              <a:spcBef>
                <a:spcPct val="0"/>
              </a:spcBef>
              <a:spcAft>
                <a:spcPct val="0"/>
              </a:spcAft>
              <a:defRPr>
                <a:solidFill>
                  <a:schemeClr val="tx1"/>
                </a:solidFill>
                <a:latin typeface="Constantia" pitchFamily="18" charset="0"/>
                <a:cs typeface="Arial" charset="0"/>
              </a:defRPr>
            </a:lvl7pPr>
            <a:lvl8pPr marL="3429000" indent="-228600" fontAlgn="base">
              <a:spcBef>
                <a:spcPct val="0"/>
              </a:spcBef>
              <a:spcAft>
                <a:spcPct val="0"/>
              </a:spcAft>
              <a:defRPr>
                <a:solidFill>
                  <a:schemeClr val="tx1"/>
                </a:solidFill>
                <a:latin typeface="Constantia" pitchFamily="18" charset="0"/>
                <a:cs typeface="Arial" charset="0"/>
              </a:defRPr>
            </a:lvl8pPr>
            <a:lvl9pPr marL="3886200" indent="-228600" fontAlgn="base">
              <a:spcBef>
                <a:spcPct val="0"/>
              </a:spcBef>
              <a:spcAft>
                <a:spcPct val="0"/>
              </a:spcAft>
              <a:defRPr>
                <a:solidFill>
                  <a:schemeClr val="tx1"/>
                </a:solidFill>
                <a:latin typeface="Constantia" pitchFamily="18" charset="0"/>
                <a:cs typeface="Arial" charset="0"/>
              </a:defRPr>
            </a:lvl9pPr>
          </a:lstStyle>
          <a:p>
            <a:pPr algn="r"/>
            <a:fld id="{C80C496A-C6D5-48EB-8311-AF5CA5F972CE}" type="slidenum">
              <a:rPr lang="en-US" sz="1300">
                <a:latin typeface="Arial" charset="0"/>
              </a:rPr>
              <a:pPr algn="r"/>
              <a:t>20</a:t>
            </a:fld>
            <a:endParaRPr lang="en-US" sz="130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8A4130-1FE6-4919-AD11-D46647ED4DDB}" type="slidenum">
              <a:rPr lang="en-US" smtClean="0"/>
              <a:pPr>
                <a:defRPr/>
              </a:pPr>
              <a:t>23</a:t>
            </a:fld>
            <a:endParaRPr lang="en-US"/>
          </a:p>
        </p:txBody>
      </p:sp>
    </p:spTree>
    <p:extLst>
      <p:ext uri="{BB962C8B-B14F-4D97-AF65-F5344CB8AC3E}">
        <p14:creationId xmlns:p14="http://schemas.microsoft.com/office/powerpoint/2010/main" val="3009054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87043" name="Notes Placeholder 2"/>
          <p:cNvSpPr>
            <a:spLocks noGrp="1"/>
          </p:cNvSpPr>
          <p:nvPr>
            <p:ph type="body" idx="1"/>
          </p:nvPr>
        </p:nvSpPr>
        <p:spPr bwMode="auto">
          <a:xfrm>
            <a:off x="731838" y="4560888"/>
            <a:ext cx="5851525" cy="4319587"/>
          </a:xfrm>
          <a:prstGeom prst="rect">
            <a:avLst/>
          </a:prstGeom>
          <a:solidFill>
            <a:srgbClr val="FFFFFF"/>
          </a:solidFill>
          <a:ln>
            <a:solidFill>
              <a:srgbClr val="000000"/>
            </a:solidFill>
            <a:miter lim="800000"/>
            <a:headEnd/>
            <a:tailEnd/>
          </a:ln>
        </p:spPr>
        <p:txBody>
          <a:bodyPr lIns="96661" tIns="48331" rIns="96661" bIns="48331"/>
          <a:lstStyle/>
          <a:p>
            <a:pPr>
              <a:spcBef>
                <a:spcPct val="0"/>
              </a:spcBef>
            </a:pPr>
            <a:endParaRPr lang="en-US" smtClean="0"/>
          </a:p>
        </p:txBody>
      </p:sp>
      <p:sp>
        <p:nvSpPr>
          <p:cNvPr id="87044" name="Slide Number Placeholder 3"/>
          <p:cNvSpPr txBox="1">
            <a:spLocks noGrp="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a:solidFill>
                  <a:schemeClr val="tx1"/>
                </a:solidFill>
                <a:latin typeface="Constantia" pitchFamily="18" charset="0"/>
                <a:cs typeface="Arial" charset="0"/>
              </a:defRPr>
            </a:lvl1pPr>
            <a:lvl2pPr marL="785813" indent="-303213" defTabSz="966788">
              <a:defRPr>
                <a:solidFill>
                  <a:schemeClr val="tx1"/>
                </a:solidFill>
                <a:latin typeface="Constantia" pitchFamily="18" charset="0"/>
                <a:cs typeface="Arial" charset="0"/>
              </a:defRPr>
            </a:lvl2pPr>
            <a:lvl3pPr marL="1208088" indent="-241300" defTabSz="966788">
              <a:defRPr>
                <a:solidFill>
                  <a:schemeClr val="tx1"/>
                </a:solidFill>
                <a:latin typeface="Constantia" pitchFamily="18" charset="0"/>
                <a:cs typeface="Arial" charset="0"/>
              </a:defRPr>
            </a:lvl3pPr>
            <a:lvl4pPr marL="1692275" indent="-242888" defTabSz="966788">
              <a:defRPr>
                <a:solidFill>
                  <a:schemeClr val="tx1"/>
                </a:solidFill>
                <a:latin typeface="Constantia" pitchFamily="18" charset="0"/>
                <a:cs typeface="Arial" charset="0"/>
              </a:defRPr>
            </a:lvl4pPr>
            <a:lvl5pPr marL="2174875" indent="-241300" defTabSz="966788">
              <a:defRPr>
                <a:solidFill>
                  <a:schemeClr val="tx1"/>
                </a:solidFill>
                <a:latin typeface="Constantia" pitchFamily="18" charset="0"/>
                <a:cs typeface="Arial" charset="0"/>
              </a:defRPr>
            </a:lvl5pPr>
            <a:lvl6pPr marL="2632075" indent="-241300" defTabSz="966788" fontAlgn="base">
              <a:spcBef>
                <a:spcPct val="0"/>
              </a:spcBef>
              <a:spcAft>
                <a:spcPct val="0"/>
              </a:spcAft>
              <a:defRPr>
                <a:solidFill>
                  <a:schemeClr val="tx1"/>
                </a:solidFill>
                <a:latin typeface="Constantia" pitchFamily="18" charset="0"/>
                <a:cs typeface="Arial" charset="0"/>
              </a:defRPr>
            </a:lvl6pPr>
            <a:lvl7pPr marL="3089275" indent="-241300" defTabSz="966788" fontAlgn="base">
              <a:spcBef>
                <a:spcPct val="0"/>
              </a:spcBef>
              <a:spcAft>
                <a:spcPct val="0"/>
              </a:spcAft>
              <a:defRPr>
                <a:solidFill>
                  <a:schemeClr val="tx1"/>
                </a:solidFill>
                <a:latin typeface="Constantia" pitchFamily="18" charset="0"/>
                <a:cs typeface="Arial" charset="0"/>
              </a:defRPr>
            </a:lvl7pPr>
            <a:lvl8pPr marL="3546475" indent="-241300" defTabSz="966788" fontAlgn="base">
              <a:spcBef>
                <a:spcPct val="0"/>
              </a:spcBef>
              <a:spcAft>
                <a:spcPct val="0"/>
              </a:spcAft>
              <a:defRPr>
                <a:solidFill>
                  <a:schemeClr val="tx1"/>
                </a:solidFill>
                <a:latin typeface="Constantia" pitchFamily="18" charset="0"/>
                <a:cs typeface="Arial" charset="0"/>
              </a:defRPr>
            </a:lvl8pPr>
            <a:lvl9pPr marL="4003675" indent="-241300" defTabSz="966788" fontAlgn="base">
              <a:spcBef>
                <a:spcPct val="0"/>
              </a:spcBef>
              <a:spcAft>
                <a:spcPct val="0"/>
              </a:spcAft>
              <a:defRPr>
                <a:solidFill>
                  <a:schemeClr val="tx1"/>
                </a:solidFill>
                <a:latin typeface="Constantia" pitchFamily="18" charset="0"/>
                <a:cs typeface="Arial" charset="0"/>
              </a:defRPr>
            </a:lvl9pPr>
          </a:lstStyle>
          <a:p>
            <a:pPr algn="r"/>
            <a:fld id="{44D91F76-0724-47FB-87EB-7BDC4A30DEDE}" type="slidenum">
              <a:rPr lang="en-US" sz="1300">
                <a:latin typeface="Calibri" pitchFamily="34" charset="0"/>
              </a:rPr>
              <a:pPr algn="r"/>
              <a:t>25</a:t>
            </a:fld>
            <a:endParaRPr lang="en-US" sz="130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8A4130-1FE6-4919-AD11-D46647ED4DDB}" type="slidenum">
              <a:rPr lang="en-US" smtClean="0"/>
              <a:pPr>
                <a:defRPr/>
              </a:pPr>
              <a:t>28</a:t>
            </a:fld>
            <a:endParaRPr lang="en-US"/>
          </a:p>
        </p:txBody>
      </p:sp>
    </p:spTree>
    <p:extLst>
      <p:ext uri="{BB962C8B-B14F-4D97-AF65-F5344CB8AC3E}">
        <p14:creationId xmlns:p14="http://schemas.microsoft.com/office/powerpoint/2010/main" val="213494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72957717-44A6-4A4E-B6DB-6B79331EAAF3}" type="datetime1">
              <a:rPr lang="en-US" smtClean="0"/>
              <a:pPr>
                <a:defRPr/>
              </a:pPr>
              <a:t>12/10/2016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D5A3F5B8-4770-4D92-968C-D71FDB6E807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C78A653B-C70E-4F77-961B-FC3D5C1B7E40}" type="datetime1">
              <a:rPr lang="en-US" smtClean="0"/>
              <a:pPr>
                <a:defRPr/>
              </a:pPr>
              <a:t>12/10/2016</a:t>
            </a:fld>
            <a:endParaRPr lang="en-US" dirty="0"/>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CA4550D5-0099-499C-9101-AACF56F38F5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A6FE4E41-7FE1-437F-AB8C-0F0493FB6AA3}" type="datetime1">
              <a:rPr lang="en-US" smtClean="0"/>
              <a:pPr>
                <a:defRPr/>
              </a:pPr>
              <a:t>12/10/2016</a:t>
            </a:fld>
            <a:endParaRPr lang="en-US" dirty="0"/>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641C9AF-0761-43E9-BCAF-AE2C28E191E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2262EE6F-A920-491A-863B-6EBCFC34D8C4}" type="datetime1">
              <a:rPr lang="en-US" smtClean="0"/>
              <a:pPr>
                <a:defRPr/>
              </a:pPr>
              <a:t>12/10/2016</a:t>
            </a:fld>
            <a:endParaRPr lang="en-US" dirty="0"/>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D205DE3E-5A91-4777-A49A-F301A446FCE8}" type="slidenum">
              <a:rPr lang="en-US" smtClean="0"/>
              <a:pPr>
                <a:defRPr/>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C074A139-FB55-44EF-94AC-9A8D90555FCE}" type="datetime1">
              <a:rPr lang="en-US" smtClean="0"/>
              <a:pPr>
                <a:defRPr/>
              </a:pPr>
              <a:t>12/10/2016</a:t>
            </a:fld>
            <a:endParaRPr lang="en-US" dirty="0"/>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E79F89D-9B3A-4CA6-84FD-A48A37AF8922}"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64EB52E3-FEFC-4223-B11E-B83CBDAC62BF}" type="datetime1">
              <a:rPr lang="en-US" smtClean="0"/>
              <a:pPr>
                <a:defRPr/>
              </a:pPr>
              <a:t>12/10/2016</a:t>
            </a:fld>
            <a:endParaRPr lang="en-US" dirty="0"/>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948F68FF-B8FA-4CB9-9738-D9BD3A0A94FF}" type="slidenum">
              <a:rPr lang="en-US" smtClean="0"/>
              <a:pPr>
                <a:defRPr/>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9877C587-1E3C-49CB-8402-AC55512144E1}" type="datetime1">
              <a:rPr lang="en-US" smtClean="0"/>
              <a:pPr>
                <a:defRPr/>
              </a:pPr>
              <a:t>12/10/2016</a:t>
            </a:fld>
            <a:endParaRPr lang="en-US" dirty="0"/>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9BE3CBA9-0E38-49E0-BBAB-EDEB8101FC6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8A6CA706-BF27-4B4A-AA09-B8BF7982F586}" type="datetime1">
              <a:rPr lang="en-US" smtClean="0"/>
              <a:pPr>
                <a:defRPr/>
              </a:pPr>
              <a:t>12/10/2016</a:t>
            </a:fld>
            <a:endParaRPr lang="en-US" dirty="0"/>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988C176A-FC8F-48BF-A238-A8453E80C779}" type="slidenum">
              <a:rPr lang="en-US" smtClean="0"/>
              <a:pPr>
                <a:defRPr/>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52DF5660-AC77-4B23-9AE9-3F54AC127141}" type="datetime1">
              <a:rPr lang="en-US" smtClean="0"/>
              <a:pPr>
                <a:defRPr/>
              </a:pPr>
              <a:t>12/10/2016</a:t>
            </a:fld>
            <a:endParaRPr lang="en-US" dirty="0"/>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83DAE358-7A96-4351-90F8-10B83EADA77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184804E6-AB07-4644-B93A-EA041ACED958}" type="datetime1">
              <a:rPr lang="en-US" smtClean="0"/>
              <a:pPr>
                <a:defRPr/>
              </a:pPr>
              <a:t>12/10/2016</a:t>
            </a:fld>
            <a:endParaRPr lang="en-US" dirty="0"/>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20A4E7C8-0A6C-4ADD-912F-28BADE15CD60}"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C074A139-FB55-44EF-94AC-9A8D90555FCE}" type="datetime1">
              <a:rPr lang="en-US" smtClean="0"/>
              <a:pPr>
                <a:defRPr/>
              </a:pPr>
              <a:t>12/10/2016</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AE79F89D-9B3A-4CA6-84FD-A48A37AF8922}"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C074A139-FB55-44EF-94AC-9A8D90555FCE}" type="datetime1">
              <a:rPr lang="en-US" smtClean="0"/>
              <a:pPr>
                <a:defRPr/>
              </a:pPr>
              <a:t>12/10/2016</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E79F89D-9B3A-4CA6-84FD-A48A37AF892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914400"/>
            <a:ext cx="7543800" cy="1524000"/>
          </a:xfrm>
        </p:spPr>
        <p:txBody>
          <a:bodyPr>
            <a:normAutofit fontScale="90000"/>
          </a:bodyPr>
          <a:lstStyle/>
          <a:p>
            <a:pPr algn="ctr" fontAlgn="auto">
              <a:spcAft>
                <a:spcPts val="0"/>
              </a:spcAft>
              <a:defRPr/>
            </a:pPr>
            <a:r>
              <a:rPr lang="en-US" dirty="0" smtClean="0">
                <a:effectLst/>
              </a:rPr>
              <a:t>Lesson 8</a:t>
            </a:r>
            <a:br>
              <a:rPr lang="en-US" dirty="0" smtClean="0">
                <a:effectLst/>
              </a:rPr>
            </a:br>
            <a:r>
              <a:rPr lang="en-US" dirty="0" smtClean="0"/>
              <a:t>The List Data Structure:</a:t>
            </a:r>
            <a:endParaRPr lang="en-US" dirty="0">
              <a:effectLst/>
            </a:endParaRPr>
          </a:p>
        </p:txBody>
      </p:sp>
      <p:sp>
        <p:nvSpPr>
          <p:cNvPr id="17410" name="Subtitle 4"/>
          <p:cNvSpPr>
            <a:spLocks noGrp="1"/>
          </p:cNvSpPr>
          <p:nvPr>
            <p:ph type="subTitle" idx="1"/>
          </p:nvPr>
        </p:nvSpPr>
        <p:spPr>
          <a:xfrm>
            <a:off x="609600" y="4038600"/>
            <a:ext cx="7854950" cy="1752600"/>
          </a:xfrm>
        </p:spPr>
        <p:txBody>
          <a:bodyPr/>
          <a:lstStyle/>
          <a:p>
            <a:pPr marR="0" algn="ctr"/>
            <a:r>
              <a:rPr lang="en-US" sz="4400" smtClean="0"/>
              <a:t>Sequential Unfoldment of </a:t>
            </a:r>
          </a:p>
          <a:p>
            <a:pPr marR="0" algn="ctr"/>
            <a:r>
              <a:rPr lang="en-US" sz="4400" smtClean="0"/>
              <a:t>Natural Law</a:t>
            </a:r>
          </a:p>
          <a:p>
            <a:pPr marR="0" algn="ctr"/>
            <a:endParaRPr lang="en-US" smtClean="0"/>
          </a:p>
        </p:txBody>
      </p:sp>
      <p:sp>
        <p:nvSpPr>
          <p:cNvPr id="6" name="Slide Number Placeholder 5"/>
          <p:cNvSpPr>
            <a:spLocks noGrp="1"/>
          </p:cNvSpPr>
          <p:nvPr>
            <p:ph type="sldNum" sz="quarter" idx="12"/>
          </p:nvPr>
        </p:nvSpPr>
        <p:spPr/>
        <p:txBody>
          <a:bodyPr/>
          <a:lstStyle/>
          <a:p>
            <a:pPr>
              <a:defRPr/>
            </a:pPr>
            <a:fld id="{9B90497F-47A6-4FC7-9282-16910E4298D0}"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The </a:t>
            </a:r>
            <a:r>
              <a:rPr lang="en-US" dirty="0" err="1"/>
              <a:t>ArrayList</a:t>
            </a:r>
            <a:r>
              <a:rPr lang="en-US" dirty="0"/>
              <a:t> class IS COMPLETELY DIFFERENT THAN an </a:t>
            </a:r>
            <a:r>
              <a:rPr lang="en-US" dirty="0" smtClean="0"/>
              <a:t>array</a:t>
            </a:r>
          </a:p>
          <a:p>
            <a:r>
              <a:rPr lang="en-US" dirty="0"/>
              <a:t>–  </a:t>
            </a:r>
            <a:r>
              <a:rPr lang="en-US" dirty="0" smtClean="0"/>
              <a:t>It</a:t>
            </a:r>
            <a:r>
              <a:rPr lang="en-US" dirty="0"/>
              <a:t> </a:t>
            </a:r>
            <a:r>
              <a:rPr lang="en-US" dirty="0" smtClean="0"/>
              <a:t>is </a:t>
            </a:r>
            <a:r>
              <a:rPr lang="en-US" dirty="0"/>
              <a:t>a more flexible way to store data </a:t>
            </a:r>
            <a:endParaRPr lang="en-US" dirty="0" smtClean="0"/>
          </a:p>
          <a:p>
            <a:r>
              <a:rPr lang="en-US" dirty="0" smtClean="0"/>
              <a:t>–</a:t>
            </a:r>
            <a:r>
              <a:rPr lang="en-US" dirty="0"/>
              <a:t>  </a:t>
            </a:r>
            <a:r>
              <a:rPr lang="en-US" dirty="0" err="1"/>
              <a:t>ArrayList</a:t>
            </a:r>
            <a:r>
              <a:rPr lang="en-US" dirty="0"/>
              <a:t> can grow automatically as needed •  Has capacity that is increased when needed •  Has size() method that returns actual  </a:t>
            </a:r>
            <a:r>
              <a:rPr lang="en-US" dirty="0" smtClean="0"/>
              <a:t>   </a:t>
            </a:r>
          </a:p>
          <a:p>
            <a:pPr marL="109728" indent="0">
              <a:buNone/>
            </a:pPr>
            <a:r>
              <a:rPr lang="en-US" dirty="0"/>
              <a:t> </a:t>
            </a:r>
            <a:r>
              <a:rPr lang="en-US" dirty="0" smtClean="0"/>
              <a:t>     number </a:t>
            </a:r>
            <a:r>
              <a:rPr lang="en-US" dirty="0"/>
              <a:t>of elements in the </a:t>
            </a:r>
            <a:r>
              <a:rPr lang="en-US" dirty="0" err="1"/>
              <a:t>ArrayList</a:t>
            </a:r>
            <a:r>
              <a:rPr lang="en-US" dirty="0"/>
              <a:t> </a:t>
            </a:r>
            <a:endParaRPr lang="en-US" dirty="0" smtClean="0"/>
          </a:p>
          <a:p>
            <a:pPr marL="109728" indent="0">
              <a:buNone/>
            </a:pPr>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10</a:t>
            </a:fld>
            <a:endParaRPr lang="en-US" dirty="0"/>
          </a:p>
        </p:txBody>
      </p:sp>
      <p:sp>
        <p:nvSpPr>
          <p:cNvPr id="4" name="Title 3"/>
          <p:cNvSpPr>
            <a:spLocks noGrp="1"/>
          </p:cNvSpPr>
          <p:nvPr>
            <p:ph type="title"/>
          </p:nvPr>
        </p:nvSpPr>
        <p:spPr/>
        <p:txBody>
          <a:bodyPr/>
          <a:lstStyle/>
          <a:p>
            <a:r>
              <a:rPr lang="en-US" dirty="0" smtClean="0"/>
              <a:t>Array List Class</a:t>
            </a:r>
            <a:endParaRPr lang="en-US" dirty="0"/>
          </a:p>
        </p:txBody>
      </p:sp>
    </p:spTree>
    <p:extLst>
      <p:ext uri="{BB962C8B-B14F-4D97-AF65-F5344CB8AC3E}">
        <p14:creationId xmlns:p14="http://schemas.microsoft.com/office/powerpoint/2010/main" val="1441633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r>
              <a:rPr lang="en-US" dirty="0" err="1"/>
              <a:t>ArrayList</a:t>
            </a:r>
            <a:r>
              <a:rPr lang="en-US" dirty="0"/>
              <a:t> can hold elements of different types  </a:t>
            </a:r>
            <a:endParaRPr lang="en-US" dirty="0" smtClean="0"/>
          </a:p>
          <a:p>
            <a:pPr lvl="1"/>
            <a:r>
              <a:rPr lang="en-US" dirty="0" smtClean="0"/>
              <a:t>•</a:t>
            </a:r>
            <a:r>
              <a:rPr lang="en-US" dirty="0"/>
              <a:t>  As long as each is an Object (reference), </a:t>
            </a:r>
            <a:endParaRPr lang="en-US" dirty="0" smtClean="0"/>
          </a:p>
          <a:p>
            <a:pPr lvl="1"/>
            <a:r>
              <a:rPr lang="en-US" dirty="0" smtClean="0"/>
              <a:t> </a:t>
            </a:r>
            <a:r>
              <a:rPr lang="en-US" dirty="0"/>
              <a:t>• </a:t>
            </a:r>
            <a:r>
              <a:rPr lang="en-US" dirty="0" smtClean="0"/>
              <a:t>Technically </a:t>
            </a:r>
            <a:r>
              <a:rPr lang="en-US" dirty="0"/>
              <a:t>an </a:t>
            </a:r>
            <a:r>
              <a:rPr lang="en-US" dirty="0" err="1"/>
              <a:t>ArrayList</a:t>
            </a:r>
            <a:r>
              <a:rPr lang="en-US" dirty="0"/>
              <a:t> </a:t>
            </a:r>
            <a:r>
              <a:rPr lang="en-US" dirty="0" err="1"/>
              <a:t>cant</a:t>
            </a:r>
            <a:r>
              <a:rPr lang="en-US" dirty="0"/>
              <a:t> hold a basic type </a:t>
            </a:r>
            <a:r>
              <a:rPr lang="en-US" dirty="0" smtClean="0"/>
              <a:t>  </a:t>
            </a:r>
          </a:p>
          <a:p>
            <a:pPr marL="393192" lvl="1" indent="0">
              <a:buNone/>
            </a:pPr>
            <a:r>
              <a:rPr lang="en-US" dirty="0"/>
              <a:t> </a:t>
            </a:r>
            <a:r>
              <a:rPr lang="en-US" dirty="0" smtClean="0"/>
              <a:t>    (</a:t>
            </a:r>
            <a:r>
              <a:rPr lang="en-US" dirty="0" err="1"/>
              <a:t>int</a:t>
            </a:r>
            <a:r>
              <a:rPr lang="en-US" dirty="0"/>
              <a:t>, double, etc.) </a:t>
            </a:r>
            <a:endParaRPr lang="en-US" dirty="0" smtClean="0"/>
          </a:p>
          <a:p>
            <a:pPr lvl="1"/>
            <a:r>
              <a:rPr lang="en-US" dirty="0" smtClean="0"/>
              <a:t>•</a:t>
            </a:r>
            <a:r>
              <a:rPr lang="en-US" dirty="0"/>
              <a:t> </a:t>
            </a:r>
            <a:r>
              <a:rPr lang="en-US" dirty="0" smtClean="0"/>
              <a:t>But</a:t>
            </a:r>
            <a:r>
              <a:rPr lang="en-US" dirty="0"/>
              <a:t>, conversion of primitive to an object happens automatically. This is called </a:t>
            </a:r>
            <a:r>
              <a:rPr lang="en-US" dirty="0" smtClean="0"/>
              <a:t>auto-boxing.</a:t>
            </a:r>
          </a:p>
          <a:p>
            <a:pPr lvl="1"/>
            <a:r>
              <a:rPr lang="en-US" dirty="0" smtClean="0"/>
              <a:t>•</a:t>
            </a:r>
            <a:r>
              <a:rPr lang="en-US" dirty="0"/>
              <a:t>  Wrapper classes allow objects (e.g., Boolean or Double) that hold basic types (e.g. </a:t>
            </a:r>
            <a:r>
              <a:rPr lang="en-US" dirty="0" err="1"/>
              <a:t>boolean</a:t>
            </a:r>
            <a:r>
              <a:rPr lang="en-US" dirty="0"/>
              <a:t> or double)</a:t>
            </a:r>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11</a:t>
            </a:fld>
            <a:endParaRPr lang="en-US" dirty="0"/>
          </a:p>
        </p:txBody>
      </p:sp>
      <p:sp>
        <p:nvSpPr>
          <p:cNvPr id="4" name="Title 3"/>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2305314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328"/>
            <a:ext cx="8763000" cy="4919472"/>
          </a:xfrm>
        </p:spPr>
        <p:txBody>
          <a:bodyPr>
            <a:normAutofit fontScale="92500"/>
          </a:bodyPr>
          <a:lstStyle/>
          <a:p>
            <a:r>
              <a:rPr lang="en-US" dirty="0" err="1" smtClean="0"/>
              <a:t>ArrayList</a:t>
            </a:r>
            <a:r>
              <a:rPr lang="en-US" dirty="0" smtClean="0"/>
              <a:t> </a:t>
            </a:r>
            <a:r>
              <a:rPr lang="en-US" dirty="0"/>
              <a:t>class is not in the core Java </a:t>
            </a:r>
            <a:r>
              <a:rPr lang="en-US" dirty="0" smtClean="0"/>
              <a:t>language</a:t>
            </a:r>
          </a:p>
          <a:p>
            <a:r>
              <a:rPr lang="en-US" dirty="0" smtClean="0"/>
              <a:t> </a:t>
            </a:r>
            <a:r>
              <a:rPr lang="en-US" dirty="0"/>
              <a:t>It is in package </a:t>
            </a:r>
            <a:r>
              <a:rPr lang="en-US" dirty="0" err="1"/>
              <a:t>java.util</a:t>
            </a:r>
            <a:r>
              <a:rPr lang="en-US" dirty="0"/>
              <a:t>, which </a:t>
            </a:r>
            <a:r>
              <a:rPr lang="en-US" dirty="0" smtClean="0"/>
              <a:t>we must import</a:t>
            </a:r>
            <a:r>
              <a:rPr lang="en-US" dirty="0"/>
              <a:t>:  </a:t>
            </a:r>
            <a:endParaRPr lang="en-US" dirty="0" smtClean="0"/>
          </a:p>
          <a:p>
            <a:pPr lvl="1"/>
            <a:r>
              <a:rPr lang="en-US" dirty="0" smtClean="0"/>
              <a:t> </a:t>
            </a:r>
            <a:r>
              <a:rPr lang="en-US" dirty="0"/>
              <a:t>import </a:t>
            </a:r>
            <a:r>
              <a:rPr lang="en-US" dirty="0" err="1"/>
              <a:t>java.util</a:t>
            </a:r>
            <a:r>
              <a:rPr lang="en-US" dirty="0"/>
              <a:t>.*;  // At top of </a:t>
            </a:r>
            <a:r>
              <a:rPr lang="en-US" dirty="0" smtClean="0"/>
              <a:t>program</a:t>
            </a:r>
          </a:p>
          <a:p>
            <a:pPr lvl="1"/>
            <a:endParaRPr lang="en-US" dirty="0" smtClean="0"/>
          </a:p>
          <a:p>
            <a:r>
              <a:rPr lang="en-US" dirty="0"/>
              <a:t>  </a:t>
            </a:r>
            <a:r>
              <a:rPr lang="en-US" dirty="0" err="1"/>
              <a:t>ArrayLists</a:t>
            </a:r>
            <a:r>
              <a:rPr lang="en-US" dirty="0"/>
              <a:t> are slightly slower than arrays </a:t>
            </a:r>
          </a:p>
          <a:p>
            <a:pPr lvl="1"/>
            <a:r>
              <a:rPr lang="en-US" dirty="0" smtClean="0"/>
              <a:t>–</a:t>
            </a:r>
            <a:r>
              <a:rPr lang="en-US" dirty="0"/>
              <a:t>  This matters only in large numerical </a:t>
            </a:r>
            <a:r>
              <a:rPr lang="en-US" dirty="0" smtClean="0"/>
              <a:t>applications</a:t>
            </a:r>
          </a:p>
          <a:p>
            <a:pPr>
              <a:buFont typeface="Wingdings" panose="05000000000000000000" pitchFamily="2" charset="2"/>
              <a:buChar char="Ø"/>
            </a:pPr>
            <a:r>
              <a:rPr lang="en-US" sz="3100" dirty="0" err="1"/>
              <a:t>ArrayList</a:t>
            </a:r>
            <a:r>
              <a:rPr lang="en-US" sz="3100" dirty="0"/>
              <a:t> class has many methods that provide functionality beyond what arrays </a:t>
            </a:r>
            <a:r>
              <a:rPr lang="en-US" sz="3100" dirty="0" smtClean="0"/>
              <a:t>provide</a:t>
            </a:r>
            <a:endParaRPr lang="en-US" sz="3100" dirty="0"/>
          </a:p>
          <a:p>
            <a:pPr lvl="1"/>
            <a:r>
              <a:rPr lang="en-US" dirty="0" smtClean="0"/>
              <a:t>•</a:t>
            </a:r>
            <a:r>
              <a:rPr lang="en-US" dirty="0"/>
              <a:t>  You can declare an </a:t>
            </a:r>
            <a:r>
              <a:rPr lang="en-US" dirty="0" err="1"/>
              <a:t>ArrayList</a:t>
            </a:r>
            <a:r>
              <a:rPr lang="en-US" dirty="0"/>
              <a:t> as containing objects of a particular type. </a:t>
            </a:r>
            <a:endParaRPr lang="en-US" dirty="0" smtClean="0"/>
          </a:p>
          <a:p>
            <a:pPr lvl="1"/>
            <a:r>
              <a:rPr lang="en-US" dirty="0" smtClean="0"/>
              <a:t>Example</a:t>
            </a:r>
            <a:r>
              <a:rPr lang="en-US" dirty="0"/>
              <a:t>:   </a:t>
            </a:r>
            <a:r>
              <a:rPr lang="en-US" dirty="0" err="1"/>
              <a:t>ArrayList</a:t>
            </a:r>
            <a:r>
              <a:rPr lang="en-US" dirty="0"/>
              <a:t>&lt;Point&gt; </a:t>
            </a:r>
            <a:r>
              <a:rPr lang="en-US" dirty="0" err="1"/>
              <a:t>pList</a:t>
            </a:r>
            <a:r>
              <a:rPr lang="en-US" dirty="0"/>
              <a:t> = new </a:t>
            </a:r>
            <a:r>
              <a:rPr lang="en-US" dirty="0" err="1" smtClean="0"/>
              <a:t>ArrayList</a:t>
            </a:r>
            <a:r>
              <a:rPr lang="en-US" dirty="0" smtClean="0"/>
              <a:t>&lt;Point</a:t>
            </a:r>
            <a:r>
              <a:rPr lang="en-US" dirty="0"/>
              <a:t>&gt;( ); </a:t>
            </a:r>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12</a:t>
            </a:fld>
            <a:endParaRPr lang="en-US" dirty="0"/>
          </a:p>
        </p:txBody>
      </p:sp>
      <p:sp>
        <p:nvSpPr>
          <p:cNvPr id="4" name="Title 3"/>
          <p:cNvSpPr>
            <a:spLocks noGrp="1"/>
          </p:cNvSpPr>
          <p:nvPr>
            <p:ph type="title"/>
          </p:nvPr>
        </p:nvSpPr>
        <p:spPr/>
        <p:txBody>
          <a:bodyPr/>
          <a:lstStyle/>
          <a:p>
            <a:r>
              <a:rPr lang="en-US" dirty="0" smtClean="0"/>
              <a:t>Array List</a:t>
            </a:r>
            <a:endParaRPr lang="en-US" dirty="0"/>
          </a:p>
        </p:txBody>
      </p:sp>
    </p:spTree>
    <p:extLst>
      <p:ext uri="{BB962C8B-B14F-4D97-AF65-F5344CB8AC3E}">
        <p14:creationId xmlns:p14="http://schemas.microsoft.com/office/powerpoint/2010/main" val="2030285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13</a:t>
            </a:fld>
            <a:endParaRPr lang="en-US" dirty="0"/>
          </a:p>
        </p:txBody>
      </p:sp>
      <p:sp>
        <p:nvSpPr>
          <p:cNvPr id="4" name="Title 3"/>
          <p:cNvSpPr>
            <a:spLocks noGrp="1"/>
          </p:cNvSpPr>
          <p:nvPr>
            <p:ph type="title"/>
          </p:nvPr>
        </p:nvSpPr>
        <p:spPr/>
        <p:txBody>
          <a:bodyPr/>
          <a:lstStyle/>
          <a:p>
            <a:r>
              <a:rPr lang="en-US" dirty="0"/>
              <a:t>Some Methods of </a:t>
            </a:r>
            <a:r>
              <a:rPr lang="en-US" dirty="0" err="1"/>
              <a:t>ArrayList</a:t>
            </a:r>
            <a:endParaRPr lang="en-US"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4758" t="28205" r="24758" b="19843"/>
          <a:stretch/>
        </p:blipFill>
        <p:spPr bwMode="auto">
          <a:xfrm>
            <a:off x="761999" y="1371600"/>
            <a:ext cx="7902223"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9328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205DE3E-5A91-4777-A49A-F301A446FCE8}" type="slidenum">
              <a:rPr lang="en-US" smtClean="0">
                <a:solidFill>
                  <a:prstClr val="black"/>
                </a:solidFill>
              </a:rPr>
              <a:pPr>
                <a:defRPr/>
              </a:pPr>
              <a:t>14</a:t>
            </a:fld>
            <a:endParaRPr lang="en-US" dirty="0">
              <a:solidFill>
                <a:prstClr val="black"/>
              </a:solidFill>
            </a:endParaRPr>
          </a:p>
        </p:txBody>
      </p:sp>
      <p:sp>
        <p:nvSpPr>
          <p:cNvPr id="4" name="Title 3"/>
          <p:cNvSpPr>
            <a:spLocks noGrp="1"/>
          </p:cNvSpPr>
          <p:nvPr>
            <p:ph type="title"/>
          </p:nvPr>
        </p:nvSpPr>
        <p:spPr/>
        <p:txBody>
          <a:bodyPr>
            <a:normAutofit fontScale="90000"/>
          </a:bodyPr>
          <a:lstStyle/>
          <a:p>
            <a:r>
              <a:rPr lang="en-US" b="0" dirty="0"/>
              <a:t/>
            </a:r>
            <a:br>
              <a:rPr lang="en-US" b="0" dirty="0"/>
            </a:br>
            <a:r>
              <a:rPr lang="en-US" b="0" dirty="0"/>
              <a:t>Typical operations: </a:t>
            </a:r>
            <a:br>
              <a:rPr lang="en-US" b="0" dirty="0"/>
            </a:br>
            <a:endParaRPr lang="en-US" dirty="0"/>
          </a:p>
        </p:txBody>
      </p:sp>
      <p:pic>
        <p:nvPicPr>
          <p:cNvPr id="1026"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8448" t="35261" r="36297" b="36198"/>
          <a:stretch/>
        </p:blipFill>
        <p:spPr bwMode="auto">
          <a:xfrm>
            <a:off x="457200" y="1752600"/>
            <a:ext cx="8452780" cy="2997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8075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15</a:t>
            </a:fld>
            <a:endParaRPr lang="en-US" dirty="0"/>
          </a:p>
        </p:txBody>
      </p:sp>
      <p:sp>
        <p:nvSpPr>
          <p:cNvPr id="4" name="Title 3"/>
          <p:cNvSpPr>
            <a:spLocks noGrp="1"/>
          </p:cNvSpPr>
          <p:nvPr>
            <p:ph type="title"/>
          </p:nvPr>
        </p:nvSpPr>
        <p:spPr/>
        <p:txBody>
          <a:bodyPr>
            <a:normAutofit fontScale="90000"/>
          </a:bodyPr>
          <a:lstStyle/>
          <a:p>
            <a:r>
              <a:rPr lang="en-US" dirty="0"/>
              <a:t>Automatic conversion of primitives to objects</a:t>
            </a:r>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364" t="36864" r="26381" b="15674"/>
          <a:stretch/>
        </p:blipFill>
        <p:spPr bwMode="auto">
          <a:xfrm>
            <a:off x="914400" y="1524000"/>
            <a:ext cx="7495405"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5654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16</a:t>
            </a:fld>
            <a:endParaRPr lang="en-US" dirty="0"/>
          </a:p>
        </p:txBody>
      </p:sp>
      <p:sp>
        <p:nvSpPr>
          <p:cNvPr id="4" name="Title 3"/>
          <p:cNvSpPr>
            <a:spLocks noGrp="1"/>
          </p:cNvSpPr>
          <p:nvPr>
            <p:ph type="title"/>
          </p:nvPr>
        </p:nvSpPr>
        <p:spPr/>
        <p:txBody>
          <a:bodyPr/>
          <a:lstStyle/>
          <a:p>
            <a:r>
              <a:rPr lang="en-US" dirty="0"/>
              <a:t>Arrays and </a:t>
            </a:r>
            <a:r>
              <a:rPr lang="en-US" dirty="0" err="1"/>
              <a:t>ArrayLists</a:t>
            </a:r>
            <a:r>
              <a:rPr lang="en-US" dirty="0"/>
              <a:t> </a:t>
            </a:r>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6020" t="28527" r="27102" b="22408"/>
          <a:stretch/>
        </p:blipFill>
        <p:spPr bwMode="auto">
          <a:xfrm>
            <a:off x="520425" y="1447801"/>
            <a:ext cx="8166375" cy="4881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1472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err="1"/>
              <a:t>ArrayList</a:t>
            </a:r>
            <a:r>
              <a:rPr lang="en-US" b="1" dirty="0"/>
              <a:t> </a:t>
            </a:r>
            <a:r>
              <a:rPr lang="en-US" dirty="0"/>
              <a:t>is a standard object class, which means that each of its operations is invoked as a method call.</a:t>
            </a:r>
          </a:p>
          <a:p>
            <a:pPr marL="365760" lvl="1" indent="-256032">
              <a:spcBef>
                <a:spcPts val="400"/>
              </a:spcBef>
              <a:buSzPct val="68000"/>
              <a:buFont typeface="Wingdings 3"/>
              <a:buChar char=""/>
            </a:pPr>
            <a:r>
              <a:rPr lang="en-US" sz="2500" dirty="0" smtClean="0"/>
              <a:t>An </a:t>
            </a:r>
            <a:r>
              <a:rPr lang="en-US" sz="2500" dirty="0"/>
              <a:t>object that can grow and shrink while your program is running (unlike arrays, which have a fixed length once they have been created</a:t>
            </a:r>
            <a:r>
              <a:rPr lang="en-US" sz="2500" dirty="0" smtClean="0"/>
              <a:t>).</a:t>
            </a:r>
          </a:p>
          <a:p>
            <a:pPr lvl="1">
              <a:buFont typeface="Wingdings" panose="05000000000000000000" pitchFamily="2" charset="2"/>
              <a:buChar char="Ø"/>
            </a:pPr>
            <a:r>
              <a:rPr lang="en-US" sz="2400" b="1" dirty="0" err="1">
                <a:solidFill>
                  <a:srgbClr val="034CA1"/>
                </a:solidFill>
                <a:latin typeface="Courier New" pitchFamily="49" charset="0"/>
              </a:rPr>
              <a:t>ArrayList</a:t>
            </a:r>
            <a:r>
              <a:rPr lang="en-US" sz="2400" b="1" dirty="0">
                <a:solidFill>
                  <a:srgbClr val="034CA1"/>
                </a:solidFill>
                <a:latin typeface="Courier New" pitchFamily="49" charset="0"/>
              </a:rPr>
              <a:t>&lt;</a:t>
            </a:r>
            <a:r>
              <a:rPr lang="en-US" sz="2400" b="1" dirty="0" err="1">
                <a:solidFill>
                  <a:srgbClr val="034CA1"/>
                </a:solidFill>
                <a:latin typeface="Courier New" pitchFamily="49" charset="0"/>
              </a:rPr>
              <a:t>BaseType</a:t>
            </a:r>
            <a:r>
              <a:rPr lang="en-US" sz="2400" b="1" dirty="0">
                <a:solidFill>
                  <a:srgbClr val="034CA1"/>
                </a:solidFill>
                <a:latin typeface="Courier New" pitchFamily="49" charset="0"/>
              </a:rPr>
              <a:t>&gt; </a:t>
            </a:r>
            <a:r>
              <a:rPr lang="en-US" sz="2400" b="1" dirty="0" err="1">
                <a:solidFill>
                  <a:srgbClr val="034CA1"/>
                </a:solidFill>
                <a:latin typeface="Courier New" pitchFamily="49" charset="0"/>
              </a:rPr>
              <a:t>aList</a:t>
            </a:r>
            <a:r>
              <a:rPr lang="en-US" sz="2400" b="1" dirty="0">
                <a:solidFill>
                  <a:srgbClr val="034CA1"/>
                </a:solidFill>
                <a:latin typeface="Courier New" pitchFamily="49" charset="0"/>
              </a:rPr>
              <a:t> = </a:t>
            </a:r>
          </a:p>
          <a:p>
            <a:pPr lvl="1">
              <a:buFont typeface="Wingdings 2" pitchFamily="18" charset="2"/>
              <a:buNone/>
            </a:pPr>
            <a:r>
              <a:rPr lang="en-US" sz="2400" b="1" dirty="0">
                <a:solidFill>
                  <a:srgbClr val="034CA1"/>
                </a:solidFill>
                <a:latin typeface="Courier New" pitchFamily="49" charset="0"/>
              </a:rPr>
              <a:t>				new </a:t>
            </a:r>
            <a:r>
              <a:rPr lang="en-US" sz="2400" b="1" dirty="0" err="1">
                <a:solidFill>
                  <a:srgbClr val="034CA1"/>
                </a:solidFill>
                <a:latin typeface="Courier New" pitchFamily="49" charset="0"/>
              </a:rPr>
              <a:t>ArrayList</a:t>
            </a:r>
            <a:r>
              <a:rPr lang="en-US" sz="2400" b="1" dirty="0">
                <a:solidFill>
                  <a:srgbClr val="034CA1"/>
                </a:solidFill>
                <a:latin typeface="Courier New" pitchFamily="49" charset="0"/>
              </a:rPr>
              <a:t>&lt;</a:t>
            </a:r>
            <a:r>
              <a:rPr lang="en-US" sz="2400" b="1" dirty="0" err="1">
                <a:solidFill>
                  <a:srgbClr val="034CA1"/>
                </a:solidFill>
                <a:latin typeface="Courier New" pitchFamily="49" charset="0"/>
              </a:rPr>
              <a:t>BaseType</a:t>
            </a:r>
            <a:r>
              <a:rPr lang="en-US" sz="2400" b="1" dirty="0">
                <a:solidFill>
                  <a:srgbClr val="034CA1"/>
                </a:solidFill>
                <a:latin typeface="Courier New" pitchFamily="49" charset="0"/>
              </a:rPr>
              <a:t>&gt;();</a:t>
            </a:r>
          </a:p>
          <a:p>
            <a:pPr marL="365760" lvl="1" indent="-256032">
              <a:spcBef>
                <a:spcPts val="400"/>
              </a:spcBef>
              <a:buSzPct val="68000"/>
              <a:buFont typeface="Wingdings 3"/>
              <a:buChar char=""/>
            </a:pPr>
            <a:endParaRPr lang="en-US" sz="2500" dirty="0"/>
          </a:p>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17</a:t>
            </a:fld>
            <a:endParaRPr lang="en-US" dirty="0"/>
          </a:p>
        </p:txBody>
      </p:sp>
      <p:sp>
        <p:nvSpPr>
          <p:cNvPr id="4" name="Title 3"/>
          <p:cNvSpPr>
            <a:spLocks noGrp="1"/>
          </p:cNvSpPr>
          <p:nvPr>
            <p:ph type="title"/>
          </p:nvPr>
        </p:nvSpPr>
        <p:spPr/>
        <p:txBody>
          <a:bodyPr/>
          <a:lstStyle/>
          <a:p>
            <a:r>
              <a:rPr lang="en-US" dirty="0" smtClean="0"/>
              <a:t>Observations</a:t>
            </a:r>
            <a:endParaRPr lang="en-US" dirty="0"/>
          </a:p>
        </p:txBody>
      </p:sp>
    </p:spTree>
    <p:extLst>
      <p:ext uri="{BB962C8B-B14F-4D97-AF65-F5344CB8AC3E}">
        <p14:creationId xmlns:p14="http://schemas.microsoft.com/office/powerpoint/2010/main" val="3977615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err="1" smtClean="0"/>
              <a:t>ArrayList</a:t>
            </a:r>
            <a:r>
              <a:rPr lang="en-US" sz="2000" dirty="0" smtClean="0"/>
              <a:t>&lt;Employee</a:t>
            </a:r>
            <a:r>
              <a:rPr lang="en-US" sz="2000" dirty="0"/>
              <a:t>&gt; staff=new </a:t>
            </a:r>
            <a:r>
              <a:rPr lang="en-US" sz="2000" dirty="0" err="1"/>
              <a:t>A</a:t>
            </a:r>
            <a:r>
              <a:rPr lang="en-US" sz="2000" dirty="0" err="1" smtClean="0"/>
              <a:t>rrayList</a:t>
            </a:r>
            <a:r>
              <a:rPr lang="en-US" sz="2000" dirty="0" smtClean="0"/>
              <a:t>&lt;Employee</a:t>
            </a:r>
            <a:r>
              <a:rPr lang="en-US" sz="2000" dirty="0"/>
              <a:t>&gt;();</a:t>
            </a:r>
          </a:p>
          <a:p>
            <a:endParaRPr lang="en-US" dirty="0"/>
          </a:p>
          <a:p>
            <a:r>
              <a:rPr lang="en-US" dirty="0" smtClean="0"/>
              <a:t>In Java 7 the type parameter can be omitted from Right Hand Side</a:t>
            </a:r>
          </a:p>
          <a:p>
            <a:r>
              <a:rPr lang="en-US" sz="2600" dirty="0" err="1"/>
              <a:t>ArrayList</a:t>
            </a:r>
            <a:r>
              <a:rPr lang="en-US" sz="2600" dirty="0"/>
              <a:t>&lt;Employee&gt; staff=new </a:t>
            </a:r>
            <a:r>
              <a:rPr lang="en-US" sz="2600" dirty="0" err="1" smtClean="0"/>
              <a:t>ArrayList</a:t>
            </a:r>
            <a:r>
              <a:rPr lang="en-US" sz="2600" dirty="0" smtClean="0"/>
              <a:t>&lt;&gt;();</a:t>
            </a:r>
            <a:endParaRPr lang="en-US" sz="2600" dirty="0"/>
          </a:p>
          <a:p>
            <a:r>
              <a:rPr lang="en-US" dirty="0" smtClean="0"/>
              <a:t>This is called diamond syntax.</a:t>
            </a:r>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18</a:t>
            </a:fld>
            <a:endParaRPr lang="en-US" dirty="0"/>
          </a:p>
        </p:txBody>
      </p:sp>
      <p:sp>
        <p:nvSpPr>
          <p:cNvPr id="4" name="Title 3"/>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3367541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Wrapper </a:t>
            </a:r>
            <a:r>
              <a:rPr lang="en-US" dirty="0"/>
              <a:t>classes is used to convert primitive data values into java objects. for 8 primitive data types java has 8 corresponding wrapper classes. All these classes implementing comparable interface.</a:t>
            </a:r>
          </a:p>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19</a:t>
            </a:fld>
            <a:endParaRPr lang="en-US" dirty="0"/>
          </a:p>
        </p:txBody>
      </p:sp>
      <p:sp>
        <p:nvSpPr>
          <p:cNvPr id="4" name="Title 3"/>
          <p:cNvSpPr>
            <a:spLocks noGrp="1"/>
          </p:cNvSpPr>
          <p:nvPr>
            <p:ph type="title"/>
          </p:nvPr>
        </p:nvSpPr>
        <p:spPr/>
        <p:txBody>
          <a:bodyPr>
            <a:normAutofit fontScale="90000"/>
          </a:bodyPr>
          <a:lstStyle/>
          <a:p>
            <a:r>
              <a:rPr lang="en-US" dirty="0"/>
              <a:t>Wrapper classes: </a:t>
            </a:r>
            <a:br>
              <a:rPr lang="en-US" dirty="0"/>
            </a:br>
            <a:endParaRPr lang="en-US" dirty="0"/>
          </a:p>
        </p:txBody>
      </p:sp>
    </p:spTree>
    <p:extLst>
      <p:ext uri="{BB962C8B-B14F-4D97-AF65-F5344CB8AC3E}">
        <p14:creationId xmlns:p14="http://schemas.microsoft.com/office/powerpoint/2010/main" val="210873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pPr>
              <a:buFontTx/>
              <a:buNone/>
            </a:pPr>
            <a:r>
              <a:rPr lang="en-US" dirty="0" smtClean="0"/>
              <a:t>	Lists are a way of collecting objects of the same type.  Everything in creation is the same. The unity of everything is really the more powerful quality.</a:t>
            </a:r>
          </a:p>
        </p:txBody>
      </p:sp>
      <p:sp>
        <p:nvSpPr>
          <p:cNvPr id="18433" name="Rectangle 2"/>
          <p:cNvSpPr>
            <a:spLocks noGrp="1" noChangeArrowheads="1"/>
          </p:cNvSpPr>
          <p:nvPr>
            <p:ph type="title"/>
          </p:nvPr>
        </p:nvSpPr>
        <p:spPr/>
        <p:txBody>
          <a:bodyPr/>
          <a:lstStyle/>
          <a:p>
            <a:pPr algn="ctr"/>
            <a:r>
              <a:rPr lang="en-US" b="1" smtClean="0"/>
              <a:t>Wholeness Statement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274638"/>
            <a:ext cx="8229600" cy="487362"/>
          </a:xfrm>
        </p:spPr>
        <p:txBody>
          <a:bodyPr>
            <a:noAutofit/>
          </a:bodyPr>
          <a:lstStyle/>
          <a:p>
            <a:pPr fontAlgn="auto">
              <a:spcAft>
                <a:spcPts val="0"/>
              </a:spcAft>
              <a:defRPr/>
            </a:pPr>
            <a:r>
              <a:rPr lang="en-US" sz="4400" dirty="0" smtClean="0"/>
              <a:t>Wrapper Class</a:t>
            </a:r>
            <a:endParaRPr lang="en-US" sz="4400" dirty="0" smtClean="0"/>
          </a:p>
        </p:txBody>
      </p:sp>
      <p:sp>
        <p:nvSpPr>
          <p:cNvPr id="95235" name="Rectangle 3"/>
          <p:cNvSpPr>
            <a:spLocks noGrp="1" noChangeArrowheads="1"/>
          </p:cNvSpPr>
          <p:nvPr>
            <p:ph type="body" idx="4294967295"/>
          </p:nvPr>
        </p:nvSpPr>
        <p:spPr>
          <a:xfrm>
            <a:off x="914400" y="990600"/>
            <a:ext cx="8229600" cy="5715000"/>
          </a:xfrm>
        </p:spPr>
        <p:txBody>
          <a:bodyPr/>
          <a:lstStyle/>
          <a:p>
            <a:pPr>
              <a:lnSpc>
                <a:spcPct val="80000"/>
              </a:lnSpc>
            </a:pPr>
            <a:r>
              <a:rPr lang="en-US" sz="2800" dirty="0" smtClean="0"/>
              <a:t>Allows </a:t>
            </a:r>
            <a:r>
              <a:rPr lang="en-US" sz="2800" dirty="0" smtClean="0"/>
              <a:t>them to be stored in a list</a:t>
            </a:r>
          </a:p>
          <a:p>
            <a:pPr lvl="1">
              <a:lnSpc>
                <a:spcPct val="80000"/>
              </a:lnSpc>
              <a:buFont typeface="Wingdings 2" pitchFamily="18" charset="2"/>
              <a:buNone/>
            </a:pPr>
            <a:endParaRPr lang="en-US" sz="2800" dirty="0" smtClean="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781" t="26786" r="48015" b="42063"/>
          <a:stretch/>
        </p:blipFill>
        <p:spPr bwMode="auto">
          <a:xfrm>
            <a:off x="1389743" y="1371600"/>
            <a:ext cx="5392057" cy="4069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ight Brace 2"/>
          <p:cNvSpPr/>
          <p:nvPr/>
        </p:nvSpPr>
        <p:spPr>
          <a:xfrm>
            <a:off x="6477000" y="1981200"/>
            <a:ext cx="609600" cy="2286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7162800" y="2514600"/>
            <a:ext cx="1066800" cy="1200329"/>
          </a:xfrm>
          <a:prstGeom prst="rect">
            <a:avLst/>
          </a:prstGeom>
          <a:noFill/>
        </p:spPr>
        <p:txBody>
          <a:bodyPr wrap="square" rtlCol="0">
            <a:spAutoFit/>
          </a:bodyPr>
          <a:lstStyle/>
          <a:p>
            <a:r>
              <a:rPr lang="en-US" dirty="0" smtClean="0"/>
              <a:t>Super Class is Number Class</a:t>
            </a:r>
            <a:endParaRPr lang="en-US" dirty="0"/>
          </a:p>
        </p:txBody>
      </p:sp>
    </p:spTree>
    <p:extLst>
      <p:ext uri="{BB962C8B-B14F-4D97-AF65-F5344CB8AC3E}">
        <p14:creationId xmlns:p14="http://schemas.microsoft.com/office/powerpoint/2010/main" val="3749954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Each of the wrapper classes has a constructor that creates a new object from the</a:t>
            </a:r>
          </a:p>
          <a:p>
            <a:r>
              <a:rPr lang="en-US" dirty="0"/>
              <a:t>corresponding primitive type. For example, if the variable </a:t>
            </a:r>
            <a:r>
              <a:rPr lang="en-US" b="1" dirty="0"/>
              <a:t>n </a:t>
            </a:r>
            <a:r>
              <a:rPr lang="en-US" dirty="0"/>
              <a:t>is an </a:t>
            </a:r>
            <a:r>
              <a:rPr lang="en-US" b="1" dirty="0" err="1"/>
              <a:t>int</a:t>
            </a:r>
            <a:r>
              <a:rPr lang="en-US" dirty="0"/>
              <a:t>, the declaration</a:t>
            </a:r>
          </a:p>
          <a:p>
            <a:r>
              <a:rPr lang="en-US" b="1" dirty="0"/>
              <a:t>Integer </a:t>
            </a:r>
            <a:r>
              <a:rPr lang="en-US" b="1" dirty="0" err="1"/>
              <a:t>nAsInteger</a:t>
            </a:r>
            <a:r>
              <a:rPr lang="en-US" b="1" dirty="0"/>
              <a:t> = new </a:t>
            </a:r>
            <a:r>
              <a:rPr lang="en-US" b="1" dirty="0" smtClean="0"/>
              <a:t>Integer(n)</a:t>
            </a:r>
          </a:p>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21</a:t>
            </a:fld>
            <a:endParaRPr lang="en-US" dirty="0"/>
          </a:p>
        </p:txBody>
      </p:sp>
      <p:sp>
        <p:nvSpPr>
          <p:cNvPr id="4" name="Title 3"/>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1720316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wrapper classes also include several static methods that you are likely to </a:t>
            </a:r>
            <a:r>
              <a:rPr lang="en-US" dirty="0" smtClean="0"/>
              <a:t>find useful</a:t>
            </a:r>
            <a:r>
              <a:rPr lang="en-US" dirty="0"/>
              <a:t>, particularly those in the </a:t>
            </a:r>
            <a:r>
              <a:rPr lang="en-US" b="1" dirty="0"/>
              <a:t>Integer </a:t>
            </a:r>
            <a:r>
              <a:rPr lang="en-US" dirty="0"/>
              <a:t>class that support numeric conversion </a:t>
            </a:r>
            <a:r>
              <a:rPr lang="en-US" dirty="0" smtClean="0"/>
              <a:t>in arbitrary </a:t>
            </a:r>
            <a:r>
              <a:rPr lang="en-US" dirty="0"/>
              <a:t>bases. </a:t>
            </a:r>
          </a:p>
          <a:p>
            <a:r>
              <a:rPr lang="en-US" dirty="0" smtClean="0"/>
              <a:t>To </a:t>
            </a:r>
            <a:r>
              <a:rPr lang="en-US" dirty="0"/>
              <a:t>convert the integer 50 into a hexadecimal string, you would need </a:t>
            </a:r>
            <a:r>
              <a:rPr lang="en-US" dirty="0" smtClean="0"/>
              <a:t>to Write</a:t>
            </a:r>
          </a:p>
          <a:p>
            <a:r>
              <a:rPr lang="en-US" b="1" dirty="0" err="1"/>
              <a:t>Integer.toString</a:t>
            </a:r>
            <a:r>
              <a:rPr lang="en-US" b="1" dirty="0"/>
              <a:t>(50, 16)</a:t>
            </a:r>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22</a:t>
            </a:fld>
            <a:endParaRPr lang="en-US" dirty="0"/>
          </a:p>
        </p:txBody>
      </p:sp>
      <p:sp>
        <p:nvSpPr>
          <p:cNvPr id="4" name="Title 3"/>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350995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23</a:t>
            </a:fld>
            <a:endParaRPr lang="en-US" dirty="0"/>
          </a:p>
        </p:txBody>
      </p:sp>
      <p:sp>
        <p:nvSpPr>
          <p:cNvPr id="4" name="Title 3"/>
          <p:cNvSpPr>
            <a:spLocks noGrp="1"/>
          </p:cNvSpPr>
          <p:nvPr>
            <p:ph type="title"/>
          </p:nvPr>
        </p:nvSpPr>
        <p:spPr/>
        <p:txBody>
          <a:bodyPr>
            <a:normAutofit fontScale="90000"/>
          </a:bodyPr>
          <a:lstStyle/>
          <a:p>
            <a:r>
              <a:rPr lang="en-US" dirty="0" smtClean="0"/>
              <a:t>Numeric Conversion methods in the Integer and Double Classes</a:t>
            </a:r>
            <a:endParaRPr lang="en-US" dirty="0"/>
          </a:p>
        </p:txBody>
      </p:sp>
      <p:pic>
        <p:nvPicPr>
          <p:cNvPr id="2050"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3064" t="54922" r="31673" b="16957"/>
          <a:stretch/>
        </p:blipFill>
        <p:spPr bwMode="auto">
          <a:xfrm>
            <a:off x="391886" y="1524000"/>
            <a:ext cx="8519885" cy="3962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5219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486400"/>
          </a:xfrm>
        </p:spPr>
        <p:txBody>
          <a:bodyPr>
            <a:normAutofit fontScale="85000" lnSpcReduction="20000"/>
          </a:bodyPr>
          <a:lstStyle/>
          <a:p>
            <a:r>
              <a:rPr lang="en-US" dirty="0" smtClean="0"/>
              <a:t>Creating a </a:t>
            </a:r>
            <a:r>
              <a:rPr lang="en-US" dirty="0"/>
              <a:t>G</a:t>
            </a:r>
            <a:r>
              <a:rPr lang="en-US" dirty="0" smtClean="0"/>
              <a:t>eneric Collection</a:t>
            </a:r>
          </a:p>
          <a:p>
            <a:r>
              <a:rPr lang="en-US" dirty="0" err="1" smtClean="0"/>
              <a:t>CollectionClassName</a:t>
            </a:r>
            <a:r>
              <a:rPr lang="en-US" dirty="0" smtClean="0"/>
              <a:t>&lt;E&gt; </a:t>
            </a:r>
            <a:r>
              <a:rPr lang="en-US" dirty="0"/>
              <a:t>variable=new </a:t>
            </a:r>
            <a:r>
              <a:rPr lang="en-US" dirty="0" err="1"/>
              <a:t>CollectionClassName</a:t>
            </a:r>
            <a:r>
              <a:rPr lang="en-US" dirty="0"/>
              <a:t>&lt;E</a:t>
            </a:r>
            <a:r>
              <a:rPr lang="en-US" dirty="0" smtClean="0"/>
              <a:t>&gt;();</a:t>
            </a:r>
          </a:p>
          <a:p>
            <a:r>
              <a:rPr lang="en-US" dirty="0" smtClean="0"/>
              <a:t>E.g.</a:t>
            </a:r>
          </a:p>
          <a:p>
            <a:r>
              <a:rPr lang="en-US" dirty="0" smtClean="0"/>
              <a:t>List&lt;String&gt; </a:t>
            </a:r>
            <a:r>
              <a:rPr lang="en-US" dirty="0" err="1" smtClean="0"/>
              <a:t>myList</a:t>
            </a:r>
            <a:r>
              <a:rPr lang="en-US" dirty="0" smtClean="0"/>
              <a:t>=new </a:t>
            </a:r>
            <a:r>
              <a:rPr lang="en-US" dirty="0" err="1" smtClean="0"/>
              <a:t>ArrayList</a:t>
            </a:r>
            <a:r>
              <a:rPr lang="en-US" dirty="0"/>
              <a:t>&lt;</a:t>
            </a:r>
            <a:r>
              <a:rPr lang="en-US" dirty="0" smtClean="0"/>
              <a:t>String&gt;();</a:t>
            </a:r>
          </a:p>
          <a:p>
            <a:r>
              <a:rPr lang="en-US" dirty="0" err="1" smtClean="0"/>
              <a:t>ArrayList</a:t>
            </a:r>
            <a:r>
              <a:rPr lang="en-US" dirty="0" smtClean="0"/>
              <a:t>&lt;Integer&gt; </a:t>
            </a:r>
            <a:r>
              <a:rPr lang="en-US" dirty="0" err="1" smtClean="0"/>
              <a:t>numList</a:t>
            </a:r>
            <a:r>
              <a:rPr lang="en-US" dirty="0" smtClean="0"/>
              <a:t>=new </a:t>
            </a:r>
            <a:r>
              <a:rPr lang="en-US" dirty="0" err="1" smtClean="0"/>
              <a:t>ArrayList</a:t>
            </a:r>
            <a:r>
              <a:rPr lang="en-US" dirty="0" smtClean="0"/>
              <a:t>&lt;Integer&gt;();</a:t>
            </a:r>
          </a:p>
          <a:p>
            <a:r>
              <a:rPr lang="en-US" dirty="0" err="1" smtClean="0"/>
              <a:t>Explaination</a:t>
            </a:r>
            <a:r>
              <a:rPr lang="en-US" dirty="0" smtClean="0"/>
              <a:t>-An initially empty </a:t>
            </a:r>
            <a:r>
              <a:rPr lang="en-US" dirty="0" err="1" smtClean="0"/>
              <a:t>CollectionClassName</a:t>
            </a:r>
            <a:r>
              <a:rPr lang="en-US" dirty="0" smtClean="0"/>
              <a:t>&lt;E&gt; object is created that can be used to store references to object of type E(the type parameter).The actual object type stored in an object of type </a:t>
            </a:r>
            <a:r>
              <a:rPr lang="en-US" dirty="0" err="1" smtClean="0"/>
              <a:t>CollectionClassName</a:t>
            </a:r>
            <a:r>
              <a:rPr lang="en-US" dirty="0" smtClean="0"/>
              <a:t>&lt;E&gt; is specified when the object is created. If the  </a:t>
            </a:r>
            <a:r>
              <a:rPr lang="en-US" dirty="0" err="1" smtClean="0"/>
              <a:t>CollectionClassName</a:t>
            </a:r>
            <a:r>
              <a:rPr lang="en-US" dirty="0" smtClean="0"/>
              <a:t> is an interface, the </a:t>
            </a:r>
            <a:r>
              <a:rPr lang="en-US" dirty="0" err="1" smtClean="0"/>
              <a:t>CollectionClassName</a:t>
            </a:r>
            <a:r>
              <a:rPr lang="en-US" dirty="0" smtClean="0"/>
              <a:t> on the right must be class that implements it or must be same class or a subclass of the one on the left.</a:t>
            </a:r>
          </a:p>
          <a:p>
            <a:endParaRPr lang="en-US" dirty="0" smtClean="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24</a:t>
            </a:fld>
            <a:endParaRPr lang="en-US" dirty="0"/>
          </a:p>
        </p:txBody>
      </p:sp>
      <p:sp>
        <p:nvSpPr>
          <p:cNvPr id="4" name="Title 3"/>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1670558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0" y="304800"/>
            <a:ext cx="8229600" cy="914400"/>
          </a:xfrm>
        </p:spPr>
        <p:txBody>
          <a:bodyPr lIns="91440" rIns="91440" bIns="45720" anchor="ctr"/>
          <a:lstStyle/>
          <a:p>
            <a:r>
              <a:rPr lang="en-US" dirty="0" smtClean="0"/>
              <a:t>Creating an </a:t>
            </a:r>
            <a:r>
              <a:rPr lang="en-US" b="1" dirty="0" err="1" smtClean="0">
                <a:latin typeface="Courier New" pitchFamily="49" charset="0"/>
              </a:rPr>
              <a:t>ArrayList</a:t>
            </a:r>
            <a:r>
              <a:rPr lang="en-US" dirty="0" smtClean="0"/>
              <a:t> </a:t>
            </a:r>
          </a:p>
        </p:txBody>
      </p:sp>
      <p:sp>
        <p:nvSpPr>
          <p:cNvPr id="86019" name="Rectangle 3"/>
          <p:cNvSpPr>
            <a:spLocks noGrp="1" noChangeArrowheads="1"/>
          </p:cNvSpPr>
          <p:nvPr>
            <p:ph type="body" idx="4294967295"/>
          </p:nvPr>
        </p:nvSpPr>
        <p:spPr>
          <a:xfrm>
            <a:off x="0" y="1295400"/>
            <a:ext cx="8153400" cy="5029200"/>
          </a:xfrm>
        </p:spPr>
        <p:txBody>
          <a:bodyPr>
            <a:normAutofit lnSpcReduction="10000"/>
          </a:bodyPr>
          <a:lstStyle/>
          <a:p>
            <a:pPr marL="342900" indent="-342900"/>
            <a:r>
              <a:rPr lang="en-US" dirty="0" smtClean="0"/>
              <a:t>An initial capacity can be specified when creating an </a:t>
            </a:r>
            <a:r>
              <a:rPr lang="en-US" b="1" dirty="0" err="1" smtClean="0">
                <a:solidFill>
                  <a:srgbClr val="034CA1"/>
                </a:solidFill>
                <a:latin typeface="Courier New" pitchFamily="49" charset="0"/>
              </a:rPr>
              <a:t>ArrayList</a:t>
            </a:r>
            <a:r>
              <a:rPr lang="en-US" dirty="0" smtClean="0"/>
              <a:t> </a:t>
            </a:r>
          </a:p>
          <a:p>
            <a:pPr marL="342900" indent="-342900"/>
            <a:r>
              <a:rPr lang="en-US" dirty="0" smtClean="0"/>
              <a:t>The following code creates an </a:t>
            </a:r>
            <a:r>
              <a:rPr lang="en-US" b="1" dirty="0" err="1" smtClean="0">
                <a:solidFill>
                  <a:srgbClr val="034CA1"/>
                </a:solidFill>
                <a:latin typeface="Courier New" pitchFamily="49" charset="0"/>
              </a:rPr>
              <a:t>ArrayList</a:t>
            </a:r>
            <a:r>
              <a:rPr lang="en-US" dirty="0" smtClean="0"/>
              <a:t> that stores objects of the base type </a:t>
            </a:r>
            <a:r>
              <a:rPr lang="en-US" b="1" dirty="0" smtClean="0">
                <a:solidFill>
                  <a:srgbClr val="034CA1"/>
                </a:solidFill>
                <a:latin typeface="Courier New" pitchFamily="49" charset="0"/>
              </a:rPr>
              <a:t>String</a:t>
            </a:r>
            <a:r>
              <a:rPr lang="en-US" dirty="0" smtClean="0"/>
              <a:t> with an initial capacity of 20 items</a:t>
            </a:r>
          </a:p>
          <a:p>
            <a:pPr marL="342900" indent="-342900">
              <a:buFont typeface="Wingdings 2" pitchFamily="18" charset="2"/>
              <a:buNone/>
            </a:pPr>
            <a:r>
              <a:rPr lang="en-US" b="1" dirty="0" smtClean="0">
                <a:solidFill>
                  <a:srgbClr val="034CA1"/>
                </a:solidFill>
                <a:latin typeface="Courier New" pitchFamily="49" charset="0"/>
              </a:rPr>
              <a:t>   </a:t>
            </a:r>
            <a:r>
              <a:rPr lang="en-US" b="1" dirty="0" err="1" smtClean="0">
                <a:solidFill>
                  <a:srgbClr val="034CA1"/>
                </a:solidFill>
                <a:latin typeface="Courier New" pitchFamily="49" charset="0"/>
              </a:rPr>
              <a:t>ArrayList</a:t>
            </a:r>
            <a:r>
              <a:rPr lang="en-US" b="1" dirty="0" smtClean="0">
                <a:solidFill>
                  <a:srgbClr val="034CA1"/>
                </a:solidFill>
                <a:latin typeface="Courier New" pitchFamily="49" charset="0"/>
              </a:rPr>
              <a:t>&lt;String&gt; list = new </a:t>
            </a:r>
            <a:r>
              <a:rPr lang="en-US" b="1" dirty="0" err="1" smtClean="0">
                <a:solidFill>
                  <a:srgbClr val="034CA1"/>
                </a:solidFill>
                <a:latin typeface="Courier New" pitchFamily="49" charset="0"/>
              </a:rPr>
              <a:t>ArrayList</a:t>
            </a:r>
            <a:r>
              <a:rPr lang="en-US" b="1" dirty="0" smtClean="0">
                <a:solidFill>
                  <a:srgbClr val="034CA1"/>
                </a:solidFill>
                <a:latin typeface="Courier New" pitchFamily="49" charset="0"/>
              </a:rPr>
              <a:t>&lt;String&gt;(20);</a:t>
            </a:r>
          </a:p>
          <a:p>
            <a:pPr marL="258445" indent="-325438"/>
            <a:r>
              <a:rPr lang="en-US" dirty="0" smtClean="0"/>
              <a:t> Specifying an initial capacity does not limit the size to   which an </a:t>
            </a:r>
            <a:r>
              <a:rPr lang="en-US" b="1" dirty="0" err="1" smtClean="0">
                <a:solidFill>
                  <a:srgbClr val="034CA1"/>
                </a:solidFill>
                <a:latin typeface="Courier New" pitchFamily="49" charset="0"/>
              </a:rPr>
              <a:t>ArrayList</a:t>
            </a:r>
            <a:r>
              <a:rPr lang="en-US" dirty="0" smtClean="0"/>
              <a:t> can eventually grow</a:t>
            </a:r>
          </a:p>
          <a:p>
            <a:pPr marL="342900" indent="-342900"/>
            <a:r>
              <a:rPr lang="en-US" dirty="0" smtClean="0"/>
              <a:t>Note that the base type of an </a:t>
            </a:r>
            <a:r>
              <a:rPr lang="en-US" dirty="0" err="1" smtClean="0"/>
              <a:t>ArrayList</a:t>
            </a:r>
            <a:r>
              <a:rPr lang="en-US" dirty="0" smtClean="0"/>
              <a:t> is specified as a </a:t>
            </a:r>
            <a:r>
              <a:rPr lang="en-US" i="1" dirty="0" smtClean="0">
                <a:solidFill>
                  <a:srgbClr val="034CA1"/>
                </a:solidFill>
              </a:rPr>
              <a:t>type parameter</a:t>
            </a:r>
          </a:p>
        </p:txBody>
      </p:sp>
    </p:spTree>
    <p:extLst>
      <p:ext uri="{BB962C8B-B14F-4D97-AF65-F5344CB8AC3E}">
        <p14:creationId xmlns:p14="http://schemas.microsoft.com/office/powerpoint/2010/main" val="2531265653"/>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 </a:t>
            </a:r>
            <a:r>
              <a:rPr lang="en-US" dirty="0" err="1"/>
              <a:t>ArrayList</a:t>
            </a:r>
            <a:r>
              <a:rPr lang="en-US" dirty="0"/>
              <a:t> class provides a more robust abstraction, allowing a user to add elements to the list, with no apparent limit on the overall capacity. To provide this abstraction, Java relies on an algorithmic sleight of hand that is known as a </a:t>
            </a:r>
            <a:r>
              <a:rPr lang="en-US" b="1" i="1" dirty="0"/>
              <a:t>dynamic array</a:t>
            </a:r>
            <a:r>
              <a:rPr lang="en-US" dirty="0"/>
              <a:t>.</a:t>
            </a:r>
          </a:p>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26</a:t>
            </a:fld>
            <a:endParaRPr lang="en-US" dirty="0"/>
          </a:p>
        </p:txBody>
      </p:sp>
      <p:sp>
        <p:nvSpPr>
          <p:cNvPr id="4" name="Title 3"/>
          <p:cNvSpPr>
            <a:spLocks noGrp="1"/>
          </p:cNvSpPr>
          <p:nvPr>
            <p:ph type="title"/>
          </p:nvPr>
        </p:nvSpPr>
        <p:spPr/>
        <p:txBody>
          <a:bodyPr/>
          <a:lstStyle/>
          <a:p>
            <a:r>
              <a:rPr lang="en-US" dirty="0" smtClean="0"/>
              <a:t>Dynamic Array</a:t>
            </a:r>
            <a:endParaRPr lang="en-US" dirty="0"/>
          </a:p>
        </p:txBody>
      </p:sp>
    </p:spTree>
    <p:extLst>
      <p:ext uri="{BB962C8B-B14F-4D97-AF65-F5344CB8AC3E}">
        <p14:creationId xmlns:p14="http://schemas.microsoft.com/office/powerpoint/2010/main" val="40058272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The key is to provide means to “grow” the array </a:t>
            </a:r>
            <a:r>
              <a:rPr lang="en-US" i="1" dirty="0"/>
              <a:t>A</a:t>
            </a:r>
            <a:r>
              <a:rPr lang="en-US" dirty="0"/>
              <a:t>, when more space is needed</a:t>
            </a:r>
            <a:r>
              <a:rPr lang="en-US" dirty="0" smtClean="0"/>
              <a:t>.</a:t>
            </a:r>
          </a:p>
          <a:p>
            <a:r>
              <a:rPr lang="en-US" dirty="0"/>
              <a:t>we cannot actually grow that array, as its capacity is fixed. Instead</a:t>
            </a:r>
            <a:r>
              <a:rPr lang="en-US" dirty="0" smtClean="0"/>
              <a:t>, when </a:t>
            </a:r>
            <a:r>
              <a:rPr lang="en-US" dirty="0"/>
              <a:t>a call to add a new element risks </a:t>
            </a:r>
            <a:r>
              <a:rPr lang="en-US" b="1" i="1" dirty="0"/>
              <a:t>overflowing </a:t>
            </a:r>
            <a:r>
              <a:rPr lang="en-US" dirty="0"/>
              <a:t>the current array, we </a:t>
            </a:r>
            <a:r>
              <a:rPr lang="en-US" dirty="0" smtClean="0"/>
              <a:t>perform the </a:t>
            </a:r>
            <a:r>
              <a:rPr lang="en-US" dirty="0"/>
              <a:t>following additional steps:</a:t>
            </a:r>
          </a:p>
          <a:p>
            <a:r>
              <a:rPr lang="en-US" dirty="0"/>
              <a:t>1. Allocate a new array </a:t>
            </a:r>
            <a:r>
              <a:rPr lang="en-US" i="1" dirty="0"/>
              <a:t>B </a:t>
            </a:r>
            <a:r>
              <a:rPr lang="en-US" dirty="0"/>
              <a:t>with larger capacity.</a:t>
            </a:r>
          </a:p>
          <a:p>
            <a:r>
              <a:rPr lang="en-US" dirty="0"/>
              <a:t>2. Set </a:t>
            </a:r>
            <a:r>
              <a:rPr lang="en-US" i="1" dirty="0" smtClean="0"/>
              <a:t>B </a:t>
            </a:r>
            <a:r>
              <a:rPr lang="en-US" dirty="0" smtClean="0"/>
              <a:t>[</a:t>
            </a:r>
            <a:r>
              <a:rPr lang="en-US" i="1" dirty="0"/>
              <a:t>k</a:t>
            </a:r>
            <a:r>
              <a:rPr lang="en-US" dirty="0"/>
              <a:t>]=</a:t>
            </a:r>
            <a:r>
              <a:rPr lang="en-US" i="1" dirty="0"/>
              <a:t>A</a:t>
            </a:r>
            <a:r>
              <a:rPr lang="en-US" dirty="0"/>
              <a:t>[</a:t>
            </a:r>
            <a:r>
              <a:rPr lang="en-US" i="1" dirty="0"/>
              <a:t>k</a:t>
            </a:r>
            <a:r>
              <a:rPr lang="en-US" dirty="0"/>
              <a:t>], for </a:t>
            </a:r>
            <a:r>
              <a:rPr lang="en-US" i="1" dirty="0"/>
              <a:t>k</a:t>
            </a:r>
            <a:r>
              <a:rPr lang="en-US" dirty="0"/>
              <a:t>=0, . . . ,</a:t>
            </a:r>
            <a:r>
              <a:rPr lang="en-US" i="1" dirty="0"/>
              <a:t>n</a:t>
            </a:r>
            <a:r>
              <a:rPr lang="en-US" dirty="0"/>
              <a:t>−1, where </a:t>
            </a:r>
            <a:r>
              <a:rPr lang="en-US" i="1" dirty="0"/>
              <a:t>n </a:t>
            </a:r>
            <a:r>
              <a:rPr lang="en-US" dirty="0"/>
              <a:t>denotes current number of items.</a:t>
            </a:r>
          </a:p>
          <a:p>
            <a:r>
              <a:rPr lang="en-US" dirty="0"/>
              <a:t>3. Set </a:t>
            </a:r>
            <a:r>
              <a:rPr lang="en-US" i="1" dirty="0"/>
              <a:t>A </a:t>
            </a:r>
            <a:r>
              <a:rPr lang="en-US" dirty="0"/>
              <a:t>= </a:t>
            </a:r>
            <a:r>
              <a:rPr lang="en-US" i="1" dirty="0"/>
              <a:t>B</a:t>
            </a:r>
            <a:r>
              <a:rPr lang="en-US" dirty="0"/>
              <a:t>, that is, we henceforth use the new array to support the list.</a:t>
            </a:r>
          </a:p>
          <a:p>
            <a:r>
              <a:rPr lang="en-US" dirty="0"/>
              <a:t>4. Insert the new element in the new array.</a:t>
            </a:r>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27</a:t>
            </a:fld>
            <a:endParaRPr lang="en-US" dirty="0"/>
          </a:p>
        </p:txBody>
      </p:sp>
      <p:sp>
        <p:nvSpPr>
          <p:cNvPr id="4" name="Title 3"/>
          <p:cNvSpPr>
            <a:spLocks noGrp="1"/>
          </p:cNvSpPr>
          <p:nvPr>
            <p:ph type="title"/>
          </p:nvPr>
        </p:nvSpPr>
        <p:spPr/>
        <p:txBody>
          <a:bodyPr/>
          <a:lstStyle/>
          <a:p>
            <a:r>
              <a:rPr lang="en-US" b="0" dirty="0"/>
              <a:t>Implementing a Dynamic Array</a:t>
            </a:r>
            <a:endParaRPr lang="en-US" dirty="0"/>
          </a:p>
        </p:txBody>
      </p:sp>
    </p:spTree>
    <p:extLst>
      <p:ext uri="{BB962C8B-B14F-4D97-AF65-F5344CB8AC3E}">
        <p14:creationId xmlns:p14="http://schemas.microsoft.com/office/powerpoint/2010/main" val="1532888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28</a:t>
            </a:fld>
            <a:endParaRPr lang="en-US" dirty="0"/>
          </a:p>
        </p:txBody>
      </p:sp>
      <p:sp>
        <p:nvSpPr>
          <p:cNvPr id="4" name="Title 3"/>
          <p:cNvSpPr>
            <a:spLocks noGrp="1"/>
          </p:cNvSpPr>
          <p:nvPr>
            <p:ph type="title"/>
          </p:nvPr>
        </p:nvSpPr>
        <p:spPr/>
        <p:txBody>
          <a:bodyPr/>
          <a:lstStyle/>
          <a:p>
            <a:r>
              <a:rPr lang="en-US" dirty="0" smtClean="0"/>
              <a:t>Contd..</a:t>
            </a:r>
            <a:endParaRPr lang="en-US" dirty="0"/>
          </a:p>
        </p:txBody>
      </p:sp>
      <p:pic>
        <p:nvPicPr>
          <p:cNvPr id="1229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4509" t="23214" r="13212" b="58405"/>
          <a:stretch/>
        </p:blipFill>
        <p:spPr bwMode="auto">
          <a:xfrm>
            <a:off x="304800" y="1447800"/>
            <a:ext cx="86106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03729" y="4038600"/>
            <a:ext cx="7620000" cy="646331"/>
          </a:xfrm>
          <a:prstGeom prst="rect">
            <a:avLst/>
          </a:prstGeom>
          <a:noFill/>
        </p:spPr>
        <p:txBody>
          <a:bodyPr wrap="square" rtlCol="0">
            <a:spAutoFit/>
          </a:bodyPr>
          <a:lstStyle/>
          <a:p>
            <a:r>
              <a:rPr lang="en-US" dirty="0" smtClean="0"/>
              <a:t>An illustration of the “growing” dynamic array : (a) create new array B; (b) store elements of A in B; (c) reassign reference A to the new Array.</a:t>
            </a:r>
            <a:endParaRPr lang="en-US" dirty="0"/>
          </a:p>
        </p:txBody>
      </p:sp>
    </p:spTree>
    <p:extLst>
      <p:ext uri="{BB962C8B-B14F-4D97-AF65-F5344CB8AC3E}">
        <p14:creationId xmlns:p14="http://schemas.microsoft.com/office/powerpoint/2010/main" val="26765080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29</a:t>
            </a:fld>
            <a:endParaRPr lang="en-US" dirty="0"/>
          </a:p>
        </p:txBody>
      </p:sp>
      <p:sp>
        <p:nvSpPr>
          <p:cNvPr id="4" name="Title 3"/>
          <p:cNvSpPr>
            <a:spLocks noGrp="1"/>
          </p:cNvSpPr>
          <p:nvPr>
            <p:ph type="title"/>
          </p:nvPr>
        </p:nvSpPr>
        <p:spPr/>
        <p:txBody>
          <a:bodyPr/>
          <a:lstStyle/>
          <a:p>
            <a:r>
              <a:rPr lang="en-US" dirty="0" smtClean="0"/>
              <a:t>Contd..</a:t>
            </a:r>
            <a:endParaRPr lang="en-US" dirty="0"/>
          </a:p>
        </p:txBody>
      </p:sp>
      <p:pic>
        <p:nvPicPr>
          <p:cNvPr id="13314"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42969" t="63161" r="12678" b="17598"/>
          <a:stretch/>
        </p:blipFill>
        <p:spPr bwMode="auto">
          <a:xfrm>
            <a:off x="457200" y="1371600"/>
            <a:ext cx="83058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42686" y="3687411"/>
            <a:ext cx="8305800" cy="369332"/>
          </a:xfrm>
          <a:prstGeom prst="rect">
            <a:avLst/>
          </a:prstGeom>
          <a:noFill/>
        </p:spPr>
        <p:txBody>
          <a:bodyPr wrap="square" rtlCol="0">
            <a:spAutoFit/>
          </a:bodyPr>
          <a:lstStyle/>
          <a:p>
            <a:r>
              <a:rPr lang="en-US" dirty="0"/>
              <a:t>An implementation of the </a:t>
            </a:r>
            <a:r>
              <a:rPr lang="en-US" dirty="0" err="1"/>
              <a:t>ArrayList.resize</a:t>
            </a:r>
            <a:r>
              <a:rPr lang="en-US" dirty="0"/>
              <a:t> method.</a:t>
            </a:r>
          </a:p>
        </p:txBody>
      </p:sp>
      <p:pic>
        <p:nvPicPr>
          <p:cNvPr id="1331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5985" t="41022" r="14860" b="43304"/>
          <a:stretch/>
        </p:blipFill>
        <p:spPr bwMode="auto">
          <a:xfrm>
            <a:off x="228600" y="4038600"/>
            <a:ext cx="87630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7911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programcreek.com/wp-content/uploads/2009/02/java-coll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6466"/>
            <a:ext cx="9144000" cy="6047992"/>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137"/>
          <p:cNvSpPr/>
          <p:nvPr/>
        </p:nvSpPr>
        <p:spPr>
          <a:xfrm>
            <a:off x="228600" y="304800"/>
            <a:ext cx="8686800" cy="461665"/>
          </a:xfrm>
          <a:prstGeom prst="rect">
            <a:avLst/>
          </a:prstGeom>
        </p:spPr>
        <p:txBody>
          <a:bodyPr wrap="square">
            <a:spAutoFit/>
          </a:bodyPr>
          <a:lstStyle/>
          <a:p>
            <a:r>
              <a:rPr lang="en-US" sz="2400" dirty="0" smtClean="0"/>
              <a:t>Java Collections framew</a:t>
            </a:r>
            <a:r>
              <a:rPr lang="en-US" sz="2400" spc="-15" dirty="0" smtClean="0"/>
              <a:t>o</a:t>
            </a:r>
            <a:r>
              <a:rPr lang="en-US" sz="2400" dirty="0" smtClean="0"/>
              <a:t>rk int</a:t>
            </a:r>
            <a:r>
              <a:rPr lang="en-US" sz="2400" spc="-15" dirty="0" smtClean="0"/>
              <a:t>e</a:t>
            </a:r>
            <a:r>
              <a:rPr lang="en-US" sz="2400" spc="-5" dirty="0" smtClean="0"/>
              <a:t>rfac</a:t>
            </a:r>
            <a:r>
              <a:rPr lang="en-US" sz="2400" dirty="0" smtClean="0"/>
              <a:t>e</a:t>
            </a:r>
            <a:r>
              <a:rPr lang="en-US" sz="2400" spc="-5" dirty="0" smtClean="0"/>
              <a:t> an</a:t>
            </a:r>
            <a:r>
              <a:rPr lang="en-US" sz="2400" dirty="0" smtClean="0"/>
              <a:t>d</a:t>
            </a:r>
            <a:r>
              <a:rPr lang="en-US" sz="2400" spc="-5" dirty="0" smtClean="0"/>
              <a:t> clas</a:t>
            </a:r>
            <a:r>
              <a:rPr lang="en-US" sz="2400" dirty="0" smtClean="0"/>
              <a:t>s</a:t>
            </a:r>
            <a:r>
              <a:rPr lang="en-US" sz="2400" spc="-5" dirty="0" smtClean="0"/>
              <a:t> hiera</a:t>
            </a:r>
            <a:r>
              <a:rPr lang="en-US" sz="2400" spc="-50" dirty="0" smtClean="0"/>
              <a:t>r</a:t>
            </a:r>
            <a:r>
              <a:rPr lang="en-US" sz="2400" spc="-5" dirty="0" smtClean="0"/>
              <a:t>chy</a:t>
            </a:r>
            <a:endParaRPr lang="en-US" sz="2400" dirty="0"/>
          </a:p>
        </p:txBody>
      </p:sp>
      <p:sp>
        <p:nvSpPr>
          <p:cNvPr id="2" name="Rectangle 1"/>
          <p:cNvSpPr/>
          <p:nvPr/>
        </p:nvSpPr>
        <p:spPr>
          <a:xfrm>
            <a:off x="4343400" y="4267200"/>
            <a:ext cx="1066800" cy="3959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Stack</a:t>
            </a:r>
            <a:endParaRPr lang="en-US" sz="1500" dirty="0">
              <a:solidFill>
                <a:schemeClr val="tx1"/>
              </a:solidFill>
            </a:endParaRPr>
          </a:p>
        </p:txBody>
      </p:sp>
      <p:cxnSp>
        <p:nvCxnSpPr>
          <p:cNvPr id="4" name="Straight Arrow Connector 3"/>
          <p:cNvCxnSpPr/>
          <p:nvPr/>
        </p:nvCxnSpPr>
        <p:spPr>
          <a:xfrm flipV="1">
            <a:off x="4876800" y="3505200"/>
            <a:ext cx="762000" cy="7620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5029200" y="3505200"/>
            <a:ext cx="6096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534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0" y="36513"/>
            <a:ext cx="8229600" cy="1143000"/>
          </a:xfrm>
        </p:spPr>
        <p:txBody>
          <a:bodyPr lIns="91440" rIns="91440" bIns="45720" anchor="ctr">
            <a:normAutofit fontScale="90000"/>
          </a:bodyPr>
          <a:lstStyle/>
          <a:p>
            <a:r>
              <a:rPr lang="en-US" sz="4600" dirty="0" smtClean="0"/>
              <a:t>Adding elements to an </a:t>
            </a:r>
            <a:r>
              <a:rPr lang="en-US" sz="4600" b="1" dirty="0" err="1" smtClean="0">
                <a:latin typeface="Courier New" pitchFamily="49" charset="0"/>
              </a:rPr>
              <a:t>ArrayList</a:t>
            </a:r>
            <a:endParaRPr lang="en-US" sz="4600" dirty="0" smtClean="0"/>
          </a:p>
        </p:txBody>
      </p:sp>
      <p:sp>
        <p:nvSpPr>
          <p:cNvPr id="88067" name="Rectangle 3"/>
          <p:cNvSpPr>
            <a:spLocks noGrp="1" noChangeArrowheads="1"/>
          </p:cNvSpPr>
          <p:nvPr>
            <p:ph type="body" idx="4294967295"/>
          </p:nvPr>
        </p:nvSpPr>
        <p:spPr>
          <a:xfrm>
            <a:off x="0" y="1524000"/>
            <a:ext cx="8382000" cy="5105400"/>
          </a:xfrm>
        </p:spPr>
        <p:txBody>
          <a:bodyPr>
            <a:normAutofit/>
          </a:bodyPr>
          <a:lstStyle/>
          <a:p>
            <a:r>
              <a:rPr lang="en-US" sz="2800" dirty="0" smtClean="0"/>
              <a:t>The </a:t>
            </a:r>
            <a:r>
              <a:rPr lang="en-US" sz="2800" b="1" dirty="0" smtClean="0">
                <a:solidFill>
                  <a:srgbClr val="034CA1"/>
                </a:solidFill>
                <a:latin typeface="Courier New" pitchFamily="49" charset="0"/>
              </a:rPr>
              <a:t>add</a:t>
            </a:r>
            <a:r>
              <a:rPr lang="en-US" sz="2800" dirty="0" smtClean="0"/>
              <a:t> method is used to add an element at the “end” of an </a:t>
            </a:r>
            <a:r>
              <a:rPr lang="en-US" sz="2800" b="1" dirty="0" err="1" smtClean="0">
                <a:solidFill>
                  <a:srgbClr val="034CA1"/>
                </a:solidFill>
                <a:latin typeface="Courier New" pitchFamily="49" charset="0"/>
              </a:rPr>
              <a:t>ArrayList</a:t>
            </a:r>
            <a:endParaRPr lang="en-US" sz="2800" b="1" dirty="0" smtClean="0">
              <a:solidFill>
                <a:srgbClr val="034CA1"/>
              </a:solidFill>
              <a:latin typeface="Courier New" pitchFamily="49" charset="0"/>
            </a:endParaRPr>
          </a:p>
          <a:p>
            <a:pPr marL="0" indent="0">
              <a:buNone/>
            </a:pPr>
            <a:r>
              <a:rPr lang="en-US" sz="2800" b="1" dirty="0" smtClean="0">
                <a:solidFill>
                  <a:srgbClr val="034CA1"/>
                </a:solidFill>
                <a:latin typeface="Courier New" pitchFamily="49" charset="0"/>
              </a:rPr>
              <a:t>    public </a:t>
            </a:r>
            <a:r>
              <a:rPr lang="en-US" sz="2800" b="1" dirty="0" err="1" smtClean="0">
                <a:solidFill>
                  <a:srgbClr val="034CA1"/>
                </a:solidFill>
                <a:latin typeface="Courier New" pitchFamily="49" charset="0"/>
              </a:rPr>
              <a:t>boolean</a:t>
            </a:r>
            <a:r>
              <a:rPr lang="en-US" sz="2800" b="1" dirty="0" smtClean="0">
                <a:solidFill>
                  <a:srgbClr val="034CA1"/>
                </a:solidFill>
                <a:latin typeface="Courier New" pitchFamily="49" charset="0"/>
              </a:rPr>
              <a:t> add(Object o);</a:t>
            </a:r>
            <a:endParaRPr lang="en-US" sz="2800" dirty="0" smtClean="0">
              <a:solidFill>
                <a:srgbClr val="034CA1"/>
              </a:solidFill>
            </a:endParaRPr>
          </a:p>
          <a:p>
            <a:pPr lvl="2">
              <a:buFont typeface="Wingdings 2" pitchFamily="18" charset="2"/>
              <a:buNone/>
            </a:pPr>
            <a:r>
              <a:rPr lang="en-US" sz="2800" b="1" dirty="0" err="1" smtClean="0">
                <a:solidFill>
                  <a:srgbClr val="034CA1"/>
                </a:solidFill>
                <a:latin typeface="Courier New" pitchFamily="49" charset="0"/>
              </a:rPr>
              <a:t>list.add</a:t>
            </a:r>
            <a:r>
              <a:rPr lang="en-US" sz="2800" b="1" dirty="0" smtClean="0">
                <a:solidFill>
                  <a:srgbClr val="034CA1"/>
                </a:solidFill>
                <a:latin typeface="Courier New" pitchFamily="49" charset="0"/>
              </a:rPr>
              <a:t>("something");</a:t>
            </a:r>
          </a:p>
          <a:p>
            <a:pPr lvl="1"/>
            <a:r>
              <a:rPr lang="en-US" sz="2800" dirty="0" smtClean="0"/>
              <a:t>The method name </a:t>
            </a:r>
            <a:r>
              <a:rPr lang="en-US" sz="2800" b="1" dirty="0" smtClean="0">
                <a:solidFill>
                  <a:srgbClr val="034CA1"/>
                </a:solidFill>
                <a:latin typeface="Courier New" pitchFamily="49" charset="0"/>
              </a:rPr>
              <a:t>add</a:t>
            </a:r>
            <a:r>
              <a:rPr lang="en-US" sz="2800" dirty="0" smtClean="0"/>
              <a:t> is overloaded</a:t>
            </a:r>
          </a:p>
          <a:p>
            <a:pPr marL="411480" lvl="1" indent="0">
              <a:buNone/>
            </a:pPr>
            <a:r>
              <a:rPr lang="en-US" sz="2800" b="1" dirty="0"/>
              <a:t>void add(</a:t>
            </a:r>
            <a:r>
              <a:rPr lang="en-US" sz="2800" b="1" dirty="0" err="1"/>
              <a:t>int</a:t>
            </a:r>
            <a:r>
              <a:rPr lang="en-US" sz="2800" b="1" dirty="0"/>
              <a:t> index, Object element)</a:t>
            </a:r>
            <a:r>
              <a:rPr lang="en-US" sz="2800" dirty="0"/>
              <a:t/>
            </a:r>
            <a:br>
              <a:rPr lang="en-US" sz="2800" dirty="0"/>
            </a:br>
            <a:r>
              <a:rPr lang="en-US" sz="2800" dirty="0"/>
              <a:t>This version that allows an item to be added at any currently used index position or at the first unused position</a:t>
            </a: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0" y="457200"/>
            <a:ext cx="7620000" cy="714375"/>
          </a:xfrm>
        </p:spPr>
        <p:txBody>
          <a:bodyPr lIns="91440" rIns="91440" bIns="45720" anchor="ctr">
            <a:normAutofit fontScale="90000"/>
          </a:bodyPr>
          <a:lstStyle/>
          <a:p>
            <a:r>
              <a:rPr lang="en-US" sz="4600" dirty="0" smtClean="0"/>
              <a:t>How many elements?</a:t>
            </a:r>
          </a:p>
        </p:txBody>
      </p:sp>
      <p:sp>
        <p:nvSpPr>
          <p:cNvPr id="90115" name="Rectangle 3"/>
          <p:cNvSpPr>
            <a:spLocks noGrp="1" noChangeArrowheads="1"/>
          </p:cNvSpPr>
          <p:nvPr>
            <p:ph type="body" idx="4294967295"/>
          </p:nvPr>
        </p:nvSpPr>
        <p:spPr>
          <a:xfrm>
            <a:off x="1143000" y="1371600"/>
            <a:ext cx="8001000" cy="4729163"/>
          </a:xfrm>
        </p:spPr>
        <p:txBody>
          <a:bodyPr/>
          <a:lstStyle/>
          <a:p>
            <a:pPr>
              <a:lnSpc>
                <a:spcPct val="90000"/>
              </a:lnSpc>
            </a:pPr>
            <a:r>
              <a:rPr lang="en-US" sz="2000" dirty="0" smtClean="0"/>
              <a:t>The </a:t>
            </a:r>
            <a:r>
              <a:rPr lang="en-US" sz="2000" b="1" dirty="0" smtClean="0">
                <a:solidFill>
                  <a:srgbClr val="034CA1"/>
                </a:solidFill>
                <a:latin typeface="Courier New" pitchFamily="49" charset="0"/>
              </a:rPr>
              <a:t>size</a:t>
            </a:r>
            <a:r>
              <a:rPr lang="en-US" sz="2000" dirty="0" smtClean="0"/>
              <a:t> method is used to find out how many indices already have elements in the </a:t>
            </a:r>
            <a:r>
              <a:rPr lang="en-US" sz="2000" b="1" dirty="0" err="1" smtClean="0">
                <a:solidFill>
                  <a:srgbClr val="034CA1"/>
                </a:solidFill>
                <a:latin typeface="Courier New" pitchFamily="49" charset="0"/>
              </a:rPr>
              <a:t>ArrayList</a:t>
            </a:r>
            <a:endParaRPr lang="en-US" sz="2000" b="1" dirty="0" smtClean="0">
              <a:solidFill>
                <a:srgbClr val="034CA1"/>
              </a:solidFill>
              <a:latin typeface="Courier New" pitchFamily="49" charset="0"/>
            </a:endParaRPr>
          </a:p>
          <a:p>
            <a:pPr lvl="2">
              <a:lnSpc>
                <a:spcPct val="90000"/>
              </a:lnSpc>
              <a:buFont typeface="Wingdings 2" pitchFamily="18" charset="2"/>
              <a:buNone/>
            </a:pPr>
            <a:r>
              <a:rPr lang="en-US" sz="2000" b="1" dirty="0" err="1" smtClean="0">
                <a:solidFill>
                  <a:srgbClr val="034CA1"/>
                </a:solidFill>
                <a:latin typeface="Courier New" pitchFamily="49" charset="0"/>
              </a:rPr>
              <a:t>int</a:t>
            </a:r>
            <a:r>
              <a:rPr lang="en-US" sz="2000" b="1" dirty="0" smtClean="0">
                <a:solidFill>
                  <a:srgbClr val="034CA1"/>
                </a:solidFill>
                <a:latin typeface="Courier New" pitchFamily="49" charset="0"/>
              </a:rPr>
              <a:t> </a:t>
            </a:r>
            <a:r>
              <a:rPr lang="en-US" sz="2000" b="1" dirty="0" err="1" smtClean="0">
                <a:solidFill>
                  <a:srgbClr val="034CA1"/>
                </a:solidFill>
                <a:latin typeface="Courier New" pitchFamily="49" charset="0"/>
              </a:rPr>
              <a:t>howMany</a:t>
            </a:r>
            <a:r>
              <a:rPr lang="en-US" sz="2000" b="1" dirty="0" smtClean="0">
                <a:solidFill>
                  <a:srgbClr val="034CA1"/>
                </a:solidFill>
                <a:latin typeface="Courier New" pitchFamily="49" charset="0"/>
              </a:rPr>
              <a:t> = </a:t>
            </a:r>
            <a:r>
              <a:rPr lang="en-US" sz="2000" b="1" dirty="0" err="1" smtClean="0">
                <a:solidFill>
                  <a:srgbClr val="034CA1"/>
                </a:solidFill>
                <a:latin typeface="Courier New" pitchFamily="49" charset="0"/>
              </a:rPr>
              <a:t>list.size</a:t>
            </a:r>
            <a:r>
              <a:rPr lang="en-US" sz="2000" b="1" dirty="0" smtClean="0">
                <a:solidFill>
                  <a:srgbClr val="034CA1"/>
                </a:solidFill>
                <a:latin typeface="Courier New" pitchFamily="49" charset="0"/>
              </a:rPr>
              <a:t>();</a:t>
            </a:r>
          </a:p>
          <a:p>
            <a:pPr>
              <a:lnSpc>
                <a:spcPct val="90000"/>
              </a:lnSpc>
            </a:pPr>
            <a:r>
              <a:rPr lang="en-US" sz="2000" dirty="0" smtClean="0"/>
              <a:t>The </a:t>
            </a:r>
            <a:r>
              <a:rPr lang="en-US" sz="2000" b="1" dirty="0" smtClean="0">
                <a:solidFill>
                  <a:srgbClr val="034CA1"/>
                </a:solidFill>
                <a:latin typeface="Courier New" pitchFamily="49" charset="0"/>
              </a:rPr>
              <a:t>set</a:t>
            </a:r>
            <a:r>
              <a:rPr lang="en-US" sz="2000" dirty="0" smtClean="0"/>
              <a:t> method is used to replace any existing element, and the </a:t>
            </a:r>
            <a:r>
              <a:rPr lang="en-US" sz="2000" b="1" dirty="0" smtClean="0">
                <a:solidFill>
                  <a:srgbClr val="034CA1"/>
                </a:solidFill>
                <a:latin typeface="Courier New" pitchFamily="49" charset="0"/>
              </a:rPr>
              <a:t>get</a:t>
            </a:r>
            <a:r>
              <a:rPr lang="en-US" sz="2000" dirty="0" smtClean="0"/>
              <a:t> method is used to access the value of any existing element</a:t>
            </a:r>
            <a:endParaRPr lang="en-US" sz="2000" dirty="0" smtClean="0">
              <a:solidFill>
                <a:srgbClr val="034CA1"/>
              </a:solidFill>
            </a:endParaRPr>
          </a:p>
          <a:p>
            <a:pPr lvl="2">
              <a:lnSpc>
                <a:spcPct val="90000"/>
              </a:lnSpc>
              <a:buFont typeface="Wingdings 2" pitchFamily="18" charset="2"/>
              <a:buNone/>
            </a:pPr>
            <a:r>
              <a:rPr lang="en-US" sz="2000" b="1" dirty="0" err="1" smtClean="0">
                <a:solidFill>
                  <a:srgbClr val="034CA1"/>
                </a:solidFill>
                <a:latin typeface="Courier New" pitchFamily="49" charset="0"/>
              </a:rPr>
              <a:t>list.set</a:t>
            </a:r>
            <a:r>
              <a:rPr lang="en-US" sz="2000" b="1" dirty="0" smtClean="0">
                <a:solidFill>
                  <a:srgbClr val="034CA1"/>
                </a:solidFill>
                <a:latin typeface="Courier New" pitchFamily="49" charset="0"/>
              </a:rPr>
              <a:t>(index, "something else");</a:t>
            </a:r>
          </a:p>
          <a:p>
            <a:pPr lvl="2">
              <a:lnSpc>
                <a:spcPct val="90000"/>
              </a:lnSpc>
              <a:buFont typeface="Wingdings 2" pitchFamily="18" charset="2"/>
              <a:buNone/>
            </a:pPr>
            <a:r>
              <a:rPr lang="en-US" sz="2000" b="1" dirty="0" smtClean="0">
                <a:solidFill>
                  <a:srgbClr val="034CA1"/>
                </a:solidFill>
                <a:latin typeface="Courier New" pitchFamily="49" charset="0"/>
              </a:rPr>
              <a:t>String thing = </a:t>
            </a:r>
            <a:r>
              <a:rPr lang="en-US" sz="2000" b="1" dirty="0" err="1" smtClean="0">
                <a:solidFill>
                  <a:srgbClr val="034CA1"/>
                </a:solidFill>
                <a:latin typeface="Courier New" pitchFamily="49" charset="0"/>
              </a:rPr>
              <a:t>list.get</a:t>
            </a:r>
            <a:r>
              <a:rPr lang="en-US" sz="2000" b="1" dirty="0" smtClean="0">
                <a:solidFill>
                  <a:srgbClr val="034CA1"/>
                </a:solidFill>
                <a:latin typeface="Courier New" pitchFamily="49" charset="0"/>
              </a:rPr>
              <a:t>(index);</a:t>
            </a:r>
          </a:p>
          <a:p>
            <a:pPr>
              <a:lnSpc>
                <a:spcPct val="90000"/>
              </a:lnSpc>
            </a:pPr>
            <a:r>
              <a:rPr lang="en-US" sz="2000" b="1" dirty="0" smtClean="0">
                <a:solidFill>
                  <a:srgbClr val="034CA1"/>
                </a:solidFill>
                <a:latin typeface="Courier New" pitchFamily="49" charset="0"/>
              </a:rPr>
              <a:t>size </a:t>
            </a:r>
            <a:r>
              <a:rPr lang="en-US" sz="2000" dirty="0" smtClean="0"/>
              <a:t>is NOT capacity</a:t>
            </a:r>
          </a:p>
          <a:p>
            <a:pPr lvl="1">
              <a:lnSpc>
                <a:spcPct val="90000"/>
              </a:lnSpc>
            </a:pPr>
            <a:r>
              <a:rPr lang="en-US" sz="2000" dirty="0" smtClean="0"/>
              <a:t>size is the number of elements currently stored in the </a:t>
            </a:r>
            <a:r>
              <a:rPr lang="en-US" sz="2000" dirty="0" err="1" smtClean="0"/>
              <a:t>ArrayList</a:t>
            </a:r>
            <a:endParaRPr lang="en-US" sz="2000" dirty="0" smtClean="0"/>
          </a:p>
          <a:p>
            <a:pPr lvl="1">
              <a:lnSpc>
                <a:spcPct val="90000"/>
              </a:lnSpc>
            </a:pPr>
            <a:r>
              <a:rPr lang="en-US" sz="2000" dirty="0" smtClean="0"/>
              <a:t>Capacity is the maximum number of elements which can be stored.  Capacity will automatically increase as needed</a:t>
            </a:r>
          </a:p>
          <a:p>
            <a:pPr lvl="2">
              <a:lnSpc>
                <a:spcPct val="90000"/>
              </a:lnSpc>
              <a:buFont typeface="Wingdings 2" pitchFamily="18" charset="2"/>
              <a:buNone/>
            </a:pPr>
            <a:endParaRPr lang="en-US" sz="1900" dirty="0" smtClean="0"/>
          </a:p>
          <a:p>
            <a:pPr lvl="2">
              <a:lnSpc>
                <a:spcPct val="90000"/>
              </a:lnSpc>
              <a:buFont typeface="Wingdings 2" pitchFamily="18" charset="2"/>
              <a:buNone/>
            </a:pPr>
            <a:r>
              <a:rPr lang="en-US" sz="1700" b="1" dirty="0" smtClean="0">
                <a:solidFill>
                  <a:srgbClr val="034CA1"/>
                </a:solidFill>
                <a:latin typeface="Courier New" pitchFamily="49" charset="0"/>
              </a:rPr>
              <a:t>	</a:t>
            </a: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26"/>
          <p:cNvSpPr>
            <a:spLocks noChangeArrowheads="1"/>
          </p:cNvSpPr>
          <p:nvPr/>
        </p:nvSpPr>
        <p:spPr bwMode="auto">
          <a:xfrm>
            <a:off x="609600" y="430213"/>
            <a:ext cx="8229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5000" dirty="0" err="1">
                <a:solidFill>
                  <a:schemeClr val="tx2"/>
                </a:solidFill>
                <a:latin typeface="Calibri" pitchFamily="34" charset="0"/>
              </a:rPr>
              <a:t>ArrayList</a:t>
            </a:r>
            <a:r>
              <a:rPr lang="en-US" sz="5000" dirty="0">
                <a:solidFill>
                  <a:schemeClr val="tx2"/>
                </a:solidFill>
                <a:latin typeface="Calibri" pitchFamily="34" charset="0"/>
              </a:rPr>
              <a:t> code Example</a:t>
            </a:r>
          </a:p>
        </p:txBody>
      </p:sp>
      <p:sp>
        <p:nvSpPr>
          <p:cNvPr id="92163" name="Rectangle 1027"/>
          <p:cNvSpPr>
            <a:spLocks noChangeArrowheads="1"/>
          </p:cNvSpPr>
          <p:nvPr/>
        </p:nvSpPr>
        <p:spPr bwMode="auto">
          <a:xfrm>
            <a:off x="381000" y="1295400"/>
            <a:ext cx="8305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73050" indent="-273050">
              <a:spcBef>
                <a:spcPct val="20000"/>
              </a:spcBef>
              <a:buClr>
                <a:srgbClr val="0BD0D9"/>
              </a:buClr>
              <a:buSzPct val="95000"/>
              <a:buFont typeface="Wingdings 2" pitchFamily="18" charset="2"/>
              <a:buNone/>
            </a:pPr>
            <a:r>
              <a:rPr lang="en-US" dirty="0">
                <a:latin typeface="Courier New" pitchFamily="49" charset="0"/>
              </a:rPr>
              <a:t>// Note the use of Integer, rather than </a:t>
            </a:r>
            <a:r>
              <a:rPr lang="en-US" dirty="0" err="1">
                <a:latin typeface="Courier New" pitchFamily="49" charset="0"/>
              </a:rPr>
              <a:t>int</a:t>
            </a:r>
            <a:endParaRPr lang="en-US" dirty="0">
              <a:latin typeface="Courier New" pitchFamily="49" charset="0"/>
            </a:endParaRPr>
          </a:p>
          <a:p>
            <a:pPr marL="273050" indent="-273050">
              <a:spcBef>
                <a:spcPct val="20000"/>
              </a:spcBef>
              <a:buClr>
                <a:srgbClr val="0BD0D9"/>
              </a:buClr>
              <a:buSzPct val="95000"/>
              <a:buFont typeface="Wingdings 2" pitchFamily="18" charset="2"/>
              <a:buNone/>
            </a:pPr>
            <a:r>
              <a:rPr lang="en-US" dirty="0">
                <a:latin typeface="Courier New" pitchFamily="49" charset="0"/>
              </a:rPr>
              <a:t>public static void main( String[ ] </a:t>
            </a:r>
            <a:r>
              <a:rPr lang="en-US" dirty="0" err="1">
                <a:latin typeface="Courier New" pitchFamily="49" charset="0"/>
              </a:rPr>
              <a:t>args</a:t>
            </a:r>
            <a:r>
              <a:rPr lang="en-US" dirty="0">
                <a:latin typeface="Courier New" pitchFamily="49" charset="0"/>
              </a:rPr>
              <a:t>)</a:t>
            </a:r>
          </a:p>
          <a:p>
            <a:pPr marL="273050" indent="-273050">
              <a:spcBef>
                <a:spcPct val="20000"/>
              </a:spcBef>
              <a:buClr>
                <a:srgbClr val="0BD0D9"/>
              </a:buClr>
              <a:buSzPct val="95000"/>
              <a:buFont typeface="Wingdings 2" pitchFamily="18" charset="2"/>
              <a:buNone/>
            </a:pPr>
            <a:r>
              <a:rPr lang="en-US" dirty="0">
                <a:latin typeface="Courier New" pitchFamily="49" charset="0"/>
              </a:rPr>
              <a:t>{</a:t>
            </a:r>
          </a:p>
          <a:p>
            <a:pPr marL="273050" indent="-273050">
              <a:spcBef>
                <a:spcPct val="20000"/>
              </a:spcBef>
              <a:buClr>
                <a:srgbClr val="0BD0D9"/>
              </a:buClr>
              <a:buSzPct val="95000"/>
              <a:buFont typeface="Wingdings 2" pitchFamily="18" charset="2"/>
              <a:buNone/>
            </a:pPr>
            <a:r>
              <a:rPr lang="en-US" dirty="0">
                <a:latin typeface="Courier New" pitchFamily="49" charset="0"/>
              </a:rPr>
              <a:t>	</a:t>
            </a:r>
            <a:r>
              <a:rPr lang="en-US" dirty="0" err="1">
                <a:latin typeface="Courier New" pitchFamily="49" charset="0"/>
              </a:rPr>
              <a:t>ArrayList</a:t>
            </a:r>
            <a:r>
              <a:rPr lang="en-US" dirty="0">
                <a:latin typeface="Courier New" pitchFamily="49" charset="0"/>
              </a:rPr>
              <a:t>&lt;Integer&gt; </a:t>
            </a:r>
            <a:r>
              <a:rPr lang="en-US" dirty="0" err="1">
                <a:latin typeface="Courier New" pitchFamily="49" charset="0"/>
              </a:rPr>
              <a:t>myInts</a:t>
            </a:r>
            <a:r>
              <a:rPr lang="en-US" dirty="0">
                <a:latin typeface="Courier New" pitchFamily="49" charset="0"/>
              </a:rPr>
              <a:t> = new </a:t>
            </a:r>
            <a:r>
              <a:rPr lang="en-US" dirty="0" err="1">
                <a:latin typeface="Courier New" pitchFamily="49" charset="0"/>
              </a:rPr>
              <a:t>ArrayList</a:t>
            </a:r>
            <a:r>
              <a:rPr lang="en-US" dirty="0">
                <a:latin typeface="Courier New" pitchFamily="49" charset="0"/>
              </a:rPr>
              <a:t>&lt;Integer&gt;(25);</a:t>
            </a:r>
          </a:p>
          <a:p>
            <a:pPr marL="273050" indent="-273050">
              <a:spcBef>
                <a:spcPct val="20000"/>
              </a:spcBef>
              <a:buClr>
                <a:srgbClr val="0BD0D9"/>
              </a:buClr>
              <a:buSzPct val="95000"/>
              <a:buFont typeface="Wingdings 2" pitchFamily="18" charset="2"/>
              <a:buNone/>
            </a:pPr>
            <a:r>
              <a:rPr lang="en-US" dirty="0">
                <a:latin typeface="Courier New" pitchFamily="49" charset="0"/>
              </a:rPr>
              <a:t>	</a:t>
            </a:r>
            <a:r>
              <a:rPr lang="en-US" dirty="0" err="1">
                <a:latin typeface="Courier New" pitchFamily="49" charset="0"/>
              </a:rPr>
              <a:t>System.out.println</a:t>
            </a:r>
            <a:r>
              <a:rPr lang="en-US" dirty="0">
                <a:latin typeface="Courier New" pitchFamily="49" charset="0"/>
              </a:rPr>
              <a:t>( </a:t>
            </a:r>
            <a:r>
              <a:rPr lang="en-US" dirty="0">
                <a:latin typeface="Constantia"/>
              </a:rPr>
              <a:t>“</a:t>
            </a:r>
            <a:r>
              <a:rPr lang="en-US" dirty="0">
                <a:latin typeface="Courier New" pitchFamily="49" charset="0"/>
              </a:rPr>
              <a:t>Size of </a:t>
            </a:r>
            <a:r>
              <a:rPr lang="en-US" dirty="0" err="1">
                <a:latin typeface="Courier New" pitchFamily="49" charset="0"/>
              </a:rPr>
              <a:t>myInts</a:t>
            </a:r>
            <a:r>
              <a:rPr lang="en-US" dirty="0">
                <a:latin typeface="Courier New" pitchFamily="49" charset="0"/>
              </a:rPr>
              <a:t> = </a:t>
            </a:r>
            <a:r>
              <a:rPr lang="en-US" dirty="0">
                <a:latin typeface="Constantia"/>
              </a:rPr>
              <a:t>“</a:t>
            </a:r>
            <a:r>
              <a:rPr lang="en-US" dirty="0">
                <a:latin typeface="Courier New" pitchFamily="49" charset="0"/>
              </a:rPr>
              <a:t> + </a:t>
            </a:r>
            <a:r>
              <a:rPr lang="en-US" dirty="0" err="1">
                <a:latin typeface="Courier New" pitchFamily="49" charset="0"/>
              </a:rPr>
              <a:t>myInts.size</a:t>
            </a:r>
            <a:r>
              <a:rPr lang="en-US" dirty="0">
                <a:latin typeface="Courier New" pitchFamily="49" charset="0"/>
              </a:rPr>
              <a:t>());</a:t>
            </a:r>
          </a:p>
          <a:p>
            <a:pPr marL="273050" indent="-273050">
              <a:spcBef>
                <a:spcPct val="20000"/>
              </a:spcBef>
              <a:buClr>
                <a:srgbClr val="0BD0D9"/>
              </a:buClr>
              <a:buSzPct val="95000"/>
              <a:buFont typeface="Wingdings 2" pitchFamily="18" charset="2"/>
              <a:buNone/>
            </a:pPr>
            <a:r>
              <a:rPr lang="en-US" dirty="0">
                <a:latin typeface="Courier New" pitchFamily="49" charset="0"/>
              </a:rPr>
              <a:t>	for (</a:t>
            </a:r>
            <a:r>
              <a:rPr lang="en-US" dirty="0" err="1">
                <a:latin typeface="Courier New" pitchFamily="49" charset="0"/>
              </a:rPr>
              <a:t>int</a:t>
            </a:r>
            <a:r>
              <a:rPr lang="en-US" dirty="0">
                <a:latin typeface="Courier New" pitchFamily="49" charset="0"/>
              </a:rPr>
              <a:t> k = 0; k &lt; 10; k++)</a:t>
            </a:r>
          </a:p>
          <a:p>
            <a:pPr marL="273050" indent="-273050">
              <a:spcBef>
                <a:spcPct val="20000"/>
              </a:spcBef>
              <a:buClr>
                <a:srgbClr val="0BD0D9"/>
              </a:buClr>
              <a:buSzPct val="95000"/>
              <a:buFont typeface="Wingdings 2" pitchFamily="18" charset="2"/>
              <a:buNone/>
            </a:pPr>
            <a:r>
              <a:rPr lang="en-US" dirty="0">
                <a:latin typeface="Courier New" pitchFamily="49" charset="0"/>
              </a:rPr>
              <a:t>		</a:t>
            </a:r>
            <a:r>
              <a:rPr lang="en-US" dirty="0" err="1">
                <a:latin typeface="Courier New" pitchFamily="49" charset="0"/>
              </a:rPr>
              <a:t>myInts.add</a:t>
            </a:r>
            <a:r>
              <a:rPr lang="en-US" dirty="0">
                <a:latin typeface="Courier New" pitchFamily="49" charset="0"/>
              </a:rPr>
              <a:t>( 3 * k );</a:t>
            </a:r>
          </a:p>
          <a:p>
            <a:pPr marL="273050" indent="-273050">
              <a:spcBef>
                <a:spcPct val="20000"/>
              </a:spcBef>
              <a:buClr>
                <a:srgbClr val="0BD0D9"/>
              </a:buClr>
              <a:buSzPct val="95000"/>
              <a:buFont typeface="Wingdings 2" pitchFamily="18" charset="2"/>
              <a:buNone/>
            </a:pPr>
            <a:r>
              <a:rPr lang="en-US" dirty="0">
                <a:latin typeface="Courier New" pitchFamily="49" charset="0"/>
              </a:rPr>
              <a:t>	</a:t>
            </a:r>
            <a:r>
              <a:rPr lang="en-US" dirty="0" err="1">
                <a:latin typeface="Courier New" pitchFamily="49" charset="0"/>
              </a:rPr>
              <a:t>myInts.set</a:t>
            </a:r>
            <a:r>
              <a:rPr lang="en-US" dirty="0">
                <a:latin typeface="Courier New" pitchFamily="49" charset="0"/>
              </a:rPr>
              <a:t>( 6, 44 );</a:t>
            </a:r>
          </a:p>
          <a:p>
            <a:pPr marL="273050" indent="-273050">
              <a:spcBef>
                <a:spcPct val="20000"/>
              </a:spcBef>
              <a:buClr>
                <a:srgbClr val="0BD0D9"/>
              </a:buClr>
              <a:buSzPct val="95000"/>
              <a:buFont typeface="Wingdings 2" pitchFamily="18" charset="2"/>
              <a:buNone/>
            </a:pPr>
            <a:r>
              <a:rPr lang="en-US" dirty="0">
                <a:latin typeface="Courier New" pitchFamily="49" charset="0"/>
              </a:rPr>
              <a:t>	</a:t>
            </a:r>
            <a:r>
              <a:rPr lang="en-US" dirty="0" err="1">
                <a:latin typeface="Courier New" pitchFamily="49" charset="0"/>
              </a:rPr>
              <a:t>System.out.println</a:t>
            </a:r>
            <a:r>
              <a:rPr lang="en-US" dirty="0">
                <a:latin typeface="Courier New" pitchFamily="49" charset="0"/>
              </a:rPr>
              <a:t>( </a:t>
            </a:r>
            <a:r>
              <a:rPr lang="en-US" dirty="0">
                <a:latin typeface="Constantia"/>
              </a:rPr>
              <a:t>“</a:t>
            </a:r>
            <a:r>
              <a:rPr lang="en-US" dirty="0">
                <a:latin typeface="Courier New" pitchFamily="49" charset="0"/>
              </a:rPr>
              <a:t>Size of </a:t>
            </a:r>
            <a:r>
              <a:rPr lang="en-US" dirty="0" err="1">
                <a:latin typeface="Courier New" pitchFamily="49" charset="0"/>
              </a:rPr>
              <a:t>myInts</a:t>
            </a:r>
            <a:r>
              <a:rPr lang="en-US" dirty="0">
                <a:latin typeface="Courier New" pitchFamily="49" charset="0"/>
              </a:rPr>
              <a:t> = </a:t>
            </a:r>
            <a:r>
              <a:rPr lang="en-US" dirty="0">
                <a:latin typeface="Constantia"/>
              </a:rPr>
              <a:t>“</a:t>
            </a:r>
            <a:r>
              <a:rPr lang="en-US" dirty="0">
                <a:latin typeface="Courier New" pitchFamily="49" charset="0"/>
              </a:rPr>
              <a:t> + </a:t>
            </a:r>
            <a:r>
              <a:rPr lang="en-US" dirty="0" err="1">
                <a:latin typeface="Courier New" pitchFamily="49" charset="0"/>
              </a:rPr>
              <a:t>myInts.size</a:t>
            </a:r>
            <a:r>
              <a:rPr lang="en-US" dirty="0">
                <a:latin typeface="Courier New" pitchFamily="49" charset="0"/>
              </a:rPr>
              <a:t>());</a:t>
            </a:r>
          </a:p>
          <a:p>
            <a:pPr marL="273050" indent="-273050">
              <a:spcBef>
                <a:spcPct val="20000"/>
              </a:spcBef>
              <a:buClr>
                <a:srgbClr val="0BD0D9"/>
              </a:buClr>
              <a:buSzPct val="95000"/>
              <a:buFont typeface="Wingdings 2" pitchFamily="18" charset="2"/>
              <a:buNone/>
            </a:pPr>
            <a:r>
              <a:rPr lang="en-US" dirty="0">
                <a:latin typeface="Courier New" pitchFamily="49" charset="0"/>
              </a:rPr>
              <a:t>	for (</a:t>
            </a:r>
            <a:r>
              <a:rPr lang="en-US" dirty="0" err="1">
                <a:latin typeface="Courier New" pitchFamily="49" charset="0"/>
              </a:rPr>
              <a:t>int</a:t>
            </a:r>
            <a:r>
              <a:rPr lang="en-US" dirty="0">
                <a:latin typeface="Courier New" pitchFamily="49" charset="0"/>
              </a:rPr>
              <a:t> k = 0; k &lt; </a:t>
            </a:r>
            <a:r>
              <a:rPr lang="en-US" dirty="0" err="1">
                <a:latin typeface="Courier New" pitchFamily="49" charset="0"/>
              </a:rPr>
              <a:t>myInts.size</a:t>
            </a:r>
            <a:r>
              <a:rPr lang="en-US" dirty="0">
                <a:latin typeface="Courier New" pitchFamily="49" charset="0"/>
              </a:rPr>
              <a:t>(); k++)</a:t>
            </a:r>
          </a:p>
          <a:p>
            <a:pPr marL="273050" indent="-273050">
              <a:spcBef>
                <a:spcPct val="20000"/>
              </a:spcBef>
              <a:buClr>
                <a:srgbClr val="0BD0D9"/>
              </a:buClr>
              <a:buSzPct val="95000"/>
              <a:buFont typeface="Wingdings 2" pitchFamily="18" charset="2"/>
              <a:buNone/>
            </a:pPr>
            <a:r>
              <a:rPr lang="en-US" dirty="0">
                <a:latin typeface="Courier New" pitchFamily="49" charset="0"/>
              </a:rPr>
              <a:t>		</a:t>
            </a:r>
            <a:r>
              <a:rPr lang="en-US" dirty="0" err="1">
                <a:latin typeface="Courier New" pitchFamily="49" charset="0"/>
              </a:rPr>
              <a:t>System.out.print</a:t>
            </a:r>
            <a:r>
              <a:rPr lang="en-US" dirty="0">
                <a:latin typeface="Courier New" pitchFamily="49" charset="0"/>
              </a:rPr>
              <a:t>( </a:t>
            </a:r>
            <a:r>
              <a:rPr lang="en-US" dirty="0" err="1">
                <a:latin typeface="Courier New" pitchFamily="49" charset="0"/>
              </a:rPr>
              <a:t>myInts.get</a:t>
            </a:r>
            <a:r>
              <a:rPr lang="en-US" dirty="0">
                <a:latin typeface="Courier New" pitchFamily="49" charset="0"/>
              </a:rPr>
              <a:t>( k ) + </a:t>
            </a:r>
            <a:r>
              <a:rPr lang="en-US" dirty="0">
                <a:latin typeface="Constantia"/>
              </a:rPr>
              <a:t>“</a:t>
            </a:r>
            <a:r>
              <a:rPr lang="en-US" dirty="0">
                <a:latin typeface="Courier New" pitchFamily="49" charset="0"/>
              </a:rPr>
              <a:t>, </a:t>
            </a:r>
            <a:r>
              <a:rPr lang="en-US" dirty="0">
                <a:latin typeface="Constantia"/>
              </a:rPr>
              <a:t>“</a:t>
            </a:r>
            <a:r>
              <a:rPr lang="en-US" dirty="0">
                <a:latin typeface="Courier New" pitchFamily="49" charset="0"/>
              </a:rPr>
              <a:t>  );</a:t>
            </a:r>
          </a:p>
          <a:p>
            <a:pPr marL="273050" indent="-273050">
              <a:spcBef>
                <a:spcPct val="20000"/>
              </a:spcBef>
              <a:buClr>
                <a:srgbClr val="0BD0D9"/>
              </a:buClr>
              <a:buSzPct val="95000"/>
              <a:buFont typeface="Wingdings 2" pitchFamily="18" charset="2"/>
              <a:buNone/>
            </a:pPr>
            <a:r>
              <a:rPr lang="en-US" dirty="0">
                <a:latin typeface="Courier New" pitchFamily="49" charset="0"/>
              </a:rPr>
              <a:t>}</a:t>
            </a:r>
          </a:p>
          <a:p>
            <a:pPr marL="273050" indent="-273050">
              <a:spcBef>
                <a:spcPct val="20000"/>
              </a:spcBef>
              <a:buClr>
                <a:srgbClr val="0BD0D9"/>
              </a:buClr>
              <a:buSzPct val="95000"/>
              <a:buFont typeface="Wingdings 2" pitchFamily="18" charset="2"/>
              <a:buNone/>
            </a:pPr>
            <a:r>
              <a:rPr lang="en-US" dirty="0">
                <a:latin typeface="Courier New" pitchFamily="49" charset="0"/>
              </a:rPr>
              <a:t>// output</a:t>
            </a:r>
          </a:p>
          <a:p>
            <a:pPr marL="273050" indent="-273050">
              <a:spcBef>
                <a:spcPct val="20000"/>
              </a:spcBef>
              <a:buClr>
                <a:srgbClr val="0BD0D9"/>
              </a:buClr>
              <a:buSzPct val="95000"/>
              <a:buFont typeface="Wingdings 2" pitchFamily="18" charset="2"/>
              <a:buNone/>
            </a:pPr>
            <a:r>
              <a:rPr lang="en-US" dirty="0">
                <a:latin typeface="Courier New" pitchFamily="49" charset="0"/>
              </a:rPr>
              <a:t>Size of </a:t>
            </a:r>
            <a:r>
              <a:rPr lang="en-US" dirty="0" err="1">
                <a:latin typeface="Courier New" pitchFamily="49" charset="0"/>
              </a:rPr>
              <a:t>myInts</a:t>
            </a:r>
            <a:r>
              <a:rPr lang="en-US" dirty="0">
                <a:latin typeface="Courier New" pitchFamily="49" charset="0"/>
              </a:rPr>
              <a:t> = 0</a:t>
            </a:r>
          </a:p>
          <a:p>
            <a:pPr marL="273050" indent="-273050">
              <a:spcBef>
                <a:spcPct val="20000"/>
              </a:spcBef>
              <a:buClr>
                <a:srgbClr val="0BD0D9"/>
              </a:buClr>
              <a:buSzPct val="95000"/>
              <a:buFont typeface="Wingdings 2" pitchFamily="18" charset="2"/>
              <a:buNone/>
            </a:pPr>
            <a:r>
              <a:rPr lang="en-US" dirty="0">
                <a:latin typeface="Courier New" pitchFamily="49" charset="0"/>
              </a:rPr>
              <a:t>Size of </a:t>
            </a:r>
            <a:r>
              <a:rPr lang="en-US" dirty="0" err="1">
                <a:latin typeface="Courier New" pitchFamily="49" charset="0"/>
              </a:rPr>
              <a:t>myInts</a:t>
            </a:r>
            <a:r>
              <a:rPr lang="en-US" dirty="0">
                <a:latin typeface="Courier New" pitchFamily="49" charset="0"/>
              </a:rPr>
              <a:t> = 10</a:t>
            </a:r>
          </a:p>
          <a:p>
            <a:pPr marL="273050" indent="-273050">
              <a:spcBef>
                <a:spcPct val="20000"/>
              </a:spcBef>
              <a:buClr>
                <a:srgbClr val="0BD0D9"/>
              </a:buClr>
              <a:buSzPct val="95000"/>
              <a:buFont typeface="Wingdings 2" pitchFamily="18" charset="2"/>
              <a:buNone/>
            </a:pPr>
            <a:r>
              <a:rPr lang="en-US" dirty="0">
                <a:latin typeface="Courier New" pitchFamily="49" charset="0"/>
              </a:rPr>
              <a:t>0, 3, 6, 9, 12, 15, 44, 21, 24, 27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0" y="1600200"/>
            <a:ext cx="8229600" cy="1143000"/>
          </a:xfrm>
        </p:spPr>
        <p:txBody>
          <a:bodyPr lIns="91440" rIns="91440" bIns="45720" anchor="ctr">
            <a:normAutofit fontScale="90000"/>
          </a:bodyPr>
          <a:lstStyle/>
          <a:p>
            <a:r>
              <a:rPr lang="en-US" smtClean="0"/>
              <a:t>Methods in the Class </a:t>
            </a:r>
            <a:r>
              <a:rPr lang="en-US" b="1" smtClean="0">
                <a:latin typeface="Courier New" pitchFamily="49" charset="0"/>
              </a:rPr>
              <a:t>ArrayList with Example </a:t>
            </a:r>
          </a:p>
        </p:txBody>
      </p:sp>
      <p:sp>
        <p:nvSpPr>
          <p:cNvPr id="93187" name="Rectangle 3"/>
          <p:cNvSpPr>
            <a:spLocks noGrp="1" noChangeArrowheads="1"/>
          </p:cNvSpPr>
          <p:nvPr>
            <p:ph type="body" idx="4294967295"/>
          </p:nvPr>
        </p:nvSpPr>
        <p:spPr>
          <a:xfrm>
            <a:off x="0" y="3810000"/>
            <a:ext cx="8229600" cy="2027238"/>
          </a:xfrm>
        </p:spPr>
        <p:txBody>
          <a:bodyPr/>
          <a:lstStyle/>
          <a:p>
            <a:pPr>
              <a:lnSpc>
                <a:spcPct val="90000"/>
              </a:lnSpc>
              <a:buFont typeface="Wingdings 2" pitchFamily="18" charset="2"/>
              <a:buNone/>
            </a:pPr>
            <a:r>
              <a:rPr lang="en-US" sz="2800" smtClean="0"/>
              <a:t>Lesson-8-ListMethods.doc</a:t>
            </a:r>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828801"/>
            <a:ext cx="7745505" cy="4297362"/>
          </a:xfrm>
        </p:spPr>
        <p:txBody>
          <a:bodyPr/>
          <a:lstStyle/>
          <a:p>
            <a:r>
              <a:rPr lang="en-US" dirty="0"/>
              <a:t>Array.java</a:t>
            </a:r>
          </a:p>
          <a:p>
            <a:r>
              <a:rPr lang="en-US" dirty="0"/>
              <a:t>Array1.java</a:t>
            </a:r>
          </a:p>
          <a:p>
            <a:r>
              <a:rPr lang="en-US" dirty="0" smtClean="0"/>
              <a:t>ArrayListDemo.java</a:t>
            </a:r>
          </a:p>
          <a:p>
            <a:r>
              <a:rPr lang="en-US" dirty="0" smtClean="0"/>
              <a:t>TallySale.java</a:t>
            </a:r>
          </a:p>
          <a:p>
            <a:r>
              <a:rPr lang="en-US" dirty="0" smtClean="0"/>
              <a:t>ArrayStructures.java(User Implementation)</a:t>
            </a:r>
          </a:p>
          <a:p>
            <a:pPr marL="0" indent="0">
              <a:buNone/>
            </a:pPr>
            <a:endParaRPr lang="en-US" dirty="0" smtClean="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34</a:t>
            </a:fld>
            <a:endParaRPr lang="en-US" dirty="0"/>
          </a:p>
        </p:txBody>
      </p:sp>
      <p:sp>
        <p:nvSpPr>
          <p:cNvPr id="4" name="Title 3"/>
          <p:cNvSpPr>
            <a:spLocks noGrp="1"/>
          </p:cNvSpPr>
          <p:nvPr>
            <p:ph type="title"/>
          </p:nvPr>
        </p:nvSpPr>
        <p:spPr>
          <a:xfrm>
            <a:off x="688490" y="570156"/>
            <a:ext cx="7756263" cy="801444"/>
          </a:xfrm>
        </p:spPr>
        <p:txBody>
          <a:bodyPr/>
          <a:lstStyle/>
          <a:p>
            <a:r>
              <a:rPr lang="en-US" dirty="0" smtClean="0"/>
              <a:t>Demo code</a:t>
            </a:r>
            <a:endParaRPr lang="en-US" dirty="0"/>
          </a:p>
        </p:txBody>
      </p:sp>
    </p:spTree>
    <p:extLst>
      <p:ext uri="{BB962C8B-B14F-4D97-AF65-F5344CB8AC3E}">
        <p14:creationId xmlns:p14="http://schemas.microsoft.com/office/powerpoint/2010/main" val="18609567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An </a:t>
            </a:r>
            <a:r>
              <a:rPr lang="en-US" sz="2400" b="1" i="1" dirty="0"/>
              <a:t>iterator </a:t>
            </a:r>
            <a:r>
              <a:rPr lang="en-US" sz="2400" dirty="0"/>
              <a:t>is a software design pattern that abstracts the process of scanning through a sequence of elements, one element at a time. The underlying elements might be stored in a container class, streaming through a network, or generated </a:t>
            </a:r>
            <a:r>
              <a:rPr lang="en-US" sz="2400" dirty="0" smtClean="0"/>
              <a:t>by a </a:t>
            </a:r>
            <a:r>
              <a:rPr lang="en-US" sz="2400" dirty="0"/>
              <a:t>series of computations.</a:t>
            </a:r>
          </a:p>
          <a:p>
            <a:r>
              <a:rPr lang="en-US" sz="2400" dirty="0"/>
              <a:t>It </a:t>
            </a:r>
            <a:r>
              <a:rPr lang="en-US" sz="2400" dirty="0" smtClean="0"/>
              <a:t>enables </a:t>
            </a:r>
            <a:r>
              <a:rPr lang="en-US" sz="2400" dirty="0"/>
              <a:t>to cycle through a collection, obtaining or removing elements.</a:t>
            </a:r>
          </a:p>
          <a:p>
            <a:r>
              <a:rPr lang="en-US" sz="2800" dirty="0"/>
              <a:t>Java defines the </a:t>
            </a:r>
            <a:r>
              <a:rPr lang="en-US" sz="2800" dirty="0" err="1"/>
              <a:t>java.util.Iterator</a:t>
            </a:r>
            <a:r>
              <a:rPr lang="en-US" sz="2800" dirty="0"/>
              <a:t> interface</a:t>
            </a:r>
          </a:p>
          <a:p>
            <a:pPr marL="109728" indent="0">
              <a:buNone/>
            </a:pPr>
            <a:r>
              <a:rPr lang="en-US" sz="2800" dirty="0"/>
              <a:t> </a:t>
            </a:r>
            <a:r>
              <a:rPr lang="en-US" sz="2800" dirty="0" smtClean="0"/>
              <a:t>  with </a:t>
            </a:r>
            <a:r>
              <a:rPr lang="en-US" sz="2800" dirty="0"/>
              <a:t>the following two methods</a:t>
            </a:r>
            <a:r>
              <a:rPr lang="en-US" sz="2800" dirty="0" smtClean="0"/>
              <a:t>:</a:t>
            </a:r>
          </a:p>
          <a:p>
            <a:endParaRPr lang="en-US" sz="2800" dirty="0" smtClean="0"/>
          </a:p>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35</a:t>
            </a:fld>
            <a:endParaRPr lang="en-US" dirty="0"/>
          </a:p>
        </p:txBody>
      </p:sp>
      <p:sp>
        <p:nvSpPr>
          <p:cNvPr id="4" name="Title 3"/>
          <p:cNvSpPr>
            <a:spLocks noGrp="1"/>
          </p:cNvSpPr>
          <p:nvPr>
            <p:ph type="title"/>
          </p:nvPr>
        </p:nvSpPr>
        <p:spPr/>
        <p:txBody>
          <a:bodyPr/>
          <a:lstStyle/>
          <a:p>
            <a:r>
              <a:rPr lang="en-US" dirty="0" smtClean="0"/>
              <a:t>Iterator</a:t>
            </a:r>
            <a:endParaRPr lang="en-US" dirty="0"/>
          </a:p>
        </p:txBody>
      </p:sp>
    </p:spTree>
    <p:extLst>
      <p:ext uri="{BB962C8B-B14F-4D97-AF65-F5344CB8AC3E}">
        <p14:creationId xmlns:p14="http://schemas.microsoft.com/office/powerpoint/2010/main" val="27399650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0" y="228600"/>
            <a:ext cx="6553200" cy="685800"/>
          </a:xfrm>
        </p:spPr>
        <p:txBody>
          <a:bodyPr>
            <a:normAutofit fontScale="90000"/>
          </a:bodyPr>
          <a:lstStyle/>
          <a:p>
            <a:r>
              <a:rPr lang="en-US" dirty="0" smtClean="0"/>
              <a:t>Iterator</a:t>
            </a:r>
          </a:p>
        </p:txBody>
      </p:sp>
      <p:sp>
        <p:nvSpPr>
          <p:cNvPr id="23555" name="Rectangle 3"/>
          <p:cNvSpPr>
            <a:spLocks noGrp="1" noChangeArrowheads="1"/>
          </p:cNvSpPr>
          <p:nvPr>
            <p:ph type="body" idx="4294967295"/>
          </p:nvPr>
        </p:nvSpPr>
        <p:spPr>
          <a:xfrm>
            <a:off x="0" y="1219200"/>
            <a:ext cx="8229600" cy="5029200"/>
          </a:xfrm>
        </p:spPr>
        <p:txBody>
          <a:bodyPr>
            <a:normAutofit fontScale="92500"/>
          </a:bodyPr>
          <a:lstStyle/>
          <a:p>
            <a:r>
              <a:rPr lang="en-US" sz="2200" b="1" u="sng" dirty="0" smtClean="0"/>
              <a:t>1.</a:t>
            </a:r>
            <a:r>
              <a:rPr lang="en-US" sz="2200" u="sng" dirty="0" smtClean="0"/>
              <a:t>hasNext</a:t>
            </a:r>
            <a:r>
              <a:rPr lang="en-US" sz="2200" u="sng" dirty="0"/>
              <a:t>( ): </a:t>
            </a:r>
            <a:r>
              <a:rPr lang="en-US" sz="2200" dirty="0"/>
              <a:t>Returns true if there is at least one additional element in the sequence, and false otherwise.</a:t>
            </a:r>
          </a:p>
          <a:p>
            <a:r>
              <a:rPr lang="en-US" sz="2200" b="1" u="sng" dirty="0" smtClean="0"/>
              <a:t>2.</a:t>
            </a:r>
            <a:r>
              <a:rPr lang="en-US" sz="2200" u="sng" dirty="0" smtClean="0"/>
              <a:t>next</a:t>
            </a:r>
            <a:r>
              <a:rPr lang="en-US" sz="2200" u="sng" dirty="0"/>
              <a:t>( ): </a:t>
            </a:r>
            <a:r>
              <a:rPr lang="en-US" sz="2200" dirty="0"/>
              <a:t>Returns the next element in the sequence</a:t>
            </a:r>
            <a:r>
              <a:rPr lang="en-US" sz="2200" dirty="0" smtClean="0"/>
              <a:t>.</a:t>
            </a:r>
          </a:p>
          <a:p>
            <a:r>
              <a:rPr lang="en-US" sz="2400" b="1" dirty="0" smtClean="0"/>
              <a:t>3.</a:t>
            </a:r>
            <a:r>
              <a:rPr lang="en-US" sz="2400" dirty="0" smtClean="0"/>
              <a:t>while </a:t>
            </a:r>
            <a:r>
              <a:rPr lang="en-US" sz="2400" dirty="0"/>
              <a:t>(</a:t>
            </a:r>
            <a:r>
              <a:rPr lang="en-US" sz="2400" dirty="0" err="1"/>
              <a:t>iter.hasNext</a:t>
            </a:r>
            <a:r>
              <a:rPr lang="en-US" sz="2400" dirty="0"/>
              <a:t>( )) {</a:t>
            </a:r>
          </a:p>
          <a:p>
            <a:r>
              <a:rPr lang="en-US" sz="2400" dirty="0" smtClean="0"/>
              <a:t>  String </a:t>
            </a:r>
            <a:r>
              <a:rPr lang="en-US" sz="2400" dirty="0"/>
              <a:t>value = </a:t>
            </a:r>
            <a:r>
              <a:rPr lang="en-US" sz="2400" dirty="0" err="1"/>
              <a:t>iter.next</a:t>
            </a:r>
            <a:r>
              <a:rPr lang="en-US" sz="2400" dirty="0"/>
              <a:t>( );</a:t>
            </a:r>
          </a:p>
          <a:p>
            <a:r>
              <a:rPr lang="en-US" sz="2400" dirty="0" smtClean="0"/>
              <a:t>   </a:t>
            </a:r>
            <a:r>
              <a:rPr lang="en-US" sz="2400" dirty="0" err="1" smtClean="0"/>
              <a:t>System.out.println</a:t>
            </a:r>
            <a:r>
              <a:rPr lang="en-US" sz="2400" dirty="0" smtClean="0"/>
              <a:t>(value</a:t>
            </a:r>
            <a:r>
              <a:rPr lang="en-US" sz="2400" dirty="0"/>
              <a:t>);</a:t>
            </a:r>
          </a:p>
          <a:p>
            <a:r>
              <a:rPr lang="en-US" sz="2400" dirty="0"/>
              <a:t>}</a:t>
            </a:r>
            <a:endParaRPr lang="en-US" sz="2200" dirty="0" smtClean="0"/>
          </a:p>
          <a:p>
            <a:r>
              <a:rPr lang="en-US" sz="2200" b="1" u="sng" dirty="0" smtClean="0"/>
              <a:t>4.</a:t>
            </a:r>
            <a:r>
              <a:rPr lang="en-US" sz="2200" u="sng" dirty="0" smtClean="0"/>
              <a:t>remove</a:t>
            </a:r>
            <a:r>
              <a:rPr lang="en-US" sz="2200" u="sng" dirty="0"/>
              <a:t>( ): </a:t>
            </a:r>
            <a:r>
              <a:rPr lang="en-US" sz="2200" dirty="0"/>
              <a:t>Removes from the collection the element returned by the </a:t>
            </a:r>
            <a:r>
              <a:rPr lang="en-US" sz="2200" dirty="0" smtClean="0"/>
              <a:t>most recent </a:t>
            </a:r>
            <a:r>
              <a:rPr lang="en-US" sz="2200" dirty="0"/>
              <a:t>call to next( ). Throws an </a:t>
            </a:r>
            <a:r>
              <a:rPr lang="en-US" sz="2200" dirty="0" err="1"/>
              <a:t>IllegalStateException</a:t>
            </a:r>
            <a:r>
              <a:rPr lang="en-US" sz="2200" dirty="0"/>
              <a:t> if </a:t>
            </a:r>
            <a:r>
              <a:rPr lang="en-US" sz="2200" dirty="0" smtClean="0"/>
              <a:t>next has </a:t>
            </a:r>
            <a:r>
              <a:rPr lang="en-US" sz="2200" dirty="0"/>
              <a:t>not yet been called, or if remove was already called </a:t>
            </a:r>
            <a:r>
              <a:rPr lang="en-US" sz="2200" dirty="0" smtClean="0"/>
              <a:t>since the </a:t>
            </a:r>
            <a:r>
              <a:rPr lang="en-US" sz="2200" dirty="0"/>
              <a:t>most recent call to next</a:t>
            </a:r>
            <a:r>
              <a:rPr lang="en-US" sz="2200" dirty="0" smtClean="0"/>
              <a:t>.</a:t>
            </a:r>
          </a:p>
          <a:p>
            <a:r>
              <a:rPr lang="en-US" sz="2400" dirty="0"/>
              <a:t> If removal is not supported, an </a:t>
            </a:r>
            <a:r>
              <a:rPr lang="en-US" sz="2400" dirty="0" err="1" smtClean="0"/>
              <a:t>UnsupportedOperationException</a:t>
            </a:r>
            <a:r>
              <a:rPr lang="en-US" sz="2400" dirty="0" smtClean="0"/>
              <a:t> </a:t>
            </a:r>
            <a:r>
              <a:rPr lang="en-US" sz="2400" dirty="0"/>
              <a:t>is </a:t>
            </a:r>
            <a:r>
              <a:rPr lang="en-US" sz="2400" dirty="0" smtClean="0"/>
              <a:t>conventionally</a:t>
            </a:r>
            <a:endParaRPr lang="en-US" sz="2400" dirty="0"/>
          </a:p>
          <a:p>
            <a:r>
              <a:rPr lang="en-US" sz="2400" dirty="0"/>
              <a:t>thrown.</a:t>
            </a:r>
          </a:p>
          <a:p>
            <a:endParaRPr lang="en-US" sz="2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sz="2800" dirty="0"/>
              <a:t>For </a:t>
            </a:r>
            <a:r>
              <a:rPr lang="en-US" sz="2800" dirty="0" err="1"/>
              <a:t>ArrayLists</a:t>
            </a:r>
            <a:r>
              <a:rPr lang="en-US" sz="2800" dirty="0"/>
              <a:t>, any approach to iterating through elements is ok, </a:t>
            </a:r>
          </a:p>
          <a:p>
            <a:pPr>
              <a:lnSpc>
                <a:spcPct val="90000"/>
              </a:lnSpc>
            </a:pPr>
            <a:r>
              <a:rPr lang="en-US" sz="2800" dirty="0"/>
              <a:t>but for </a:t>
            </a:r>
            <a:r>
              <a:rPr lang="en-US" sz="2800" dirty="0" err="1"/>
              <a:t>LinkedLists</a:t>
            </a:r>
            <a:r>
              <a:rPr lang="en-US" sz="2800" dirty="0"/>
              <a:t>, the get(</a:t>
            </a:r>
            <a:r>
              <a:rPr lang="en-US" sz="2800" dirty="0" err="1"/>
              <a:t>int</a:t>
            </a:r>
            <a:r>
              <a:rPr lang="en-US" sz="2800" dirty="0"/>
              <a:t> </a:t>
            </a:r>
            <a:r>
              <a:rPr lang="en-US" sz="2800" dirty="0" err="1"/>
              <a:t>pos</a:t>
            </a:r>
            <a:r>
              <a:rPr lang="en-US" sz="2800" dirty="0"/>
              <a:t>) operation is very slow, so the Iterator  or for each approach is preferable </a:t>
            </a:r>
          </a:p>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37</a:t>
            </a:fld>
            <a:endParaRPr lang="en-US" dirty="0"/>
          </a:p>
        </p:txBody>
      </p:sp>
      <p:sp>
        <p:nvSpPr>
          <p:cNvPr id="4" name="Title 3"/>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1156152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3DAE358-7A96-4351-90F8-10B83EADA776}" type="slidenum">
              <a:rPr lang="en-US" smtClean="0"/>
              <a:pPr>
                <a:defRPr/>
              </a:pPr>
              <a:t>38</a:t>
            </a:fld>
            <a:endParaRPr lang="en-US" dirty="0"/>
          </a:p>
        </p:txBody>
      </p:sp>
      <p:sp>
        <p:nvSpPr>
          <p:cNvPr id="3" name="TextBox 2"/>
          <p:cNvSpPr txBox="1"/>
          <p:nvPr/>
        </p:nvSpPr>
        <p:spPr>
          <a:xfrm>
            <a:off x="685800" y="1288971"/>
            <a:ext cx="7772400" cy="4154984"/>
          </a:xfrm>
          <a:prstGeom prst="rect">
            <a:avLst/>
          </a:prstGeom>
          <a:noFill/>
        </p:spPr>
        <p:txBody>
          <a:bodyPr wrap="square" rtlCol="0">
            <a:spAutoFit/>
          </a:bodyPr>
          <a:lstStyle/>
          <a:p>
            <a:r>
              <a:rPr lang="en-US" sz="2400" dirty="0"/>
              <a:t>We note that the iterator’s remove method cannot be invoked when using </a:t>
            </a:r>
            <a:r>
              <a:rPr lang="en-US" sz="2400" dirty="0" smtClean="0"/>
              <a:t>the for-each </a:t>
            </a:r>
            <a:r>
              <a:rPr lang="en-US" sz="2400" dirty="0"/>
              <a:t>loop syntax. Instead, we must explicitly use an iterator. As an example,</a:t>
            </a:r>
          </a:p>
          <a:p>
            <a:r>
              <a:rPr lang="en-US" sz="2400" dirty="0"/>
              <a:t>the following loop can be used to remove all negative numbers from an </a:t>
            </a:r>
            <a:r>
              <a:rPr lang="en-US" sz="2400" dirty="0" err="1" smtClean="0"/>
              <a:t>ArrayList</a:t>
            </a:r>
            <a:r>
              <a:rPr lang="en-US" sz="2400" dirty="0" smtClean="0"/>
              <a:t>  of </a:t>
            </a:r>
            <a:r>
              <a:rPr lang="en-US" sz="2400" dirty="0"/>
              <a:t>floating-point values.</a:t>
            </a:r>
          </a:p>
          <a:p>
            <a:r>
              <a:rPr lang="en-US" sz="2400" dirty="0" err="1"/>
              <a:t>ArrayList</a:t>
            </a:r>
            <a:r>
              <a:rPr lang="en-US" sz="2400" dirty="0"/>
              <a:t>&lt;Double&gt; data; // populate with random numbers (not shown)</a:t>
            </a:r>
          </a:p>
          <a:p>
            <a:r>
              <a:rPr lang="en-US" sz="2400" dirty="0"/>
              <a:t>Iterator&lt;Double&gt; walk = </a:t>
            </a:r>
            <a:r>
              <a:rPr lang="en-US" sz="2400" dirty="0" err="1"/>
              <a:t>data.iterator</a:t>
            </a:r>
            <a:r>
              <a:rPr lang="en-US" sz="2400" dirty="0"/>
              <a:t>( );</a:t>
            </a:r>
          </a:p>
          <a:p>
            <a:r>
              <a:rPr lang="en-US" sz="2400" dirty="0"/>
              <a:t>while (</a:t>
            </a:r>
            <a:r>
              <a:rPr lang="en-US" sz="2400" dirty="0" err="1"/>
              <a:t>walk.hasNext</a:t>
            </a:r>
            <a:r>
              <a:rPr lang="en-US" sz="2400" dirty="0"/>
              <a:t>( ))</a:t>
            </a:r>
          </a:p>
          <a:p>
            <a:r>
              <a:rPr lang="en-US" sz="2400" dirty="0"/>
              <a:t>if (</a:t>
            </a:r>
            <a:r>
              <a:rPr lang="en-US" sz="2400" dirty="0" err="1"/>
              <a:t>walk.next</a:t>
            </a:r>
            <a:r>
              <a:rPr lang="en-US" sz="2400" dirty="0"/>
              <a:t>( ) &lt; 0.0)</a:t>
            </a:r>
          </a:p>
          <a:p>
            <a:r>
              <a:rPr lang="en-US" sz="2400" dirty="0" err="1"/>
              <a:t>walk.remove</a:t>
            </a:r>
            <a:r>
              <a:rPr lang="en-US" sz="2400" dirty="0"/>
              <a:t>( );</a:t>
            </a:r>
          </a:p>
        </p:txBody>
      </p:sp>
      <p:sp>
        <p:nvSpPr>
          <p:cNvPr id="4" name="TextBox 3"/>
          <p:cNvSpPr txBox="1"/>
          <p:nvPr/>
        </p:nvSpPr>
        <p:spPr>
          <a:xfrm>
            <a:off x="526143" y="610471"/>
            <a:ext cx="7696200" cy="584775"/>
          </a:xfrm>
          <a:prstGeom prst="rect">
            <a:avLst/>
          </a:prstGeom>
          <a:noFill/>
        </p:spPr>
        <p:txBody>
          <a:bodyPr wrap="square" rtlCol="0">
            <a:spAutoFit/>
          </a:bodyPr>
          <a:lstStyle/>
          <a:p>
            <a:r>
              <a:rPr lang="en-US" sz="3200" dirty="0" smtClean="0"/>
              <a:t>Contd..</a:t>
            </a:r>
            <a:endParaRPr lang="en-US" sz="3200" dirty="0"/>
          </a:p>
        </p:txBody>
      </p:sp>
    </p:spTree>
    <p:extLst>
      <p:ext uri="{BB962C8B-B14F-4D97-AF65-F5344CB8AC3E}">
        <p14:creationId xmlns:p14="http://schemas.microsoft.com/office/powerpoint/2010/main" val="12535576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274638"/>
            <a:ext cx="8229600" cy="563562"/>
          </a:xfrm>
        </p:spPr>
        <p:txBody>
          <a:bodyPr>
            <a:normAutofit fontScale="90000"/>
          </a:bodyPr>
          <a:lstStyle/>
          <a:p>
            <a:pPr fontAlgn="auto">
              <a:spcAft>
                <a:spcPts val="0"/>
              </a:spcAft>
              <a:defRPr/>
            </a:pPr>
            <a:r>
              <a:rPr lang="en-US" sz="4000" smtClean="0"/>
              <a:t>Iterators</a:t>
            </a:r>
          </a:p>
        </p:txBody>
      </p:sp>
      <p:sp>
        <p:nvSpPr>
          <p:cNvPr id="22531" name="Rectangle 3"/>
          <p:cNvSpPr>
            <a:spLocks noGrp="1" noChangeArrowheads="1"/>
          </p:cNvSpPr>
          <p:nvPr>
            <p:ph type="body" idx="4294967295"/>
          </p:nvPr>
        </p:nvSpPr>
        <p:spPr>
          <a:xfrm>
            <a:off x="914400" y="838200"/>
            <a:ext cx="8229600" cy="5638800"/>
          </a:xfrm>
        </p:spPr>
        <p:txBody>
          <a:bodyPr>
            <a:normAutofit/>
          </a:bodyPr>
          <a:lstStyle/>
          <a:p>
            <a:pPr marL="0" indent="0">
              <a:lnSpc>
                <a:spcPct val="80000"/>
              </a:lnSpc>
              <a:buFont typeface="Wingdings 2" pitchFamily="18" charset="2"/>
              <a:buNone/>
            </a:pPr>
            <a:r>
              <a:rPr lang="en-US" sz="1800" dirty="0" smtClean="0"/>
              <a:t>Java’s lists can be traversed as :</a:t>
            </a:r>
          </a:p>
          <a:p>
            <a:pPr marL="0" indent="0">
              <a:lnSpc>
                <a:spcPct val="80000"/>
              </a:lnSpc>
            </a:pPr>
            <a:endParaRPr lang="en-US" sz="1800" dirty="0" smtClean="0"/>
          </a:p>
          <a:p>
            <a:pPr marL="0" indent="0">
              <a:lnSpc>
                <a:spcPct val="80000"/>
              </a:lnSpc>
              <a:buFontTx/>
              <a:buNone/>
            </a:pPr>
            <a:r>
              <a:rPr lang="en-US" sz="1800" dirty="0" smtClean="0"/>
              <a:t>1. </a:t>
            </a:r>
            <a:r>
              <a:rPr lang="en-US" sz="1800" u="sng" dirty="0" smtClean="0"/>
              <a:t>Loop through the list</a:t>
            </a:r>
          </a:p>
          <a:p>
            <a:pPr marL="0" indent="0">
              <a:lnSpc>
                <a:spcPct val="80000"/>
              </a:lnSpc>
              <a:buFontTx/>
              <a:buNone/>
            </a:pPr>
            <a:endParaRPr lang="en-US" sz="1800" dirty="0" smtClean="0"/>
          </a:p>
          <a:p>
            <a:pPr marL="0" indent="0">
              <a:lnSpc>
                <a:spcPct val="80000"/>
              </a:lnSpc>
              <a:buFontTx/>
              <a:buNone/>
            </a:pPr>
            <a:r>
              <a:rPr lang="en-US" sz="1800" dirty="0" smtClean="0"/>
              <a:t>	Object next = null;</a:t>
            </a:r>
          </a:p>
          <a:p>
            <a:pPr marL="0" indent="0">
              <a:lnSpc>
                <a:spcPct val="80000"/>
              </a:lnSpc>
              <a:buFontTx/>
              <a:buNone/>
            </a:pPr>
            <a:r>
              <a:rPr lang="en-US" sz="1800" dirty="0" smtClean="0"/>
              <a:t>	for(</a:t>
            </a:r>
            <a:r>
              <a:rPr lang="en-US" sz="1800" dirty="0" err="1" smtClean="0"/>
              <a:t>int</a:t>
            </a:r>
            <a:r>
              <a:rPr lang="en-US" sz="1800" dirty="0" smtClean="0"/>
              <a:t> i = 0; i &lt; </a:t>
            </a:r>
            <a:r>
              <a:rPr lang="en-US" sz="1800" dirty="0" err="1" smtClean="0"/>
              <a:t>list.size</a:t>
            </a:r>
            <a:r>
              <a:rPr lang="en-US" sz="1800" dirty="0" smtClean="0"/>
              <a:t>(); ++i) {</a:t>
            </a:r>
          </a:p>
          <a:p>
            <a:pPr marL="0" indent="0">
              <a:lnSpc>
                <a:spcPct val="80000"/>
              </a:lnSpc>
              <a:buFontTx/>
              <a:buNone/>
            </a:pPr>
            <a:r>
              <a:rPr lang="en-US" sz="1800" dirty="0" smtClean="0"/>
              <a:t>		next = </a:t>
            </a:r>
            <a:r>
              <a:rPr lang="en-US" sz="1800" dirty="0" err="1" smtClean="0"/>
              <a:t>list.get</a:t>
            </a:r>
            <a:r>
              <a:rPr lang="en-US" sz="1800" dirty="0" smtClean="0"/>
              <a:t>(i);</a:t>
            </a:r>
          </a:p>
          <a:p>
            <a:pPr marL="0" indent="0">
              <a:lnSpc>
                <a:spcPct val="80000"/>
              </a:lnSpc>
              <a:buFontTx/>
              <a:buNone/>
            </a:pPr>
            <a:r>
              <a:rPr lang="en-US" sz="1800" dirty="0" smtClean="0"/>
              <a:t>		//do something with next</a:t>
            </a:r>
          </a:p>
          <a:p>
            <a:pPr marL="0" indent="0">
              <a:lnSpc>
                <a:spcPct val="80000"/>
              </a:lnSpc>
              <a:buFontTx/>
              <a:buNone/>
            </a:pPr>
            <a:r>
              <a:rPr lang="en-US" sz="1800" dirty="0" smtClean="0"/>
              <a:t>	}</a:t>
            </a:r>
          </a:p>
          <a:p>
            <a:pPr marL="0" indent="0">
              <a:lnSpc>
                <a:spcPct val="80000"/>
              </a:lnSpc>
              <a:buFontTx/>
              <a:buNone/>
            </a:pPr>
            <a:endParaRPr lang="en-US" sz="1800" dirty="0" smtClean="0"/>
          </a:p>
          <a:p>
            <a:pPr marL="0" indent="0">
              <a:lnSpc>
                <a:spcPct val="80000"/>
              </a:lnSpc>
              <a:buFontTx/>
              <a:buNone/>
            </a:pPr>
            <a:r>
              <a:rPr lang="en-US" sz="1800" dirty="0" smtClean="0"/>
              <a:t>2. </a:t>
            </a:r>
            <a:r>
              <a:rPr lang="en-US" sz="1800" u="sng" dirty="0" smtClean="0"/>
              <a:t>Use an Iterator</a:t>
            </a:r>
          </a:p>
          <a:p>
            <a:pPr marL="0" indent="0">
              <a:lnSpc>
                <a:spcPct val="80000"/>
              </a:lnSpc>
              <a:buFontTx/>
              <a:buNone/>
            </a:pPr>
            <a:r>
              <a:rPr lang="en-US" sz="1800" dirty="0" smtClean="0"/>
              <a:t>	Object next2 = null;</a:t>
            </a:r>
          </a:p>
          <a:p>
            <a:pPr marL="0" indent="0">
              <a:lnSpc>
                <a:spcPct val="80000"/>
              </a:lnSpc>
              <a:buFontTx/>
              <a:buNone/>
            </a:pPr>
            <a:r>
              <a:rPr lang="en-US" sz="1800" dirty="0" smtClean="0"/>
              <a:t>          </a:t>
            </a:r>
            <a:r>
              <a:rPr lang="en-US" sz="1800" dirty="0" err="1" smtClean="0">
                <a:solidFill>
                  <a:srgbClr val="000000"/>
                </a:solidFill>
                <a:latin typeface="Consolas" pitchFamily="49" charset="0"/>
              </a:rPr>
              <a:t>ArrayList</a:t>
            </a:r>
            <a:r>
              <a:rPr lang="en-US" sz="1800" dirty="0" smtClean="0">
                <a:solidFill>
                  <a:srgbClr val="000000"/>
                </a:solidFill>
                <a:latin typeface="Consolas" pitchFamily="49" charset="0"/>
              </a:rPr>
              <a:t>&lt;String&gt; list = </a:t>
            </a:r>
            <a:r>
              <a:rPr lang="en-US" sz="1800" b="1" dirty="0" smtClean="0">
                <a:solidFill>
                  <a:srgbClr val="7F0055"/>
                </a:solidFill>
                <a:latin typeface="Consolas" pitchFamily="49" charset="0"/>
              </a:rPr>
              <a:t>new</a:t>
            </a:r>
            <a:r>
              <a:rPr lang="en-US" sz="1800" dirty="0" smtClean="0">
                <a:solidFill>
                  <a:srgbClr val="000000"/>
                </a:solidFill>
                <a:latin typeface="Consolas" pitchFamily="49" charset="0"/>
              </a:rPr>
              <a:t> </a:t>
            </a:r>
            <a:r>
              <a:rPr lang="en-US" sz="1800" dirty="0" err="1" smtClean="0">
                <a:solidFill>
                  <a:srgbClr val="000000"/>
                </a:solidFill>
                <a:latin typeface="Consolas" pitchFamily="49" charset="0"/>
              </a:rPr>
              <a:t>ArrayList</a:t>
            </a:r>
            <a:r>
              <a:rPr lang="en-US" sz="1800" dirty="0" smtClean="0">
                <a:solidFill>
                  <a:srgbClr val="000000"/>
                </a:solidFill>
                <a:latin typeface="Consolas" pitchFamily="49" charset="0"/>
              </a:rPr>
              <a:t>&lt;String&gt;(</a:t>
            </a:r>
            <a:endParaRPr lang="en-US" sz="1800" dirty="0" smtClean="0">
              <a:latin typeface="Consolas" pitchFamily="49" charset="0"/>
            </a:endParaRPr>
          </a:p>
          <a:p>
            <a:pPr marL="0" indent="0">
              <a:lnSpc>
                <a:spcPct val="80000"/>
              </a:lnSpc>
              <a:buFontTx/>
              <a:buNone/>
            </a:pPr>
            <a:r>
              <a:rPr lang="en-US" sz="1800" dirty="0" smtClean="0">
                <a:solidFill>
                  <a:srgbClr val="000000"/>
                </a:solidFill>
                <a:latin typeface="Consolas" pitchFamily="49" charset="0"/>
              </a:rPr>
              <a:t>    </a:t>
            </a:r>
            <a:r>
              <a:rPr lang="en-US" sz="1800" dirty="0" err="1" smtClean="0">
                <a:solidFill>
                  <a:srgbClr val="000000"/>
                </a:solidFill>
                <a:latin typeface="Consolas" pitchFamily="49" charset="0"/>
              </a:rPr>
              <a:t>Arrays.</a:t>
            </a:r>
            <a:r>
              <a:rPr lang="en-US" sz="1800" i="1" dirty="0" err="1" smtClean="0">
                <a:solidFill>
                  <a:srgbClr val="000000"/>
                </a:solidFill>
                <a:latin typeface="Consolas" pitchFamily="49" charset="0"/>
              </a:rPr>
              <a:t>asList</a:t>
            </a:r>
            <a:r>
              <a:rPr lang="en-US" sz="1800" dirty="0" smtClean="0">
                <a:solidFill>
                  <a:srgbClr val="000000"/>
                </a:solidFill>
                <a:latin typeface="Consolas" pitchFamily="49" charset="0"/>
              </a:rPr>
              <a:t>(</a:t>
            </a:r>
            <a:r>
              <a:rPr lang="en-US" sz="1800" dirty="0" smtClean="0">
                <a:solidFill>
                  <a:srgbClr val="2A00FF"/>
                </a:solidFill>
                <a:latin typeface="Consolas" pitchFamily="49" charset="0"/>
              </a:rPr>
              <a:t>"Hello"</a:t>
            </a:r>
            <a:r>
              <a:rPr lang="en-US" sz="1800" dirty="0" smtClean="0">
                <a:solidFill>
                  <a:srgbClr val="000000"/>
                </a:solidFill>
                <a:latin typeface="Consolas" pitchFamily="49" charset="0"/>
              </a:rPr>
              <a:t>, </a:t>
            </a:r>
            <a:r>
              <a:rPr lang="en-US" sz="1800" dirty="0" smtClean="0">
                <a:solidFill>
                  <a:srgbClr val="2A00FF"/>
                </a:solidFill>
                <a:latin typeface="Consolas" pitchFamily="49" charset="0"/>
              </a:rPr>
              <a:t>"Welcome"</a:t>
            </a:r>
            <a:r>
              <a:rPr lang="en-US" sz="1800" dirty="0" smtClean="0">
                <a:solidFill>
                  <a:srgbClr val="000000"/>
                </a:solidFill>
                <a:latin typeface="Consolas" pitchFamily="49" charset="0"/>
              </a:rPr>
              <a:t>, </a:t>
            </a:r>
            <a:r>
              <a:rPr lang="en-US" sz="1800" dirty="0" smtClean="0">
                <a:solidFill>
                  <a:srgbClr val="2A00FF"/>
                </a:solidFill>
                <a:latin typeface="Consolas" pitchFamily="49" charset="0"/>
              </a:rPr>
              <a:t>"Java"</a:t>
            </a:r>
            <a:r>
              <a:rPr lang="en-US" sz="1800" dirty="0" smtClean="0">
                <a:solidFill>
                  <a:srgbClr val="000000"/>
                </a:solidFill>
                <a:latin typeface="Consolas" pitchFamily="49" charset="0"/>
              </a:rPr>
              <a:t>, </a:t>
            </a:r>
            <a:r>
              <a:rPr lang="en-US" sz="1800" dirty="0" smtClean="0">
                <a:solidFill>
                  <a:srgbClr val="2A00FF"/>
                </a:solidFill>
                <a:latin typeface="Consolas" pitchFamily="49" charset="0"/>
              </a:rPr>
              <a:t>"Object"</a:t>
            </a:r>
            <a:r>
              <a:rPr lang="en-US" sz="1800" dirty="0" smtClean="0">
                <a:solidFill>
                  <a:srgbClr val="000000"/>
                </a:solidFill>
                <a:latin typeface="Consolas" pitchFamily="49" charset="0"/>
              </a:rPr>
              <a:t>, </a:t>
            </a:r>
            <a:r>
              <a:rPr lang="en-US" sz="1800" dirty="0" smtClean="0">
                <a:solidFill>
                  <a:srgbClr val="2A00FF"/>
                </a:solidFill>
                <a:latin typeface="Consolas" pitchFamily="49" charset="0"/>
              </a:rPr>
              <a:t>"Array"</a:t>
            </a:r>
            <a:r>
              <a:rPr lang="en-US" sz="1800" dirty="0" smtClean="0">
                <a:solidFill>
                  <a:srgbClr val="000000"/>
                </a:solidFill>
                <a:latin typeface="Consolas" pitchFamily="49" charset="0"/>
              </a:rPr>
              <a:t>, </a:t>
            </a:r>
            <a:r>
              <a:rPr lang="en-US" sz="1800" dirty="0" smtClean="0">
                <a:solidFill>
                  <a:srgbClr val="2A00FF"/>
                </a:solidFill>
                <a:latin typeface="Consolas" pitchFamily="49" charset="0"/>
              </a:rPr>
              <a:t>"String"</a:t>
            </a:r>
            <a:r>
              <a:rPr lang="en-US" sz="1800" dirty="0" smtClean="0">
                <a:solidFill>
                  <a:srgbClr val="000000"/>
                </a:solidFill>
                <a:latin typeface="Consolas" pitchFamily="49" charset="0"/>
              </a:rPr>
              <a:t>, </a:t>
            </a:r>
            <a:r>
              <a:rPr lang="en-US" sz="1800" dirty="0" smtClean="0">
                <a:solidFill>
                  <a:srgbClr val="2A00FF"/>
                </a:solidFill>
                <a:latin typeface="Consolas" pitchFamily="49" charset="0"/>
              </a:rPr>
              <a:t>"Inheritance"</a:t>
            </a:r>
            <a:r>
              <a:rPr lang="en-US" sz="1800" dirty="0" smtClean="0">
                <a:solidFill>
                  <a:srgbClr val="000000"/>
                </a:solidFill>
                <a:latin typeface="Consolas" pitchFamily="49" charset="0"/>
              </a:rPr>
              <a:t>));</a:t>
            </a:r>
            <a:endParaRPr lang="en-US" sz="1800" dirty="0" smtClean="0">
              <a:latin typeface="Consolas" pitchFamily="49" charset="0"/>
            </a:endParaRPr>
          </a:p>
          <a:p>
            <a:pPr marL="0" indent="0">
              <a:lnSpc>
                <a:spcPct val="80000"/>
              </a:lnSpc>
              <a:buFontTx/>
              <a:buNone/>
            </a:pPr>
            <a:r>
              <a:rPr lang="en-US" sz="1800" dirty="0" smtClean="0"/>
              <a:t>	</a:t>
            </a:r>
            <a:r>
              <a:rPr lang="en-US" sz="1800" dirty="0" smtClean="0">
                <a:solidFill>
                  <a:srgbClr val="FF0000"/>
                </a:solidFill>
              </a:rPr>
              <a:t>Iterator it = </a:t>
            </a:r>
            <a:r>
              <a:rPr lang="en-US" sz="1800" dirty="0" err="1" smtClean="0">
                <a:solidFill>
                  <a:srgbClr val="FF0000"/>
                </a:solidFill>
              </a:rPr>
              <a:t>list.iterator</a:t>
            </a:r>
            <a:r>
              <a:rPr lang="en-US" sz="1800" dirty="0" smtClean="0">
                <a:solidFill>
                  <a:srgbClr val="FF0000"/>
                </a:solidFill>
              </a:rPr>
              <a:t>();</a:t>
            </a:r>
          </a:p>
          <a:p>
            <a:pPr marL="0" indent="0">
              <a:lnSpc>
                <a:spcPct val="80000"/>
              </a:lnSpc>
              <a:buFontTx/>
              <a:buNone/>
            </a:pPr>
            <a:r>
              <a:rPr lang="en-US" sz="1800" dirty="0" smtClean="0"/>
              <a:t>	while(</a:t>
            </a:r>
            <a:r>
              <a:rPr lang="en-US" sz="1800" dirty="0" err="1" smtClean="0"/>
              <a:t>it.hasNext</a:t>
            </a:r>
            <a:r>
              <a:rPr lang="en-US" sz="1800" dirty="0" smtClean="0"/>
              <a:t>()) {</a:t>
            </a:r>
          </a:p>
          <a:p>
            <a:pPr marL="0" indent="0">
              <a:lnSpc>
                <a:spcPct val="80000"/>
              </a:lnSpc>
              <a:buFontTx/>
              <a:buNone/>
            </a:pPr>
            <a:r>
              <a:rPr lang="en-US" sz="1800" dirty="0" smtClean="0"/>
              <a:t>		</a:t>
            </a:r>
            <a:r>
              <a:rPr lang="en-US" sz="1800" dirty="0" err="1" smtClean="0"/>
              <a:t>nextitem</a:t>
            </a:r>
            <a:r>
              <a:rPr lang="en-US" sz="1800" dirty="0" smtClean="0"/>
              <a:t> = </a:t>
            </a:r>
            <a:r>
              <a:rPr lang="en-US" sz="1800" dirty="0" err="1" smtClean="0"/>
              <a:t>it.next</a:t>
            </a:r>
            <a:r>
              <a:rPr lang="en-US" sz="1800" dirty="0" smtClean="0"/>
              <a:t>();</a:t>
            </a:r>
          </a:p>
          <a:p>
            <a:pPr marL="0" indent="0">
              <a:lnSpc>
                <a:spcPct val="80000"/>
              </a:lnSpc>
              <a:buFontTx/>
              <a:buNone/>
            </a:pPr>
            <a:r>
              <a:rPr lang="en-US" sz="1800" dirty="0" smtClean="0"/>
              <a:t>		</a:t>
            </a:r>
            <a:r>
              <a:rPr lang="en-US" sz="1800" dirty="0" err="1" smtClean="0"/>
              <a:t>System.out.println</a:t>
            </a:r>
            <a:r>
              <a:rPr lang="en-US" sz="1800" dirty="0" smtClean="0"/>
              <a:t>(</a:t>
            </a:r>
            <a:r>
              <a:rPr lang="en-US" sz="1800" dirty="0" err="1" smtClean="0"/>
              <a:t>nextitem</a:t>
            </a:r>
            <a:r>
              <a:rPr lang="en-US" sz="1800" dirty="0" smtClean="0"/>
              <a:t>);</a:t>
            </a:r>
          </a:p>
          <a:p>
            <a:pPr marL="0" indent="0">
              <a:lnSpc>
                <a:spcPct val="80000"/>
              </a:lnSpc>
              <a:buFontTx/>
              <a:buNone/>
            </a:pPr>
            <a:r>
              <a:rPr lang="en-US" sz="1800" dirty="0" smtClean="0"/>
              <a:t>	}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7"/>
          <p:cNvSpPr>
            <a:spLocks noGrp="1" noChangeArrowheads="1"/>
          </p:cNvSpPr>
          <p:nvPr>
            <p:ph idx="1"/>
          </p:nvPr>
        </p:nvSpPr>
        <p:spPr>
          <a:xfrm>
            <a:off x="457200" y="609600"/>
            <a:ext cx="8229600" cy="6096000"/>
          </a:xfrm>
        </p:spPr>
        <p:txBody>
          <a:bodyPr>
            <a:normAutofit/>
          </a:bodyPr>
          <a:lstStyle/>
          <a:p>
            <a:pPr marL="0" indent="0">
              <a:lnSpc>
                <a:spcPct val="90000"/>
              </a:lnSpc>
              <a:buFont typeface="Monotype Sorts" pitchFamily="2" charset="2"/>
              <a:buNone/>
            </a:pPr>
            <a:r>
              <a:rPr lang="en-US" altLang="en-US" sz="2800" dirty="0">
                <a:cs typeface="Times New Roman" pitchFamily="18" charset="0"/>
              </a:rPr>
              <a:t>A list is a popular data structure to store data in sequential order. </a:t>
            </a:r>
            <a:endParaRPr lang="en-US" altLang="en-US" sz="2800" dirty="0" smtClean="0">
              <a:cs typeface="Times New Roman" pitchFamily="18" charset="0"/>
            </a:endParaRPr>
          </a:p>
          <a:p>
            <a:pPr marL="0" indent="0">
              <a:lnSpc>
                <a:spcPct val="90000"/>
              </a:lnSpc>
              <a:buFont typeface="Monotype Sorts" pitchFamily="2" charset="2"/>
              <a:buNone/>
            </a:pPr>
            <a:r>
              <a:rPr lang="en-US" altLang="en-US" sz="2800" dirty="0" smtClean="0">
                <a:cs typeface="Times New Roman" pitchFamily="18" charset="0"/>
              </a:rPr>
              <a:t>For </a:t>
            </a:r>
            <a:r>
              <a:rPr lang="en-US" altLang="en-US" sz="2800" dirty="0">
                <a:cs typeface="Times New Roman" pitchFamily="18" charset="0"/>
              </a:rPr>
              <a:t>example, a list of students, a list of available rooms, a list of cities, and a list of books, etc. can be stored using lists. </a:t>
            </a:r>
            <a:endParaRPr lang="en-US" altLang="en-US" sz="2800" dirty="0" smtClean="0">
              <a:cs typeface="Times New Roman" pitchFamily="18" charset="0"/>
            </a:endParaRPr>
          </a:p>
          <a:p>
            <a:pPr marL="0" indent="0">
              <a:lnSpc>
                <a:spcPct val="90000"/>
              </a:lnSpc>
              <a:buFont typeface="Monotype Sorts" pitchFamily="2" charset="2"/>
              <a:buNone/>
            </a:pPr>
            <a:r>
              <a:rPr lang="en-US" altLang="en-US" sz="2800" dirty="0" smtClean="0">
                <a:cs typeface="Times New Roman" pitchFamily="18" charset="0"/>
              </a:rPr>
              <a:t>The </a:t>
            </a:r>
            <a:r>
              <a:rPr lang="en-US" altLang="en-US" sz="2800" dirty="0">
                <a:cs typeface="Times New Roman" pitchFamily="18" charset="0"/>
              </a:rPr>
              <a:t>common operations on a list are usually the following:</a:t>
            </a:r>
            <a:r>
              <a:rPr lang="en-US" altLang="en-US" sz="2800" dirty="0">
                <a:cs typeface="Courier New" pitchFamily="49" charset="0"/>
              </a:rPr>
              <a:t> </a:t>
            </a:r>
          </a:p>
          <a:p>
            <a:pPr marL="0" indent="0">
              <a:lnSpc>
                <a:spcPct val="90000"/>
              </a:lnSpc>
              <a:buFont typeface="Monotype Sorts" pitchFamily="2" charset="2"/>
              <a:buNone/>
            </a:pPr>
            <a:r>
              <a:rPr lang="en-US" altLang="en-US" sz="2800" dirty="0">
                <a:cs typeface="Courier New" pitchFamily="49" charset="0"/>
              </a:rPr>
              <a:t>·</a:t>
            </a:r>
            <a:r>
              <a:rPr lang="en-US" altLang="en-US" sz="2800" dirty="0">
                <a:cs typeface="Times New Roman" pitchFamily="18" charset="0"/>
              </a:rPr>
              <a:t>         </a:t>
            </a:r>
            <a:r>
              <a:rPr lang="en-US" altLang="en-US" sz="2800" dirty="0">
                <a:cs typeface="Courier New" pitchFamily="49" charset="0"/>
              </a:rPr>
              <a:t>Retrieve an element from this list.</a:t>
            </a:r>
          </a:p>
          <a:p>
            <a:pPr marL="0" indent="0">
              <a:lnSpc>
                <a:spcPct val="90000"/>
              </a:lnSpc>
              <a:buFont typeface="Monotype Sorts" pitchFamily="2" charset="2"/>
              <a:buNone/>
            </a:pPr>
            <a:r>
              <a:rPr lang="en-US" altLang="en-US" sz="2800" dirty="0">
                <a:cs typeface="Courier New" pitchFamily="49" charset="0"/>
              </a:rPr>
              <a:t>·</a:t>
            </a:r>
            <a:r>
              <a:rPr lang="en-US" altLang="en-US" sz="2800" dirty="0">
                <a:cs typeface="Times New Roman" pitchFamily="18" charset="0"/>
              </a:rPr>
              <a:t>         </a:t>
            </a:r>
            <a:r>
              <a:rPr lang="en-US" altLang="en-US" sz="2800" dirty="0">
                <a:cs typeface="Courier New" pitchFamily="49" charset="0"/>
              </a:rPr>
              <a:t>Insert a new element to this list.</a:t>
            </a:r>
          </a:p>
          <a:p>
            <a:pPr marL="0" indent="0">
              <a:lnSpc>
                <a:spcPct val="90000"/>
              </a:lnSpc>
              <a:buFont typeface="Monotype Sorts" pitchFamily="2" charset="2"/>
              <a:buNone/>
            </a:pPr>
            <a:r>
              <a:rPr lang="en-US" altLang="en-US" sz="2800" dirty="0">
                <a:cs typeface="Courier New" pitchFamily="49" charset="0"/>
              </a:rPr>
              <a:t>·</a:t>
            </a:r>
            <a:r>
              <a:rPr lang="en-US" altLang="en-US" sz="2800" dirty="0">
                <a:cs typeface="Times New Roman" pitchFamily="18" charset="0"/>
              </a:rPr>
              <a:t>         </a:t>
            </a:r>
            <a:r>
              <a:rPr lang="en-US" altLang="en-US" sz="2800" dirty="0">
                <a:cs typeface="Courier New" pitchFamily="49" charset="0"/>
              </a:rPr>
              <a:t>Delete an element from this list.</a:t>
            </a:r>
          </a:p>
          <a:p>
            <a:pPr marL="0" indent="0">
              <a:lnSpc>
                <a:spcPct val="90000"/>
              </a:lnSpc>
              <a:buFont typeface="Monotype Sorts" pitchFamily="2" charset="2"/>
              <a:buNone/>
            </a:pPr>
            <a:r>
              <a:rPr lang="en-US" altLang="en-US" sz="2800" dirty="0">
                <a:cs typeface="Courier New" pitchFamily="49" charset="0"/>
              </a:rPr>
              <a:t>·</a:t>
            </a:r>
            <a:r>
              <a:rPr lang="en-US" altLang="en-US" sz="2800" dirty="0">
                <a:cs typeface="Times New Roman" pitchFamily="18" charset="0"/>
              </a:rPr>
              <a:t>         </a:t>
            </a:r>
            <a:r>
              <a:rPr lang="en-US" altLang="en-US" sz="2800" dirty="0">
                <a:cs typeface="Courier New" pitchFamily="49" charset="0"/>
              </a:rPr>
              <a:t>Find how many elements are in this </a:t>
            </a:r>
            <a:r>
              <a:rPr lang="en-US" altLang="en-US" sz="2800" dirty="0" smtClean="0">
                <a:cs typeface="Courier New" pitchFamily="49" charset="0"/>
              </a:rPr>
              <a:t> </a:t>
            </a:r>
          </a:p>
          <a:p>
            <a:pPr marL="0" indent="0">
              <a:lnSpc>
                <a:spcPct val="90000"/>
              </a:lnSpc>
              <a:buFont typeface="Monotype Sorts" pitchFamily="2" charset="2"/>
              <a:buNone/>
            </a:pPr>
            <a:r>
              <a:rPr lang="en-US" altLang="en-US" sz="2800" dirty="0" smtClean="0">
                <a:cs typeface="Courier New" pitchFamily="49" charset="0"/>
              </a:rPr>
              <a:t>           list</a:t>
            </a:r>
            <a:r>
              <a:rPr lang="en-US" altLang="en-US" sz="2800" dirty="0">
                <a:cs typeface="Courier New" pitchFamily="49" charset="0"/>
              </a:rPr>
              <a:t>.</a:t>
            </a:r>
          </a:p>
          <a:p>
            <a:pPr marL="0" indent="0">
              <a:lnSpc>
                <a:spcPct val="90000"/>
              </a:lnSpc>
              <a:buFont typeface="Monotype Sorts" pitchFamily="2" charset="2"/>
              <a:buNone/>
            </a:pPr>
            <a:r>
              <a:rPr lang="en-US" altLang="en-US" sz="2800" dirty="0">
                <a:cs typeface="Courier New" pitchFamily="49" charset="0"/>
              </a:rPr>
              <a:t>·</a:t>
            </a:r>
            <a:r>
              <a:rPr lang="en-US" altLang="en-US" sz="2800" dirty="0">
                <a:cs typeface="Times New Roman" pitchFamily="18" charset="0"/>
              </a:rPr>
              <a:t>         </a:t>
            </a:r>
            <a:r>
              <a:rPr lang="en-US" altLang="en-US" sz="2800" dirty="0">
                <a:cs typeface="Courier New" pitchFamily="49" charset="0"/>
              </a:rPr>
              <a:t>Find if an element is in this list.</a:t>
            </a:r>
          </a:p>
          <a:p>
            <a:pPr marL="0" indent="0">
              <a:lnSpc>
                <a:spcPct val="90000"/>
              </a:lnSpc>
              <a:buFont typeface="Monotype Sorts" pitchFamily="2" charset="2"/>
              <a:buNone/>
            </a:pPr>
            <a:r>
              <a:rPr lang="en-US" altLang="en-US" sz="2800" dirty="0">
                <a:cs typeface="Courier New" pitchFamily="49" charset="0"/>
              </a:rPr>
              <a:t>·</a:t>
            </a:r>
            <a:r>
              <a:rPr lang="en-US" altLang="en-US" sz="2800" dirty="0">
                <a:cs typeface="Times New Roman" pitchFamily="18" charset="0"/>
              </a:rPr>
              <a:t>         </a:t>
            </a:r>
            <a:r>
              <a:rPr lang="en-US" altLang="en-US" sz="2800" dirty="0">
                <a:cs typeface="Courier New" pitchFamily="49" charset="0"/>
              </a:rPr>
              <a:t>Find if this list is empty.</a:t>
            </a:r>
          </a:p>
        </p:txBody>
      </p:sp>
      <p:sp>
        <p:nvSpPr>
          <p:cNvPr id="5122" name="Rectangle 1026"/>
          <p:cNvSpPr>
            <a:spLocks noGrp="1" noChangeArrowheads="1"/>
          </p:cNvSpPr>
          <p:nvPr>
            <p:ph type="title"/>
          </p:nvPr>
        </p:nvSpPr>
        <p:spPr>
          <a:xfrm>
            <a:off x="457200" y="0"/>
            <a:ext cx="8229600" cy="563562"/>
          </a:xfrm>
        </p:spPr>
        <p:txBody>
          <a:bodyPr>
            <a:normAutofit fontScale="90000"/>
          </a:bodyPr>
          <a:lstStyle/>
          <a:p>
            <a:pPr algn="ctr"/>
            <a:r>
              <a:rPr lang="en-US" sz="3600" b="1" dirty="0" smtClean="0"/>
              <a:t>List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3DAE358-7A96-4351-90F8-10B83EADA776}" type="slidenum">
              <a:rPr lang="en-US" smtClean="0"/>
              <a:pPr>
                <a:defRPr/>
              </a:pPr>
              <a:t>40</a:t>
            </a:fld>
            <a:endParaRPr lang="en-US" dirty="0"/>
          </a:p>
        </p:txBody>
      </p:sp>
      <p:sp>
        <p:nvSpPr>
          <p:cNvPr id="3" name="Rectangle 2"/>
          <p:cNvSpPr/>
          <p:nvPr/>
        </p:nvSpPr>
        <p:spPr>
          <a:xfrm>
            <a:off x="152400" y="152400"/>
            <a:ext cx="8839200" cy="6817251"/>
          </a:xfrm>
          <a:prstGeom prst="rect">
            <a:avLst/>
          </a:prstGeom>
        </p:spPr>
        <p:txBody>
          <a:bodyPr wrap="square">
            <a:spAutoFit/>
          </a:bodyPr>
          <a:lstStyle/>
          <a:p>
            <a:pPr algn="ctr"/>
            <a:r>
              <a:rPr lang="en-US" sz="2100" b="1" u="sng" dirty="0"/>
              <a:t>The </a:t>
            </a:r>
            <a:r>
              <a:rPr lang="en-US" sz="2100" b="1" u="sng" dirty="0" err="1"/>
              <a:t>Iterable</a:t>
            </a:r>
            <a:r>
              <a:rPr lang="en-US" sz="2100" b="1" u="sng" dirty="0"/>
              <a:t> Interface and “for each” Loops</a:t>
            </a:r>
            <a:endParaRPr lang="en-US" sz="2100" u="sng" dirty="0"/>
          </a:p>
          <a:p>
            <a:endParaRPr lang="en-US" dirty="0" smtClean="0"/>
          </a:p>
          <a:p>
            <a:r>
              <a:rPr lang="en-US" sz="2000" dirty="0" smtClean="0"/>
              <a:t>New </a:t>
            </a:r>
            <a:r>
              <a:rPr lang="en-US" sz="2000" dirty="0"/>
              <a:t>in Java 8: A default method </a:t>
            </a:r>
            <a:r>
              <a:rPr lang="en-US" sz="2000" dirty="0" err="1"/>
              <a:t>forEach</a:t>
            </a:r>
            <a:r>
              <a:rPr lang="en-US" sz="2000" dirty="0"/>
              <a:t> was added to the </a:t>
            </a:r>
            <a:r>
              <a:rPr lang="en-US" sz="2000" dirty="0" err="1"/>
              <a:t>Iterable</a:t>
            </a:r>
            <a:r>
              <a:rPr lang="en-US" sz="2000" dirty="0"/>
              <a:t> interface. Consequently, any Java library class that implements </a:t>
            </a:r>
            <a:r>
              <a:rPr lang="en-US" sz="2000" dirty="0" err="1"/>
              <a:t>Iterable</a:t>
            </a:r>
            <a:r>
              <a:rPr lang="en-US" sz="2000" dirty="0"/>
              <a:t>, as well as any user-defined class that implements </a:t>
            </a:r>
            <a:r>
              <a:rPr lang="en-US" sz="2000" dirty="0" err="1"/>
              <a:t>Iterable</a:t>
            </a:r>
            <a:r>
              <a:rPr lang="en-US" sz="2000" dirty="0"/>
              <a:t>, has automatic access to this new method.</a:t>
            </a:r>
            <a:br>
              <a:rPr lang="en-US" sz="2000" dirty="0"/>
            </a:br>
            <a:r>
              <a:rPr lang="en-US" sz="2000" dirty="0"/>
              <a:t/>
            </a:r>
            <a:br>
              <a:rPr lang="en-US" sz="2000" dirty="0"/>
            </a:br>
            <a:r>
              <a:rPr lang="en-US" sz="2000" dirty="0"/>
              <a:t>The </a:t>
            </a:r>
            <a:r>
              <a:rPr lang="en-US" sz="2000" dirty="0" err="1"/>
              <a:t>forEach</a:t>
            </a:r>
            <a:r>
              <a:rPr lang="en-US" sz="2000" dirty="0"/>
              <a:t> method takes a lambda expression of the form x </a:t>
            </a:r>
            <a:r>
              <a:rPr lang="en-US" sz="2000" dirty="0" smtClean="0"/>
              <a:t>-&gt; function(x</a:t>
            </a:r>
            <a:r>
              <a:rPr lang="en-US" sz="2000" dirty="0"/>
              <a:t>) where function(x) does not return a value, like </a:t>
            </a:r>
            <a:r>
              <a:rPr lang="en-US" sz="2000" dirty="0" err="1"/>
              <a:t>System.out.println</a:t>
            </a:r>
            <a:r>
              <a:rPr lang="en-US" sz="2000" dirty="0"/>
              <a:t>(x</a:t>
            </a:r>
            <a:r>
              <a:rPr lang="en-US" sz="2000" dirty="0" smtClean="0"/>
              <a:t>).</a:t>
            </a:r>
          </a:p>
          <a:p>
            <a:r>
              <a:rPr lang="en-US" sz="2000" dirty="0"/>
              <a:t/>
            </a:r>
            <a:br>
              <a:rPr lang="en-US" sz="2000" dirty="0"/>
            </a:br>
            <a:r>
              <a:rPr lang="en-US" sz="2000" dirty="0"/>
              <a:t>List&lt;String&gt; </a:t>
            </a:r>
            <a:r>
              <a:rPr lang="en-US" sz="2000" dirty="0" err="1"/>
              <a:t>javaList</a:t>
            </a:r>
            <a:r>
              <a:rPr lang="en-US" sz="2000" dirty="0"/>
              <a:t> </a:t>
            </a:r>
            <a:r>
              <a:rPr lang="en-US" sz="2000" dirty="0" smtClean="0"/>
              <a:t> = </a:t>
            </a:r>
            <a:r>
              <a:rPr lang="en-US" sz="2000" dirty="0"/>
              <a:t>new </a:t>
            </a:r>
            <a:r>
              <a:rPr lang="en-US" sz="2000" dirty="0" err="1"/>
              <a:t>ArrayList</a:t>
            </a:r>
            <a:r>
              <a:rPr lang="en-US" sz="2000" dirty="0"/>
              <a:t>&lt;&gt;();</a:t>
            </a:r>
          </a:p>
          <a:p>
            <a:r>
              <a:rPr lang="en-US" sz="2000" dirty="0" err="1"/>
              <a:t>javaList.add</a:t>
            </a:r>
            <a:r>
              <a:rPr lang="en-US" sz="2000" dirty="0"/>
              <a:t>(“Bob”);</a:t>
            </a:r>
          </a:p>
          <a:p>
            <a:r>
              <a:rPr lang="en-US" sz="2000" dirty="0" err="1"/>
              <a:t>javaList.add</a:t>
            </a:r>
            <a:r>
              <a:rPr lang="en-US" sz="2000" dirty="0"/>
              <a:t>(“Carol”);</a:t>
            </a:r>
          </a:p>
          <a:p>
            <a:r>
              <a:rPr lang="en-US" sz="2000" dirty="0" err="1"/>
              <a:t>javaList.add</a:t>
            </a:r>
            <a:r>
              <a:rPr lang="en-US" sz="2000" dirty="0"/>
              <a:t>(“Steve”);</a:t>
            </a:r>
          </a:p>
          <a:p>
            <a:r>
              <a:rPr lang="en-US" sz="2000" dirty="0"/>
              <a:t> </a:t>
            </a:r>
          </a:p>
          <a:p>
            <a:r>
              <a:rPr lang="en-US" sz="2000" dirty="0" err="1"/>
              <a:t>javaList.forEach</a:t>
            </a:r>
            <a:r>
              <a:rPr lang="en-US" sz="2000" dirty="0" smtClean="0"/>
              <a:t>( </a:t>
            </a:r>
            <a:r>
              <a:rPr lang="en-US" sz="2000" dirty="0"/>
              <a:t>name </a:t>
            </a:r>
            <a:r>
              <a:rPr lang="en-US" sz="2000" dirty="0" smtClean="0"/>
              <a:t>-&gt; </a:t>
            </a:r>
            <a:r>
              <a:rPr lang="en-US" sz="2000" dirty="0" err="1"/>
              <a:t>System.out.println</a:t>
            </a:r>
            <a:r>
              <a:rPr lang="en-US" sz="2000" dirty="0"/>
              <a:t>(name));</a:t>
            </a:r>
            <a:br>
              <a:rPr lang="en-US" sz="2000" dirty="0"/>
            </a:br>
            <a:endParaRPr lang="en-US" sz="2000" dirty="0"/>
          </a:p>
          <a:p>
            <a:r>
              <a:rPr lang="en-US" sz="2000" dirty="0"/>
              <a:t>//output</a:t>
            </a:r>
          </a:p>
          <a:p>
            <a:r>
              <a:rPr lang="en-US" sz="2000" dirty="0"/>
              <a:t>Bob</a:t>
            </a:r>
          </a:p>
          <a:p>
            <a:r>
              <a:rPr lang="en-US" sz="2000" dirty="0"/>
              <a:t>Carol</a:t>
            </a:r>
          </a:p>
          <a:p>
            <a:r>
              <a:rPr lang="en-US" sz="2000" dirty="0"/>
              <a:t>Steve</a:t>
            </a:r>
          </a:p>
          <a:p>
            <a:endParaRPr lang="en-US" dirty="0"/>
          </a:p>
        </p:txBody>
      </p:sp>
    </p:spTree>
    <p:extLst>
      <p:ext uri="{BB962C8B-B14F-4D97-AF65-F5344CB8AC3E}">
        <p14:creationId xmlns:p14="http://schemas.microsoft.com/office/powerpoint/2010/main" val="7210805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0" y="685800"/>
            <a:ext cx="8229600" cy="1143000"/>
          </a:xfrm>
        </p:spPr>
        <p:txBody>
          <a:bodyPr/>
          <a:lstStyle/>
          <a:p>
            <a:pPr algn="ctr"/>
            <a:r>
              <a:rPr lang="en-US" b="1" smtClean="0"/>
              <a:t>Implementation</a:t>
            </a:r>
          </a:p>
        </p:txBody>
      </p:sp>
      <p:sp>
        <p:nvSpPr>
          <p:cNvPr id="116739" name="Rectangle 3"/>
          <p:cNvSpPr>
            <a:spLocks noGrp="1" noChangeArrowheads="1"/>
          </p:cNvSpPr>
          <p:nvPr>
            <p:ph type="body" idx="4294967295"/>
          </p:nvPr>
        </p:nvSpPr>
        <p:spPr>
          <a:xfrm>
            <a:off x="0" y="2286000"/>
            <a:ext cx="8229600" cy="2133600"/>
          </a:xfrm>
        </p:spPr>
        <p:txBody>
          <a:bodyPr/>
          <a:lstStyle/>
          <a:p>
            <a:pPr marL="495300" indent="-495300">
              <a:lnSpc>
                <a:spcPct val="90000"/>
              </a:lnSpc>
              <a:buFont typeface="Wingdings 2" pitchFamily="18" charset="2"/>
              <a:buNone/>
            </a:pPr>
            <a:r>
              <a:rPr lang="en-US" smtClean="0"/>
              <a:t>Two ways</a:t>
            </a:r>
          </a:p>
          <a:p>
            <a:pPr marL="495300" indent="-495300">
              <a:lnSpc>
                <a:spcPct val="90000"/>
              </a:lnSpc>
              <a:buFont typeface="Wingdings 2" pitchFamily="18" charset="2"/>
              <a:buNone/>
            </a:pPr>
            <a:endParaRPr lang="en-US" smtClean="0"/>
          </a:p>
          <a:p>
            <a:pPr marL="495300" indent="-495300">
              <a:lnSpc>
                <a:spcPct val="90000"/>
              </a:lnSpc>
              <a:buFont typeface="Wingdings 2" pitchFamily="18" charset="2"/>
              <a:buAutoNum type="arabicPeriod"/>
            </a:pPr>
            <a:r>
              <a:rPr lang="en-US" smtClean="0"/>
              <a:t>Java Collections – Linked List</a:t>
            </a:r>
          </a:p>
          <a:p>
            <a:pPr marL="495300" indent="-495300">
              <a:lnSpc>
                <a:spcPct val="90000"/>
              </a:lnSpc>
              <a:buFont typeface="Wingdings 2" pitchFamily="18" charset="2"/>
              <a:buAutoNum type="arabicPeriod"/>
            </a:pPr>
            <a:r>
              <a:rPr lang="en-US" smtClean="0"/>
              <a:t>Create by your own without Collection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Comparable and Comparator Interface</a:t>
            </a:r>
            <a:endParaRPr lang="en-US" dirty="0"/>
          </a:p>
        </p:txBody>
      </p:sp>
    </p:spTree>
    <p:extLst>
      <p:ext uri="{BB962C8B-B14F-4D97-AF65-F5344CB8AC3E}">
        <p14:creationId xmlns:p14="http://schemas.microsoft.com/office/powerpoint/2010/main" val="37443003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 Java supports sorting of many types of objects. To sort a list of objects, it is necessary to have some “ordering” on the objects. </a:t>
            </a:r>
            <a:endParaRPr lang="en-US" dirty="0" smtClean="0"/>
          </a:p>
          <a:p>
            <a:r>
              <a:rPr lang="en-US" dirty="0" smtClean="0"/>
              <a:t>For </a:t>
            </a:r>
            <a:r>
              <a:rPr lang="en-US" dirty="0"/>
              <a:t>example, there is a natural ordering on numbers and on Strings. But what about a list of Employee objects? </a:t>
            </a:r>
          </a:p>
          <a:p>
            <a:r>
              <a:rPr lang="en-US" dirty="0"/>
              <a:t>2. In practice, we may want to sort business objects in different ways. An Employee list could be sorted by name, salary or hire date. </a:t>
            </a:r>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43</a:t>
            </a:fld>
            <a:endParaRPr lang="en-US" dirty="0"/>
          </a:p>
        </p:txBody>
      </p:sp>
      <p:sp>
        <p:nvSpPr>
          <p:cNvPr id="4" name="Title 3"/>
          <p:cNvSpPr>
            <a:spLocks noGrp="1"/>
          </p:cNvSpPr>
          <p:nvPr>
            <p:ph type="title"/>
          </p:nvPr>
        </p:nvSpPr>
        <p:spPr/>
        <p:txBody>
          <a:bodyPr>
            <a:normAutofit fontScale="90000"/>
          </a:bodyPr>
          <a:lstStyle/>
          <a:p>
            <a:r>
              <a:rPr lang="en-US" dirty="0"/>
              <a:t>Comparing Objects for Sorting and Searching </a:t>
            </a:r>
          </a:p>
        </p:txBody>
      </p:sp>
    </p:spTree>
    <p:extLst>
      <p:ext uri="{BB962C8B-B14F-4D97-AF65-F5344CB8AC3E}">
        <p14:creationId xmlns:p14="http://schemas.microsoft.com/office/powerpoint/2010/main" val="37142825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3</a:t>
            </a:r>
            <a:r>
              <a:rPr lang="en-US" dirty="0"/>
              <a:t>. To accomplish this, you specify your own ordering on a class using the </a:t>
            </a:r>
            <a:r>
              <a:rPr lang="en-US" b="1" dirty="0"/>
              <a:t>Comparator </a:t>
            </a:r>
            <a:endParaRPr lang="en-US" dirty="0"/>
          </a:p>
          <a:p>
            <a:pPr marL="109728" indent="0">
              <a:buNone/>
            </a:pPr>
            <a:r>
              <a:rPr lang="en-US" dirty="0"/>
              <a:t> </a:t>
            </a:r>
            <a:r>
              <a:rPr lang="en-US" dirty="0" smtClean="0"/>
              <a:t> interface</a:t>
            </a:r>
            <a:r>
              <a:rPr lang="en-US" dirty="0"/>
              <a:t>, whose only method is </a:t>
            </a:r>
            <a:r>
              <a:rPr lang="en-US" b="1" dirty="0"/>
              <a:t>compare()</a:t>
            </a:r>
            <a:r>
              <a:rPr lang="en-US" i="1" dirty="0"/>
              <a:t>. </a:t>
            </a:r>
            <a:r>
              <a:rPr lang="en-US" dirty="0"/>
              <a:t>Like lists, in j2se5.0, Comparators are parametrized. </a:t>
            </a:r>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44</a:t>
            </a:fld>
            <a:endParaRPr lang="en-US" dirty="0"/>
          </a:p>
        </p:txBody>
      </p:sp>
      <p:sp>
        <p:nvSpPr>
          <p:cNvPr id="4" name="Title 3"/>
          <p:cNvSpPr>
            <a:spLocks noGrp="1"/>
          </p:cNvSpPr>
          <p:nvPr>
            <p:ph type="title"/>
          </p:nvPr>
        </p:nvSpPr>
        <p:spPr/>
        <p:txBody>
          <a:bodyPr/>
          <a:lstStyle/>
          <a:p>
            <a:r>
              <a:rPr lang="en-US" dirty="0" smtClean="0"/>
              <a:t>Contd..</a:t>
            </a:r>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307" t="57738" r="39204" b="21131"/>
          <a:stretch/>
        </p:blipFill>
        <p:spPr bwMode="auto">
          <a:xfrm>
            <a:off x="609600" y="1295400"/>
            <a:ext cx="8229600" cy="2453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76530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Comparator and Comparable are two interfaces in Java API. </a:t>
            </a:r>
          </a:p>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45</a:t>
            </a:fld>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07046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334000"/>
          </a:xfrm>
        </p:spPr>
        <p:txBody>
          <a:bodyPr>
            <a:normAutofit fontScale="92500"/>
          </a:bodyPr>
          <a:lstStyle/>
          <a:p>
            <a:pPr lvl="0" algn="just"/>
            <a:r>
              <a:rPr lang="en-US" dirty="0"/>
              <a:t>Comparable Interface is actually from </a:t>
            </a:r>
            <a:r>
              <a:rPr lang="en-US" dirty="0" err="1"/>
              <a:t>java.lang</a:t>
            </a:r>
            <a:r>
              <a:rPr lang="en-US" dirty="0"/>
              <a:t> package.</a:t>
            </a:r>
          </a:p>
          <a:p>
            <a:pPr lvl="0" algn="just"/>
            <a:r>
              <a:rPr lang="en-US" dirty="0"/>
              <a:t>It will have a method </a:t>
            </a:r>
            <a:r>
              <a:rPr lang="en-US" dirty="0" err="1"/>
              <a:t>compareTo</a:t>
            </a:r>
            <a:r>
              <a:rPr lang="en-US" dirty="0"/>
              <a:t>(Object </a:t>
            </a:r>
            <a:r>
              <a:rPr lang="en-US" dirty="0" err="1"/>
              <a:t>obj</a:t>
            </a:r>
            <a:r>
              <a:rPr lang="en-US" dirty="0"/>
              <a:t>)to sort objects</a:t>
            </a:r>
          </a:p>
          <a:p>
            <a:pPr lvl="0" algn="just"/>
            <a:r>
              <a:rPr lang="en-US" dirty="0"/>
              <a:t>public </a:t>
            </a:r>
            <a:r>
              <a:rPr lang="en-US" dirty="0" err="1"/>
              <a:t>int</a:t>
            </a:r>
            <a:r>
              <a:rPr lang="en-US" dirty="0"/>
              <a:t> </a:t>
            </a:r>
            <a:r>
              <a:rPr lang="en-US" dirty="0" err="1"/>
              <a:t>compareTo</a:t>
            </a:r>
            <a:r>
              <a:rPr lang="en-US" dirty="0"/>
              <a:t>(Object </a:t>
            </a:r>
            <a:r>
              <a:rPr lang="en-US" dirty="0" err="1"/>
              <a:t>obj</a:t>
            </a:r>
            <a:r>
              <a:rPr lang="en-US" dirty="0"/>
              <a:t>){ }</a:t>
            </a:r>
          </a:p>
          <a:p>
            <a:pPr lvl="0" algn="just"/>
            <a:r>
              <a:rPr lang="en-US" dirty="0"/>
              <a:t>Comparable interface used for natural sorting these is the reason all wrapper classes and string class implementing this comparator and overriding </a:t>
            </a:r>
            <a:r>
              <a:rPr lang="en-US" dirty="0" err="1"/>
              <a:t>compareTo</a:t>
            </a:r>
            <a:r>
              <a:rPr lang="en-US" dirty="0"/>
              <a:t>(Object </a:t>
            </a:r>
            <a:r>
              <a:rPr lang="en-US" dirty="0" err="1"/>
              <a:t>obj</a:t>
            </a:r>
            <a:r>
              <a:rPr lang="en-US" dirty="0"/>
              <a:t>) method.</a:t>
            </a:r>
          </a:p>
          <a:p>
            <a:pPr lvl="0" algn="just"/>
            <a:r>
              <a:rPr lang="en-US" dirty="0"/>
              <a:t>So in String and all wrapper classes </a:t>
            </a:r>
            <a:r>
              <a:rPr lang="en-US" dirty="0" err="1"/>
              <a:t>compareTo</a:t>
            </a:r>
            <a:r>
              <a:rPr lang="en-US" dirty="0"/>
              <a:t>(Object  </a:t>
            </a:r>
            <a:r>
              <a:rPr lang="en-US" dirty="0" err="1"/>
              <a:t>obj</a:t>
            </a:r>
            <a:r>
              <a:rPr lang="en-US" dirty="0"/>
              <a:t>) method is implemented in such way that it will sort all objects.</a:t>
            </a:r>
          </a:p>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46</a:t>
            </a:fld>
            <a:endParaRPr lang="en-US" dirty="0"/>
          </a:p>
        </p:txBody>
      </p:sp>
      <p:sp>
        <p:nvSpPr>
          <p:cNvPr id="4" name="Title 3"/>
          <p:cNvSpPr>
            <a:spLocks noGrp="1"/>
          </p:cNvSpPr>
          <p:nvPr>
            <p:ph type="title"/>
          </p:nvPr>
        </p:nvSpPr>
        <p:spPr/>
        <p:txBody>
          <a:bodyPr>
            <a:normAutofit fontScale="90000"/>
          </a:bodyPr>
          <a:lstStyle/>
          <a:p>
            <a:r>
              <a:rPr lang="en-US" dirty="0">
                <a:effectLst/>
              </a:rPr>
              <a:t>Comparable Interface:</a:t>
            </a:r>
            <a:br>
              <a:rPr lang="en-US" dirty="0">
                <a:effectLst/>
              </a:rPr>
            </a:br>
            <a:endParaRPr lang="en-US" dirty="0"/>
          </a:p>
        </p:txBody>
      </p:sp>
    </p:spTree>
    <p:extLst>
      <p:ext uri="{BB962C8B-B14F-4D97-AF65-F5344CB8AC3E}">
        <p14:creationId xmlns:p14="http://schemas.microsoft.com/office/powerpoint/2010/main" val="4257168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smtClean="0"/>
              <a:t>One of the classes that implements Comparable is String: </a:t>
            </a:r>
            <a:r>
              <a:rPr lang="en-US" dirty="0" err="1" smtClean="0"/>
              <a:t>int</a:t>
            </a:r>
            <a:r>
              <a:rPr lang="en-US" dirty="0" smtClean="0"/>
              <a:t> </a:t>
            </a:r>
            <a:r>
              <a:rPr lang="en-US" dirty="0" err="1" smtClean="0"/>
              <a:t>compareTo</a:t>
            </a:r>
            <a:r>
              <a:rPr lang="en-US" dirty="0" smtClean="0"/>
              <a:t>(String t) </a:t>
            </a:r>
          </a:p>
          <a:p>
            <a:r>
              <a:rPr lang="en-US" dirty="0" smtClean="0"/>
              <a:t>Given a String s and another String t, </a:t>
            </a:r>
            <a:r>
              <a:rPr lang="en-US" dirty="0" err="1" smtClean="0"/>
              <a:t>s.compareTo</a:t>
            </a:r>
            <a:r>
              <a:rPr lang="en-US" dirty="0" smtClean="0"/>
              <a:t>(t) returns </a:t>
            </a:r>
          </a:p>
          <a:p>
            <a:r>
              <a:rPr lang="en-US" dirty="0" smtClean="0"/>
              <a:t>a positive integer if s is "greater than" t </a:t>
            </a:r>
          </a:p>
          <a:p>
            <a:r>
              <a:rPr lang="en-US" dirty="0" smtClean="0"/>
              <a:t>a negative integer if s is "less than" t </a:t>
            </a:r>
          </a:p>
          <a:p>
            <a:r>
              <a:rPr lang="en-US" dirty="0" smtClean="0"/>
              <a:t>zero, if s and t are equal as Strings </a:t>
            </a:r>
          </a:p>
          <a:p>
            <a:endParaRPr lang="en-US" dirty="0"/>
          </a:p>
        </p:txBody>
      </p:sp>
    </p:spTree>
    <p:extLst>
      <p:ext uri="{BB962C8B-B14F-4D97-AF65-F5344CB8AC3E}">
        <p14:creationId xmlns:p14="http://schemas.microsoft.com/office/powerpoint/2010/main" val="3294242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534400" cy="5867400"/>
          </a:xfrm>
          <a:prstGeom prst="rect">
            <a:avLst/>
          </a:prstGeom>
        </p:spPr>
        <p:txBody>
          <a:bodyPr>
            <a:normAutofit/>
          </a:bodyPr>
          <a:lstStyle/>
          <a:p>
            <a:r>
              <a:rPr lang="en-US" i="1" dirty="0"/>
              <a:t>The </a:t>
            </a:r>
            <a:r>
              <a:rPr lang="en-US" b="1" dirty="0"/>
              <a:t>Comparable </a:t>
            </a:r>
            <a:r>
              <a:rPr lang="en-US" i="1" dirty="0"/>
              <a:t>interface defines the </a:t>
            </a:r>
            <a:r>
              <a:rPr lang="en-US" b="1" dirty="0" err="1"/>
              <a:t>compareTo</a:t>
            </a:r>
            <a:r>
              <a:rPr lang="en-US" b="1" dirty="0"/>
              <a:t> </a:t>
            </a:r>
            <a:r>
              <a:rPr lang="en-US" i="1" dirty="0"/>
              <a:t>method for comparing objects</a:t>
            </a:r>
            <a:r>
              <a:rPr lang="en-US" i="1" dirty="0" smtClean="0"/>
              <a:t>.</a:t>
            </a:r>
          </a:p>
          <a:p>
            <a:pPr marL="45720" indent="0">
              <a:buNone/>
            </a:pPr>
            <a:r>
              <a:rPr lang="en-US" b="1" dirty="0" smtClean="0"/>
              <a:t>package </a:t>
            </a:r>
            <a:r>
              <a:rPr lang="en-US" dirty="0" err="1"/>
              <a:t>java.lang</a:t>
            </a:r>
            <a:r>
              <a:rPr lang="en-US" dirty="0"/>
              <a:t>;</a:t>
            </a:r>
          </a:p>
          <a:p>
            <a:pPr marL="45720" indent="0">
              <a:buNone/>
            </a:pPr>
            <a:r>
              <a:rPr lang="en-US" b="1" dirty="0"/>
              <a:t>public interface </a:t>
            </a:r>
            <a:r>
              <a:rPr lang="en-US" dirty="0"/>
              <a:t>Comparable&lt;E</a:t>
            </a:r>
            <a:r>
              <a:rPr lang="en-US" dirty="0" smtClean="0"/>
              <a:t>&gt;{</a:t>
            </a:r>
          </a:p>
          <a:p>
            <a:pPr marL="45720" indent="0">
              <a:buNone/>
            </a:pPr>
            <a:r>
              <a:rPr lang="en-US" b="1" dirty="0"/>
              <a:t>public </a:t>
            </a:r>
            <a:r>
              <a:rPr lang="en-US" b="1" dirty="0" err="1"/>
              <a:t>int</a:t>
            </a:r>
            <a:r>
              <a:rPr lang="en-US" b="1" dirty="0"/>
              <a:t> </a:t>
            </a:r>
            <a:r>
              <a:rPr lang="en-US" dirty="0" err="1"/>
              <a:t>compareTo</a:t>
            </a:r>
            <a:r>
              <a:rPr lang="en-US" dirty="0"/>
              <a:t>(E o);</a:t>
            </a:r>
          </a:p>
          <a:p>
            <a:pPr marL="45720" indent="0">
              <a:buNone/>
            </a:pPr>
            <a:r>
              <a:rPr lang="en-US" dirty="0" smtClean="0"/>
              <a:t>}</a:t>
            </a:r>
          </a:p>
          <a:p>
            <a:r>
              <a:rPr lang="en-US" dirty="0" smtClean="0"/>
              <a:t>The </a:t>
            </a:r>
            <a:r>
              <a:rPr lang="en-US" b="1" dirty="0" err="1"/>
              <a:t>compareTo</a:t>
            </a:r>
            <a:r>
              <a:rPr lang="en-US" b="1" dirty="0"/>
              <a:t> </a:t>
            </a:r>
            <a:r>
              <a:rPr lang="en-US" dirty="0"/>
              <a:t>method determines the order of this object with the specified object </a:t>
            </a:r>
            <a:r>
              <a:rPr lang="en-US" b="1" dirty="0"/>
              <a:t>o </a:t>
            </a:r>
            <a:r>
              <a:rPr lang="en-US" dirty="0" smtClean="0"/>
              <a:t>and returns </a:t>
            </a:r>
            <a:r>
              <a:rPr lang="en-US" dirty="0"/>
              <a:t>a negative integer, zero, or a positive integer if this object is less than, equal to, </a:t>
            </a:r>
            <a:r>
              <a:rPr lang="en-US" dirty="0" smtClean="0"/>
              <a:t>or greater </a:t>
            </a:r>
            <a:r>
              <a:rPr lang="en-US" dirty="0"/>
              <a:t>than </a:t>
            </a:r>
            <a:r>
              <a:rPr lang="en-US" dirty="0" smtClean="0"/>
              <a:t>object </a:t>
            </a:r>
            <a:r>
              <a:rPr lang="en-US" b="1" dirty="0" smtClean="0"/>
              <a:t>o</a:t>
            </a:r>
            <a:r>
              <a:rPr lang="en-US" dirty="0" smtClean="0"/>
              <a:t>.</a:t>
            </a:r>
          </a:p>
          <a:p>
            <a:endParaRPr lang="en-US" dirty="0"/>
          </a:p>
        </p:txBody>
      </p:sp>
    </p:spTree>
    <p:extLst>
      <p:ext uri="{BB962C8B-B14F-4D97-AF65-F5344CB8AC3E}">
        <p14:creationId xmlns:p14="http://schemas.microsoft.com/office/powerpoint/2010/main" val="20635677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14400"/>
            <a:ext cx="8229600" cy="4525963"/>
          </a:xfrm>
        </p:spPr>
        <p:txBody>
          <a:bodyPr>
            <a:normAutofit/>
          </a:bodyPr>
          <a:lstStyle/>
          <a:p>
            <a:pPr lvl="0" algn="just"/>
            <a:r>
              <a:rPr lang="en-US" dirty="0"/>
              <a:t>If we observe String class it is implementing comparable interface.</a:t>
            </a:r>
          </a:p>
          <a:p>
            <a:pPr lvl="0" algn="just"/>
            <a:r>
              <a:rPr lang="en-US" dirty="0"/>
              <a:t>If </a:t>
            </a:r>
            <a:r>
              <a:rPr lang="en-US" dirty="0" err="1"/>
              <a:t>compareTo</a:t>
            </a:r>
            <a:r>
              <a:rPr lang="en-US" dirty="0"/>
              <a:t>(String </a:t>
            </a:r>
            <a:r>
              <a:rPr lang="en-US" dirty="0" err="1"/>
              <a:t>str</a:t>
            </a:r>
            <a:r>
              <a:rPr lang="en-US" dirty="0"/>
              <a:t>) methods returns 0 : both strings are equal</a:t>
            </a:r>
          </a:p>
          <a:p>
            <a:pPr lvl="0" algn="just"/>
            <a:r>
              <a:rPr lang="en-US" dirty="0"/>
              <a:t>If </a:t>
            </a:r>
            <a:r>
              <a:rPr lang="en-US" dirty="0" err="1"/>
              <a:t>compareTo</a:t>
            </a:r>
            <a:r>
              <a:rPr lang="en-US" dirty="0"/>
              <a:t>(String </a:t>
            </a:r>
            <a:r>
              <a:rPr lang="en-US" dirty="0" err="1"/>
              <a:t>str</a:t>
            </a:r>
            <a:r>
              <a:rPr lang="en-US" dirty="0"/>
              <a:t>) method returns 1: string is lexicographically greater than the string argument</a:t>
            </a:r>
          </a:p>
          <a:p>
            <a:pPr lvl="0" algn="just"/>
            <a:r>
              <a:rPr lang="en-US" dirty="0"/>
              <a:t>If </a:t>
            </a:r>
            <a:r>
              <a:rPr lang="en-US" dirty="0" err="1"/>
              <a:t>compareTo</a:t>
            </a:r>
            <a:r>
              <a:rPr lang="en-US" dirty="0"/>
              <a:t>(String </a:t>
            </a:r>
            <a:r>
              <a:rPr lang="en-US" dirty="0" err="1"/>
              <a:t>str</a:t>
            </a:r>
            <a:r>
              <a:rPr lang="en-US" dirty="0"/>
              <a:t>) method returns -1: string is lexicographically less than the string argument</a:t>
            </a:r>
          </a:p>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49</a:t>
            </a:fld>
            <a:endParaRPr lang="en-US" dirty="0"/>
          </a:p>
        </p:txBody>
      </p:sp>
      <p:sp>
        <p:nvSpPr>
          <p:cNvPr id="4" name="Title 3"/>
          <p:cNvSpPr>
            <a:spLocks noGrp="1"/>
          </p:cNvSpPr>
          <p:nvPr>
            <p:ph type="title"/>
          </p:nvPr>
        </p:nvSpPr>
        <p:spPr/>
        <p:txBody>
          <a:bodyPr>
            <a:normAutofit fontScale="90000"/>
          </a:bodyPr>
          <a:lstStyle/>
          <a:p>
            <a:r>
              <a:rPr lang="en-US" dirty="0">
                <a:effectLst/>
              </a:rPr>
              <a:t>String class:</a:t>
            </a:r>
            <a:br>
              <a:rPr lang="en-US" dirty="0">
                <a:effectLst/>
              </a:rPr>
            </a:br>
            <a:endParaRPr lang="en-US" dirty="0"/>
          </a:p>
        </p:txBody>
      </p:sp>
    </p:spTree>
    <p:extLst>
      <p:ext uri="{BB962C8B-B14F-4D97-AF65-F5344CB8AC3E}">
        <p14:creationId xmlns:p14="http://schemas.microsoft.com/office/powerpoint/2010/main" val="158826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457200" y="2209800"/>
            <a:ext cx="8229600" cy="4084638"/>
          </a:xfrm>
        </p:spPr>
        <p:txBody>
          <a:bodyPr/>
          <a:lstStyle/>
          <a:p>
            <a:pPr marL="0" indent="0">
              <a:buFont typeface="Monotype Sorts" pitchFamily="2" charset="2"/>
              <a:buNone/>
            </a:pPr>
            <a:r>
              <a:rPr lang="en-US" altLang="en-US" sz="3600" dirty="0">
                <a:cs typeface="Times New Roman" pitchFamily="18" charset="0"/>
              </a:rPr>
              <a:t>There are two ways to implement a list. </a:t>
            </a:r>
          </a:p>
          <a:p>
            <a:pPr marL="742950" lvl="1" indent="-285750"/>
            <a:r>
              <a:rPr lang="en-US" sz="3200" dirty="0" err="1" smtClean="0"/>
              <a:t>ArrayList</a:t>
            </a:r>
            <a:endParaRPr lang="en-US" sz="3200" dirty="0" smtClean="0"/>
          </a:p>
          <a:p>
            <a:pPr marL="742950" lvl="1" indent="-285750"/>
            <a:r>
              <a:rPr lang="en-US" sz="3200" dirty="0" err="1" smtClean="0"/>
              <a:t>LinkedList</a:t>
            </a:r>
            <a:endParaRPr lang="en-US" sz="3200" dirty="0" smtClean="0"/>
          </a:p>
          <a:p>
            <a:pPr marL="1143000" lvl="2" indent="-228600">
              <a:buFont typeface="Wingdings 2" pitchFamily="18" charset="2"/>
              <a:buNone/>
            </a:pPr>
            <a:endParaRPr lang="en-US" sz="3200" dirty="0" smtClean="0"/>
          </a:p>
        </p:txBody>
      </p:sp>
      <p:sp>
        <p:nvSpPr>
          <p:cNvPr id="20481" name="Rectangle 2"/>
          <p:cNvSpPr>
            <a:spLocks noGrp="1" noChangeArrowheads="1"/>
          </p:cNvSpPr>
          <p:nvPr>
            <p:ph type="title"/>
          </p:nvPr>
        </p:nvSpPr>
        <p:spPr>
          <a:xfrm>
            <a:off x="457200" y="685800"/>
            <a:ext cx="8229600" cy="1143000"/>
          </a:xfrm>
        </p:spPr>
        <p:txBody>
          <a:bodyPr/>
          <a:lstStyle/>
          <a:p>
            <a:pPr algn="ctr"/>
            <a:r>
              <a:rPr lang="en-US" b="1" dirty="0" smtClean="0"/>
              <a:t>List </a:t>
            </a:r>
          </a:p>
        </p:txBody>
      </p:sp>
    </p:spTree>
    <p:extLst>
      <p:ext uri="{BB962C8B-B14F-4D97-AF65-F5344CB8AC3E}">
        <p14:creationId xmlns:p14="http://schemas.microsoft.com/office/powerpoint/2010/main" val="27777210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172200"/>
          </a:xfrm>
        </p:spPr>
        <p:txBody>
          <a:bodyPr>
            <a:normAutofit/>
          </a:bodyPr>
          <a:lstStyle/>
          <a:p>
            <a:pPr lvl="0"/>
            <a:r>
              <a:rPr lang="en-US" dirty="0"/>
              <a:t>public class </a:t>
            </a:r>
            <a:r>
              <a:rPr lang="en-US" dirty="0" err="1"/>
              <a:t>StringCompareDemo</a:t>
            </a:r>
            <a:r>
              <a:rPr lang="en-US" dirty="0"/>
              <a:t> {</a:t>
            </a:r>
          </a:p>
          <a:p>
            <a:pPr lvl="0"/>
            <a:r>
              <a:rPr lang="en-US" dirty="0"/>
              <a:t>public static void main(String [] </a:t>
            </a:r>
            <a:r>
              <a:rPr lang="en-US" dirty="0" err="1"/>
              <a:t>args</a:t>
            </a:r>
            <a:r>
              <a:rPr lang="en-US" dirty="0" smtClean="0"/>
              <a:t>){</a:t>
            </a:r>
            <a:endParaRPr lang="en-US" dirty="0"/>
          </a:p>
          <a:p>
            <a:pPr lvl="0"/>
            <a:r>
              <a:rPr lang="en-US" dirty="0"/>
              <a:t> String str1="comparable";</a:t>
            </a:r>
          </a:p>
          <a:p>
            <a:pPr lvl="0"/>
            <a:r>
              <a:rPr lang="en-US" dirty="0"/>
              <a:t> String str2="comparator";</a:t>
            </a:r>
          </a:p>
          <a:p>
            <a:pPr lvl="0"/>
            <a:r>
              <a:rPr lang="en-US" dirty="0" err="1" smtClean="0"/>
              <a:t>int</a:t>
            </a:r>
            <a:r>
              <a:rPr lang="en-US" dirty="0" smtClean="0"/>
              <a:t> </a:t>
            </a:r>
            <a:r>
              <a:rPr lang="en-US" dirty="0"/>
              <a:t>value=str1.compareTo(str2);</a:t>
            </a:r>
          </a:p>
          <a:p>
            <a:pPr lvl="0"/>
            <a:r>
              <a:rPr lang="en-US" dirty="0"/>
              <a:t> </a:t>
            </a:r>
            <a:r>
              <a:rPr lang="en-US" dirty="0" smtClean="0"/>
              <a:t>if(value</a:t>
            </a:r>
            <a:r>
              <a:rPr lang="en-US" dirty="0"/>
              <a:t>==0){</a:t>
            </a:r>
          </a:p>
          <a:p>
            <a:pPr lvl="0"/>
            <a:r>
              <a:rPr lang="en-US" dirty="0"/>
              <a:t> </a:t>
            </a:r>
            <a:r>
              <a:rPr lang="en-US" dirty="0" err="1" smtClean="0"/>
              <a:t>System.out.println</a:t>
            </a:r>
            <a:r>
              <a:rPr lang="en-US" dirty="0"/>
              <a:t>("Strings are equal");</a:t>
            </a:r>
          </a:p>
          <a:p>
            <a:pPr lvl="0"/>
            <a:r>
              <a:rPr lang="en-US" dirty="0"/>
              <a:t> </a:t>
            </a:r>
            <a:r>
              <a:rPr lang="en-US" dirty="0" smtClean="0"/>
              <a:t>}</a:t>
            </a:r>
            <a:endParaRPr lang="en-US" dirty="0"/>
          </a:p>
          <a:p>
            <a:pPr lvl="0"/>
            <a:r>
              <a:rPr lang="en-US" dirty="0"/>
              <a:t>else{</a:t>
            </a:r>
          </a:p>
          <a:p>
            <a:pPr lvl="0"/>
            <a:r>
              <a:rPr lang="en-US" dirty="0"/>
              <a:t> </a:t>
            </a:r>
            <a:r>
              <a:rPr lang="en-US" dirty="0" err="1" smtClean="0"/>
              <a:t>System.out.println</a:t>
            </a:r>
            <a:r>
              <a:rPr lang="en-US" dirty="0"/>
              <a:t>("Strings are not equal");</a:t>
            </a:r>
          </a:p>
          <a:p>
            <a:pPr lvl="0"/>
            <a:r>
              <a:rPr lang="en-US" dirty="0"/>
              <a:t> </a:t>
            </a:r>
            <a:r>
              <a:rPr lang="en-US" dirty="0" smtClean="0"/>
              <a:t>} }} </a:t>
            </a:r>
            <a:endParaRPr lang="en-US" dirty="0"/>
          </a:p>
          <a:p>
            <a:r>
              <a:rPr lang="en-US" b="1" dirty="0"/>
              <a:t>Output:</a:t>
            </a:r>
            <a:endParaRPr lang="en-US" dirty="0"/>
          </a:p>
          <a:p>
            <a:r>
              <a:rPr lang="en-US" dirty="0"/>
              <a:t>Strings are not equal</a:t>
            </a:r>
          </a:p>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50</a:t>
            </a:fld>
            <a:endParaRPr lang="en-US" dirty="0"/>
          </a:p>
        </p:txBody>
      </p:sp>
    </p:spTree>
    <p:extLst>
      <p:ext uri="{BB962C8B-B14F-4D97-AF65-F5344CB8AC3E}">
        <p14:creationId xmlns:p14="http://schemas.microsoft.com/office/powerpoint/2010/main" val="1454524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762000"/>
            <a:ext cx="8229600" cy="6248400"/>
          </a:xfrm>
        </p:spPr>
        <p:txBody>
          <a:bodyPr>
            <a:normAutofit fontScale="85000" lnSpcReduction="20000"/>
          </a:bodyPr>
          <a:lstStyle/>
          <a:p>
            <a:pPr lvl="0"/>
            <a:r>
              <a:rPr lang="en-US" dirty="0"/>
              <a:t>public class </a:t>
            </a:r>
            <a:r>
              <a:rPr lang="en-US" dirty="0" err="1"/>
              <a:t>IntegerComparableDemo</a:t>
            </a:r>
            <a:r>
              <a:rPr lang="en-US" dirty="0"/>
              <a:t> {</a:t>
            </a:r>
          </a:p>
          <a:p>
            <a:pPr lvl="0"/>
            <a:r>
              <a:rPr lang="en-US" dirty="0"/>
              <a:t> </a:t>
            </a:r>
            <a:r>
              <a:rPr lang="en-US" dirty="0" smtClean="0"/>
              <a:t>public </a:t>
            </a:r>
            <a:r>
              <a:rPr lang="en-US" dirty="0"/>
              <a:t>static void main(String [] </a:t>
            </a:r>
            <a:r>
              <a:rPr lang="en-US" dirty="0" err="1"/>
              <a:t>args</a:t>
            </a:r>
            <a:r>
              <a:rPr lang="en-US" dirty="0"/>
              <a:t>){</a:t>
            </a:r>
          </a:p>
          <a:p>
            <a:pPr lvl="0"/>
            <a:r>
              <a:rPr lang="en-US" dirty="0"/>
              <a:t>    // compares two Integer objects </a:t>
            </a:r>
            <a:r>
              <a:rPr lang="en-US" dirty="0" smtClean="0"/>
              <a:t>numerically</a:t>
            </a:r>
            <a:endParaRPr lang="en-US" dirty="0"/>
          </a:p>
          <a:p>
            <a:pPr lvl="0"/>
            <a:r>
              <a:rPr lang="en-US" dirty="0"/>
              <a:t>   Integer obj1 = new Integer("37");</a:t>
            </a:r>
          </a:p>
          <a:p>
            <a:pPr lvl="0"/>
            <a:r>
              <a:rPr lang="en-US" dirty="0"/>
              <a:t>   Integer obj2 = new Integer("37</a:t>
            </a:r>
            <a:r>
              <a:rPr lang="en-US" dirty="0" smtClean="0"/>
              <a:t>");</a:t>
            </a:r>
            <a:endParaRPr lang="en-US" dirty="0"/>
          </a:p>
          <a:p>
            <a:pPr lvl="0"/>
            <a:r>
              <a:rPr lang="en-US" dirty="0"/>
              <a:t>   </a:t>
            </a:r>
            <a:r>
              <a:rPr lang="en-US" dirty="0" err="1"/>
              <a:t>int</a:t>
            </a:r>
            <a:r>
              <a:rPr lang="en-US" dirty="0"/>
              <a:t> </a:t>
            </a:r>
            <a:r>
              <a:rPr lang="en-US" dirty="0" err="1"/>
              <a:t>retval</a:t>
            </a:r>
            <a:r>
              <a:rPr lang="en-US" dirty="0"/>
              <a:t> =  obj1.compareTo(obj2</a:t>
            </a:r>
            <a:r>
              <a:rPr lang="en-US" dirty="0" smtClean="0"/>
              <a:t>);</a:t>
            </a:r>
            <a:endParaRPr lang="en-US" dirty="0"/>
          </a:p>
          <a:p>
            <a:pPr lvl="0"/>
            <a:r>
              <a:rPr lang="en-US" dirty="0"/>
              <a:t>if(</a:t>
            </a:r>
            <a:r>
              <a:rPr lang="en-US" dirty="0" err="1"/>
              <a:t>retval</a:t>
            </a:r>
            <a:r>
              <a:rPr lang="en-US" dirty="0"/>
              <a:t> &gt; 0) </a:t>
            </a:r>
            <a:r>
              <a:rPr lang="en-US" dirty="0" smtClean="0"/>
              <a:t>{</a:t>
            </a:r>
            <a:endParaRPr lang="en-US" dirty="0"/>
          </a:p>
          <a:p>
            <a:pPr lvl="0"/>
            <a:r>
              <a:rPr lang="en-US" dirty="0"/>
              <a:t>   </a:t>
            </a:r>
            <a:r>
              <a:rPr lang="en-US" dirty="0" err="1"/>
              <a:t>System.out.println</a:t>
            </a:r>
            <a:r>
              <a:rPr lang="en-US" dirty="0"/>
              <a:t>("obj1 is greater than obj2");</a:t>
            </a:r>
          </a:p>
          <a:p>
            <a:pPr lvl="0"/>
            <a:r>
              <a:rPr lang="en-US" dirty="0" smtClean="0"/>
              <a:t>}</a:t>
            </a:r>
            <a:endParaRPr lang="en-US" dirty="0"/>
          </a:p>
          <a:p>
            <a:pPr lvl="0"/>
            <a:r>
              <a:rPr lang="en-US" dirty="0"/>
              <a:t>else if(</a:t>
            </a:r>
            <a:r>
              <a:rPr lang="en-US" dirty="0" err="1"/>
              <a:t>retval</a:t>
            </a:r>
            <a:r>
              <a:rPr lang="en-US" dirty="0"/>
              <a:t> &lt; 0) </a:t>
            </a:r>
            <a:r>
              <a:rPr lang="en-US" dirty="0" smtClean="0"/>
              <a:t>{</a:t>
            </a:r>
            <a:endParaRPr lang="en-US" dirty="0"/>
          </a:p>
          <a:p>
            <a:pPr lvl="0"/>
            <a:r>
              <a:rPr lang="en-US" dirty="0"/>
              <a:t> </a:t>
            </a:r>
            <a:r>
              <a:rPr lang="en-US" dirty="0" err="1"/>
              <a:t>System.out.println</a:t>
            </a:r>
            <a:r>
              <a:rPr lang="en-US" dirty="0"/>
              <a:t>("obj1 is less than obj2</a:t>
            </a:r>
            <a:r>
              <a:rPr lang="en-US" dirty="0" smtClean="0"/>
              <a:t>");</a:t>
            </a:r>
            <a:endParaRPr lang="en-US" dirty="0"/>
          </a:p>
          <a:p>
            <a:pPr lvl="0"/>
            <a:r>
              <a:rPr lang="en-US" dirty="0"/>
              <a:t> }</a:t>
            </a:r>
          </a:p>
          <a:p>
            <a:pPr lvl="0"/>
            <a:r>
              <a:rPr lang="en-US" dirty="0"/>
              <a:t> else </a:t>
            </a:r>
            <a:r>
              <a:rPr lang="en-US" dirty="0" smtClean="0"/>
              <a:t>{</a:t>
            </a:r>
            <a:endParaRPr lang="en-US" dirty="0"/>
          </a:p>
          <a:p>
            <a:pPr lvl="0"/>
            <a:r>
              <a:rPr lang="en-US" dirty="0"/>
              <a:t> </a:t>
            </a:r>
            <a:r>
              <a:rPr lang="en-US" dirty="0" err="1"/>
              <a:t>System.out.println</a:t>
            </a:r>
            <a:r>
              <a:rPr lang="en-US" dirty="0"/>
              <a:t>("obj1 is equal to obj2</a:t>
            </a:r>
            <a:r>
              <a:rPr lang="en-US" dirty="0" smtClean="0"/>
              <a:t>");</a:t>
            </a:r>
            <a:endParaRPr lang="en-US" dirty="0"/>
          </a:p>
          <a:p>
            <a:pPr lvl="0"/>
            <a:r>
              <a:rPr lang="en-US" dirty="0" smtClean="0"/>
              <a:t>}}} </a:t>
            </a:r>
            <a:endParaRPr lang="en-US" dirty="0"/>
          </a:p>
          <a:p>
            <a:r>
              <a:rPr lang="en-US" dirty="0"/>
              <a:t> </a:t>
            </a:r>
            <a:r>
              <a:rPr lang="en-US" b="1" dirty="0" smtClean="0"/>
              <a:t>Output</a:t>
            </a:r>
            <a:r>
              <a:rPr lang="en-US" b="1" dirty="0"/>
              <a:t>:</a:t>
            </a:r>
            <a:endParaRPr lang="en-US" dirty="0"/>
          </a:p>
          <a:p>
            <a:pPr lvl="0"/>
            <a:r>
              <a:rPr lang="en-US" dirty="0"/>
              <a:t>obj1 is equal to obj2;</a:t>
            </a:r>
          </a:p>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51</a:t>
            </a:fld>
            <a:endParaRPr lang="en-US" dirty="0"/>
          </a:p>
        </p:txBody>
      </p:sp>
      <p:sp>
        <p:nvSpPr>
          <p:cNvPr id="4" name="Title 3"/>
          <p:cNvSpPr>
            <a:spLocks noGrp="1"/>
          </p:cNvSpPr>
          <p:nvPr>
            <p:ph type="title"/>
          </p:nvPr>
        </p:nvSpPr>
        <p:spPr>
          <a:xfrm>
            <a:off x="457200" y="0"/>
            <a:ext cx="8229600" cy="1143000"/>
          </a:xfrm>
        </p:spPr>
        <p:txBody>
          <a:bodyPr>
            <a:normAutofit fontScale="90000"/>
          </a:bodyPr>
          <a:lstStyle/>
          <a:p>
            <a:r>
              <a:rPr lang="en-US" dirty="0">
                <a:effectLst/>
              </a:rPr>
              <a:t>example on Integer wrapper class  </a:t>
            </a:r>
            <a:endParaRPr lang="en-US" dirty="0"/>
          </a:p>
        </p:txBody>
      </p:sp>
    </p:spTree>
    <p:extLst>
      <p:ext uri="{BB962C8B-B14F-4D97-AF65-F5344CB8AC3E}">
        <p14:creationId xmlns:p14="http://schemas.microsoft.com/office/powerpoint/2010/main" val="812266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007643774"/>
              </p:ext>
            </p:extLst>
          </p:nvPr>
        </p:nvGraphicFramePr>
        <p:xfrm>
          <a:off x="381000" y="45720"/>
          <a:ext cx="8229600" cy="7498080"/>
        </p:xfrm>
        <a:graphic>
          <a:graphicData uri="http://schemas.openxmlformats.org/drawingml/2006/table">
            <a:tbl>
              <a:tblPr>
                <a:tableStyleId>{5C22544A-7EE6-4342-B048-85BDC9FD1C3A}</a:tableStyleId>
              </a:tblPr>
              <a:tblGrid>
                <a:gridCol w="4114800"/>
                <a:gridCol w="4114800"/>
              </a:tblGrid>
              <a:tr h="370840">
                <a:tc>
                  <a:txBody>
                    <a:bodyPr/>
                    <a:lstStyle/>
                    <a:p>
                      <a:pPr lvl="0"/>
                      <a:r>
                        <a:rPr kumimoji="0" lang="en-US" sz="1800" kern="1200" dirty="0" smtClean="0">
                          <a:solidFill>
                            <a:schemeClr val="dk1"/>
                          </a:solidFill>
                          <a:effectLst/>
                          <a:latin typeface="+mn-lt"/>
                          <a:ea typeface="+mn-ea"/>
                          <a:cs typeface="+mn-cs"/>
                        </a:rPr>
                        <a:t>import </a:t>
                      </a:r>
                      <a:r>
                        <a:rPr kumimoji="0" lang="en-US" sz="1800" kern="1200" dirty="0" err="1" smtClean="0">
                          <a:solidFill>
                            <a:schemeClr val="dk1"/>
                          </a:solidFill>
                          <a:effectLst/>
                          <a:latin typeface="+mn-lt"/>
                          <a:ea typeface="+mn-ea"/>
                          <a:cs typeface="+mn-cs"/>
                        </a:rPr>
                        <a:t>java.util.ArrayList</a:t>
                      </a:r>
                      <a:r>
                        <a:rPr kumimoji="0" lang="en-US" sz="1800" kern="1200" dirty="0" smtClean="0">
                          <a:solidFill>
                            <a:schemeClr val="dk1"/>
                          </a:solidFill>
                          <a:effectLst/>
                          <a:latin typeface="+mn-lt"/>
                          <a:ea typeface="+mn-ea"/>
                          <a:cs typeface="+mn-cs"/>
                        </a:rPr>
                        <a:t>;</a:t>
                      </a:r>
                    </a:p>
                    <a:p>
                      <a:pPr lvl="0"/>
                      <a:r>
                        <a:rPr kumimoji="0" lang="en-US" sz="1800" kern="1200" dirty="0" smtClean="0">
                          <a:solidFill>
                            <a:schemeClr val="dk1"/>
                          </a:solidFill>
                          <a:effectLst/>
                          <a:latin typeface="+mn-lt"/>
                          <a:ea typeface="+mn-ea"/>
                          <a:cs typeface="+mn-cs"/>
                        </a:rPr>
                        <a:t>import </a:t>
                      </a:r>
                      <a:r>
                        <a:rPr kumimoji="0" lang="en-US" sz="1800" kern="1200" dirty="0" err="1" smtClean="0">
                          <a:solidFill>
                            <a:schemeClr val="dk1"/>
                          </a:solidFill>
                          <a:effectLst/>
                          <a:latin typeface="+mn-lt"/>
                          <a:ea typeface="+mn-ea"/>
                          <a:cs typeface="+mn-cs"/>
                        </a:rPr>
                        <a:t>java.util.Collections</a:t>
                      </a:r>
                      <a:r>
                        <a:rPr kumimoji="0" lang="en-US" sz="1800" kern="1200" dirty="0" smtClean="0">
                          <a:solidFill>
                            <a:schemeClr val="dk1"/>
                          </a:solidFill>
                          <a:effectLst/>
                          <a:latin typeface="+mn-lt"/>
                          <a:ea typeface="+mn-ea"/>
                          <a:cs typeface="+mn-cs"/>
                        </a:rPr>
                        <a:t>;</a:t>
                      </a:r>
                    </a:p>
                    <a:p>
                      <a:pPr lvl="0"/>
                      <a:r>
                        <a:rPr kumimoji="0" lang="en-US" sz="1800" kern="1200" dirty="0" smtClean="0">
                          <a:solidFill>
                            <a:schemeClr val="dk1"/>
                          </a:solidFill>
                          <a:effectLst/>
                          <a:latin typeface="+mn-lt"/>
                          <a:ea typeface="+mn-ea"/>
                          <a:cs typeface="+mn-cs"/>
                        </a:rPr>
                        <a:t>import </a:t>
                      </a:r>
                      <a:r>
                        <a:rPr kumimoji="0" lang="en-US" sz="1800" kern="1200" dirty="0" err="1" smtClean="0">
                          <a:solidFill>
                            <a:schemeClr val="dk1"/>
                          </a:solidFill>
                          <a:effectLst/>
                          <a:latin typeface="+mn-lt"/>
                          <a:ea typeface="+mn-ea"/>
                          <a:cs typeface="+mn-cs"/>
                        </a:rPr>
                        <a:t>java.util.Iterator</a:t>
                      </a:r>
                      <a:r>
                        <a:rPr kumimoji="0" lang="en-US" sz="1800" kern="1200" dirty="0" smtClean="0">
                          <a:solidFill>
                            <a:schemeClr val="dk1"/>
                          </a:solidFill>
                          <a:effectLst/>
                          <a:latin typeface="+mn-lt"/>
                          <a:ea typeface="+mn-ea"/>
                          <a:cs typeface="+mn-cs"/>
                        </a:rPr>
                        <a:t>;</a:t>
                      </a:r>
                    </a:p>
                    <a:p>
                      <a:pPr lvl="0"/>
                      <a:r>
                        <a:rPr kumimoji="0" lang="en-US" sz="1800" kern="1200" dirty="0" smtClean="0">
                          <a:solidFill>
                            <a:schemeClr val="dk1"/>
                          </a:solidFill>
                          <a:effectLst/>
                          <a:latin typeface="+mn-lt"/>
                          <a:ea typeface="+mn-ea"/>
                          <a:cs typeface="+mn-cs"/>
                        </a:rPr>
                        <a:t>public class Employee implements  Comparable {</a:t>
                      </a:r>
                    </a:p>
                    <a:p>
                      <a:pPr lvl="0"/>
                      <a:r>
                        <a:rPr kumimoji="0" lang="en-US" sz="1800" kern="1200" dirty="0" smtClean="0">
                          <a:solidFill>
                            <a:schemeClr val="dk1"/>
                          </a:solidFill>
                          <a:effectLst/>
                          <a:latin typeface="+mn-lt"/>
                          <a:ea typeface="+mn-ea"/>
                          <a:cs typeface="+mn-cs"/>
                        </a:rPr>
                        <a:t>    String name;</a:t>
                      </a:r>
                    </a:p>
                    <a:p>
                      <a:pPr lvl="0"/>
                      <a:r>
                        <a:rPr kumimoji="0" lang="en-US" sz="1800" kern="1200" dirty="0" smtClean="0">
                          <a:solidFill>
                            <a:schemeClr val="dk1"/>
                          </a:solidFill>
                          <a:effectLst/>
                          <a:latin typeface="+mn-lt"/>
                          <a:ea typeface="+mn-ea"/>
                          <a:cs typeface="+mn-cs"/>
                        </a:rPr>
                        <a:t>    </a:t>
                      </a:r>
                      <a:r>
                        <a:rPr kumimoji="0" lang="en-US" sz="1800" kern="1200" dirty="0" err="1" smtClean="0">
                          <a:solidFill>
                            <a:schemeClr val="dk1"/>
                          </a:solidFill>
                          <a:effectLst/>
                          <a:latin typeface="+mn-lt"/>
                          <a:ea typeface="+mn-ea"/>
                          <a:cs typeface="+mn-cs"/>
                        </a:rPr>
                        <a:t>int</a:t>
                      </a:r>
                      <a:r>
                        <a:rPr kumimoji="0" lang="en-US" sz="1800" kern="1200" dirty="0" smtClean="0">
                          <a:solidFill>
                            <a:schemeClr val="dk1"/>
                          </a:solidFill>
                          <a:effectLst/>
                          <a:latin typeface="+mn-lt"/>
                          <a:ea typeface="+mn-ea"/>
                          <a:cs typeface="+mn-cs"/>
                        </a:rPr>
                        <a:t> id;</a:t>
                      </a:r>
                    </a:p>
                    <a:p>
                      <a:pPr lvl="0"/>
                      <a:r>
                        <a:rPr kumimoji="0" lang="en-US" sz="1800" kern="1200" dirty="0" smtClean="0">
                          <a:solidFill>
                            <a:schemeClr val="dk1"/>
                          </a:solidFill>
                          <a:effectLst/>
                          <a:latin typeface="+mn-lt"/>
                          <a:ea typeface="+mn-ea"/>
                          <a:cs typeface="+mn-cs"/>
                        </a:rPr>
                        <a:t> public String </a:t>
                      </a:r>
                      <a:r>
                        <a:rPr kumimoji="0" lang="en-US" sz="1800" kern="1200" dirty="0" err="1" smtClean="0">
                          <a:solidFill>
                            <a:schemeClr val="dk1"/>
                          </a:solidFill>
                          <a:effectLst/>
                          <a:latin typeface="+mn-lt"/>
                          <a:ea typeface="+mn-ea"/>
                          <a:cs typeface="+mn-cs"/>
                        </a:rPr>
                        <a:t>getName</a:t>
                      </a:r>
                      <a:r>
                        <a:rPr kumimoji="0" lang="en-US" sz="1800" kern="1200" dirty="0" smtClean="0">
                          <a:solidFill>
                            <a:schemeClr val="dk1"/>
                          </a:solidFill>
                          <a:effectLst/>
                          <a:latin typeface="+mn-lt"/>
                          <a:ea typeface="+mn-ea"/>
                          <a:cs typeface="+mn-cs"/>
                        </a:rPr>
                        <a:t>() {</a:t>
                      </a:r>
                    </a:p>
                    <a:p>
                      <a:pPr lvl="0"/>
                      <a:r>
                        <a:rPr kumimoji="0" lang="en-US" sz="1800" kern="1200" dirty="0" smtClean="0">
                          <a:solidFill>
                            <a:schemeClr val="dk1"/>
                          </a:solidFill>
                          <a:effectLst/>
                          <a:latin typeface="+mn-lt"/>
                          <a:ea typeface="+mn-ea"/>
                          <a:cs typeface="+mn-cs"/>
                        </a:rPr>
                        <a:t>        return name;</a:t>
                      </a:r>
                    </a:p>
                    <a:p>
                      <a:pPr lvl="0"/>
                      <a:r>
                        <a:rPr kumimoji="0" lang="en-US" sz="1800" kern="1200" dirty="0" smtClean="0">
                          <a:solidFill>
                            <a:schemeClr val="dk1"/>
                          </a:solidFill>
                          <a:effectLst/>
                          <a:latin typeface="+mn-lt"/>
                          <a:ea typeface="+mn-ea"/>
                          <a:cs typeface="+mn-cs"/>
                        </a:rPr>
                        <a:t> }</a:t>
                      </a:r>
                    </a:p>
                    <a:p>
                      <a:pPr lvl="0"/>
                      <a:r>
                        <a:rPr kumimoji="0" lang="en-US" sz="1800" kern="1200" dirty="0" smtClean="0">
                          <a:solidFill>
                            <a:schemeClr val="dk1"/>
                          </a:solidFill>
                          <a:effectLst/>
                          <a:latin typeface="+mn-lt"/>
                          <a:ea typeface="+mn-ea"/>
                          <a:cs typeface="+mn-cs"/>
                        </a:rPr>
                        <a:t> public void </a:t>
                      </a:r>
                      <a:r>
                        <a:rPr kumimoji="0" lang="en-US" sz="1800" kern="1200" dirty="0" err="1" smtClean="0">
                          <a:solidFill>
                            <a:schemeClr val="dk1"/>
                          </a:solidFill>
                          <a:effectLst/>
                          <a:latin typeface="+mn-lt"/>
                          <a:ea typeface="+mn-ea"/>
                          <a:cs typeface="+mn-cs"/>
                        </a:rPr>
                        <a:t>setName</a:t>
                      </a:r>
                      <a:r>
                        <a:rPr kumimoji="0" lang="en-US" sz="1800" kern="1200" dirty="0" smtClean="0">
                          <a:solidFill>
                            <a:schemeClr val="dk1"/>
                          </a:solidFill>
                          <a:effectLst/>
                          <a:latin typeface="+mn-lt"/>
                          <a:ea typeface="+mn-ea"/>
                          <a:cs typeface="+mn-cs"/>
                        </a:rPr>
                        <a:t>(String name) {</a:t>
                      </a:r>
                    </a:p>
                    <a:p>
                      <a:pPr lvl="0"/>
                      <a:r>
                        <a:rPr kumimoji="0" lang="en-US" sz="1800" kern="1200" dirty="0" smtClean="0">
                          <a:solidFill>
                            <a:schemeClr val="dk1"/>
                          </a:solidFill>
                          <a:effectLst/>
                          <a:latin typeface="+mn-lt"/>
                          <a:ea typeface="+mn-ea"/>
                          <a:cs typeface="+mn-cs"/>
                        </a:rPr>
                        <a:t>        this.name = name; }</a:t>
                      </a:r>
                    </a:p>
                    <a:p>
                      <a:pPr lvl="0"/>
                      <a:r>
                        <a:rPr kumimoji="0" lang="en-US" sz="1800" kern="1200" dirty="0" smtClean="0">
                          <a:solidFill>
                            <a:schemeClr val="dk1"/>
                          </a:solidFill>
                          <a:effectLst/>
                          <a:latin typeface="+mn-lt"/>
                          <a:ea typeface="+mn-ea"/>
                          <a:cs typeface="+mn-cs"/>
                        </a:rPr>
                        <a:t> public </a:t>
                      </a:r>
                      <a:r>
                        <a:rPr kumimoji="0" lang="en-US" sz="1800" kern="1200" dirty="0" err="1" smtClean="0">
                          <a:solidFill>
                            <a:schemeClr val="dk1"/>
                          </a:solidFill>
                          <a:effectLst/>
                          <a:latin typeface="+mn-lt"/>
                          <a:ea typeface="+mn-ea"/>
                          <a:cs typeface="+mn-cs"/>
                        </a:rPr>
                        <a:t>int</a:t>
                      </a:r>
                      <a:r>
                        <a:rPr kumimoji="0" lang="en-US" sz="1800" kern="1200" dirty="0" smtClean="0">
                          <a:solidFill>
                            <a:schemeClr val="dk1"/>
                          </a:solidFill>
                          <a:effectLst/>
                          <a:latin typeface="+mn-lt"/>
                          <a:ea typeface="+mn-ea"/>
                          <a:cs typeface="+mn-cs"/>
                        </a:rPr>
                        <a:t> </a:t>
                      </a:r>
                      <a:r>
                        <a:rPr kumimoji="0" lang="en-US" sz="1800" kern="1200" dirty="0" err="1" smtClean="0">
                          <a:solidFill>
                            <a:schemeClr val="dk1"/>
                          </a:solidFill>
                          <a:effectLst/>
                          <a:latin typeface="+mn-lt"/>
                          <a:ea typeface="+mn-ea"/>
                          <a:cs typeface="+mn-cs"/>
                        </a:rPr>
                        <a:t>getId</a:t>
                      </a:r>
                      <a:r>
                        <a:rPr kumimoji="0" lang="en-US" sz="1800" kern="1200" dirty="0" smtClean="0">
                          <a:solidFill>
                            <a:schemeClr val="dk1"/>
                          </a:solidFill>
                          <a:effectLst/>
                          <a:latin typeface="+mn-lt"/>
                          <a:ea typeface="+mn-ea"/>
                          <a:cs typeface="+mn-cs"/>
                        </a:rPr>
                        <a:t>() {</a:t>
                      </a:r>
                    </a:p>
                    <a:p>
                      <a:pPr lvl="0"/>
                      <a:r>
                        <a:rPr kumimoji="0" lang="en-US" sz="1800" kern="1200" dirty="0" smtClean="0">
                          <a:solidFill>
                            <a:schemeClr val="dk1"/>
                          </a:solidFill>
                          <a:effectLst/>
                          <a:latin typeface="+mn-lt"/>
                          <a:ea typeface="+mn-ea"/>
                          <a:cs typeface="+mn-cs"/>
                        </a:rPr>
                        <a:t>        return id;}</a:t>
                      </a:r>
                    </a:p>
                    <a:p>
                      <a:pPr lvl="0"/>
                      <a:r>
                        <a:rPr kumimoji="0" lang="en-US" sz="1800" kern="1200" dirty="0" smtClean="0">
                          <a:solidFill>
                            <a:schemeClr val="dk1"/>
                          </a:solidFill>
                          <a:effectLst/>
                          <a:latin typeface="+mn-lt"/>
                          <a:ea typeface="+mn-ea"/>
                          <a:cs typeface="+mn-cs"/>
                        </a:rPr>
                        <a:t>public void </a:t>
                      </a:r>
                      <a:r>
                        <a:rPr kumimoji="0" lang="en-US" sz="1800" kern="1200" dirty="0" err="1" smtClean="0">
                          <a:solidFill>
                            <a:schemeClr val="dk1"/>
                          </a:solidFill>
                          <a:effectLst/>
                          <a:latin typeface="+mn-lt"/>
                          <a:ea typeface="+mn-ea"/>
                          <a:cs typeface="+mn-cs"/>
                        </a:rPr>
                        <a:t>setId</a:t>
                      </a:r>
                      <a:r>
                        <a:rPr kumimoji="0" lang="en-US" sz="1800" kern="1200" dirty="0" smtClean="0">
                          <a:solidFill>
                            <a:schemeClr val="dk1"/>
                          </a:solidFill>
                          <a:effectLst/>
                          <a:latin typeface="+mn-lt"/>
                          <a:ea typeface="+mn-ea"/>
                          <a:cs typeface="+mn-cs"/>
                        </a:rPr>
                        <a:t>(</a:t>
                      </a:r>
                      <a:r>
                        <a:rPr kumimoji="0" lang="en-US" sz="1800" kern="1200" dirty="0" err="1" smtClean="0">
                          <a:solidFill>
                            <a:schemeClr val="dk1"/>
                          </a:solidFill>
                          <a:effectLst/>
                          <a:latin typeface="+mn-lt"/>
                          <a:ea typeface="+mn-ea"/>
                          <a:cs typeface="+mn-cs"/>
                        </a:rPr>
                        <a:t>int</a:t>
                      </a:r>
                      <a:r>
                        <a:rPr kumimoji="0" lang="en-US" sz="1800" kern="1200" dirty="0" smtClean="0">
                          <a:solidFill>
                            <a:schemeClr val="dk1"/>
                          </a:solidFill>
                          <a:effectLst/>
                          <a:latin typeface="+mn-lt"/>
                          <a:ea typeface="+mn-ea"/>
                          <a:cs typeface="+mn-cs"/>
                        </a:rPr>
                        <a:t> id) {</a:t>
                      </a:r>
                    </a:p>
                    <a:p>
                      <a:pPr lvl="0"/>
                      <a:r>
                        <a:rPr kumimoji="0" lang="en-US" sz="1800" kern="1200" dirty="0" smtClean="0">
                          <a:solidFill>
                            <a:schemeClr val="dk1"/>
                          </a:solidFill>
                          <a:effectLst/>
                          <a:latin typeface="+mn-lt"/>
                          <a:ea typeface="+mn-ea"/>
                          <a:cs typeface="+mn-cs"/>
                        </a:rPr>
                        <a:t>        this.id = id;</a:t>
                      </a:r>
                    </a:p>
                    <a:p>
                      <a:pPr lvl="0"/>
                      <a:r>
                        <a:rPr kumimoji="0" lang="en-US" sz="1800" kern="1200" dirty="0" smtClean="0">
                          <a:solidFill>
                            <a:schemeClr val="dk1"/>
                          </a:solidFill>
                          <a:effectLst/>
                          <a:latin typeface="+mn-lt"/>
                          <a:ea typeface="+mn-ea"/>
                          <a:cs typeface="+mn-cs"/>
                        </a:rPr>
                        <a:t>}</a:t>
                      </a:r>
                    </a:p>
                    <a:p>
                      <a:pPr lvl="0"/>
                      <a:r>
                        <a:rPr kumimoji="0" lang="en-US" sz="1800" kern="1200" dirty="0" smtClean="0">
                          <a:solidFill>
                            <a:schemeClr val="dk1"/>
                          </a:solidFill>
                          <a:effectLst/>
                          <a:latin typeface="+mn-lt"/>
                          <a:ea typeface="+mn-ea"/>
                          <a:cs typeface="+mn-cs"/>
                        </a:rPr>
                        <a:t>public Employee(String name, </a:t>
                      </a:r>
                      <a:r>
                        <a:rPr kumimoji="0" lang="en-US" sz="1800" kern="1200" dirty="0" err="1" smtClean="0">
                          <a:solidFill>
                            <a:schemeClr val="dk1"/>
                          </a:solidFill>
                          <a:effectLst/>
                          <a:latin typeface="+mn-lt"/>
                          <a:ea typeface="+mn-ea"/>
                          <a:cs typeface="+mn-cs"/>
                        </a:rPr>
                        <a:t>int</a:t>
                      </a:r>
                      <a:r>
                        <a:rPr kumimoji="0" lang="en-US" sz="1800" kern="1200" dirty="0" smtClean="0">
                          <a:solidFill>
                            <a:schemeClr val="dk1"/>
                          </a:solidFill>
                          <a:effectLst/>
                          <a:latin typeface="+mn-lt"/>
                          <a:ea typeface="+mn-ea"/>
                          <a:cs typeface="+mn-cs"/>
                        </a:rPr>
                        <a:t> id) {</a:t>
                      </a:r>
                    </a:p>
                    <a:p>
                      <a:pPr lvl="0"/>
                      <a:r>
                        <a:rPr kumimoji="0" lang="en-US" sz="1800" kern="1200" dirty="0" smtClean="0">
                          <a:solidFill>
                            <a:schemeClr val="dk1"/>
                          </a:solidFill>
                          <a:effectLst/>
                          <a:latin typeface="+mn-lt"/>
                          <a:ea typeface="+mn-ea"/>
                          <a:cs typeface="+mn-cs"/>
                        </a:rPr>
                        <a:t>        this.name=name;</a:t>
                      </a:r>
                    </a:p>
                    <a:p>
                      <a:pPr lvl="0"/>
                      <a:r>
                        <a:rPr kumimoji="0" lang="en-US" sz="1800" kern="1200" dirty="0" smtClean="0">
                          <a:solidFill>
                            <a:schemeClr val="dk1"/>
                          </a:solidFill>
                          <a:effectLst/>
                          <a:latin typeface="+mn-lt"/>
                          <a:ea typeface="+mn-ea"/>
                          <a:cs typeface="+mn-cs"/>
                        </a:rPr>
                        <a:t>        this.id=id;</a:t>
                      </a:r>
                    </a:p>
                    <a:p>
                      <a:pPr lvl="0"/>
                      <a:r>
                        <a:rPr kumimoji="0" lang="en-US" sz="1800" kern="1200" dirty="0" smtClean="0">
                          <a:solidFill>
                            <a:schemeClr val="dk1"/>
                          </a:solidFill>
                          <a:effectLst/>
                          <a:latin typeface="+mn-lt"/>
                          <a:ea typeface="+mn-ea"/>
                          <a:cs typeface="+mn-cs"/>
                        </a:rPr>
                        <a:t>}</a:t>
                      </a:r>
                    </a:p>
                    <a:p>
                      <a:pPr lvl="0"/>
                      <a:r>
                        <a:rPr kumimoji="0" lang="en-US" sz="1800" kern="1200" dirty="0" smtClean="0">
                          <a:solidFill>
                            <a:schemeClr val="dk1"/>
                          </a:solidFill>
                          <a:effectLst/>
                          <a:latin typeface="+mn-lt"/>
                          <a:ea typeface="+mn-ea"/>
                          <a:cs typeface="+mn-cs"/>
                        </a:rPr>
                        <a:t> </a:t>
                      </a:r>
                      <a:br>
                        <a:rPr kumimoji="0" lang="en-US" sz="1800" kern="1200" dirty="0" smtClean="0">
                          <a:solidFill>
                            <a:schemeClr val="dk1"/>
                          </a:solidFill>
                          <a:effectLst/>
                          <a:latin typeface="+mn-lt"/>
                          <a:ea typeface="+mn-ea"/>
                          <a:cs typeface="+mn-cs"/>
                        </a:rPr>
                      </a:br>
                      <a:endParaRPr lang="en-US"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lvl="0"/>
                      <a:r>
                        <a:rPr kumimoji="0" lang="en-US" sz="1800" kern="1200" dirty="0" smtClean="0">
                          <a:solidFill>
                            <a:schemeClr val="dk1"/>
                          </a:solidFill>
                          <a:effectLst/>
                          <a:latin typeface="+mn-lt"/>
                          <a:ea typeface="+mn-ea"/>
                          <a:cs typeface="+mn-cs"/>
                        </a:rPr>
                        <a:t> @Override</a:t>
                      </a:r>
                    </a:p>
                    <a:p>
                      <a:pPr lvl="0"/>
                      <a:r>
                        <a:rPr kumimoji="0" lang="en-US" sz="1800" kern="1200" dirty="0" smtClean="0">
                          <a:solidFill>
                            <a:schemeClr val="dk1"/>
                          </a:solidFill>
                          <a:effectLst/>
                          <a:latin typeface="+mn-lt"/>
                          <a:ea typeface="+mn-ea"/>
                          <a:cs typeface="+mn-cs"/>
                        </a:rPr>
                        <a:t> public </a:t>
                      </a:r>
                      <a:r>
                        <a:rPr kumimoji="0" lang="en-US" sz="1800" kern="1200" dirty="0" err="1" smtClean="0">
                          <a:solidFill>
                            <a:schemeClr val="dk1"/>
                          </a:solidFill>
                          <a:effectLst/>
                          <a:latin typeface="+mn-lt"/>
                          <a:ea typeface="+mn-ea"/>
                          <a:cs typeface="+mn-cs"/>
                        </a:rPr>
                        <a:t>int</a:t>
                      </a:r>
                      <a:r>
                        <a:rPr kumimoji="0" lang="en-US" sz="1800" kern="1200" dirty="0" smtClean="0">
                          <a:solidFill>
                            <a:schemeClr val="dk1"/>
                          </a:solidFill>
                          <a:effectLst/>
                          <a:latin typeface="+mn-lt"/>
                          <a:ea typeface="+mn-ea"/>
                          <a:cs typeface="+mn-cs"/>
                        </a:rPr>
                        <a:t> </a:t>
                      </a:r>
                      <a:r>
                        <a:rPr kumimoji="0" lang="en-US" sz="1800" kern="1200" dirty="0" err="1" smtClean="0">
                          <a:solidFill>
                            <a:schemeClr val="dk1"/>
                          </a:solidFill>
                          <a:effectLst/>
                          <a:latin typeface="+mn-lt"/>
                          <a:ea typeface="+mn-ea"/>
                          <a:cs typeface="+mn-cs"/>
                        </a:rPr>
                        <a:t>compareTo</a:t>
                      </a:r>
                      <a:r>
                        <a:rPr kumimoji="0" lang="en-US" sz="1800" kern="1200" dirty="0" smtClean="0">
                          <a:solidFill>
                            <a:schemeClr val="dk1"/>
                          </a:solidFill>
                          <a:effectLst/>
                          <a:latin typeface="+mn-lt"/>
                          <a:ea typeface="+mn-ea"/>
                          <a:cs typeface="+mn-cs"/>
                        </a:rPr>
                        <a:t>(Object in) {</a:t>
                      </a:r>
                    </a:p>
                    <a:p>
                      <a:pPr lvl="0"/>
                      <a:r>
                        <a:rPr kumimoji="0" lang="en-US" sz="1800" kern="1200" dirty="0" smtClean="0">
                          <a:solidFill>
                            <a:schemeClr val="dk1"/>
                          </a:solidFill>
                          <a:effectLst/>
                          <a:latin typeface="+mn-lt"/>
                          <a:ea typeface="+mn-ea"/>
                          <a:cs typeface="+mn-cs"/>
                        </a:rPr>
                        <a:t>        return  new Integer(this.id).</a:t>
                      </a:r>
                      <a:r>
                        <a:rPr kumimoji="0" lang="en-US" sz="1800" kern="1200" dirty="0" err="1" smtClean="0">
                          <a:solidFill>
                            <a:schemeClr val="dk1"/>
                          </a:solidFill>
                          <a:effectLst/>
                          <a:latin typeface="+mn-lt"/>
                          <a:ea typeface="+mn-ea"/>
                          <a:cs typeface="+mn-cs"/>
                        </a:rPr>
                        <a:t>compareTo</a:t>
                      </a:r>
                      <a:r>
                        <a:rPr kumimoji="0" lang="en-US" sz="1800" kern="1200" dirty="0" smtClean="0">
                          <a:solidFill>
                            <a:schemeClr val="dk1"/>
                          </a:solidFill>
                          <a:effectLst/>
                          <a:latin typeface="+mn-lt"/>
                          <a:ea typeface="+mn-ea"/>
                          <a:cs typeface="+mn-cs"/>
                        </a:rPr>
                        <a:t>(((Employee)in).id);}</a:t>
                      </a:r>
                    </a:p>
                    <a:p>
                      <a:pPr lvl="0"/>
                      <a:r>
                        <a:rPr kumimoji="0" lang="en-US" sz="1800" kern="1200" dirty="0" smtClean="0">
                          <a:solidFill>
                            <a:schemeClr val="dk1"/>
                          </a:solidFill>
                          <a:effectLst/>
                          <a:latin typeface="+mn-lt"/>
                          <a:ea typeface="+mn-ea"/>
                          <a:cs typeface="+mn-cs"/>
                        </a:rPr>
                        <a:t>public static void main(String[] </a:t>
                      </a:r>
                      <a:r>
                        <a:rPr kumimoji="0" lang="en-US" sz="1800" kern="1200" dirty="0" err="1" smtClean="0">
                          <a:solidFill>
                            <a:schemeClr val="dk1"/>
                          </a:solidFill>
                          <a:effectLst/>
                          <a:latin typeface="+mn-lt"/>
                          <a:ea typeface="+mn-ea"/>
                          <a:cs typeface="+mn-cs"/>
                        </a:rPr>
                        <a:t>args</a:t>
                      </a:r>
                      <a:r>
                        <a:rPr kumimoji="0" lang="en-US" sz="1800" kern="1200" dirty="0" smtClean="0">
                          <a:solidFill>
                            <a:schemeClr val="dk1"/>
                          </a:solidFill>
                          <a:effectLst/>
                          <a:latin typeface="+mn-lt"/>
                          <a:ea typeface="+mn-ea"/>
                          <a:cs typeface="+mn-cs"/>
                        </a:rPr>
                        <a:t>) {Employee e1= new Employee("xyz", 37);</a:t>
                      </a:r>
                    </a:p>
                    <a:p>
                      <a:pPr lvl="0"/>
                      <a:r>
                        <a:rPr kumimoji="0" lang="en-US" sz="1800" kern="1200" dirty="0" smtClean="0">
                          <a:solidFill>
                            <a:schemeClr val="dk1"/>
                          </a:solidFill>
                          <a:effectLst/>
                          <a:latin typeface="+mn-lt"/>
                          <a:ea typeface="+mn-ea"/>
                          <a:cs typeface="+mn-cs"/>
                        </a:rPr>
                        <a:t>        Employee e2= new Employee("</a:t>
                      </a:r>
                      <a:r>
                        <a:rPr kumimoji="0" lang="en-US" sz="1800" kern="1200" dirty="0" err="1" smtClean="0">
                          <a:solidFill>
                            <a:schemeClr val="dk1"/>
                          </a:solidFill>
                          <a:effectLst/>
                          <a:latin typeface="+mn-lt"/>
                          <a:ea typeface="+mn-ea"/>
                          <a:cs typeface="+mn-cs"/>
                        </a:rPr>
                        <a:t>abc</a:t>
                      </a:r>
                      <a:r>
                        <a:rPr kumimoji="0" lang="en-US" sz="1800" kern="1200" dirty="0" smtClean="0">
                          <a:solidFill>
                            <a:schemeClr val="dk1"/>
                          </a:solidFill>
                          <a:effectLst/>
                          <a:latin typeface="+mn-lt"/>
                          <a:ea typeface="+mn-ea"/>
                          <a:cs typeface="+mn-cs"/>
                        </a:rPr>
                        <a:t>", 46);</a:t>
                      </a:r>
                    </a:p>
                    <a:p>
                      <a:pPr lvl="0"/>
                      <a:r>
                        <a:rPr kumimoji="0" lang="en-US" sz="1800" kern="1200" dirty="0" smtClean="0">
                          <a:solidFill>
                            <a:schemeClr val="dk1"/>
                          </a:solidFill>
                          <a:effectLst/>
                          <a:latin typeface="+mn-lt"/>
                          <a:ea typeface="+mn-ea"/>
                          <a:cs typeface="+mn-cs"/>
                        </a:rPr>
                        <a:t>        Employee e3= new Employee("</a:t>
                      </a:r>
                      <a:r>
                        <a:rPr kumimoji="0" lang="en-US" sz="1800" kern="1200" dirty="0" err="1" smtClean="0">
                          <a:solidFill>
                            <a:schemeClr val="dk1"/>
                          </a:solidFill>
                          <a:effectLst/>
                          <a:latin typeface="+mn-lt"/>
                          <a:ea typeface="+mn-ea"/>
                          <a:cs typeface="+mn-cs"/>
                        </a:rPr>
                        <a:t>sai</a:t>
                      </a:r>
                      <a:r>
                        <a:rPr kumimoji="0" lang="en-US" sz="1800" kern="1200" dirty="0" smtClean="0">
                          <a:solidFill>
                            <a:schemeClr val="dk1"/>
                          </a:solidFill>
                          <a:effectLst/>
                          <a:latin typeface="+mn-lt"/>
                          <a:ea typeface="+mn-ea"/>
                          <a:cs typeface="+mn-cs"/>
                        </a:rPr>
                        <a:t>", 38);</a:t>
                      </a:r>
                    </a:p>
                    <a:p>
                      <a:pPr lvl="0"/>
                      <a:r>
                        <a:rPr kumimoji="0" lang="en-US" sz="1800" kern="1200" dirty="0" smtClean="0">
                          <a:solidFill>
                            <a:schemeClr val="dk1"/>
                          </a:solidFill>
                          <a:effectLst/>
                          <a:latin typeface="+mn-lt"/>
                          <a:ea typeface="+mn-ea"/>
                          <a:cs typeface="+mn-cs"/>
                        </a:rPr>
                        <a:t>  </a:t>
                      </a:r>
                      <a:r>
                        <a:rPr kumimoji="0" lang="en-US" sz="1800" kern="1200" dirty="0" err="1" smtClean="0">
                          <a:solidFill>
                            <a:schemeClr val="dk1"/>
                          </a:solidFill>
                          <a:effectLst/>
                          <a:latin typeface="+mn-lt"/>
                          <a:ea typeface="+mn-ea"/>
                          <a:cs typeface="+mn-cs"/>
                        </a:rPr>
                        <a:t>ArrayList</a:t>
                      </a:r>
                      <a:r>
                        <a:rPr kumimoji="0" lang="en-US" sz="1800" kern="1200" dirty="0" smtClean="0">
                          <a:solidFill>
                            <a:schemeClr val="dk1"/>
                          </a:solidFill>
                          <a:effectLst/>
                          <a:latin typeface="+mn-lt"/>
                          <a:ea typeface="+mn-ea"/>
                          <a:cs typeface="+mn-cs"/>
                        </a:rPr>
                        <a:t> al= new </a:t>
                      </a:r>
                      <a:r>
                        <a:rPr kumimoji="0" lang="en-US" sz="1800" kern="1200" dirty="0" err="1" smtClean="0">
                          <a:solidFill>
                            <a:schemeClr val="dk1"/>
                          </a:solidFill>
                          <a:effectLst/>
                          <a:latin typeface="+mn-lt"/>
                          <a:ea typeface="+mn-ea"/>
                          <a:cs typeface="+mn-cs"/>
                        </a:rPr>
                        <a:t>ArrayList</a:t>
                      </a:r>
                      <a:r>
                        <a:rPr kumimoji="0" lang="en-US" sz="1800" kern="1200" dirty="0" smtClean="0">
                          <a:solidFill>
                            <a:schemeClr val="dk1"/>
                          </a:solidFill>
                          <a:effectLst/>
                          <a:latin typeface="+mn-lt"/>
                          <a:ea typeface="+mn-ea"/>
                          <a:cs typeface="+mn-cs"/>
                        </a:rPr>
                        <a:t>();</a:t>
                      </a:r>
                    </a:p>
                    <a:p>
                      <a:pPr lvl="0"/>
                      <a:r>
                        <a:rPr kumimoji="0" lang="en-US" sz="1800" kern="1200" dirty="0" smtClean="0">
                          <a:solidFill>
                            <a:schemeClr val="dk1"/>
                          </a:solidFill>
                          <a:effectLst/>
                          <a:latin typeface="+mn-lt"/>
                          <a:ea typeface="+mn-ea"/>
                          <a:cs typeface="+mn-cs"/>
                        </a:rPr>
                        <a:t>         </a:t>
                      </a:r>
                      <a:r>
                        <a:rPr kumimoji="0" lang="en-US" sz="1800" kern="1200" dirty="0" err="1" smtClean="0">
                          <a:solidFill>
                            <a:schemeClr val="dk1"/>
                          </a:solidFill>
                          <a:effectLst/>
                          <a:latin typeface="+mn-lt"/>
                          <a:ea typeface="+mn-ea"/>
                          <a:cs typeface="+mn-cs"/>
                        </a:rPr>
                        <a:t>al.add</a:t>
                      </a:r>
                      <a:r>
                        <a:rPr kumimoji="0" lang="en-US" sz="1800" kern="1200" dirty="0" smtClean="0">
                          <a:solidFill>
                            <a:schemeClr val="dk1"/>
                          </a:solidFill>
                          <a:effectLst/>
                          <a:latin typeface="+mn-lt"/>
                          <a:ea typeface="+mn-ea"/>
                          <a:cs typeface="+mn-cs"/>
                        </a:rPr>
                        <a:t>(e1);</a:t>
                      </a:r>
                    </a:p>
                    <a:p>
                      <a:pPr lvl="0"/>
                      <a:r>
                        <a:rPr kumimoji="0" lang="en-US" sz="1800" kern="1200" dirty="0" smtClean="0">
                          <a:solidFill>
                            <a:schemeClr val="dk1"/>
                          </a:solidFill>
                          <a:effectLst/>
                          <a:latin typeface="+mn-lt"/>
                          <a:ea typeface="+mn-ea"/>
                          <a:cs typeface="+mn-cs"/>
                        </a:rPr>
                        <a:t>        </a:t>
                      </a:r>
                      <a:r>
                        <a:rPr kumimoji="0" lang="en-US" sz="1800" kern="1200" dirty="0" err="1" smtClean="0">
                          <a:solidFill>
                            <a:schemeClr val="dk1"/>
                          </a:solidFill>
                          <a:effectLst/>
                          <a:latin typeface="+mn-lt"/>
                          <a:ea typeface="+mn-ea"/>
                          <a:cs typeface="+mn-cs"/>
                        </a:rPr>
                        <a:t>al.add</a:t>
                      </a:r>
                      <a:r>
                        <a:rPr kumimoji="0" lang="en-US" sz="1800" kern="1200" dirty="0" smtClean="0">
                          <a:solidFill>
                            <a:schemeClr val="dk1"/>
                          </a:solidFill>
                          <a:effectLst/>
                          <a:latin typeface="+mn-lt"/>
                          <a:ea typeface="+mn-ea"/>
                          <a:cs typeface="+mn-cs"/>
                        </a:rPr>
                        <a:t>(e2);</a:t>
                      </a:r>
                    </a:p>
                    <a:p>
                      <a:pPr lvl="0"/>
                      <a:r>
                        <a:rPr kumimoji="0" lang="en-US" sz="1800" kern="1200" dirty="0" smtClean="0">
                          <a:solidFill>
                            <a:schemeClr val="dk1"/>
                          </a:solidFill>
                          <a:effectLst/>
                          <a:latin typeface="+mn-lt"/>
                          <a:ea typeface="+mn-ea"/>
                          <a:cs typeface="+mn-cs"/>
                        </a:rPr>
                        <a:t>        </a:t>
                      </a:r>
                      <a:r>
                        <a:rPr kumimoji="0" lang="en-US" sz="1800" kern="1200" dirty="0" err="1" smtClean="0">
                          <a:solidFill>
                            <a:schemeClr val="dk1"/>
                          </a:solidFill>
                          <a:effectLst/>
                          <a:latin typeface="+mn-lt"/>
                          <a:ea typeface="+mn-ea"/>
                          <a:cs typeface="+mn-cs"/>
                        </a:rPr>
                        <a:t>al.add</a:t>
                      </a:r>
                      <a:r>
                        <a:rPr kumimoji="0" lang="en-US" sz="1800" kern="1200" dirty="0" smtClean="0">
                          <a:solidFill>
                            <a:schemeClr val="dk1"/>
                          </a:solidFill>
                          <a:effectLst/>
                          <a:latin typeface="+mn-lt"/>
                          <a:ea typeface="+mn-ea"/>
                          <a:cs typeface="+mn-cs"/>
                        </a:rPr>
                        <a:t>(e3);</a:t>
                      </a:r>
                    </a:p>
                    <a:p>
                      <a:pPr lvl="0"/>
                      <a:r>
                        <a:rPr kumimoji="0" lang="en-US" sz="1800" kern="1200" dirty="0" smtClean="0">
                          <a:solidFill>
                            <a:schemeClr val="dk1"/>
                          </a:solidFill>
                          <a:effectLst/>
                          <a:latin typeface="+mn-lt"/>
                          <a:ea typeface="+mn-ea"/>
                          <a:cs typeface="+mn-cs"/>
                        </a:rPr>
                        <a:t>        </a:t>
                      </a:r>
                      <a:r>
                        <a:rPr kumimoji="0" lang="en-US" sz="1800" kern="1200" dirty="0" err="1" smtClean="0">
                          <a:solidFill>
                            <a:schemeClr val="dk1"/>
                          </a:solidFill>
                          <a:effectLst/>
                          <a:latin typeface="+mn-lt"/>
                          <a:ea typeface="+mn-ea"/>
                          <a:cs typeface="+mn-cs"/>
                        </a:rPr>
                        <a:t>Collections.sort</a:t>
                      </a:r>
                      <a:r>
                        <a:rPr kumimoji="0" lang="en-US" sz="1800" kern="1200" dirty="0" smtClean="0">
                          <a:solidFill>
                            <a:schemeClr val="dk1"/>
                          </a:solidFill>
                          <a:effectLst/>
                          <a:latin typeface="+mn-lt"/>
                          <a:ea typeface="+mn-ea"/>
                          <a:cs typeface="+mn-cs"/>
                        </a:rPr>
                        <a:t>(al);</a:t>
                      </a:r>
                    </a:p>
                    <a:p>
                      <a:pPr lvl="0"/>
                      <a:r>
                        <a:rPr kumimoji="0" lang="en-US" sz="1800" kern="1200" dirty="0" smtClean="0">
                          <a:solidFill>
                            <a:schemeClr val="dk1"/>
                          </a:solidFill>
                          <a:effectLst/>
                          <a:latin typeface="+mn-lt"/>
                          <a:ea typeface="+mn-ea"/>
                          <a:cs typeface="+mn-cs"/>
                        </a:rPr>
                        <a:t>        Iterator </a:t>
                      </a:r>
                      <a:r>
                        <a:rPr kumimoji="0" lang="en-US" sz="1800" kern="1200" dirty="0" err="1" smtClean="0">
                          <a:solidFill>
                            <a:schemeClr val="dk1"/>
                          </a:solidFill>
                          <a:effectLst/>
                          <a:latin typeface="+mn-lt"/>
                          <a:ea typeface="+mn-ea"/>
                          <a:cs typeface="+mn-cs"/>
                        </a:rPr>
                        <a:t>itr</a:t>
                      </a:r>
                      <a:r>
                        <a:rPr kumimoji="0" lang="en-US" sz="1800" kern="1200" dirty="0" smtClean="0">
                          <a:solidFill>
                            <a:schemeClr val="dk1"/>
                          </a:solidFill>
                          <a:effectLst/>
                          <a:latin typeface="+mn-lt"/>
                          <a:ea typeface="+mn-ea"/>
                          <a:cs typeface="+mn-cs"/>
                        </a:rPr>
                        <a:t>= </a:t>
                      </a:r>
                      <a:r>
                        <a:rPr kumimoji="0" lang="en-US" sz="1800" kern="1200" dirty="0" err="1" smtClean="0">
                          <a:solidFill>
                            <a:schemeClr val="dk1"/>
                          </a:solidFill>
                          <a:effectLst/>
                          <a:latin typeface="+mn-lt"/>
                          <a:ea typeface="+mn-ea"/>
                          <a:cs typeface="+mn-cs"/>
                        </a:rPr>
                        <a:t>al.iterator</a:t>
                      </a:r>
                      <a:r>
                        <a:rPr kumimoji="0" lang="en-US" sz="1800" kern="1200" dirty="0" smtClean="0">
                          <a:solidFill>
                            <a:schemeClr val="dk1"/>
                          </a:solidFill>
                          <a:effectLst/>
                          <a:latin typeface="+mn-lt"/>
                          <a:ea typeface="+mn-ea"/>
                          <a:cs typeface="+mn-cs"/>
                        </a:rPr>
                        <a:t>();</a:t>
                      </a:r>
                    </a:p>
                    <a:p>
                      <a:pPr lvl="0"/>
                      <a:r>
                        <a:rPr kumimoji="0" lang="en-US" sz="1800" kern="1200" dirty="0" smtClean="0">
                          <a:solidFill>
                            <a:schemeClr val="dk1"/>
                          </a:solidFill>
                          <a:effectLst/>
                          <a:latin typeface="+mn-lt"/>
                          <a:ea typeface="+mn-ea"/>
                          <a:cs typeface="+mn-cs"/>
                        </a:rPr>
                        <a:t>      while (</a:t>
                      </a:r>
                      <a:r>
                        <a:rPr kumimoji="0" lang="en-US" sz="1800" kern="1200" dirty="0" err="1" smtClean="0">
                          <a:solidFill>
                            <a:schemeClr val="dk1"/>
                          </a:solidFill>
                          <a:effectLst/>
                          <a:latin typeface="+mn-lt"/>
                          <a:ea typeface="+mn-ea"/>
                          <a:cs typeface="+mn-cs"/>
                        </a:rPr>
                        <a:t>itr.hasNext</a:t>
                      </a:r>
                      <a:r>
                        <a:rPr kumimoji="0" lang="en-US" sz="1800" kern="1200" dirty="0" smtClean="0">
                          <a:solidFill>
                            <a:schemeClr val="dk1"/>
                          </a:solidFill>
                          <a:effectLst/>
                          <a:latin typeface="+mn-lt"/>
                          <a:ea typeface="+mn-ea"/>
                          <a:cs typeface="+mn-cs"/>
                        </a:rPr>
                        <a:t>()) {</a:t>
                      </a:r>
                    </a:p>
                    <a:p>
                      <a:pPr lvl="0"/>
                      <a:r>
                        <a:rPr kumimoji="0" lang="en-US" sz="1800" kern="1200" dirty="0" smtClean="0">
                          <a:solidFill>
                            <a:schemeClr val="dk1"/>
                          </a:solidFill>
                          <a:effectLst/>
                          <a:latin typeface="+mn-lt"/>
                          <a:ea typeface="+mn-ea"/>
                          <a:cs typeface="+mn-cs"/>
                        </a:rPr>
                        <a:t> Employee </a:t>
                      </a:r>
                      <a:r>
                        <a:rPr kumimoji="0" lang="en-US" sz="1800" kern="1200" dirty="0" err="1" smtClean="0">
                          <a:solidFill>
                            <a:schemeClr val="dk1"/>
                          </a:solidFill>
                          <a:effectLst/>
                          <a:latin typeface="+mn-lt"/>
                          <a:ea typeface="+mn-ea"/>
                          <a:cs typeface="+mn-cs"/>
                        </a:rPr>
                        <a:t>em</a:t>
                      </a:r>
                      <a:r>
                        <a:rPr kumimoji="0" lang="en-US" sz="1800" kern="1200" dirty="0" smtClean="0">
                          <a:solidFill>
                            <a:schemeClr val="dk1"/>
                          </a:solidFill>
                          <a:effectLst/>
                          <a:latin typeface="+mn-lt"/>
                          <a:ea typeface="+mn-ea"/>
                          <a:cs typeface="+mn-cs"/>
                        </a:rPr>
                        <a:t> = (Employee) </a:t>
                      </a:r>
                      <a:r>
                        <a:rPr kumimoji="0" lang="en-US" sz="1800" kern="1200" dirty="0" err="1" smtClean="0">
                          <a:solidFill>
                            <a:schemeClr val="dk1"/>
                          </a:solidFill>
                          <a:effectLst/>
                          <a:latin typeface="+mn-lt"/>
                          <a:ea typeface="+mn-ea"/>
                          <a:cs typeface="+mn-cs"/>
                        </a:rPr>
                        <a:t>itr.next</a:t>
                      </a:r>
                      <a:r>
                        <a:rPr kumimoji="0" lang="en-US" sz="1800" kern="1200" dirty="0" smtClean="0">
                          <a:solidFill>
                            <a:schemeClr val="dk1"/>
                          </a:solidFill>
                          <a:effectLst/>
                          <a:latin typeface="+mn-lt"/>
                          <a:ea typeface="+mn-ea"/>
                          <a:cs typeface="+mn-cs"/>
                        </a:rPr>
                        <a:t>();</a:t>
                      </a:r>
                    </a:p>
                    <a:p>
                      <a:pPr lvl="0"/>
                      <a:r>
                        <a:rPr kumimoji="0" lang="en-US" sz="1800" kern="1200" dirty="0" smtClean="0">
                          <a:solidFill>
                            <a:schemeClr val="dk1"/>
                          </a:solidFill>
                          <a:effectLst/>
                          <a:latin typeface="+mn-lt"/>
                          <a:ea typeface="+mn-ea"/>
                          <a:cs typeface="+mn-cs"/>
                        </a:rPr>
                        <a:t> </a:t>
                      </a:r>
                      <a:r>
                        <a:rPr kumimoji="0" lang="en-US" sz="1800" kern="1200" dirty="0" err="1" smtClean="0">
                          <a:solidFill>
                            <a:schemeClr val="dk1"/>
                          </a:solidFill>
                          <a:effectLst/>
                          <a:latin typeface="+mn-lt"/>
                          <a:ea typeface="+mn-ea"/>
                          <a:cs typeface="+mn-cs"/>
                        </a:rPr>
                        <a:t>System.out.println</a:t>
                      </a:r>
                      <a:r>
                        <a:rPr kumimoji="0" lang="en-US" sz="1800" kern="1200" dirty="0" smtClean="0">
                          <a:solidFill>
                            <a:schemeClr val="dk1"/>
                          </a:solidFill>
                          <a:effectLst/>
                          <a:latin typeface="+mn-lt"/>
                          <a:ea typeface="+mn-ea"/>
                          <a:cs typeface="+mn-cs"/>
                        </a:rPr>
                        <a:t>(</a:t>
                      </a:r>
                      <a:r>
                        <a:rPr kumimoji="0" lang="en-US" sz="1800" kern="1200" dirty="0" err="1" smtClean="0">
                          <a:solidFill>
                            <a:schemeClr val="dk1"/>
                          </a:solidFill>
                          <a:effectLst/>
                          <a:latin typeface="+mn-lt"/>
                          <a:ea typeface="+mn-ea"/>
                          <a:cs typeface="+mn-cs"/>
                        </a:rPr>
                        <a:t>em.getId</a:t>
                      </a:r>
                      <a:r>
                        <a:rPr kumimoji="0" lang="en-US" sz="1800" kern="1200" dirty="0" smtClean="0">
                          <a:solidFill>
                            <a:schemeClr val="dk1"/>
                          </a:solidFill>
                          <a:effectLst/>
                          <a:latin typeface="+mn-lt"/>
                          <a:ea typeface="+mn-ea"/>
                          <a:cs typeface="+mn-cs"/>
                        </a:rPr>
                        <a:t>()+" "+</a:t>
                      </a:r>
                      <a:r>
                        <a:rPr kumimoji="0" lang="en-US" sz="1800" kern="1200" dirty="0" err="1" smtClean="0">
                          <a:solidFill>
                            <a:schemeClr val="dk1"/>
                          </a:solidFill>
                          <a:effectLst/>
                          <a:latin typeface="+mn-lt"/>
                          <a:ea typeface="+mn-ea"/>
                          <a:cs typeface="+mn-cs"/>
                        </a:rPr>
                        <a:t>em.getName</a:t>
                      </a:r>
                      <a:r>
                        <a:rPr kumimoji="0" lang="en-US" sz="1800" kern="1200" dirty="0" smtClean="0">
                          <a:solidFill>
                            <a:schemeClr val="dk1"/>
                          </a:solidFill>
                          <a:effectLst/>
                          <a:latin typeface="+mn-lt"/>
                          <a:ea typeface="+mn-ea"/>
                          <a:cs typeface="+mn-cs"/>
                        </a:rPr>
                        <a:t>());  }}}</a:t>
                      </a:r>
                    </a:p>
                    <a:p>
                      <a:pPr lvl="0"/>
                      <a:r>
                        <a:rPr kumimoji="0" lang="en-US" sz="1800" kern="1200" dirty="0" smtClean="0">
                          <a:solidFill>
                            <a:schemeClr val="dk1"/>
                          </a:solidFill>
                          <a:effectLst/>
                          <a:latin typeface="+mn-lt"/>
                          <a:ea typeface="+mn-ea"/>
                          <a:cs typeface="+mn-cs"/>
                        </a:rPr>
                        <a:t>Output</a:t>
                      </a:r>
                      <a:r>
                        <a:rPr kumimoji="0" lang="en-US" sz="1800" kern="1200" baseline="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37 xyz</a:t>
                      </a:r>
                    </a:p>
                    <a:p>
                      <a:pPr lvl="0"/>
                      <a:r>
                        <a:rPr kumimoji="0" lang="en-US" sz="1800" kern="1200" dirty="0" smtClean="0">
                          <a:solidFill>
                            <a:schemeClr val="dk1"/>
                          </a:solidFill>
                          <a:effectLst/>
                          <a:latin typeface="+mn-lt"/>
                          <a:ea typeface="+mn-ea"/>
                          <a:cs typeface="+mn-cs"/>
                        </a:rPr>
                        <a:t>38 </a:t>
                      </a:r>
                      <a:r>
                        <a:rPr kumimoji="0" lang="en-US" sz="1800" kern="1200" dirty="0" err="1" smtClean="0">
                          <a:solidFill>
                            <a:schemeClr val="dk1"/>
                          </a:solidFill>
                          <a:effectLst/>
                          <a:latin typeface="+mn-lt"/>
                          <a:ea typeface="+mn-ea"/>
                          <a:cs typeface="+mn-cs"/>
                        </a:rPr>
                        <a:t>sai</a:t>
                      </a:r>
                      <a:endParaRPr kumimoji="0" lang="en-US" sz="1800" kern="1200" dirty="0" smtClean="0">
                        <a:solidFill>
                          <a:schemeClr val="dk1"/>
                        </a:solidFill>
                        <a:effectLst/>
                        <a:latin typeface="+mn-lt"/>
                        <a:ea typeface="+mn-ea"/>
                        <a:cs typeface="+mn-cs"/>
                      </a:endParaRPr>
                    </a:p>
                    <a:p>
                      <a:pPr lvl="0"/>
                      <a:r>
                        <a:rPr kumimoji="0" lang="en-US" sz="1800" kern="1200" dirty="0" smtClean="0">
                          <a:solidFill>
                            <a:schemeClr val="dk1"/>
                          </a:solidFill>
                          <a:effectLst/>
                          <a:latin typeface="+mn-lt"/>
                          <a:ea typeface="+mn-ea"/>
                          <a:cs typeface="+mn-cs"/>
                        </a:rPr>
                        <a:t>46 </a:t>
                      </a:r>
                      <a:r>
                        <a:rPr kumimoji="0" lang="en-US" sz="1800" kern="1200" dirty="0" err="1" smtClean="0">
                          <a:solidFill>
                            <a:schemeClr val="dk1"/>
                          </a:solidFill>
                          <a:effectLst/>
                          <a:latin typeface="+mn-lt"/>
                          <a:ea typeface="+mn-ea"/>
                          <a:cs typeface="+mn-cs"/>
                        </a:rPr>
                        <a:t>abc</a:t>
                      </a:r>
                      <a:endParaRPr kumimoji="0" lang="en-US" sz="1800" kern="1200" dirty="0" smtClean="0">
                        <a:solidFill>
                          <a:schemeClr val="dk1"/>
                        </a:solidFill>
                        <a:effectLst/>
                        <a:latin typeface="+mn-lt"/>
                        <a:ea typeface="+mn-ea"/>
                        <a:cs typeface="+mn-cs"/>
                      </a:endParaRPr>
                    </a:p>
                    <a:p>
                      <a:pPr lvl="0"/>
                      <a:endParaRPr lang="en-US" dirty="0"/>
                    </a:p>
                  </a:txBody>
                  <a:tcPr>
                    <a:lnL w="12700" cap="flat" cmpd="sng" algn="ctr">
                      <a:solidFill>
                        <a:schemeClr val="tx1"/>
                      </a:solidFill>
                      <a:prstDash val="solid"/>
                      <a:round/>
                      <a:headEnd type="none" w="med" len="med"/>
                      <a:tailEnd type="none" w="med" len="med"/>
                    </a:lnL>
                    <a:solidFill>
                      <a:schemeClr val="bg1"/>
                    </a:solidFill>
                  </a:tcPr>
                </a:tc>
              </a:tr>
            </a:tbl>
          </a:graphicData>
        </a:graphic>
      </p:graphicFrame>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52</a:t>
            </a:fld>
            <a:endParaRPr lang="en-US" dirty="0"/>
          </a:p>
        </p:txBody>
      </p:sp>
    </p:spTree>
    <p:extLst>
      <p:ext uri="{BB962C8B-B14F-4D97-AF65-F5344CB8AC3E}">
        <p14:creationId xmlns:p14="http://schemas.microsoft.com/office/powerpoint/2010/main" val="1394340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14400"/>
            <a:ext cx="8229600" cy="4525963"/>
          </a:xfrm>
        </p:spPr>
        <p:txBody>
          <a:bodyPr>
            <a:normAutofit fontScale="85000" lnSpcReduction="20000"/>
          </a:bodyPr>
          <a:lstStyle/>
          <a:p>
            <a:pPr lvl="0"/>
            <a:r>
              <a:rPr lang="en-US" dirty="0"/>
              <a:t>Comparator Interface is actually from </a:t>
            </a:r>
            <a:r>
              <a:rPr lang="en-US" dirty="0" err="1"/>
              <a:t>java.util</a:t>
            </a:r>
            <a:r>
              <a:rPr lang="en-US" dirty="0"/>
              <a:t> package</a:t>
            </a:r>
            <a:r>
              <a:rPr lang="en-US" dirty="0" smtClean="0"/>
              <a:t>.</a:t>
            </a:r>
          </a:p>
          <a:p>
            <a:r>
              <a:rPr lang="en-US" sz="2800" b="1" dirty="0"/>
              <a:t>Comparator </a:t>
            </a:r>
            <a:r>
              <a:rPr lang="en-US" sz="2800" i="1" dirty="0"/>
              <a:t>can be used to compare the objects of a class that doesn’t implement </a:t>
            </a:r>
            <a:r>
              <a:rPr lang="en-US" sz="2800" b="1" dirty="0"/>
              <a:t>Comparable</a:t>
            </a:r>
            <a:r>
              <a:rPr lang="en-US" sz="2800" i="1" dirty="0"/>
              <a:t>.</a:t>
            </a:r>
          </a:p>
          <a:p>
            <a:pPr lvl="0"/>
            <a:endParaRPr lang="en-US" dirty="0"/>
          </a:p>
          <a:p>
            <a:pPr lvl="0"/>
            <a:r>
              <a:rPr lang="en-US" dirty="0"/>
              <a:t>It will have a method compare(Object obj1, Object obj2)to sort objects</a:t>
            </a:r>
          </a:p>
          <a:p>
            <a:pPr lvl="0"/>
            <a:r>
              <a:rPr lang="en-US" dirty="0"/>
              <a:t>public </a:t>
            </a:r>
            <a:r>
              <a:rPr lang="en-US" dirty="0" err="1"/>
              <a:t>int</a:t>
            </a:r>
            <a:r>
              <a:rPr lang="en-US" dirty="0"/>
              <a:t>  compare(Object obj1, Object obj2){ }</a:t>
            </a:r>
          </a:p>
          <a:p>
            <a:pPr lvl="0"/>
            <a:r>
              <a:rPr lang="en-US" dirty="0"/>
              <a:t>Comparator interface used for customized sorting.</a:t>
            </a:r>
          </a:p>
          <a:p>
            <a:pPr lvl="0"/>
            <a:r>
              <a:rPr lang="en-US" dirty="0"/>
              <a:t>Will place sorting logic in other class so that its easy to change. </a:t>
            </a:r>
          </a:p>
          <a:p>
            <a:pPr lvl="0"/>
            <a:r>
              <a:rPr lang="en-US" dirty="0"/>
              <a:t>An example program which will sort employee objects by name </a:t>
            </a:r>
          </a:p>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53</a:t>
            </a:fld>
            <a:endParaRPr lang="en-US" dirty="0"/>
          </a:p>
        </p:txBody>
      </p:sp>
      <p:sp>
        <p:nvSpPr>
          <p:cNvPr id="4" name="Title 3"/>
          <p:cNvSpPr>
            <a:spLocks noGrp="1"/>
          </p:cNvSpPr>
          <p:nvPr>
            <p:ph type="title"/>
          </p:nvPr>
        </p:nvSpPr>
        <p:spPr/>
        <p:txBody>
          <a:bodyPr>
            <a:normAutofit fontScale="90000"/>
          </a:bodyPr>
          <a:lstStyle/>
          <a:p>
            <a:r>
              <a:rPr lang="en-US" dirty="0">
                <a:effectLst/>
              </a:rPr>
              <a:t>Comparator:</a:t>
            </a:r>
            <a:br>
              <a:rPr lang="en-US" dirty="0">
                <a:effectLst/>
              </a:rPr>
            </a:br>
            <a:endParaRPr lang="en-US" dirty="0"/>
          </a:p>
        </p:txBody>
      </p:sp>
    </p:spTree>
    <p:extLst>
      <p:ext uri="{BB962C8B-B14F-4D97-AF65-F5344CB8AC3E}">
        <p14:creationId xmlns:p14="http://schemas.microsoft.com/office/powerpoint/2010/main" val="2381373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9067800" cy="5562600"/>
          </a:xfrm>
          <a:prstGeom prst="rect">
            <a:avLst/>
          </a:prstGeom>
        </p:spPr>
        <p:txBody>
          <a:bodyPr>
            <a:noAutofit/>
          </a:bodyPr>
          <a:lstStyle/>
          <a:p>
            <a:r>
              <a:rPr lang="en-US" sz="2400" dirty="0" smtClean="0"/>
              <a:t>A </a:t>
            </a:r>
            <a:r>
              <a:rPr lang="en-US" sz="2400" dirty="0"/>
              <a:t>comparator object is an instance of </a:t>
            </a:r>
            <a:r>
              <a:rPr lang="en-US" sz="2400" dirty="0" smtClean="0"/>
              <a:t>a class </a:t>
            </a:r>
            <a:r>
              <a:rPr lang="en-US" sz="2400" dirty="0"/>
              <a:t>that implements the </a:t>
            </a:r>
            <a:r>
              <a:rPr lang="en-US" sz="2400" b="1" dirty="0"/>
              <a:t>Comparator </a:t>
            </a:r>
            <a:r>
              <a:rPr lang="en-US" sz="2400" dirty="0" smtClean="0"/>
              <a:t>interface</a:t>
            </a:r>
          </a:p>
          <a:p>
            <a:r>
              <a:rPr lang="en-US" sz="2400" dirty="0"/>
              <a:t>To implement the </a:t>
            </a:r>
            <a:r>
              <a:rPr lang="en-US" sz="2400" b="1" dirty="0"/>
              <a:t>Comparator </a:t>
            </a:r>
            <a:r>
              <a:rPr lang="en-US" sz="2400" dirty="0"/>
              <a:t>interface, we must implement its </a:t>
            </a:r>
            <a:r>
              <a:rPr lang="en-US" sz="2400" b="1" dirty="0" smtClean="0"/>
              <a:t>compare </a:t>
            </a:r>
            <a:r>
              <a:rPr lang="en-US" sz="2400" dirty="0" smtClean="0"/>
              <a:t>method.</a:t>
            </a:r>
            <a:endParaRPr lang="en-US" sz="2200" i="1" dirty="0" smtClean="0"/>
          </a:p>
          <a:p>
            <a:pPr marL="0" indent="0">
              <a:buNone/>
            </a:pPr>
            <a:endParaRPr lang="en-US" sz="1100" i="1" dirty="0" smtClean="0"/>
          </a:p>
          <a:p>
            <a:r>
              <a:rPr lang="en-US" sz="2200" dirty="0" smtClean="0"/>
              <a:t>To </a:t>
            </a:r>
            <a:r>
              <a:rPr lang="en-US" sz="2200" dirty="0"/>
              <a:t>do so, define a class that implements </a:t>
            </a:r>
            <a:r>
              <a:rPr lang="en-US" sz="2200" dirty="0" smtClean="0"/>
              <a:t>the </a:t>
            </a:r>
            <a:r>
              <a:rPr lang="en-US" sz="2200" b="1" dirty="0" err="1" smtClean="0"/>
              <a:t>java.util.Comparator</a:t>
            </a:r>
            <a:r>
              <a:rPr lang="en-US" sz="2200" b="1" dirty="0" smtClean="0"/>
              <a:t>&lt;T</a:t>
            </a:r>
            <a:r>
              <a:rPr lang="en-US" sz="2200" b="1" dirty="0"/>
              <a:t>&gt; </a:t>
            </a:r>
            <a:r>
              <a:rPr lang="en-US" sz="2200" dirty="0"/>
              <a:t>interface. </a:t>
            </a:r>
            <a:endParaRPr lang="en-US" sz="2200" dirty="0" smtClean="0"/>
          </a:p>
          <a:p>
            <a:r>
              <a:rPr lang="en-US" sz="2200" dirty="0" smtClean="0"/>
              <a:t>The </a:t>
            </a:r>
            <a:r>
              <a:rPr lang="en-US" sz="2200" b="1" dirty="0"/>
              <a:t>Comparator&lt;T&gt; </a:t>
            </a:r>
            <a:r>
              <a:rPr lang="en-US" sz="2200" dirty="0"/>
              <a:t>interface has </a:t>
            </a:r>
            <a:r>
              <a:rPr lang="en-US" sz="2200" dirty="0" smtClean="0"/>
              <a:t>one method.</a:t>
            </a:r>
            <a:endParaRPr lang="fr-FR" sz="2200" b="1" dirty="0" smtClean="0"/>
          </a:p>
          <a:p>
            <a:pPr marL="45720" indent="0">
              <a:buNone/>
            </a:pPr>
            <a:r>
              <a:rPr lang="fr-FR" sz="2200" b="1" dirty="0" smtClean="0"/>
              <a:t>public </a:t>
            </a:r>
            <a:r>
              <a:rPr lang="fr-FR" sz="2200" b="1" dirty="0" err="1"/>
              <a:t>int</a:t>
            </a:r>
            <a:r>
              <a:rPr lang="fr-FR" sz="2200" b="1" dirty="0"/>
              <a:t> </a:t>
            </a:r>
            <a:r>
              <a:rPr lang="fr-FR" sz="2200" dirty="0"/>
              <a:t>compare(T element1, T element2</a:t>
            </a:r>
            <a:r>
              <a:rPr lang="fr-FR" sz="2200" dirty="0" smtClean="0"/>
              <a:t>);</a:t>
            </a:r>
            <a:endParaRPr lang="fr-FR" sz="2200" dirty="0"/>
          </a:p>
          <a:p>
            <a:pPr marL="45720" indent="0">
              <a:buNone/>
            </a:pPr>
            <a:r>
              <a:rPr lang="en-US" sz="2200" dirty="0" smtClean="0"/>
              <a:t>Returns </a:t>
            </a:r>
            <a:r>
              <a:rPr lang="en-US" sz="2200" dirty="0"/>
              <a:t>a negative value if </a:t>
            </a:r>
            <a:r>
              <a:rPr lang="en-US" sz="2200" b="1" dirty="0"/>
              <a:t>element1 </a:t>
            </a:r>
            <a:r>
              <a:rPr lang="en-US" sz="2200" dirty="0"/>
              <a:t>is less than </a:t>
            </a:r>
            <a:r>
              <a:rPr lang="en-US" sz="2200" b="1" dirty="0"/>
              <a:t>element2</a:t>
            </a:r>
            <a:r>
              <a:rPr lang="en-US" sz="2200" dirty="0"/>
              <a:t>, </a:t>
            </a:r>
            <a:endParaRPr lang="en-US" sz="2200" dirty="0" smtClean="0"/>
          </a:p>
          <a:p>
            <a:pPr marL="45720" indent="0">
              <a:buNone/>
            </a:pPr>
            <a:r>
              <a:rPr lang="en-US" sz="2200" dirty="0" smtClean="0"/>
              <a:t>a </a:t>
            </a:r>
            <a:r>
              <a:rPr lang="en-US" sz="2200" dirty="0"/>
              <a:t>positive value </a:t>
            </a:r>
            <a:r>
              <a:rPr lang="en-US" sz="2200" dirty="0" smtClean="0"/>
              <a:t>if </a:t>
            </a:r>
            <a:r>
              <a:rPr lang="en-US" sz="2200" b="1" dirty="0" smtClean="0"/>
              <a:t>element1 </a:t>
            </a:r>
            <a:r>
              <a:rPr lang="en-US" sz="2200" dirty="0"/>
              <a:t>is greater than </a:t>
            </a:r>
            <a:r>
              <a:rPr lang="en-US" sz="2200" b="1" dirty="0"/>
              <a:t>element2</a:t>
            </a:r>
            <a:r>
              <a:rPr lang="en-US" sz="2200" dirty="0"/>
              <a:t>, </a:t>
            </a:r>
            <a:endParaRPr lang="en-US" sz="2200" dirty="0" smtClean="0"/>
          </a:p>
          <a:p>
            <a:pPr marL="45720" indent="0">
              <a:buNone/>
            </a:pPr>
            <a:r>
              <a:rPr lang="en-US" sz="2200" dirty="0" smtClean="0"/>
              <a:t>and </a:t>
            </a:r>
            <a:r>
              <a:rPr lang="en-US" sz="2200" dirty="0"/>
              <a:t>zero if they are equal.</a:t>
            </a:r>
          </a:p>
          <a:p>
            <a:pPr marL="45720" indent="0">
              <a:buNone/>
            </a:pPr>
            <a:endParaRPr lang="en-US" sz="1700" b="1" dirty="0" smtClean="0"/>
          </a:p>
          <a:p>
            <a:pPr marL="45720" indent="0">
              <a:buNone/>
            </a:pPr>
            <a:endParaRPr lang="en-US" sz="1700" dirty="0"/>
          </a:p>
        </p:txBody>
      </p:sp>
      <p:sp>
        <p:nvSpPr>
          <p:cNvPr id="2" name="Title 1"/>
          <p:cNvSpPr>
            <a:spLocks noGrp="1"/>
          </p:cNvSpPr>
          <p:nvPr>
            <p:ph type="title"/>
          </p:nvPr>
        </p:nvSpPr>
        <p:spPr>
          <a:xfrm>
            <a:off x="304800" y="0"/>
            <a:ext cx="8458200" cy="914400"/>
          </a:xfrm>
        </p:spPr>
        <p:txBody>
          <a:bodyPr/>
          <a:lstStyle/>
          <a:p>
            <a:r>
              <a:rPr lang="en-US" dirty="0" smtClean="0"/>
              <a:t>Comparator Interface</a:t>
            </a:r>
            <a:endParaRPr lang="en-US" dirty="0"/>
          </a:p>
        </p:txBody>
      </p:sp>
    </p:spTree>
    <p:extLst>
      <p:ext uri="{BB962C8B-B14F-4D97-AF65-F5344CB8AC3E}">
        <p14:creationId xmlns:p14="http://schemas.microsoft.com/office/powerpoint/2010/main" val="3671014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4. The compare() method is expected to behave in the following way (so it can be used in conjunction with the Collections API): </a:t>
            </a:r>
          </a:p>
          <a:p>
            <a:r>
              <a:rPr lang="en-US" dirty="0"/>
              <a:t>For objects a and b, </a:t>
            </a:r>
          </a:p>
          <a:p>
            <a:r>
              <a:rPr lang="en-US" dirty="0" smtClean="0"/>
              <a:t> </a:t>
            </a:r>
            <a:r>
              <a:rPr lang="en-US" dirty="0"/>
              <a:t>compare(</a:t>
            </a:r>
            <a:r>
              <a:rPr lang="en-US" dirty="0" err="1"/>
              <a:t>a,b</a:t>
            </a:r>
            <a:r>
              <a:rPr lang="en-US" dirty="0"/>
              <a:t>) returns a negative number if a is “less than” b </a:t>
            </a:r>
          </a:p>
          <a:p>
            <a:r>
              <a:rPr lang="en-US" dirty="0" smtClean="0"/>
              <a:t> </a:t>
            </a:r>
            <a:r>
              <a:rPr lang="en-US" dirty="0"/>
              <a:t>compare(</a:t>
            </a:r>
            <a:r>
              <a:rPr lang="en-US" dirty="0" err="1"/>
              <a:t>a,b</a:t>
            </a:r>
            <a:r>
              <a:rPr lang="en-US" dirty="0"/>
              <a:t>) returns a positive number if a is “greater than” b </a:t>
            </a:r>
          </a:p>
          <a:p>
            <a:r>
              <a:rPr lang="en-US" dirty="0" smtClean="0"/>
              <a:t> </a:t>
            </a:r>
            <a:r>
              <a:rPr lang="en-US" dirty="0"/>
              <a:t>compare(</a:t>
            </a:r>
            <a:r>
              <a:rPr lang="en-US" dirty="0" err="1"/>
              <a:t>a,b</a:t>
            </a:r>
            <a:r>
              <a:rPr lang="en-US" dirty="0"/>
              <a:t>) returns 0 if a “equals” b </a:t>
            </a:r>
          </a:p>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55</a:t>
            </a:fld>
            <a:endParaRPr lang="en-US" dirty="0"/>
          </a:p>
        </p:txBody>
      </p:sp>
      <p:sp>
        <p:nvSpPr>
          <p:cNvPr id="4" name="Title 3"/>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13348769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5. If compare is not used in a “sensible” way, it will lead to unexpected results when used by utilities like </a:t>
            </a:r>
            <a:r>
              <a:rPr lang="en-US" dirty="0" err="1"/>
              <a:t>Collections.sort</a:t>
            </a:r>
            <a:r>
              <a:rPr lang="en-US" dirty="0"/>
              <a:t>. </a:t>
            </a:r>
          </a:p>
          <a:p>
            <a:r>
              <a:rPr lang="en-US" dirty="0"/>
              <a:t>The compare contract It must be true that: </a:t>
            </a:r>
          </a:p>
          <a:p>
            <a:r>
              <a:rPr lang="en-US" dirty="0" smtClean="0"/>
              <a:t> </a:t>
            </a:r>
            <a:r>
              <a:rPr lang="en-US" dirty="0"/>
              <a:t>a is “less than” b if and only if b is “greater than” a </a:t>
            </a:r>
          </a:p>
          <a:p>
            <a:r>
              <a:rPr lang="en-US" dirty="0" smtClean="0"/>
              <a:t> </a:t>
            </a:r>
            <a:r>
              <a:rPr lang="en-US" dirty="0"/>
              <a:t>if a is “less than” b and b is “less than” c, then a must be “less than” c. </a:t>
            </a:r>
          </a:p>
          <a:p>
            <a:r>
              <a:rPr lang="en-US" dirty="0"/>
              <a:t>It </a:t>
            </a:r>
            <a:r>
              <a:rPr lang="en-US" i="1" dirty="0"/>
              <a:t>should </a:t>
            </a:r>
            <a:r>
              <a:rPr lang="en-US" dirty="0"/>
              <a:t>also be true that the Comparator is </a:t>
            </a:r>
            <a:r>
              <a:rPr lang="en-US" i="1" dirty="0"/>
              <a:t>consistent with equals</a:t>
            </a:r>
            <a:r>
              <a:rPr lang="en-US" dirty="0"/>
              <a:t>; in other words: </a:t>
            </a:r>
          </a:p>
          <a:p>
            <a:r>
              <a:rPr lang="en-US" dirty="0" smtClean="0"/>
              <a:t> </a:t>
            </a:r>
            <a:r>
              <a:rPr lang="en-US" dirty="0"/>
              <a:t>compare(</a:t>
            </a:r>
            <a:r>
              <a:rPr lang="en-US" dirty="0" err="1"/>
              <a:t>a,b</a:t>
            </a:r>
            <a:r>
              <a:rPr lang="en-US" dirty="0"/>
              <a:t>) == 0 if and only if </a:t>
            </a:r>
            <a:r>
              <a:rPr lang="en-US" dirty="0" err="1"/>
              <a:t>a.equals</a:t>
            </a:r>
            <a:r>
              <a:rPr lang="en-US" dirty="0"/>
              <a:t>(b) </a:t>
            </a:r>
          </a:p>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56</a:t>
            </a:fld>
            <a:endParaRPr lang="en-US" dirty="0"/>
          </a:p>
        </p:txBody>
      </p:sp>
      <p:sp>
        <p:nvSpPr>
          <p:cNvPr id="4" name="Title 3"/>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12400032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a Comparator is not consistent with equals, problems can arise when using different container classes. For instance, the contains method of a Java List uses equals to decide if an object is in a list. However, containers that maintain the order relationship among elements (like </a:t>
            </a:r>
            <a:r>
              <a:rPr lang="en-US" dirty="0" err="1"/>
              <a:t>TreeSet</a:t>
            </a:r>
            <a:r>
              <a:rPr lang="en-US" dirty="0"/>
              <a:t> – more on this one later) check whether the output of compare is 0 to implement contains. </a:t>
            </a:r>
            <a:r>
              <a:rPr lang="en-US" smtClean="0"/>
              <a:t>X	</a:t>
            </a:r>
            <a:endParaRPr lang="en-US"/>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57</a:t>
            </a:fld>
            <a:endParaRPr lang="en-US" dirty="0"/>
          </a:p>
        </p:txBody>
      </p:sp>
      <p:sp>
        <p:nvSpPr>
          <p:cNvPr id="4" name="Title 3"/>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23187383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fontScale="85000" lnSpcReduction="20000"/>
          </a:bodyPr>
          <a:lstStyle/>
          <a:p>
            <a:r>
              <a:rPr lang="en-US" dirty="0"/>
              <a:t>Writing a </a:t>
            </a:r>
            <a:r>
              <a:rPr lang="en-US" dirty="0" err="1"/>
              <a:t>compareTo</a:t>
            </a:r>
            <a:r>
              <a:rPr lang="en-US" dirty="0"/>
              <a:t> method is similar to writing an equals method, but there are a few key differences</a:t>
            </a:r>
            <a:r>
              <a:rPr lang="en-US" dirty="0" smtClean="0"/>
              <a:t>.</a:t>
            </a:r>
          </a:p>
          <a:p>
            <a:endParaRPr lang="en-US" dirty="0" smtClean="0"/>
          </a:p>
          <a:p>
            <a:r>
              <a:rPr lang="en-US" dirty="0" err="1" smtClean="0"/>
              <a:t>compareTo</a:t>
            </a:r>
            <a:r>
              <a:rPr lang="en-US" dirty="0" smtClean="0"/>
              <a:t> </a:t>
            </a:r>
            <a:r>
              <a:rPr lang="en-US" dirty="0"/>
              <a:t>method is not declared in Object. Rather, it is the sole method in the Comparable interface.</a:t>
            </a:r>
          </a:p>
          <a:p>
            <a:r>
              <a:rPr lang="en-US" dirty="0"/>
              <a:t>It is similar in character to Object’s equals method, except that it permits order comparisons in addition to simple equality comparisons, and it is generic.</a:t>
            </a:r>
          </a:p>
          <a:p>
            <a:endParaRPr lang="en-US" dirty="0" smtClean="0"/>
          </a:p>
          <a:p>
            <a:r>
              <a:rPr lang="en-US" dirty="0" smtClean="0"/>
              <a:t>Because </a:t>
            </a:r>
            <a:r>
              <a:rPr lang="en-US" dirty="0"/>
              <a:t>the Comparable interface is parameterized</a:t>
            </a:r>
            <a:r>
              <a:rPr lang="en-US" dirty="0" smtClean="0"/>
              <a:t>, the </a:t>
            </a:r>
            <a:r>
              <a:rPr lang="en-US" dirty="0" err="1"/>
              <a:t>compareTo</a:t>
            </a:r>
            <a:r>
              <a:rPr lang="en-US" dirty="0"/>
              <a:t> method is statically typed, so you don’t need to type check </a:t>
            </a:r>
            <a:r>
              <a:rPr lang="en-US" dirty="0" smtClean="0"/>
              <a:t>or cast </a:t>
            </a:r>
            <a:r>
              <a:rPr lang="en-US" dirty="0"/>
              <a:t>its argument. If the argument is of the wrong type, the invocation won’t </a:t>
            </a:r>
            <a:r>
              <a:rPr lang="en-US" dirty="0" smtClean="0"/>
              <a:t>even compile</a:t>
            </a:r>
            <a:r>
              <a:rPr lang="en-US" dirty="0"/>
              <a:t>. If the argument is null, the invocation should throw a </a:t>
            </a:r>
            <a:r>
              <a:rPr lang="en-US" dirty="0" err="1"/>
              <a:t>NullPointerException</a:t>
            </a:r>
            <a:r>
              <a:rPr lang="en-US" dirty="0" smtClean="0"/>
              <a:t>, and </a:t>
            </a:r>
            <a:r>
              <a:rPr lang="en-US" dirty="0"/>
              <a:t>it will, as soon as the method attempts to access its members</a:t>
            </a:r>
            <a:r>
              <a:rPr lang="en-US" dirty="0" smtClean="0"/>
              <a:t>.</a:t>
            </a:r>
          </a:p>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58</a:t>
            </a:fld>
            <a:endParaRPr lang="en-US" dirty="0"/>
          </a:p>
        </p:txBody>
      </p:sp>
      <p:sp>
        <p:nvSpPr>
          <p:cNvPr id="4" name="Title 3"/>
          <p:cNvSpPr>
            <a:spLocks noGrp="1"/>
          </p:cNvSpPr>
          <p:nvPr>
            <p:ph type="title"/>
          </p:nvPr>
        </p:nvSpPr>
        <p:spPr>
          <a:xfrm>
            <a:off x="457200" y="152400"/>
            <a:ext cx="8229600" cy="1143000"/>
          </a:xfrm>
        </p:spPr>
        <p:txBody>
          <a:bodyPr/>
          <a:lstStyle/>
          <a:p>
            <a:r>
              <a:rPr lang="en-US" dirty="0" smtClean="0"/>
              <a:t>Observations</a:t>
            </a:r>
            <a:endParaRPr lang="en-US" dirty="0"/>
          </a:p>
        </p:txBody>
      </p:sp>
    </p:spTree>
    <p:extLst>
      <p:ext uri="{BB962C8B-B14F-4D97-AF65-F5344CB8AC3E}">
        <p14:creationId xmlns:p14="http://schemas.microsoft.com/office/powerpoint/2010/main" val="38472276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err="1"/>
              <a:t>ClassCastException</a:t>
            </a:r>
            <a:r>
              <a:rPr lang="en-US" dirty="0"/>
              <a:t> if two object</a:t>
            </a:r>
          </a:p>
          <a:p>
            <a:r>
              <a:rPr lang="en-US" dirty="0"/>
              <a:t>references being compared refer to objects of different classes</a:t>
            </a:r>
            <a:r>
              <a:rPr lang="en-US" dirty="0" smtClean="0"/>
              <a:t>.</a:t>
            </a:r>
          </a:p>
          <a:p>
            <a:r>
              <a:rPr lang="en-US" dirty="0"/>
              <a:t>T</a:t>
            </a:r>
            <a:r>
              <a:rPr lang="en-US" dirty="0" smtClean="0"/>
              <a:t>he </a:t>
            </a:r>
            <a:r>
              <a:rPr lang="en-US" dirty="0"/>
              <a:t>equality test imposed by the</a:t>
            </a:r>
          </a:p>
          <a:p>
            <a:r>
              <a:rPr lang="en-US" dirty="0" err="1"/>
              <a:t>compareTo</a:t>
            </a:r>
            <a:r>
              <a:rPr lang="en-US" dirty="0"/>
              <a:t> method should generally return the same results as the </a:t>
            </a:r>
            <a:r>
              <a:rPr lang="en-US" dirty="0" smtClean="0"/>
              <a:t>equals method</a:t>
            </a:r>
            <a:r>
              <a:rPr lang="en-US" dirty="0"/>
              <a:t>. If this provision is obeyed, the ordering imposed by the </a:t>
            </a:r>
            <a:r>
              <a:rPr lang="en-US" dirty="0" err="1" smtClean="0"/>
              <a:t>compareTo</a:t>
            </a:r>
            <a:r>
              <a:rPr lang="en-US" dirty="0" smtClean="0"/>
              <a:t> method </a:t>
            </a:r>
            <a:r>
              <a:rPr lang="en-US" dirty="0"/>
              <a:t>is said to be </a:t>
            </a:r>
            <a:r>
              <a:rPr lang="en-US" i="1" dirty="0"/>
              <a:t>consistent with equals</a:t>
            </a:r>
            <a:r>
              <a:rPr lang="en-US" dirty="0"/>
              <a:t>. If it’s violated, the ordering is said </a:t>
            </a:r>
            <a:r>
              <a:rPr lang="en-US" dirty="0" smtClean="0"/>
              <a:t>to be </a:t>
            </a:r>
            <a:r>
              <a:rPr lang="en-US" i="1" dirty="0"/>
              <a:t>inconsistent with equals</a:t>
            </a:r>
            <a:r>
              <a:rPr lang="en-US" dirty="0" smtClean="0"/>
              <a:t>.</a:t>
            </a:r>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59</a:t>
            </a:fld>
            <a:endParaRPr lang="en-US" dirty="0"/>
          </a:p>
        </p:txBody>
      </p:sp>
      <p:sp>
        <p:nvSpPr>
          <p:cNvPr id="4" name="Title 3"/>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1056091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An </a:t>
            </a:r>
            <a:r>
              <a:rPr lang="en-US" b="1" dirty="0"/>
              <a:t>array </a:t>
            </a:r>
            <a:r>
              <a:rPr lang="en-US" dirty="0"/>
              <a:t>is a collection of individual data values with two distinguishing characteristics:</a:t>
            </a:r>
          </a:p>
          <a:p>
            <a:r>
              <a:rPr lang="en-US" dirty="0"/>
              <a:t>1. </a:t>
            </a:r>
            <a:r>
              <a:rPr lang="en-US" i="1" dirty="0"/>
              <a:t>An array is ordered. </a:t>
            </a:r>
            <a:r>
              <a:rPr lang="en-US" dirty="0"/>
              <a:t>You must be able to count off the individual components of an</a:t>
            </a:r>
          </a:p>
          <a:p>
            <a:r>
              <a:rPr lang="en-US" dirty="0"/>
              <a:t>array in order: here is the first, here is the second, and so on.</a:t>
            </a:r>
          </a:p>
          <a:p>
            <a:r>
              <a:rPr lang="en-US" dirty="0"/>
              <a:t>2. </a:t>
            </a:r>
            <a:r>
              <a:rPr lang="en-US" i="1" dirty="0"/>
              <a:t>An array is homogeneous. </a:t>
            </a:r>
            <a:r>
              <a:rPr lang="en-US" dirty="0"/>
              <a:t>Every value stored in an array must be of the same type.</a:t>
            </a:r>
          </a:p>
          <a:p>
            <a:r>
              <a:rPr lang="en-US" dirty="0"/>
              <a:t>Thus, you can define an array of integers or an array of floating-point numbers but not</a:t>
            </a:r>
          </a:p>
          <a:p>
            <a:r>
              <a:rPr lang="en-US" dirty="0"/>
              <a:t>an array in which the two types are mixed.</a:t>
            </a:r>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6</a:t>
            </a:fld>
            <a:endParaRPr lang="en-US" dirty="0"/>
          </a:p>
        </p:txBody>
      </p:sp>
      <p:sp>
        <p:nvSpPr>
          <p:cNvPr id="4" name="Title 3"/>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4812242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general contracts for these interfaces are defined in terms of the equals method, but sorted collections use the equality test imposed by </a:t>
            </a:r>
            <a:r>
              <a:rPr lang="en-US" dirty="0" err="1" smtClean="0"/>
              <a:t>compareTo</a:t>
            </a:r>
            <a:r>
              <a:rPr lang="en-US" dirty="0" smtClean="0"/>
              <a:t> in place of equals</a:t>
            </a:r>
          </a:p>
          <a:p>
            <a:endParaRPr lang="en-US" dirty="0"/>
          </a:p>
          <a:p>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60</a:t>
            </a:fld>
            <a:endParaRPr lang="en-US" dirty="0"/>
          </a:p>
        </p:txBody>
      </p:sp>
      <p:sp>
        <p:nvSpPr>
          <p:cNvPr id="4" name="Title 3"/>
          <p:cNvSpPr>
            <a:spLocks noGrp="1"/>
          </p:cNvSpPr>
          <p:nvPr>
            <p:ph type="title"/>
          </p:nvPr>
        </p:nvSpPr>
        <p:spPr/>
        <p:txBody>
          <a:bodyPr/>
          <a:lstStyle/>
          <a:p>
            <a:r>
              <a:rPr lang="en-US" dirty="0" smtClean="0"/>
              <a:t>Note</a:t>
            </a:r>
            <a:endParaRPr lang="en-US" dirty="0"/>
          </a:p>
        </p:txBody>
      </p:sp>
    </p:spTree>
    <p:extLst>
      <p:ext uri="{BB962C8B-B14F-4D97-AF65-F5344CB8AC3E}">
        <p14:creationId xmlns:p14="http://schemas.microsoft.com/office/powerpoint/2010/main" val="16677655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6936787"/>
              </p:ext>
            </p:extLst>
          </p:nvPr>
        </p:nvGraphicFramePr>
        <p:xfrm>
          <a:off x="228600" y="152400"/>
          <a:ext cx="8534400" cy="6339840"/>
        </p:xfrm>
        <a:graphic>
          <a:graphicData uri="http://schemas.openxmlformats.org/drawingml/2006/table">
            <a:tbl>
              <a:tblPr firstRow="1" firstCol="1" bandRow="1">
                <a:tableStyleId>{5C22544A-7EE6-4342-B048-85BDC9FD1C3A}</a:tableStyleId>
              </a:tblPr>
              <a:tblGrid>
                <a:gridCol w="2844800"/>
                <a:gridCol w="2844800"/>
                <a:gridCol w="2844800"/>
              </a:tblGrid>
              <a:tr h="762000">
                <a:tc>
                  <a:txBody>
                    <a:bodyPr/>
                    <a:lstStyle/>
                    <a:p>
                      <a:pPr marL="0" marR="0">
                        <a:lnSpc>
                          <a:spcPct val="115000"/>
                        </a:lnSpc>
                        <a:spcBef>
                          <a:spcPts val="0"/>
                        </a:spcBef>
                        <a:spcAft>
                          <a:spcPts val="0"/>
                        </a:spcAft>
                      </a:pPr>
                      <a:r>
                        <a:rPr lang="en-US" sz="2400" dirty="0">
                          <a:effectLst/>
                        </a:rPr>
                        <a:t>Parameter</a:t>
                      </a:r>
                      <a:endParaRPr lang="en-US" sz="2400" dirty="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0"/>
                        </a:spcAft>
                      </a:pPr>
                      <a:r>
                        <a:rPr lang="en-US" sz="2400" dirty="0">
                          <a:effectLst/>
                        </a:rPr>
                        <a:t>Comparable</a:t>
                      </a:r>
                      <a:endParaRPr lang="en-US" sz="2400" dirty="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0"/>
                        </a:spcAft>
                      </a:pPr>
                      <a:r>
                        <a:rPr lang="en-US" sz="2400">
                          <a:effectLst/>
                        </a:rPr>
                        <a:t>Comparator</a:t>
                      </a:r>
                      <a:endParaRPr lang="en-US" sz="2400">
                        <a:effectLst/>
                        <a:latin typeface="Calibri"/>
                        <a:ea typeface="Calibri"/>
                        <a:cs typeface="Times New Roman"/>
                      </a:endParaRPr>
                    </a:p>
                  </a:txBody>
                  <a:tcPr marL="76200" marR="76200" marT="76200" marB="76200" anchor="ctr"/>
                </a:tc>
              </a:tr>
              <a:tr h="762000">
                <a:tc>
                  <a:txBody>
                    <a:bodyPr/>
                    <a:lstStyle/>
                    <a:p>
                      <a:pPr marL="0" marR="0">
                        <a:lnSpc>
                          <a:spcPct val="115000"/>
                        </a:lnSpc>
                        <a:spcBef>
                          <a:spcPts val="0"/>
                        </a:spcBef>
                        <a:spcAft>
                          <a:spcPts val="0"/>
                        </a:spcAft>
                      </a:pPr>
                      <a:r>
                        <a:rPr lang="en-US" sz="2400" dirty="0">
                          <a:effectLst/>
                        </a:rPr>
                        <a:t>Package</a:t>
                      </a:r>
                      <a:endParaRPr lang="en-US" sz="2400" dirty="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0"/>
                        </a:spcAft>
                      </a:pPr>
                      <a:r>
                        <a:rPr lang="en-US" sz="2400" dirty="0" err="1">
                          <a:effectLst/>
                        </a:rPr>
                        <a:t>java.lang.Comparable</a:t>
                      </a:r>
                      <a:endParaRPr lang="en-US" sz="2400" dirty="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0"/>
                        </a:spcAft>
                      </a:pPr>
                      <a:r>
                        <a:rPr lang="en-US" sz="2400">
                          <a:effectLst/>
                        </a:rPr>
                        <a:t>java.util.Comparator</a:t>
                      </a:r>
                      <a:endParaRPr lang="en-US" sz="2400">
                        <a:effectLst/>
                        <a:latin typeface="Calibri"/>
                        <a:ea typeface="Calibri"/>
                        <a:cs typeface="Times New Roman"/>
                      </a:endParaRPr>
                    </a:p>
                  </a:txBody>
                  <a:tcPr marL="76200" marR="76200" marT="76200" marB="76200" anchor="ctr"/>
                </a:tc>
              </a:tr>
              <a:tr h="762000">
                <a:tc>
                  <a:txBody>
                    <a:bodyPr/>
                    <a:lstStyle/>
                    <a:p>
                      <a:pPr marL="0" marR="0">
                        <a:lnSpc>
                          <a:spcPct val="115000"/>
                        </a:lnSpc>
                        <a:spcBef>
                          <a:spcPts val="0"/>
                        </a:spcBef>
                        <a:spcAft>
                          <a:spcPts val="0"/>
                        </a:spcAft>
                      </a:pPr>
                      <a:r>
                        <a:rPr lang="en-US" sz="2400" dirty="0">
                          <a:effectLst/>
                        </a:rPr>
                        <a:t>Sorting logic</a:t>
                      </a:r>
                      <a:endParaRPr lang="en-US" sz="2400" dirty="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0"/>
                        </a:spcAft>
                      </a:pPr>
                      <a:r>
                        <a:rPr lang="en-US" sz="2400">
                          <a:effectLst/>
                        </a:rPr>
                        <a:t>Must be in Same class</a:t>
                      </a:r>
                      <a:endParaRPr lang="en-US" sz="24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0"/>
                        </a:spcAft>
                      </a:pPr>
                      <a:r>
                        <a:rPr lang="en-US" sz="2400">
                          <a:effectLst/>
                        </a:rPr>
                        <a:t>Separate class</a:t>
                      </a:r>
                      <a:endParaRPr lang="en-US" sz="2400">
                        <a:effectLst/>
                        <a:latin typeface="Calibri"/>
                        <a:ea typeface="Calibri"/>
                        <a:cs typeface="Times New Roman"/>
                      </a:endParaRPr>
                    </a:p>
                  </a:txBody>
                  <a:tcPr marL="76200" marR="76200" marT="76200" marB="76200" anchor="ctr"/>
                </a:tc>
              </a:tr>
              <a:tr h="762000">
                <a:tc>
                  <a:txBody>
                    <a:bodyPr/>
                    <a:lstStyle/>
                    <a:p>
                      <a:pPr marL="0" marR="0">
                        <a:lnSpc>
                          <a:spcPct val="115000"/>
                        </a:lnSpc>
                        <a:spcBef>
                          <a:spcPts val="0"/>
                        </a:spcBef>
                        <a:spcAft>
                          <a:spcPts val="0"/>
                        </a:spcAft>
                      </a:pPr>
                      <a:r>
                        <a:rPr lang="en-US" sz="2400">
                          <a:effectLst/>
                        </a:rPr>
                        <a:t>Method definition</a:t>
                      </a:r>
                      <a:endParaRPr lang="en-US" sz="24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0"/>
                        </a:spcAft>
                      </a:pPr>
                      <a:r>
                        <a:rPr lang="en-US" sz="2400" dirty="0">
                          <a:effectLst/>
                        </a:rPr>
                        <a:t>public </a:t>
                      </a:r>
                      <a:r>
                        <a:rPr lang="en-US" sz="2400" dirty="0" err="1">
                          <a:effectLst/>
                        </a:rPr>
                        <a:t>int</a:t>
                      </a:r>
                      <a:r>
                        <a:rPr lang="en-US" sz="2400" dirty="0">
                          <a:effectLst/>
                        </a:rPr>
                        <a:t> </a:t>
                      </a:r>
                      <a:r>
                        <a:rPr lang="en-US" sz="2400" dirty="0" err="1">
                          <a:effectLst/>
                        </a:rPr>
                        <a:t>compareTo</a:t>
                      </a:r>
                      <a:r>
                        <a:rPr lang="en-US" sz="2400" dirty="0">
                          <a:effectLst/>
                        </a:rPr>
                        <a:t>(Object </a:t>
                      </a:r>
                      <a:r>
                        <a:rPr lang="en-US" sz="2400" dirty="0" err="1">
                          <a:effectLst/>
                        </a:rPr>
                        <a:t>obj</a:t>
                      </a:r>
                      <a:r>
                        <a:rPr lang="en-US" sz="2400" dirty="0">
                          <a:effectLst/>
                        </a:rPr>
                        <a:t>)</a:t>
                      </a:r>
                      <a:endParaRPr lang="en-US" sz="2400" dirty="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0"/>
                        </a:spcAft>
                      </a:pPr>
                      <a:r>
                        <a:rPr lang="en-US" sz="2400">
                          <a:effectLst/>
                        </a:rPr>
                        <a:t>public int compare(Object obj1, Object obj2)</a:t>
                      </a:r>
                      <a:endParaRPr lang="en-US" sz="2400">
                        <a:effectLst/>
                        <a:latin typeface="Calibri"/>
                        <a:ea typeface="Calibri"/>
                        <a:cs typeface="Times New Roman"/>
                      </a:endParaRPr>
                    </a:p>
                  </a:txBody>
                  <a:tcPr marL="76200" marR="76200" marT="76200" marB="76200" anchor="ctr"/>
                </a:tc>
              </a:tr>
              <a:tr h="762000">
                <a:tc>
                  <a:txBody>
                    <a:bodyPr/>
                    <a:lstStyle/>
                    <a:p>
                      <a:pPr marL="0" marR="0">
                        <a:lnSpc>
                          <a:spcPct val="115000"/>
                        </a:lnSpc>
                        <a:spcBef>
                          <a:spcPts val="0"/>
                        </a:spcBef>
                        <a:spcAft>
                          <a:spcPts val="0"/>
                        </a:spcAft>
                      </a:pPr>
                      <a:r>
                        <a:rPr lang="en-US" sz="2400">
                          <a:effectLst/>
                        </a:rPr>
                        <a:t>Method call</a:t>
                      </a:r>
                      <a:endParaRPr lang="en-US" sz="24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0"/>
                        </a:spcAft>
                      </a:pPr>
                      <a:r>
                        <a:rPr lang="en-US" sz="2400">
                          <a:effectLst/>
                        </a:rPr>
                        <a:t>Collections.sort(list)</a:t>
                      </a:r>
                      <a:endParaRPr lang="en-US" sz="24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0"/>
                        </a:spcAft>
                      </a:pPr>
                      <a:r>
                        <a:rPr lang="en-US" sz="2400" dirty="0" err="1">
                          <a:effectLst/>
                        </a:rPr>
                        <a:t>Collections.sort</a:t>
                      </a:r>
                      <a:r>
                        <a:rPr lang="en-US" sz="2400" dirty="0">
                          <a:effectLst/>
                        </a:rPr>
                        <a:t>(list, new </a:t>
                      </a:r>
                      <a:r>
                        <a:rPr lang="en-US" sz="2400" dirty="0" err="1">
                          <a:effectLst/>
                        </a:rPr>
                        <a:t>OtherSortClass</a:t>
                      </a:r>
                      <a:r>
                        <a:rPr lang="en-US" sz="2400" dirty="0">
                          <a:effectLst/>
                        </a:rPr>
                        <a:t>())</a:t>
                      </a:r>
                      <a:endParaRPr lang="en-US" sz="2400" dirty="0">
                        <a:effectLst/>
                        <a:latin typeface="Calibri"/>
                        <a:ea typeface="Calibri"/>
                        <a:cs typeface="Times New Roman"/>
                      </a:endParaRPr>
                    </a:p>
                  </a:txBody>
                  <a:tcPr marL="76200" marR="76200" marT="76200" marB="76200" anchor="ctr"/>
                </a:tc>
              </a:tr>
              <a:tr h="762000">
                <a:tc>
                  <a:txBody>
                    <a:bodyPr/>
                    <a:lstStyle/>
                    <a:p>
                      <a:pPr marL="0" marR="0">
                        <a:lnSpc>
                          <a:spcPct val="115000"/>
                        </a:lnSpc>
                        <a:spcBef>
                          <a:spcPts val="0"/>
                        </a:spcBef>
                        <a:spcAft>
                          <a:spcPts val="0"/>
                        </a:spcAft>
                      </a:pPr>
                      <a:r>
                        <a:rPr lang="en-US" sz="2400">
                          <a:effectLst/>
                        </a:rPr>
                        <a:t>Purpose</a:t>
                      </a:r>
                      <a:endParaRPr lang="en-US" sz="24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0"/>
                        </a:spcAft>
                      </a:pPr>
                      <a:r>
                        <a:rPr lang="en-US" sz="2400">
                          <a:effectLst/>
                        </a:rPr>
                        <a:t>Natural Sorting</a:t>
                      </a:r>
                      <a:endParaRPr lang="en-US" sz="24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0"/>
                        </a:spcAft>
                      </a:pPr>
                      <a:r>
                        <a:rPr lang="en-US" sz="2400" dirty="0">
                          <a:effectLst/>
                        </a:rPr>
                        <a:t>Custom Sorting</a:t>
                      </a:r>
                      <a:endParaRPr lang="en-US" sz="2400" dirty="0">
                        <a:effectLst/>
                        <a:latin typeface="Calibri"/>
                        <a:ea typeface="Calibri"/>
                        <a:cs typeface="Times New Roman"/>
                      </a:endParaRPr>
                    </a:p>
                  </a:txBody>
                  <a:tcPr marL="76200" marR="76200" marT="76200" marB="76200" anchor="ctr"/>
                </a:tc>
              </a:tr>
            </a:tbl>
          </a:graphicData>
        </a:graphic>
      </p:graphicFrame>
    </p:spTree>
    <p:extLst>
      <p:ext uri="{BB962C8B-B14F-4D97-AF65-F5344CB8AC3E}">
        <p14:creationId xmlns:p14="http://schemas.microsoft.com/office/powerpoint/2010/main" val="36021729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Java.lang.Comparable</a:t>
            </a:r>
            <a:r>
              <a:rPr lang="en-US" b="1" dirty="0"/>
              <a:t>&lt;T&gt;</a:t>
            </a:r>
            <a:endParaRPr lang="en-US" b="1" dirty="0" smtClean="0"/>
          </a:p>
          <a:p>
            <a:r>
              <a:rPr lang="en-US" dirty="0" err="1" smtClean="0"/>
              <a:t>Int</a:t>
            </a:r>
            <a:r>
              <a:rPr lang="en-US" dirty="0" smtClean="0"/>
              <a:t> </a:t>
            </a:r>
            <a:r>
              <a:rPr lang="en-US" dirty="0" err="1" smtClean="0"/>
              <a:t>compareTo</a:t>
            </a:r>
            <a:r>
              <a:rPr lang="en-US" dirty="0" smtClean="0"/>
              <a:t>(T other)</a:t>
            </a:r>
          </a:p>
          <a:p>
            <a:pPr marL="109728" indent="0">
              <a:buNone/>
            </a:pPr>
            <a:r>
              <a:rPr lang="en-US" dirty="0" smtClean="0"/>
              <a:t>Compares this object with other and returns </a:t>
            </a:r>
            <a:r>
              <a:rPr lang="en-US" dirty="0" err="1" smtClean="0"/>
              <a:t>int</a:t>
            </a:r>
            <a:endParaRPr lang="en-US" dirty="0" smtClean="0"/>
          </a:p>
          <a:p>
            <a:r>
              <a:rPr lang="en-US" dirty="0" err="1" smtClean="0"/>
              <a:t>Java.util.Arrays</a:t>
            </a:r>
            <a:endParaRPr lang="en-US" dirty="0" smtClean="0"/>
          </a:p>
          <a:p>
            <a:r>
              <a:rPr lang="en-US" dirty="0" smtClean="0"/>
              <a:t>Static void sort(Object[] a)</a:t>
            </a:r>
          </a:p>
          <a:p>
            <a:pPr marL="109728" indent="0">
              <a:buNone/>
            </a:pPr>
            <a:r>
              <a:rPr lang="en-US" dirty="0"/>
              <a:t> </a:t>
            </a:r>
            <a:r>
              <a:rPr lang="en-US" dirty="0" smtClean="0"/>
              <a:t>sorts the elements in the array a .All elements in the array must belong to the classes that implement the Comparable interface and they must be comparable to each other </a:t>
            </a:r>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62</a:t>
            </a:fld>
            <a:endParaRPr lang="en-US" dirty="0"/>
          </a:p>
        </p:txBody>
      </p:sp>
      <p:sp>
        <p:nvSpPr>
          <p:cNvPr id="4" name="Title 3"/>
          <p:cNvSpPr>
            <a:spLocks noGrp="1"/>
          </p:cNvSpPr>
          <p:nvPr>
            <p:ph type="title"/>
          </p:nvPr>
        </p:nvSpPr>
        <p:spPr/>
        <p:txBody>
          <a:bodyPr/>
          <a:lstStyle/>
          <a:p>
            <a:r>
              <a:rPr lang="en-US" dirty="0" smtClean="0"/>
              <a:t>Methods from Java collections</a:t>
            </a:r>
            <a:endParaRPr lang="en-US" dirty="0"/>
          </a:p>
        </p:txBody>
      </p:sp>
    </p:spTree>
    <p:extLst>
      <p:ext uri="{BB962C8B-B14F-4D97-AF65-F5344CB8AC3E}">
        <p14:creationId xmlns:p14="http://schemas.microsoft.com/office/powerpoint/2010/main" val="21689001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Java.lang.Integer</a:t>
            </a:r>
            <a:endParaRPr lang="en-US" dirty="0" smtClean="0"/>
          </a:p>
          <a:p>
            <a:r>
              <a:rPr lang="en-US" dirty="0" smtClean="0"/>
              <a:t>Static </a:t>
            </a:r>
            <a:r>
              <a:rPr lang="en-US" dirty="0" err="1" smtClean="0"/>
              <a:t>int</a:t>
            </a:r>
            <a:r>
              <a:rPr lang="en-US" dirty="0" smtClean="0"/>
              <a:t> compare(</a:t>
            </a:r>
            <a:r>
              <a:rPr lang="en-US" dirty="0" err="1" smtClean="0"/>
              <a:t>int</a:t>
            </a:r>
            <a:r>
              <a:rPr lang="en-US" dirty="0" smtClean="0"/>
              <a:t> x, </a:t>
            </a:r>
            <a:r>
              <a:rPr lang="en-US" dirty="0" err="1" smtClean="0"/>
              <a:t>int</a:t>
            </a:r>
            <a:r>
              <a:rPr lang="en-US" dirty="0" smtClean="0"/>
              <a:t> y)</a:t>
            </a:r>
          </a:p>
          <a:p>
            <a:pPr marL="109728" indent="0">
              <a:buNone/>
            </a:pPr>
            <a:r>
              <a:rPr lang="en-US" dirty="0" smtClean="0"/>
              <a:t>Returns a negative integer if x&lt; y, zero if x and y are equal and a positive integer otherwise</a:t>
            </a:r>
          </a:p>
          <a:p>
            <a:pPr marL="109728" indent="0">
              <a:buNone/>
            </a:pPr>
            <a:endParaRPr lang="en-US" dirty="0" smtClean="0"/>
          </a:p>
          <a:p>
            <a:r>
              <a:rPr lang="en-US" dirty="0" err="1" smtClean="0"/>
              <a:t>Java.lang.Double</a:t>
            </a:r>
            <a:endParaRPr lang="en-US" dirty="0" smtClean="0"/>
          </a:p>
          <a:p>
            <a:r>
              <a:rPr lang="en-US" dirty="0" smtClean="0"/>
              <a:t>Static </a:t>
            </a:r>
            <a:r>
              <a:rPr lang="en-US" dirty="0" err="1"/>
              <a:t>int</a:t>
            </a:r>
            <a:r>
              <a:rPr lang="en-US" dirty="0"/>
              <a:t> </a:t>
            </a:r>
            <a:r>
              <a:rPr lang="en-US" dirty="0" smtClean="0"/>
              <a:t>compare(double </a:t>
            </a:r>
            <a:r>
              <a:rPr lang="en-US" dirty="0" err="1" smtClean="0"/>
              <a:t>x,double</a:t>
            </a:r>
            <a:r>
              <a:rPr lang="en-US" dirty="0" smtClean="0"/>
              <a:t> </a:t>
            </a:r>
            <a:r>
              <a:rPr lang="en-US" dirty="0"/>
              <a:t>y)</a:t>
            </a:r>
          </a:p>
          <a:p>
            <a:pPr marL="109728" indent="0">
              <a:buNone/>
            </a:pPr>
            <a:r>
              <a:rPr lang="en-US" dirty="0"/>
              <a:t>Returns a negative integer if x&lt; y, zero if x and y are equal and a positive integer otherwise</a:t>
            </a:r>
          </a:p>
          <a:p>
            <a:pPr marL="109728" indent="0">
              <a:buNone/>
            </a:pPr>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63</a:t>
            </a:fld>
            <a:endParaRPr lang="en-US" dirty="0"/>
          </a:p>
        </p:txBody>
      </p:sp>
      <p:sp>
        <p:nvSpPr>
          <p:cNvPr id="4" name="Title 3"/>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21596946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normAutofit fontScale="77500" lnSpcReduction="20000"/>
          </a:bodyPr>
          <a:lstStyle/>
          <a:p>
            <a:pPr marL="0" indent="0" fontAlgn="auto">
              <a:spcAft>
                <a:spcPts val="0"/>
              </a:spcAft>
              <a:buClr>
                <a:schemeClr val="accent3"/>
              </a:buClr>
              <a:buFont typeface="Wingdings 2"/>
              <a:buNone/>
              <a:defRPr/>
            </a:pPr>
            <a:r>
              <a:rPr lang="en-US" dirty="0"/>
              <a:t>An Array List encapsulates the random access behavior of arrays, and incorporates automatic resizing and optionally may include support for sorting and searching. Using a style of sequential access instead, Linked Lists improve performance of insertions and deletions, but at the cost of fast element access by index. </a:t>
            </a:r>
            <a:br>
              <a:rPr lang="en-US" dirty="0"/>
            </a:br>
            <a:r>
              <a:rPr lang="en-US" dirty="0"/>
              <a:t/>
            </a:r>
            <a:br>
              <a:rPr lang="en-US" dirty="0"/>
            </a:br>
            <a:r>
              <a:rPr lang="en-US" dirty="0"/>
              <a:t>Random and sequential access provide analogies for forms of gaining knowledge. Knowledge by way of the intellect is always sequential, requiring steps of logic to arrive at an item of knowledge. Knowing by intuition, or by way of </a:t>
            </a:r>
            <a:r>
              <a:rPr lang="en-US" i="1" dirty="0" err="1"/>
              <a:t>ritam-bhara</a:t>
            </a:r>
            <a:r>
              <a:rPr lang="en-US" i="1" dirty="0"/>
              <a:t> </a:t>
            </a:r>
            <a:r>
              <a:rPr lang="en-US" i="1" dirty="0" err="1"/>
              <a:t>pragya</a:t>
            </a:r>
            <a:r>
              <a:rPr lang="en-US" dirty="0"/>
              <a:t>, is knowing the truth without steps – a kind of “random access” mode of gaining knowledge.</a:t>
            </a:r>
          </a:p>
          <a:p>
            <a:pPr marL="0" indent="0" fontAlgn="auto">
              <a:spcAft>
                <a:spcPts val="0"/>
              </a:spcAft>
              <a:buClr>
                <a:schemeClr val="accent3"/>
              </a:buClr>
              <a:buFont typeface="Wingdings 2"/>
              <a:buNone/>
              <a:defRPr/>
            </a:pPr>
            <a:r>
              <a:rPr lang="en-US" dirty="0"/>
              <a:t> </a:t>
            </a:r>
          </a:p>
        </p:txBody>
      </p:sp>
      <p:sp>
        <p:nvSpPr>
          <p:cNvPr id="73729" name="Rectangle 2"/>
          <p:cNvSpPr>
            <a:spLocks noGrp="1" noChangeArrowheads="1"/>
          </p:cNvSpPr>
          <p:nvPr>
            <p:ph type="title"/>
          </p:nvPr>
        </p:nvSpPr>
        <p:spPr/>
        <p:txBody>
          <a:bodyPr/>
          <a:lstStyle/>
          <a:p>
            <a:pPr algn="ctr"/>
            <a:r>
              <a:rPr lang="en-US" b="1" smtClean="0"/>
              <a:t>Main Point 3</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65</a:t>
            </a:fld>
            <a:endParaRPr lang="en-US" dirty="0"/>
          </a:p>
        </p:txBody>
      </p:sp>
      <p:sp>
        <p:nvSpPr>
          <p:cNvPr id="4" name="Title 3"/>
          <p:cNvSpPr>
            <a:spLocks noGrp="1"/>
          </p:cNvSpPr>
          <p:nvPr>
            <p:ph type="title"/>
          </p:nvPr>
        </p:nvSpPr>
        <p:spPr/>
        <p:txBody>
          <a:bodyPr/>
          <a:lstStyle/>
          <a:p>
            <a:r>
              <a:rPr lang="en-US" dirty="0" smtClean="0"/>
              <a:t>Further Reading</a:t>
            </a:r>
            <a:endParaRPr lang="en-US" dirty="0"/>
          </a:p>
        </p:txBody>
      </p:sp>
    </p:spTree>
    <p:extLst>
      <p:ext uri="{BB962C8B-B14F-4D97-AF65-F5344CB8AC3E}">
        <p14:creationId xmlns:p14="http://schemas.microsoft.com/office/powerpoint/2010/main" val="26960884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6553200"/>
          </a:xfrm>
        </p:spPr>
        <p:txBody>
          <a:bodyPr>
            <a:noAutofit/>
          </a:bodyPr>
          <a:lstStyle/>
          <a:p>
            <a:r>
              <a:rPr lang="en-US" sz="1800" dirty="0"/>
              <a:t>In the following description, the notation </a:t>
            </a:r>
            <a:r>
              <a:rPr lang="en-US" sz="1800" dirty="0" err="1"/>
              <a:t>sgn</a:t>
            </a:r>
            <a:r>
              <a:rPr lang="en-US" sz="1800" dirty="0"/>
              <a:t>(</a:t>
            </a:r>
            <a:r>
              <a:rPr lang="en-US" sz="1800" i="1" dirty="0"/>
              <a:t>expression</a:t>
            </a:r>
            <a:r>
              <a:rPr lang="en-US" sz="1800" dirty="0"/>
              <a:t>) designates the </a:t>
            </a:r>
            <a:r>
              <a:rPr lang="en-US" sz="1800" dirty="0" smtClean="0"/>
              <a:t>mathematical </a:t>
            </a:r>
            <a:r>
              <a:rPr lang="en-US" sz="1800" i="1" dirty="0" err="1" smtClean="0"/>
              <a:t>signum</a:t>
            </a:r>
            <a:r>
              <a:rPr lang="en-US" sz="1800" i="1" dirty="0" smtClean="0"/>
              <a:t> </a:t>
            </a:r>
            <a:r>
              <a:rPr lang="en-US" sz="1800" dirty="0"/>
              <a:t>function, which is defined to return -1, 0, or 1, according </a:t>
            </a:r>
            <a:r>
              <a:rPr lang="en-US" sz="1800" dirty="0" smtClean="0"/>
              <a:t>to whether </a:t>
            </a:r>
            <a:r>
              <a:rPr lang="en-US" sz="1800" dirty="0"/>
              <a:t>the value of </a:t>
            </a:r>
            <a:r>
              <a:rPr lang="en-US" sz="1800" i="1" dirty="0"/>
              <a:t>expression </a:t>
            </a:r>
            <a:r>
              <a:rPr lang="en-US" sz="1800" dirty="0"/>
              <a:t>is negative, zero, or positive.</a:t>
            </a:r>
          </a:p>
          <a:p>
            <a:r>
              <a:rPr lang="en-US" sz="1800" dirty="0"/>
              <a:t>• The </a:t>
            </a:r>
            <a:r>
              <a:rPr lang="en-US" sz="1800" dirty="0" err="1"/>
              <a:t>implementor</a:t>
            </a:r>
            <a:r>
              <a:rPr lang="en-US" sz="1800" dirty="0"/>
              <a:t> must ensure </a:t>
            </a:r>
            <a:r>
              <a:rPr lang="en-US" sz="1800" dirty="0" err="1"/>
              <a:t>sgn</a:t>
            </a:r>
            <a:r>
              <a:rPr lang="en-US" sz="1800" dirty="0"/>
              <a:t>(</a:t>
            </a:r>
            <a:r>
              <a:rPr lang="en-US" sz="1800" dirty="0" err="1"/>
              <a:t>x.compareTo</a:t>
            </a:r>
            <a:r>
              <a:rPr lang="en-US" sz="1800" dirty="0"/>
              <a:t>(y)) == -</a:t>
            </a:r>
            <a:r>
              <a:rPr lang="en-US" sz="1800" dirty="0" err="1" smtClean="0"/>
              <a:t>sgn</a:t>
            </a:r>
            <a:r>
              <a:rPr lang="en-US" sz="1800" dirty="0" smtClean="0"/>
              <a:t>(</a:t>
            </a:r>
            <a:r>
              <a:rPr lang="en-US" sz="1800" dirty="0" err="1" smtClean="0"/>
              <a:t>y.compare</a:t>
            </a:r>
            <a:r>
              <a:rPr lang="en-US" sz="1800" dirty="0" smtClean="0"/>
              <a:t>-To(x</a:t>
            </a:r>
            <a:r>
              <a:rPr lang="en-US" sz="1800" dirty="0"/>
              <a:t>)) for all x and y. (This implies that </a:t>
            </a:r>
            <a:r>
              <a:rPr lang="en-US" sz="1800" dirty="0" err="1" smtClean="0"/>
              <a:t>x.compareTo</a:t>
            </a:r>
            <a:r>
              <a:rPr lang="en-US" sz="1800" dirty="0" smtClean="0"/>
              <a:t>(y</a:t>
            </a:r>
            <a:r>
              <a:rPr lang="en-US" sz="1800" dirty="0"/>
              <a:t>) must throw an exception</a:t>
            </a:r>
          </a:p>
          <a:p>
            <a:r>
              <a:rPr lang="en-US" sz="1800" dirty="0"/>
              <a:t>if and only if </a:t>
            </a:r>
            <a:r>
              <a:rPr lang="en-US" sz="1800" dirty="0" err="1"/>
              <a:t>y.compareTo</a:t>
            </a:r>
            <a:r>
              <a:rPr lang="en-US" sz="1800" dirty="0"/>
              <a:t>(x) throws an exception.)</a:t>
            </a:r>
          </a:p>
          <a:p>
            <a:r>
              <a:rPr lang="en-US" sz="1800" dirty="0"/>
              <a:t>• The </a:t>
            </a:r>
            <a:r>
              <a:rPr lang="en-US" sz="1800" dirty="0" err="1"/>
              <a:t>implementor</a:t>
            </a:r>
            <a:r>
              <a:rPr lang="en-US" sz="1800" dirty="0"/>
              <a:t> must also ensure that the relation is transitive: (</a:t>
            </a:r>
            <a:r>
              <a:rPr lang="en-US" sz="1800" dirty="0" err="1" smtClean="0"/>
              <a:t>x.compareTo</a:t>
            </a:r>
            <a:r>
              <a:rPr lang="en-US" sz="1800" dirty="0" smtClean="0"/>
              <a:t>(</a:t>
            </a:r>
            <a:r>
              <a:rPr lang="es-ES" sz="1800" dirty="0" smtClean="0"/>
              <a:t>y</a:t>
            </a:r>
            <a:r>
              <a:rPr lang="es-ES" sz="1800" dirty="0"/>
              <a:t>) &gt; 0 &amp;&amp; </a:t>
            </a:r>
            <a:r>
              <a:rPr lang="es-ES" sz="1800" dirty="0" err="1"/>
              <a:t>y.compareTo</a:t>
            </a:r>
            <a:r>
              <a:rPr lang="es-ES" sz="1800" dirty="0"/>
              <a:t>(z) &gt; 0) </a:t>
            </a:r>
            <a:r>
              <a:rPr lang="es-ES" sz="1800" dirty="0" err="1"/>
              <a:t>implies</a:t>
            </a:r>
            <a:r>
              <a:rPr lang="es-ES" sz="1800" dirty="0"/>
              <a:t> </a:t>
            </a:r>
            <a:r>
              <a:rPr lang="es-ES" sz="1800" dirty="0" err="1"/>
              <a:t>x.compareTo</a:t>
            </a:r>
            <a:r>
              <a:rPr lang="es-ES" sz="1800" dirty="0"/>
              <a:t>(z) &gt; 0.</a:t>
            </a:r>
          </a:p>
          <a:p>
            <a:r>
              <a:rPr lang="en-US" sz="1800" dirty="0"/>
              <a:t>• Finally, the </a:t>
            </a:r>
            <a:r>
              <a:rPr lang="en-US" sz="1800" dirty="0" err="1"/>
              <a:t>implementor</a:t>
            </a:r>
            <a:r>
              <a:rPr lang="en-US" sz="1800" dirty="0"/>
              <a:t> must ensure that </a:t>
            </a:r>
            <a:r>
              <a:rPr lang="en-US" sz="1800" dirty="0" err="1"/>
              <a:t>x.compareTo</a:t>
            </a:r>
            <a:r>
              <a:rPr lang="en-US" sz="1800" dirty="0"/>
              <a:t>(y) == 0 implies </a:t>
            </a:r>
            <a:r>
              <a:rPr lang="en-US" sz="1800" dirty="0" smtClean="0"/>
              <a:t>that </a:t>
            </a:r>
            <a:r>
              <a:rPr lang="en-US" sz="1800" dirty="0" err="1" smtClean="0"/>
              <a:t>sgn</a:t>
            </a:r>
            <a:r>
              <a:rPr lang="en-US" sz="1800" dirty="0" smtClean="0"/>
              <a:t>(</a:t>
            </a:r>
            <a:r>
              <a:rPr lang="en-US" sz="1800" dirty="0" err="1" smtClean="0"/>
              <a:t>x.compareTo</a:t>
            </a:r>
            <a:r>
              <a:rPr lang="en-US" sz="1800" dirty="0" smtClean="0"/>
              <a:t>(z</a:t>
            </a:r>
            <a:r>
              <a:rPr lang="en-US" sz="1800" dirty="0"/>
              <a:t>)) == </a:t>
            </a:r>
            <a:r>
              <a:rPr lang="en-US" sz="1800" dirty="0" err="1"/>
              <a:t>sgn</a:t>
            </a:r>
            <a:r>
              <a:rPr lang="en-US" sz="1800" dirty="0"/>
              <a:t>(</a:t>
            </a:r>
            <a:r>
              <a:rPr lang="en-US" sz="1800" dirty="0" err="1"/>
              <a:t>y.compareTo</a:t>
            </a:r>
            <a:r>
              <a:rPr lang="en-US" sz="1800" dirty="0"/>
              <a:t>(z)), for all z.</a:t>
            </a:r>
          </a:p>
          <a:p>
            <a:r>
              <a:rPr lang="en-US" sz="1800" dirty="0"/>
              <a:t>• It is strongly recommended, but not strictly required, that (</a:t>
            </a:r>
            <a:r>
              <a:rPr lang="en-US" sz="1800" dirty="0" err="1"/>
              <a:t>x.compareTo</a:t>
            </a:r>
            <a:r>
              <a:rPr lang="en-US" sz="1800" dirty="0"/>
              <a:t>(y</a:t>
            </a:r>
            <a:r>
              <a:rPr lang="en-US" sz="1800" dirty="0" smtClean="0"/>
              <a:t>) == </a:t>
            </a:r>
            <a:r>
              <a:rPr lang="en-US" sz="1800" dirty="0"/>
              <a:t>0) == (</a:t>
            </a:r>
            <a:r>
              <a:rPr lang="en-US" sz="1800" dirty="0" err="1"/>
              <a:t>x.equals</a:t>
            </a:r>
            <a:r>
              <a:rPr lang="en-US" sz="1800" dirty="0"/>
              <a:t>(y)). Generally speaking, any class that implements </a:t>
            </a:r>
            <a:r>
              <a:rPr lang="en-US" sz="1800" dirty="0" smtClean="0"/>
              <a:t>the Comparable </a:t>
            </a:r>
            <a:r>
              <a:rPr lang="en-US" sz="1800" dirty="0"/>
              <a:t>interface and violates this condition should clearly indicate </a:t>
            </a:r>
            <a:r>
              <a:rPr lang="en-US" sz="1800" dirty="0" err="1" smtClean="0"/>
              <a:t>thisfact</a:t>
            </a:r>
            <a:r>
              <a:rPr lang="en-US" sz="1800" dirty="0"/>
              <a:t>. </a:t>
            </a:r>
            <a:endParaRPr lang="en-US" sz="1800" dirty="0" smtClean="0"/>
          </a:p>
          <a:p>
            <a:r>
              <a:rPr lang="en-US" sz="1800" dirty="0" smtClean="0"/>
              <a:t>The </a:t>
            </a:r>
            <a:r>
              <a:rPr lang="en-US" sz="1800" dirty="0"/>
              <a:t>recommended language is “Note: This class has a natural </a:t>
            </a:r>
            <a:r>
              <a:rPr lang="en-US" sz="1800" dirty="0" smtClean="0"/>
              <a:t>ordering  that </a:t>
            </a:r>
            <a:r>
              <a:rPr lang="en-US" sz="1800" dirty="0"/>
              <a:t>is inconsistent with equals.”</a:t>
            </a:r>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66</a:t>
            </a:fld>
            <a:endParaRPr lang="en-US" dirty="0"/>
          </a:p>
        </p:txBody>
      </p:sp>
    </p:spTree>
    <p:extLst>
      <p:ext uri="{BB962C8B-B14F-4D97-AF65-F5344CB8AC3E}">
        <p14:creationId xmlns:p14="http://schemas.microsoft.com/office/powerpoint/2010/main" val="2459824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array has two fundamental properties that apply to the array as a whole:</a:t>
            </a:r>
          </a:p>
          <a:p>
            <a:r>
              <a:rPr lang="en-US" dirty="0"/>
              <a:t>• The </a:t>
            </a:r>
            <a:r>
              <a:rPr lang="en-US" b="1" dirty="0"/>
              <a:t>element type, </a:t>
            </a:r>
            <a:r>
              <a:rPr lang="en-US" dirty="0"/>
              <a:t>which is the type of value that may be stored in the elements of the</a:t>
            </a:r>
          </a:p>
          <a:p>
            <a:r>
              <a:rPr lang="en-US" dirty="0"/>
              <a:t>array</a:t>
            </a:r>
          </a:p>
          <a:p>
            <a:r>
              <a:rPr lang="en-US" dirty="0"/>
              <a:t>• The </a:t>
            </a:r>
            <a:r>
              <a:rPr lang="en-US" b="1" dirty="0"/>
              <a:t>length, </a:t>
            </a:r>
            <a:r>
              <a:rPr lang="en-US" dirty="0"/>
              <a:t>which is the number of elements the array contains</a:t>
            </a:r>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7</a:t>
            </a:fld>
            <a:endParaRPr lang="en-US" dirty="0"/>
          </a:p>
        </p:txBody>
      </p:sp>
      <p:sp>
        <p:nvSpPr>
          <p:cNvPr id="4" name="Title 3"/>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3165402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228600" y="838200"/>
            <a:ext cx="8915400" cy="5715000"/>
          </a:xfrm>
        </p:spPr>
        <p:txBody>
          <a:bodyPr>
            <a:normAutofit fontScale="92500" lnSpcReduction="10000"/>
          </a:bodyPr>
          <a:lstStyle/>
          <a:p>
            <a:r>
              <a:rPr lang="en-US" altLang="en-US" sz="2800" dirty="0">
                <a:cs typeface="Courier New" pitchFamily="49" charset="0"/>
              </a:rPr>
              <a:t>Array is a fixed-size data structure. Once an array is created, its size cannot be changed. </a:t>
            </a:r>
            <a:endParaRPr lang="en-US" altLang="en-US" sz="2800" dirty="0" smtClean="0">
              <a:cs typeface="Courier New" pitchFamily="49" charset="0"/>
            </a:endParaRPr>
          </a:p>
          <a:p>
            <a:r>
              <a:rPr lang="en-US" altLang="en-US" sz="2800" dirty="0" smtClean="0">
                <a:cs typeface="Courier New" pitchFamily="49" charset="0"/>
              </a:rPr>
              <a:t>Nevertheless</a:t>
            </a:r>
            <a:r>
              <a:rPr lang="en-US" altLang="en-US" sz="2800" dirty="0">
                <a:cs typeface="Courier New" pitchFamily="49" charset="0"/>
              </a:rPr>
              <a:t>, you can still use array to implement dynamic data structures. The trick is to create a new larger array to replace the current array if the current array cannot hold new elements in the list. </a:t>
            </a:r>
          </a:p>
          <a:p>
            <a:r>
              <a:rPr lang="en-US" altLang="en-US" sz="2800" dirty="0">
                <a:cs typeface="Times New Roman" pitchFamily="18" charset="0"/>
              </a:rPr>
              <a:t>Initially, an array, say data of Object[] type, is created with a </a:t>
            </a:r>
            <a:r>
              <a:rPr lang="en-US" altLang="en-US" sz="2800" dirty="0" smtClean="0">
                <a:cs typeface="Times New Roman" pitchFamily="18" charset="0"/>
              </a:rPr>
              <a:t>specified </a:t>
            </a:r>
            <a:r>
              <a:rPr lang="en-US" altLang="en-US" sz="2800" dirty="0">
                <a:cs typeface="Times New Roman" pitchFamily="18" charset="0"/>
              </a:rPr>
              <a:t>size. </a:t>
            </a:r>
            <a:endParaRPr lang="en-US" altLang="en-US" sz="2800" dirty="0" smtClean="0">
              <a:cs typeface="Times New Roman" pitchFamily="18" charset="0"/>
            </a:endParaRPr>
          </a:p>
          <a:p>
            <a:r>
              <a:rPr lang="en-US" altLang="en-US" sz="2800" dirty="0" smtClean="0">
                <a:cs typeface="Times New Roman" pitchFamily="18" charset="0"/>
              </a:rPr>
              <a:t>When </a:t>
            </a:r>
            <a:r>
              <a:rPr lang="en-US" altLang="en-US" sz="2800" dirty="0">
                <a:cs typeface="Times New Roman" pitchFamily="18" charset="0"/>
              </a:rPr>
              <a:t>inserting a new element into the array, first ensure there is enough room in the array. If not, create a new array with the size as twice as the current one. </a:t>
            </a:r>
            <a:endParaRPr lang="en-US" altLang="en-US" sz="2800" dirty="0" smtClean="0">
              <a:cs typeface="Times New Roman" pitchFamily="18" charset="0"/>
            </a:endParaRPr>
          </a:p>
          <a:p>
            <a:r>
              <a:rPr lang="en-US" altLang="en-US" sz="2800" dirty="0" smtClean="0">
                <a:cs typeface="Times New Roman" pitchFamily="18" charset="0"/>
              </a:rPr>
              <a:t>Copy </a:t>
            </a:r>
            <a:r>
              <a:rPr lang="en-US" altLang="en-US" sz="2800" dirty="0">
                <a:cs typeface="Times New Roman" pitchFamily="18" charset="0"/>
              </a:rPr>
              <a:t>the elements from the current array to the new array. The new array now becomes the current array. </a:t>
            </a:r>
          </a:p>
          <a:p>
            <a:pPr>
              <a:lnSpc>
                <a:spcPct val="90000"/>
              </a:lnSpc>
            </a:pPr>
            <a:endParaRPr lang="en-US" sz="2800" dirty="0" smtClean="0"/>
          </a:p>
        </p:txBody>
      </p:sp>
      <p:sp>
        <p:nvSpPr>
          <p:cNvPr id="24577" name="Rectangle 2"/>
          <p:cNvSpPr>
            <a:spLocks noGrp="1" noChangeArrowheads="1"/>
          </p:cNvSpPr>
          <p:nvPr>
            <p:ph type="title"/>
          </p:nvPr>
        </p:nvSpPr>
        <p:spPr>
          <a:xfrm>
            <a:off x="685800" y="304800"/>
            <a:ext cx="7756263" cy="572844"/>
          </a:xfrm>
        </p:spPr>
        <p:txBody>
          <a:bodyPr>
            <a:normAutofit fontScale="90000"/>
          </a:bodyPr>
          <a:lstStyle/>
          <a:p>
            <a:pPr algn="ctr"/>
            <a:r>
              <a:rPr lang="en-US" b="1" dirty="0" smtClean="0"/>
              <a:t>Contd..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cannot perform following operations on arrays</a:t>
            </a:r>
          </a:p>
          <a:p>
            <a:pPr lvl="1"/>
            <a:r>
              <a:rPr lang="en-US" dirty="0" smtClean="0"/>
              <a:t>Increase or decrease its length , which is fixed</a:t>
            </a:r>
          </a:p>
          <a:p>
            <a:pPr lvl="1"/>
            <a:r>
              <a:rPr lang="en-US" dirty="0" smtClean="0"/>
              <a:t>Add an element at a specified position without shifting the other elements to make a room</a:t>
            </a:r>
          </a:p>
          <a:p>
            <a:pPr lvl="1"/>
            <a:r>
              <a:rPr lang="en-US" dirty="0" smtClean="0"/>
              <a:t>Remove an element at a specified position without shifting the other elements to fill in the resulting gap. </a:t>
            </a:r>
            <a:endParaRPr lang="en-US" dirty="0"/>
          </a:p>
        </p:txBody>
      </p:sp>
      <p:sp>
        <p:nvSpPr>
          <p:cNvPr id="3" name="Slide Number Placeholder 2"/>
          <p:cNvSpPr>
            <a:spLocks noGrp="1"/>
          </p:cNvSpPr>
          <p:nvPr>
            <p:ph type="sldNum" sz="quarter" idx="12"/>
          </p:nvPr>
        </p:nvSpPr>
        <p:spPr/>
        <p:txBody>
          <a:bodyPr/>
          <a:lstStyle/>
          <a:p>
            <a:pPr>
              <a:defRPr/>
            </a:pPr>
            <a:fld id="{D205DE3E-5A91-4777-A49A-F301A446FCE8}" type="slidenum">
              <a:rPr lang="en-US" smtClean="0"/>
              <a:pPr>
                <a:defRPr/>
              </a:pPr>
              <a:t>9</a:t>
            </a:fld>
            <a:endParaRPr lang="en-US" dirty="0"/>
          </a:p>
        </p:txBody>
      </p:sp>
      <p:sp>
        <p:nvSpPr>
          <p:cNvPr id="4" name="Title 3"/>
          <p:cNvSpPr>
            <a:spLocks noGrp="1"/>
          </p:cNvSpPr>
          <p:nvPr>
            <p:ph type="title"/>
          </p:nvPr>
        </p:nvSpPr>
        <p:spPr/>
        <p:txBody>
          <a:bodyPr/>
          <a:lstStyle/>
          <a:p>
            <a:r>
              <a:rPr lang="en-US" dirty="0" smtClean="0"/>
              <a:t>Down Side of Arrays</a:t>
            </a:r>
            <a:endParaRPr lang="en-US" dirty="0"/>
          </a:p>
        </p:txBody>
      </p:sp>
    </p:spTree>
    <p:extLst>
      <p:ext uri="{BB962C8B-B14F-4D97-AF65-F5344CB8AC3E}">
        <p14:creationId xmlns:p14="http://schemas.microsoft.com/office/powerpoint/2010/main" val="9429353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28712</TotalTime>
  <Words>3216</Words>
  <Application>Microsoft Office PowerPoint</Application>
  <PresentationFormat>On-screen Show (4:3)</PresentationFormat>
  <Paragraphs>490</Paragraphs>
  <Slides>66</Slides>
  <Notes>17</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Concourse</vt:lpstr>
      <vt:lpstr>Lesson 8 The List Data Structure:</vt:lpstr>
      <vt:lpstr>Wholeness Statement</vt:lpstr>
      <vt:lpstr>PowerPoint Presentation</vt:lpstr>
      <vt:lpstr>List</vt:lpstr>
      <vt:lpstr>List </vt:lpstr>
      <vt:lpstr>Contd..</vt:lpstr>
      <vt:lpstr>Contd..</vt:lpstr>
      <vt:lpstr>Contd..</vt:lpstr>
      <vt:lpstr>Down Side of Arrays</vt:lpstr>
      <vt:lpstr>Array List Class</vt:lpstr>
      <vt:lpstr>Contd..</vt:lpstr>
      <vt:lpstr>Array List</vt:lpstr>
      <vt:lpstr>Some Methods of ArrayList</vt:lpstr>
      <vt:lpstr> Typical operations:  </vt:lpstr>
      <vt:lpstr>Automatic conversion of primitives to objects</vt:lpstr>
      <vt:lpstr>Arrays and ArrayLists </vt:lpstr>
      <vt:lpstr>Observations</vt:lpstr>
      <vt:lpstr>Contd..</vt:lpstr>
      <vt:lpstr>Wrapper classes:  </vt:lpstr>
      <vt:lpstr>Wrapper Class</vt:lpstr>
      <vt:lpstr>Contd..</vt:lpstr>
      <vt:lpstr>Contd..</vt:lpstr>
      <vt:lpstr>Numeric Conversion methods in the Integer and Double Classes</vt:lpstr>
      <vt:lpstr>Contd..</vt:lpstr>
      <vt:lpstr>Creating an ArrayList </vt:lpstr>
      <vt:lpstr>Dynamic Array</vt:lpstr>
      <vt:lpstr>Implementing a Dynamic Array</vt:lpstr>
      <vt:lpstr>Contd..</vt:lpstr>
      <vt:lpstr>Contd..</vt:lpstr>
      <vt:lpstr>Adding elements to an ArrayList</vt:lpstr>
      <vt:lpstr>How many elements?</vt:lpstr>
      <vt:lpstr>PowerPoint Presentation</vt:lpstr>
      <vt:lpstr>Methods in the Class ArrayList with Example </vt:lpstr>
      <vt:lpstr>Demo code</vt:lpstr>
      <vt:lpstr>Iterator</vt:lpstr>
      <vt:lpstr>Iterator</vt:lpstr>
      <vt:lpstr>Contd..</vt:lpstr>
      <vt:lpstr>PowerPoint Presentation</vt:lpstr>
      <vt:lpstr>Iterators</vt:lpstr>
      <vt:lpstr>PowerPoint Presentation</vt:lpstr>
      <vt:lpstr>Implementation</vt:lpstr>
      <vt:lpstr>Comparable and Comparator Interface</vt:lpstr>
      <vt:lpstr>Comparing Objects for Sorting and Searching </vt:lpstr>
      <vt:lpstr>Contd..</vt:lpstr>
      <vt:lpstr>PowerPoint Presentation</vt:lpstr>
      <vt:lpstr>Comparable Interface: </vt:lpstr>
      <vt:lpstr>Contd..</vt:lpstr>
      <vt:lpstr>PowerPoint Presentation</vt:lpstr>
      <vt:lpstr>String class: </vt:lpstr>
      <vt:lpstr>PowerPoint Presentation</vt:lpstr>
      <vt:lpstr>example on Integer wrapper class  </vt:lpstr>
      <vt:lpstr>PowerPoint Presentation</vt:lpstr>
      <vt:lpstr>Comparator: </vt:lpstr>
      <vt:lpstr>Comparator Interface</vt:lpstr>
      <vt:lpstr>Contd..</vt:lpstr>
      <vt:lpstr>Contd..</vt:lpstr>
      <vt:lpstr>Contd..</vt:lpstr>
      <vt:lpstr>Observations</vt:lpstr>
      <vt:lpstr>Contd..</vt:lpstr>
      <vt:lpstr>Note</vt:lpstr>
      <vt:lpstr>PowerPoint Presentation</vt:lpstr>
      <vt:lpstr>Methods from Java collections</vt:lpstr>
      <vt:lpstr>Contd..</vt:lpstr>
      <vt:lpstr>Main Point 3</vt:lpstr>
      <vt:lpstr>Further Reading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Promila Bahadur</dc:creator>
  <cp:lastModifiedBy>admin1</cp:lastModifiedBy>
  <cp:revision>798</cp:revision>
  <dcterms:created xsi:type="dcterms:W3CDTF">2010-06-08T15:14:26Z</dcterms:created>
  <dcterms:modified xsi:type="dcterms:W3CDTF">2016-12-12T02:37:52Z</dcterms:modified>
</cp:coreProperties>
</file>