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Raleway" pitchFamily="2" charset="0"/>
      <p:regular r:id="rId16"/>
    </p:embeddedFont>
    <p:embeddedFont>
      <p:font typeface="Raleway Bold" panose="020B0604020202020204" charset="0"/>
      <p:regular r:id="rId17"/>
    </p:embeddedFont>
    <p:embeddedFont>
      <p:font typeface="Raleway Heavy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Zefanya" userId="fdf680d9640bbab3" providerId="LiveId" clId="{B90F6EAB-881C-4AE8-9307-5F0D44CC983F}"/>
    <pc:docChg chg="modSld">
      <pc:chgData name="David Zefanya" userId="fdf680d9640bbab3" providerId="LiveId" clId="{B90F6EAB-881C-4AE8-9307-5F0D44CC983F}" dt="2024-10-29T14:23:29.704" v="0" actId="1076"/>
      <pc:docMkLst>
        <pc:docMk/>
      </pc:docMkLst>
      <pc:sldChg chg="modSp mod">
        <pc:chgData name="David Zefanya" userId="fdf680d9640bbab3" providerId="LiveId" clId="{B90F6EAB-881C-4AE8-9307-5F0D44CC983F}" dt="2024-10-29T14:23:29.704" v="0" actId="1076"/>
        <pc:sldMkLst>
          <pc:docMk/>
          <pc:sldMk cId="0" sldId="269"/>
        </pc:sldMkLst>
        <pc:spChg chg="mod">
          <ac:chgData name="David Zefanya" userId="fdf680d9640bbab3" providerId="LiveId" clId="{B90F6EAB-881C-4AE8-9307-5F0D44CC983F}" dt="2024-10-29T14:23:29.704" v="0" actId="1076"/>
          <ac:spMkLst>
            <pc:docMk/>
            <pc:sldMk cId="0" sldId="269"/>
            <ac:spMk id="1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55831" y="-1464854"/>
            <a:ext cx="18015131" cy="10723154"/>
            <a:chOff x="0" y="0"/>
            <a:chExt cx="72888844" cy="433856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2888841" cy="43385659"/>
            </a:xfrm>
            <a:custGeom>
              <a:avLst/>
              <a:gdLst/>
              <a:ahLst/>
              <a:cxnLst/>
              <a:rect l="l" t="t" r="r" b="b"/>
              <a:pathLst>
                <a:path w="72888841" h="43385659">
                  <a:moveTo>
                    <a:pt x="72662783" y="0"/>
                  </a:moveTo>
                  <a:lnTo>
                    <a:pt x="0" y="0"/>
                  </a:lnTo>
                  <a:lnTo>
                    <a:pt x="0" y="43385659"/>
                  </a:lnTo>
                  <a:lnTo>
                    <a:pt x="72888841" y="43385659"/>
                  </a:lnTo>
                  <a:lnTo>
                    <a:pt x="72888841" y="0"/>
                  </a:lnTo>
                  <a:lnTo>
                    <a:pt x="72662783" y="0"/>
                  </a:lnTo>
                  <a:close/>
                  <a:moveTo>
                    <a:pt x="72662783" y="43159598"/>
                  </a:moveTo>
                  <a:lnTo>
                    <a:pt x="228600" y="43159598"/>
                  </a:lnTo>
                  <a:lnTo>
                    <a:pt x="228600" y="228600"/>
                  </a:lnTo>
                  <a:lnTo>
                    <a:pt x="72662783" y="228600"/>
                  </a:lnTo>
                  <a:lnTo>
                    <a:pt x="72662783" y="43159598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1028700"/>
            <a:ext cx="15081082" cy="10324703"/>
            <a:chOff x="0" y="0"/>
            <a:chExt cx="61017743" cy="417735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1017745" cy="41773534"/>
            </a:xfrm>
            <a:custGeom>
              <a:avLst/>
              <a:gdLst/>
              <a:ahLst/>
              <a:cxnLst/>
              <a:rect l="l" t="t" r="r" b="b"/>
              <a:pathLst>
                <a:path w="61017745" h="41773534">
                  <a:moveTo>
                    <a:pt x="60791682" y="0"/>
                  </a:moveTo>
                  <a:lnTo>
                    <a:pt x="0" y="0"/>
                  </a:lnTo>
                  <a:lnTo>
                    <a:pt x="0" y="41773534"/>
                  </a:lnTo>
                  <a:lnTo>
                    <a:pt x="61017745" y="41773534"/>
                  </a:lnTo>
                  <a:lnTo>
                    <a:pt x="61017745" y="0"/>
                  </a:lnTo>
                  <a:lnTo>
                    <a:pt x="60791682" y="0"/>
                  </a:lnTo>
                  <a:close/>
                  <a:moveTo>
                    <a:pt x="60791682" y="41547473"/>
                  </a:moveTo>
                  <a:lnTo>
                    <a:pt x="228600" y="41547473"/>
                  </a:lnTo>
                  <a:lnTo>
                    <a:pt x="228600" y="228600"/>
                  </a:lnTo>
                  <a:lnTo>
                    <a:pt x="60791682" y="228600"/>
                  </a:lnTo>
                  <a:lnTo>
                    <a:pt x="60791682" y="41547473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5350343" y="3362837"/>
            <a:ext cx="8212355" cy="3561327"/>
            <a:chOff x="0" y="0"/>
            <a:chExt cx="10949807" cy="4748436"/>
          </a:xfrm>
        </p:grpSpPr>
        <p:sp>
          <p:nvSpPr>
            <p:cNvPr id="7" name="TextBox 7"/>
            <p:cNvSpPr txBox="1"/>
            <p:nvPr/>
          </p:nvSpPr>
          <p:spPr>
            <a:xfrm>
              <a:off x="653448" y="0"/>
              <a:ext cx="9642910" cy="6385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44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450097"/>
              <a:ext cx="10949807" cy="187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200"/>
                </a:lnSpc>
              </a:pPr>
              <a:r>
                <a:rPr lang="en-US" sz="10000" b="1">
                  <a:solidFill>
                    <a:srgbClr val="CD0046"/>
                  </a:solidFill>
                  <a:latin typeface="Raleway Heavy"/>
                  <a:ea typeface="Raleway Heavy"/>
                  <a:cs typeface="Raleway Heavy"/>
                  <a:sym typeface="Raleway Heavy"/>
                </a:rPr>
                <a:t>Property List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53448" y="4116187"/>
              <a:ext cx="9642911" cy="632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800" spc="196">
                  <a:solidFill>
                    <a:srgbClr val="01949A"/>
                  </a:solidFill>
                  <a:latin typeface="Raleway"/>
                  <a:ea typeface="Raleway"/>
                  <a:cs typeface="Raleway"/>
                  <a:sym typeface="Raleway"/>
                </a:rPr>
                <a:t>By: David Zefanya Malau</a:t>
              </a:r>
            </a:p>
          </p:txBody>
        </p:sp>
      </p:grpSp>
      <p:sp>
        <p:nvSpPr>
          <p:cNvPr id="10" name="AutoShape 10"/>
          <p:cNvSpPr/>
          <p:nvPr/>
        </p:nvSpPr>
        <p:spPr>
          <a:xfrm>
            <a:off x="16459624" y="-1014239"/>
            <a:ext cx="2465926" cy="5657779"/>
          </a:xfrm>
          <a:prstGeom prst="rect">
            <a:avLst/>
          </a:prstGeom>
          <a:solidFill>
            <a:srgbClr val="CD0046"/>
          </a:solidFill>
        </p:spPr>
      </p:sp>
      <p:sp>
        <p:nvSpPr>
          <p:cNvPr id="11" name="AutoShape 11"/>
          <p:cNvSpPr/>
          <p:nvPr/>
        </p:nvSpPr>
        <p:spPr>
          <a:xfrm>
            <a:off x="-941794" y="7868993"/>
            <a:ext cx="5291306" cy="3484410"/>
          </a:xfrm>
          <a:prstGeom prst="rect">
            <a:avLst/>
          </a:prstGeom>
          <a:solidFill>
            <a:srgbClr val="01949A"/>
          </a:solid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440759" y="8204329"/>
            <a:ext cx="4603072" cy="2107942"/>
          </a:xfrm>
          <a:prstGeom prst="rect">
            <a:avLst/>
          </a:prstGeom>
          <a:solidFill>
            <a:srgbClr val="01949A"/>
          </a:solidFill>
        </p:spPr>
      </p:sp>
      <p:sp>
        <p:nvSpPr>
          <p:cNvPr id="3" name="AutoShape 3"/>
          <p:cNvSpPr/>
          <p:nvPr/>
        </p:nvSpPr>
        <p:spPr>
          <a:xfrm>
            <a:off x="-1359743" y="-493257"/>
            <a:ext cx="3588833" cy="2216611"/>
          </a:xfrm>
          <a:prstGeom prst="rect">
            <a:avLst/>
          </a:prstGeom>
          <a:solidFill>
            <a:srgbClr val="CD0046"/>
          </a:solidFill>
        </p:spPr>
      </p:sp>
      <p:sp>
        <p:nvSpPr>
          <p:cNvPr id="4" name="Freeform 4"/>
          <p:cNvSpPr/>
          <p:nvPr/>
        </p:nvSpPr>
        <p:spPr>
          <a:xfrm>
            <a:off x="434674" y="802486"/>
            <a:ext cx="9028257" cy="8295855"/>
          </a:xfrm>
          <a:custGeom>
            <a:avLst/>
            <a:gdLst/>
            <a:ahLst/>
            <a:cxnLst/>
            <a:rect l="l" t="t" r="r" b="b"/>
            <a:pathLst>
              <a:path w="9028257" h="8295855">
                <a:moveTo>
                  <a:pt x="0" y="0"/>
                </a:moveTo>
                <a:lnTo>
                  <a:pt x="9028257" y="0"/>
                </a:lnTo>
                <a:lnTo>
                  <a:pt x="9028257" y="8295856"/>
                </a:lnTo>
                <a:lnTo>
                  <a:pt x="0" y="82958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925931" y="4049349"/>
            <a:ext cx="7896262" cy="901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80"/>
              </a:lnSpc>
            </a:pPr>
            <a:r>
              <a:rPr lang="en-US" sz="6000" b="1" spc="348">
                <a:solidFill>
                  <a:srgbClr val="01949A"/>
                </a:solidFill>
                <a:latin typeface="Raleway Bold"/>
                <a:ea typeface="Raleway Bold"/>
                <a:cs typeface="Raleway Bold"/>
                <a:sym typeface="Raleway Bold"/>
              </a:rPr>
              <a:t>BATHROOM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925931" y="5048250"/>
            <a:ext cx="6629836" cy="2122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2800" b="1" spc="112">
                <a:solidFill>
                  <a:srgbClr val="01949A"/>
                </a:solidFill>
                <a:latin typeface="Raleway Bold"/>
                <a:ea typeface="Raleway Bold"/>
                <a:cs typeface="Raleway Bold"/>
                <a:sym typeface="Raleway Bold"/>
              </a:rPr>
              <a:t>This is summary bar chart of bathroom data, we can see from the left side. Mean: 2.5, Median: 2, Min: 0, Max: 12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440759" y="8204329"/>
            <a:ext cx="4603072" cy="2107942"/>
          </a:xfrm>
          <a:prstGeom prst="rect">
            <a:avLst/>
          </a:prstGeom>
          <a:solidFill>
            <a:srgbClr val="01949A"/>
          </a:solidFill>
        </p:spPr>
      </p:sp>
      <p:sp>
        <p:nvSpPr>
          <p:cNvPr id="3" name="AutoShape 3"/>
          <p:cNvSpPr/>
          <p:nvPr/>
        </p:nvSpPr>
        <p:spPr>
          <a:xfrm>
            <a:off x="-1359743" y="-493257"/>
            <a:ext cx="3588833" cy="2216611"/>
          </a:xfrm>
          <a:prstGeom prst="rect">
            <a:avLst/>
          </a:prstGeom>
          <a:solidFill>
            <a:srgbClr val="CD0046"/>
          </a:solidFill>
        </p:spPr>
      </p:sp>
      <p:sp>
        <p:nvSpPr>
          <p:cNvPr id="4" name="Freeform 4"/>
          <p:cNvSpPr/>
          <p:nvPr/>
        </p:nvSpPr>
        <p:spPr>
          <a:xfrm>
            <a:off x="434674" y="4447303"/>
            <a:ext cx="8914376" cy="2002682"/>
          </a:xfrm>
          <a:custGeom>
            <a:avLst/>
            <a:gdLst/>
            <a:ahLst/>
            <a:cxnLst/>
            <a:rect l="l" t="t" r="r" b="b"/>
            <a:pathLst>
              <a:path w="8914376" h="2002682">
                <a:moveTo>
                  <a:pt x="0" y="0"/>
                </a:moveTo>
                <a:lnTo>
                  <a:pt x="8914376" y="0"/>
                </a:lnTo>
                <a:lnTo>
                  <a:pt x="8914376" y="2002681"/>
                </a:lnTo>
                <a:lnTo>
                  <a:pt x="0" y="2002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925931" y="3546238"/>
            <a:ext cx="7896262" cy="901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80"/>
              </a:lnSpc>
            </a:pPr>
            <a:r>
              <a:rPr lang="en-US" sz="6000" b="1" spc="348">
                <a:solidFill>
                  <a:srgbClr val="01949A"/>
                </a:solidFill>
                <a:latin typeface="Raleway Bold"/>
                <a:ea typeface="Raleway Bold"/>
                <a:cs typeface="Raleway Bold"/>
                <a:sym typeface="Raleway Bold"/>
              </a:rPr>
              <a:t>BUILDING SIZE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925931" y="4619102"/>
            <a:ext cx="6629836" cy="2122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2800" b="1" spc="112">
                <a:solidFill>
                  <a:srgbClr val="01949A"/>
                </a:solidFill>
                <a:latin typeface="Raleway Bold"/>
                <a:ea typeface="Raleway Bold"/>
                <a:cs typeface="Raleway Bold"/>
                <a:sym typeface="Raleway Bold"/>
              </a:rPr>
              <a:t>This is summar bar chart of bedroom data, we can see from the left side. Mean: 147.5, Median: 77, Min: 0, Max: 8190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440759" y="8204329"/>
            <a:ext cx="4603072" cy="2107942"/>
          </a:xfrm>
          <a:prstGeom prst="rect">
            <a:avLst/>
          </a:prstGeom>
          <a:solidFill>
            <a:srgbClr val="01949A"/>
          </a:solidFill>
        </p:spPr>
      </p:sp>
      <p:sp>
        <p:nvSpPr>
          <p:cNvPr id="3" name="AutoShape 3"/>
          <p:cNvSpPr/>
          <p:nvPr/>
        </p:nvSpPr>
        <p:spPr>
          <a:xfrm>
            <a:off x="-1359743" y="-493257"/>
            <a:ext cx="3588833" cy="2216611"/>
          </a:xfrm>
          <a:prstGeom prst="rect">
            <a:avLst/>
          </a:prstGeom>
          <a:solidFill>
            <a:srgbClr val="CD0046"/>
          </a:solidFill>
        </p:spPr>
      </p:sp>
      <p:sp>
        <p:nvSpPr>
          <p:cNvPr id="4" name="Freeform 4"/>
          <p:cNvSpPr/>
          <p:nvPr/>
        </p:nvSpPr>
        <p:spPr>
          <a:xfrm>
            <a:off x="434674" y="1028700"/>
            <a:ext cx="8909618" cy="8229600"/>
          </a:xfrm>
          <a:custGeom>
            <a:avLst/>
            <a:gdLst/>
            <a:ahLst/>
            <a:cxnLst/>
            <a:rect l="l" t="t" r="r" b="b"/>
            <a:pathLst>
              <a:path w="8909618" h="8229600">
                <a:moveTo>
                  <a:pt x="0" y="0"/>
                </a:moveTo>
                <a:lnTo>
                  <a:pt x="8909617" y="0"/>
                </a:lnTo>
                <a:lnTo>
                  <a:pt x="890961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925931" y="3748339"/>
            <a:ext cx="7896262" cy="901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80"/>
              </a:lnSpc>
            </a:pPr>
            <a:r>
              <a:rPr lang="en-US" sz="6000" b="1" spc="348">
                <a:solidFill>
                  <a:srgbClr val="01949A"/>
                </a:solidFill>
                <a:latin typeface="Raleway Bold"/>
                <a:ea typeface="Raleway Bold"/>
                <a:cs typeface="Raleway Bold"/>
                <a:sym typeface="Raleway Bold"/>
              </a:rPr>
              <a:t>GARAGES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925931" y="4784604"/>
            <a:ext cx="6629836" cy="2122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2800" b="1" spc="112">
                <a:solidFill>
                  <a:srgbClr val="01949A"/>
                </a:solidFill>
                <a:latin typeface="Raleway Bold"/>
                <a:ea typeface="Raleway Bold"/>
                <a:cs typeface="Raleway Bold"/>
                <a:sym typeface="Raleway Bold"/>
              </a:rPr>
              <a:t>This is summary bar chart of garages data, we can see from the left side. Mean: 0.2, Median: 0, Min: 0, Max: 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440759" y="8204329"/>
            <a:ext cx="4603072" cy="2107942"/>
          </a:xfrm>
          <a:prstGeom prst="rect">
            <a:avLst/>
          </a:prstGeom>
          <a:solidFill>
            <a:srgbClr val="01949A"/>
          </a:solidFill>
        </p:spPr>
      </p:sp>
      <p:sp>
        <p:nvSpPr>
          <p:cNvPr id="3" name="AutoShape 3"/>
          <p:cNvSpPr/>
          <p:nvPr/>
        </p:nvSpPr>
        <p:spPr>
          <a:xfrm>
            <a:off x="-1359743" y="-493257"/>
            <a:ext cx="3588833" cy="2216611"/>
          </a:xfrm>
          <a:prstGeom prst="rect">
            <a:avLst/>
          </a:prstGeom>
          <a:solidFill>
            <a:srgbClr val="CD0046"/>
          </a:solidFill>
        </p:spPr>
      </p:sp>
      <p:sp>
        <p:nvSpPr>
          <p:cNvPr id="4" name="Freeform 4"/>
          <p:cNvSpPr/>
          <p:nvPr/>
        </p:nvSpPr>
        <p:spPr>
          <a:xfrm>
            <a:off x="434674" y="1465658"/>
            <a:ext cx="9205358" cy="7355683"/>
          </a:xfrm>
          <a:custGeom>
            <a:avLst/>
            <a:gdLst/>
            <a:ahLst/>
            <a:cxnLst/>
            <a:rect l="l" t="t" r="r" b="b"/>
            <a:pathLst>
              <a:path w="9205358" h="7355683">
                <a:moveTo>
                  <a:pt x="0" y="0"/>
                </a:moveTo>
                <a:lnTo>
                  <a:pt x="9205358" y="0"/>
                </a:lnTo>
                <a:lnTo>
                  <a:pt x="9205358" y="7355684"/>
                </a:lnTo>
                <a:lnTo>
                  <a:pt x="0" y="73556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925931" y="3748339"/>
            <a:ext cx="7896262" cy="901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80"/>
              </a:lnSpc>
            </a:pPr>
            <a:r>
              <a:rPr lang="en-US" sz="6000" b="1" spc="348">
                <a:solidFill>
                  <a:srgbClr val="01949A"/>
                </a:solidFill>
                <a:latin typeface="Raleway Bold"/>
                <a:ea typeface="Raleway Bold"/>
                <a:cs typeface="Raleway Bold"/>
                <a:sym typeface="Raleway Bold"/>
              </a:rPr>
              <a:t>SOLD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925931" y="5318004"/>
            <a:ext cx="6629836" cy="1055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2800" b="1" spc="112">
                <a:solidFill>
                  <a:srgbClr val="01949A"/>
                </a:solidFill>
                <a:latin typeface="Raleway Bold"/>
                <a:ea typeface="Raleway Bold"/>
                <a:cs typeface="Raleway Bold"/>
                <a:sym typeface="Raleway Bold"/>
              </a:rPr>
              <a:t>This is summary bar chart of sold data, we can see from the left side.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17145" y="1543050"/>
            <a:ext cx="17906462" cy="7318208"/>
            <a:chOff x="0" y="0"/>
            <a:chExt cx="72449173" cy="2960931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2449172" cy="29609318"/>
            </a:xfrm>
            <a:custGeom>
              <a:avLst/>
              <a:gdLst/>
              <a:ahLst/>
              <a:cxnLst/>
              <a:rect l="l" t="t" r="r" b="b"/>
              <a:pathLst>
                <a:path w="72449172" h="29609318">
                  <a:moveTo>
                    <a:pt x="72223114" y="0"/>
                  </a:moveTo>
                  <a:lnTo>
                    <a:pt x="0" y="0"/>
                  </a:lnTo>
                  <a:lnTo>
                    <a:pt x="0" y="29609318"/>
                  </a:lnTo>
                  <a:lnTo>
                    <a:pt x="72449172" y="29609318"/>
                  </a:lnTo>
                  <a:lnTo>
                    <a:pt x="72449172" y="0"/>
                  </a:lnTo>
                  <a:lnTo>
                    <a:pt x="72223114" y="0"/>
                  </a:lnTo>
                  <a:close/>
                  <a:moveTo>
                    <a:pt x="72223114" y="29383258"/>
                  </a:moveTo>
                  <a:lnTo>
                    <a:pt x="228600" y="29383258"/>
                  </a:lnTo>
                  <a:lnTo>
                    <a:pt x="228600" y="228600"/>
                  </a:lnTo>
                  <a:lnTo>
                    <a:pt x="72223114" y="228600"/>
                  </a:lnTo>
                  <a:lnTo>
                    <a:pt x="72223114" y="29383258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1009431" y="-380375"/>
            <a:ext cx="16493772" cy="10034920"/>
            <a:chOff x="0" y="0"/>
            <a:chExt cx="66733458" cy="4060107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6733458" cy="40601078"/>
            </a:xfrm>
            <a:custGeom>
              <a:avLst/>
              <a:gdLst/>
              <a:ahLst/>
              <a:cxnLst/>
              <a:rect l="l" t="t" r="r" b="b"/>
              <a:pathLst>
                <a:path w="66733458" h="40601078">
                  <a:moveTo>
                    <a:pt x="66507401" y="0"/>
                  </a:moveTo>
                  <a:lnTo>
                    <a:pt x="0" y="0"/>
                  </a:lnTo>
                  <a:lnTo>
                    <a:pt x="0" y="40601078"/>
                  </a:lnTo>
                  <a:lnTo>
                    <a:pt x="66733458" y="40601078"/>
                  </a:lnTo>
                  <a:lnTo>
                    <a:pt x="66733458" y="0"/>
                  </a:lnTo>
                  <a:lnTo>
                    <a:pt x="66507401" y="0"/>
                  </a:lnTo>
                  <a:close/>
                  <a:moveTo>
                    <a:pt x="66507401" y="40375018"/>
                  </a:moveTo>
                  <a:lnTo>
                    <a:pt x="228600" y="40375018"/>
                  </a:lnTo>
                  <a:lnTo>
                    <a:pt x="228600" y="228600"/>
                  </a:lnTo>
                  <a:lnTo>
                    <a:pt x="66507401" y="228600"/>
                  </a:lnTo>
                  <a:lnTo>
                    <a:pt x="66507401" y="40375018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4372328" y="4413576"/>
            <a:ext cx="9543343" cy="1956354"/>
            <a:chOff x="0" y="0"/>
            <a:chExt cx="12724458" cy="2608472"/>
          </a:xfrm>
        </p:grpSpPr>
        <p:sp>
          <p:nvSpPr>
            <p:cNvPr id="7" name="TextBox 7"/>
            <p:cNvSpPr txBox="1"/>
            <p:nvPr/>
          </p:nvSpPr>
          <p:spPr>
            <a:xfrm>
              <a:off x="0" y="9525"/>
              <a:ext cx="12724458" cy="1204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80"/>
                </a:lnSpc>
              </a:pPr>
              <a:r>
                <a:rPr lang="en-US" sz="6000" b="1" spc="348">
                  <a:solidFill>
                    <a:srgbClr val="CD0046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THANK YOU!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714545" y="1900870"/>
              <a:ext cx="9295367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>
            <a:off x="-772599" y="0"/>
            <a:ext cx="4711741" cy="3013513"/>
          </a:xfrm>
          <a:prstGeom prst="rect">
            <a:avLst/>
          </a:prstGeom>
          <a:solidFill>
            <a:srgbClr val="CD0046"/>
          </a:solidFill>
        </p:spPr>
      </p:sp>
      <p:sp>
        <p:nvSpPr>
          <p:cNvPr id="10" name="AutoShape 10"/>
          <p:cNvSpPr/>
          <p:nvPr/>
        </p:nvSpPr>
        <p:spPr>
          <a:xfrm>
            <a:off x="16078200" y="2122880"/>
            <a:ext cx="3190382" cy="7432698"/>
          </a:xfrm>
          <a:prstGeom prst="rect">
            <a:avLst/>
          </a:prstGeom>
          <a:solidFill>
            <a:srgbClr val="01949A"/>
          </a:solid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440759" y="8204329"/>
            <a:ext cx="4603072" cy="2107942"/>
          </a:xfrm>
          <a:prstGeom prst="rect">
            <a:avLst/>
          </a:prstGeom>
          <a:solidFill>
            <a:srgbClr val="01949A"/>
          </a:solidFill>
        </p:spPr>
      </p:sp>
      <p:sp>
        <p:nvSpPr>
          <p:cNvPr id="3" name="AutoShape 3"/>
          <p:cNvSpPr/>
          <p:nvPr/>
        </p:nvSpPr>
        <p:spPr>
          <a:xfrm>
            <a:off x="-1359743" y="-493257"/>
            <a:ext cx="3588833" cy="2216611"/>
          </a:xfrm>
          <a:prstGeom prst="rect">
            <a:avLst/>
          </a:prstGeom>
          <a:solidFill>
            <a:srgbClr val="CD0046"/>
          </a:solidFill>
        </p:spPr>
      </p:sp>
      <p:sp>
        <p:nvSpPr>
          <p:cNvPr id="4" name="Freeform 4"/>
          <p:cNvSpPr/>
          <p:nvPr/>
        </p:nvSpPr>
        <p:spPr>
          <a:xfrm>
            <a:off x="1445394" y="2281298"/>
            <a:ext cx="5036652" cy="6977002"/>
          </a:xfrm>
          <a:custGeom>
            <a:avLst/>
            <a:gdLst/>
            <a:ahLst/>
            <a:cxnLst/>
            <a:rect l="l" t="t" r="r" b="b"/>
            <a:pathLst>
              <a:path w="5036652" h="6977002">
                <a:moveTo>
                  <a:pt x="0" y="0"/>
                </a:moveTo>
                <a:lnTo>
                  <a:pt x="5036653" y="0"/>
                </a:lnTo>
                <a:lnTo>
                  <a:pt x="5036653" y="6977002"/>
                </a:lnTo>
                <a:lnTo>
                  <a:pt x="0" y="697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237022" y="2961366"/>
            <a:ext cx="8130653" cy="901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80"/>
              </a:lnSpc>
            </a:pPr>
            <a:r>
              <a:rPr lang="en-US" sz="6000" b="1" spc="348">
                <a:solidFill>
                  <a:srgbClr val="01949A"/>
                </a:solidFill>
                <a:latin typeface="Raleway Bold"/>
                <a:ea typeface="Raleway Bold"/>
                <a:cs typeface="Raleway Bold"/>
                <a:sym typeface="Raleway Bold"/>
              </a:rPr>
              <a:t>NULL DATA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237022" y="4337222"/>
            <a:ext cx="6826634" cy="2122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2800" b="1" spc="112">
                <a:solidFill>
                  <a:srgbClr val="01949A"/>
                </a:solidFill>
                <a:latin typeface="Raleway Bold"/>
                <a:ea typeface="Raleway Bold"/>
                <a:cs typeface="Raleway Bold"/>
                <a:sym typeface="Raleway Bold"/>
              </a:rPr>
              <a:t>There are no duplicate data from the output, but there are many null data in every each column. Total Null Data: 642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440759" y="8204329"/>
            <a:ext cx="4603072" cy="2107942"/>
          </a:xfrm>
          <a:prstGeom prst="rect">
            <a:avLst/>
          </a:prstGeom>
          <a:solidFill>
            <a:srgbClr val="01949A"/>
          </a:solidFill>
        </p:spPr>
      </p:sp>
      <p:sp>
        <p:nvSpPr>
          <p:cNvPr id="3" name="AutoShape 3"/>
          <p:cNvSpPr/>
          <p:nvPr/>
        </p:nvSpPr>
        <p:spPr>
          <a:xfrm>
            <a:off x="-1359743" y="-493257"/>
            <a:ext cx="3588833" cy="2216611"/>
          </a:xfrm>
          <a:prstGeom prst="rect">
            <a:avLst/>
          </a:prstGeom>
          <a:solidFill>
            <a:srgbClr val="CD0046"/>
          </a:solidFill>
        </p:spPr>
      </p:sp>
      <p:sp>
        <p:nvSpPr>
          <p:cNvPr id="4" name="Freeform 4"/>
          <p:cNvSpPr/>
          <p:nvPr/>
        </p:nvSpPr>
        <p:spPr>
          <a:xfrm>
            <a:off x="1757915" y="2201126"/>
            <a:ext cx="5663147" cy="5884748"/>
          </a:xfrm>
          <a:custGeom>
            <a:avLst/>
            <a:gdLst/>
            <a:ahLst/>
            <a:cxnLst/>
            <a:rect l="l" t="t" r="r" b="b"/>
            <a:pathLst>
              <a:path w="5663147" h="5884748">
                <a:moveTo>
                  <a:pt x="0" y="0"/>
                </a:moveTo>
                <a:lnTo>
                  <a:pt x="5663147" y="0"/>
                </a:lnTo>
                <a:lnTo>
                  <a:pt x="5663147" y="5884748"/>
                </a:lnTo>
                <a:lnTo>
                  <a:pt x="0" y="58847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512859" y="3549933"/>
            <a:ext cx="8469217" cy="901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80"/>
              </a:lnSpc>
            </a:pPr>
            <a:r>
              <a:rPr lang="en-US" sz="6000" b="1" spc="348">
                <a:solidFill>
                  <a:srgbClr val="01949A"/>
                </a:solidFill>
                <a:latin typeface="Raleway Bold"/>
                <a:ea typeface="Raleway Bold"/>
                <a:cs typeface="Raleway Bold"/>
                <a:sym typeface="Raleway Bold"/>
              </a:rPr>
              <a:t>USAGE PERCENTAGE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512859" y="3898095"/>
            <a:ext cx="7261823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9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512859" y="4897660"/>
            <a:ext cx="7110898" cy="1055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2800" b="1" spc="112">
                <a:solidFill>
                  <a:srgbClr val="01949A"/>
                </a:solidFill>
                <a:latin typeface="Raleway Bold"/>
                <a:ea typeface="Raleway Bold"/>
                <a:cs typeface="Raleway Bold"/>
                <a:sym typeface="Raleway Bold"/>
              </a:rPr>
              <a:t>The usage percentage of all data is in the picture on the left side.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440759" y="8204329"/>
            <a:ext cx="4603072" cy="2107942"/>
          </a:xfrm>
          <a:prstGeom prst="rect">
            <a:avLst/>
          </a:prstGeom>
          <a:solidFill>
            <a:srgbClr val="01949A"/>
          </a:solidFill>
        </p:spPr>
      </p:sp>
      <p:sp>
        <p:nvSpPr>
          <p:cNvPr id="3" name="AutoShape 3"/>
          <p:cNvSpPr/>
          <p:nvPr/>
        </p:nvSpPr>
        <p:spPr>
          <a:xfrm>
            <a:off x="-1359743" y="-493257"/>
            <a:ext cx="3588833" cy="2216611"/>
          </a:xfrm>
          <a:prstGeom prst="rect">
            <a:avLst/>
          </a:prstGeom>
          <a:solidFill>
            <a:srgbClr val="CD0046"/>
          </a:solidFill>
        </p:spPr>
      </p:sp>
      <p:sp>
        <p:nvSpPr>
          <p:cNvPr id="4" name="Freeform 4"/>
          <p:cNvSpPr/>
          <p:nvPr/>
        </p:nvSpPr>
        <p:spPr>
          <a:xfrm>
            <a:off x="821351" y="1723353"/>
            <a:ext cx="7233312" cy="5629700"/>
          </a:xfrm>
          <a:custGeom>
            <a:avLst/>
            <a:gdLst/>
            <a:ahLst/>
            <a:cxnLst/>
            <a:rect l="l" t="t" r="r" b="b"/>
            <a:pathLst>
              <a:path w="7233312" h="5629700">
                <a:moveTo>
                  <a:pt x="0" y="0"/>
                </a:moveTo>
                <a:lnTo>
                  <a:pt x="7233311" y="0"/>
                </a:lnTo>
                <a:lnTo>
                  <a:pt x="7233311" y="5629700"/>
                </a:lnTo>
                <a:lnTo>
                  <a:pt x="0" y="5629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21351" y="7771822"/>
            <a:ext cx="7233312" cy="1160424"/>
          </a:xfrm>
          <a:custGeom>
            <a:avLst/>
            <a:gdLst/>
            <a:ahLst/>
            <a:cxnLst/>
            <a:rect l="l" t="t" r="r" b="b"/>
            <a:pathLst>
              <a:path w="7233312" h="1160424">
                <a:moveTo>
                  <a:pt x="0" y="0"/>
                </a:moveTo>
                <a:lnTo>
                  <a:pt x="7233311" y="0"/>
                </a:lnTo>
                <a:lnTo>
                  <a:pt x="7233311" y="1160425"/>
                </a:lnTo>
                <a:lnTo>
                  <a:pt x="0" y="11604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9144000" y="3427804"/>
            <a:ext cx="8469217" cy="901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80"/>
              </a:lnSpc>
            </a:pPr>
            <a:r>
              <a:rPr lang="en-US" sz="6000" b="1" spc="348">
                <a:solidFill>
                  <a:srgbClr val="01949A"/>
                </a:solidFill>
                <a:latin typeface="Raleway Bold"/>
                <a:ea typeface="Raleway Bold"/>
                <a:cs typeface="Raleway Bold"/>
                <a:sym typeface="Raleway Bold"/>
              </a:rPr>
              <a:t>CLEAN DATA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44000" y="4245274"/>
            <a:ext cx="7261823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9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9219462" y="4569350"/>
            <a:ext cx="7110898" cy="1055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2800" b="1" spc="112">
                <a:solidFill>
                  <a:srgbClr val="01949A"/>
                </a:solidFill>
                <a:latin typeface="Raleway Bold"/>
                <a:ea typeface="Raleway Bold"/>
                <a:cs typeface="Raleway Bold"/>
                <a:sym typeface="Raleway Bold"/>
              </a:rPr>
              <a:t>After we clear data, the null data from each column is 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440759" y="8204329"/>
            <a:ext cx="4603072" cy="2107942"/>
          </a:xfrm>
          <a:prstGeom prst="rect">
            <a:avLst/>
          </a:prstGeom>
          <a:solidFill>
            <a:srgbClr val="01949A"/>
          </a:solidFill>
        </p:spPr>
      </p:sp>
      <p:sp>
        <p:nvSpPr>
          <p:cNvPr id="3" name="AutoShape 3"/>
          <p:cNvSpPr/>
          <p:nvPr/>
        </p:nvSpPr>
        <p:spPr>
          <a:xfrm>
            <a:off x="-1359743" y="-493257"/>
            <a:ext cx="3588833" cy="2216611"/>
          </a:xfrm>
          <a:prstGeom prst="rect">
            <a:avLst/>
          </a:prstGeom>
          <a:solidFill>
            <a:srgbClr val="CD0046"/>
          </a:solidFill>
        </p:spPr>
      </p:sp>
      <p:sp>
        <p:nvSpPr>
          <p:cNvPr id="4" name="Freeform 4"/>
          <p:cNvSpPr/>
          <p:nvPr/>
        </p:nvSpPr>
        <p:spPr>
          <a:xfrm>
            <a:off x="434674" y="1661401"/>
            <a:ext cx="8701828" cy="6964199"/>
          </a:xfrm>
          <a:custGeom>
            <a:avLst/>
            <a:gdLst/>
            <a:ahLst/>
            <a:cxnLst/>
            <a:rect l="l" t="t" r="r" b="b"/>
            <a:pathLst>
              <a:path w="8701828" h="6964199">
                <a:moveTo>
                  <a:pt x="0" y="0"/>
                </a:moveTo>
                <a:lnTo>
                  <a:pt x="8701828" y="0"/>
                </a:lnTo>
                <a:lnTo>
                  <a:pt x="8701828" y="6964198"/>
                </a:lnTo>
                <a:lnTo>
                  <a:pt x="0" y="69641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981098" y="2500162"/>
            <a:ext cx="7896262" cy="901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80"/>
              </a:lnSpc>
            </a:pPr>
            <a:r>
              <a:rPr lang="en-US" sz="6000" b="1" spc="348">
                <a:solidFill>
                  <a:srgbClr val="01949A"/>
                </a:solidFill>
                <a:latin typeface="Raleway Bold"/>
                <a:ea typeface="Raleway Bold"/>
                <a:cs typeface="Raleway Bold"/>
                <a:sym typeface="Raleway Bold"/>
              </a:rPr>
              <a:t>PROPERTY LIST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981098" y="4051380"/>
            <a:ext cx="6629836" cy="1588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2800" b="1" spc="112">
                <a:solidFill>
                  <a:srgbClr val="01949A"/>
                </a:solidFill>
                <a:latin typeface="Raleway Bold"/>
                <a:ea typeface="Raleway Bold"/>
                <a:cs typeface="Raleway Bold"/>
                <a:sym typeface="Raleway Bold"/>
              </a:rPr>
              <a:t>This is summary bar chart of propery list data, we can see from the left side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440759" y="8204329"/>
            <a:ext cx="4603072" cy="2107942"/>
          </a:xfrm>
          <a:prstGeom prst="rect">
            <a:avLst/>
          </a:prstGeom>
          <a:solidFill>
            <a:srgbClr val="01949A"/>
          </a:solidFill>
        </p:spPr>
      </p:sp>
      <p:sp>
        <p:nvSpPr>
          <p:cNvPr id="3" name="AutoShape 3"/>
          <p:cNvSpPr/>
          <p:nvPr/>
        </p:nvSpPr>
        <p:spPr>
          <a:xfrm>
            <a:off x="-1359743" y="-493257"/>
            <a:ext cx="3588833" cy="2216611"/>
          </a:xfrm>
          <a:prstGeom prst="rect">
            <a:avLst/>
          </a:prstGeom>
          <a:solidFill>
            <a:srgbClr val="CD0046"/>
          </a:solidFill>
        </p:spPr>
      </p:sp>
      <p:sp>
        <p:nvSpPr>
          <p:cNvPr id="4" name="Freeform 4"/>
          <p:cNvSpPr/>
          <p:nvPr/>
        </p:nvSpPr>
        <p:spPr>
          <a:xfrm>
            <a:off x="155744" y="1144866"/>
            <a:ext cx="8988256" cy="7997267"/>
          </a:xfrm>
          <a:custGeom>
            <a:avLst/>
            <a:gdLst/>
            <a:ahLst/>
            <a:cxnLst/>
            <a:rect l="l" t="t" r="r" b="b"/>
            <a:pathLst>
              <a:path w="8988256" h="7997267">
                <a:moveTo>
                  <a:pt x="0" y="0"/>
                </a:moveTo>
                <a:lnTo>
                  <a:pt x="8988256" y="0"/>
                </a:lnTo>
                <a:lnTo>
                  <a:pt x="8988256" y="7997268"/>
                </a:lnTo>
                <a:lnTo>
                  <a:pt x="0" y="79972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79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925931" y="2969085"/>
            <a:ext cx="7896262" cy="901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80"/>
              </a:lnSpc>
            </a:pPr>
            <a:r>
              <a:rPr lang="en-US" sz="6000" b="1" spc="348">
                <a:solidFill>
                  <a:srgbClr val="01949A"/>
                </a:solidFill>
                <a:latin typeface="Raleway Bold"/>
                <a:ea typeface="Raleway Bold"/>
                <a:cs typeface="Raleway Bold"/>
                <a:sym typeface="Raleway Bold"/>
              </a:rPr>
              <a:t>LISTING TYPE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925931" y="4047609"/>
            <a:ext cx="6629836" cy="1550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b="1" spc="111">
                <a:solidFill>
                  <a:srgbClr val="01949A"/>
                </a:solidFill>
                <a:latin typeface="Raleway Bold"/>
                <a:ea typeface="Raleway Bold"/>
                <a:cs typeface="Raleway Bold"/>
                <a:sym typeface="Raleway Bold"/>
              </a:rPr>
              <a:t>This is summary bar chart of listing type data, we can see from the left side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440759" y="8204329"/>
            <a:ext cx="4603072" cy="2107942"/>
          </a:xfrm>
          <a:prstGeom prst="rect">
            <a:avLst/>
          </a:prstGeom>
          <a:solidFill>
            <a:srgbClr val="01949A"/>
          </a:solidFill>
        </p:spPr>
      </p:sp>
      <p:sp>
        <p:nvSpPr>
          <p:cNvPr id="3" name="AutoShape 3"/>
          <p:cNvSpPr/>
          <p:nvPr/>
        </p:nvSpPr>
        <p:spPr>
          <a:xfrm>
            <a:off x="-1359743" y="-493257"/>
            <a:ext cx="3588833" cy="2216611"/>
          </a:xfrm>
          <a:prstGeom prst="rect">
            <a:avLst/>
          </a:prstGeom>
          <a:solidFill>
            <a:srgbClr val="CD0046"/>
          </a:solidFill>
        </p:spPr>
      </p:sp>
      <p:sp>
        <p:nvSpPr>
          <p:cNvPr id="4" name="Freeform 4"/>
          <p:cNvSpPr/>
          <p:nvPr/>
        </p:nvSpPr>
        <p:spPr>
          <a:xfrm>
            <a:off x="637656" y="4235302"/>
            <a:ext cx="8699430" cy="2188536"/>
          </a:xfrm>
          <a:custGeom>
            <a:avLst/>
            <a:gdLst/>
            <a:ahLst/>
            <a:cxnLst/>
            <a:rect l="l" t="t" r="r" b="b"/>
            <a:pathLst>
              <a:path w="8699430" h="2188536">
                <a:moveTo>
                  <a:pt x="0" y="0"/>
                </a:moveTo>
                <a:lnTo>
                  <a:pt x="8699430" y="0"/>
                </a:lnTo>
                <a:lnTo>
                  <a:pt x="8699430" y="2188536"/>
                </a:lnTo>
                <a:lnTo>
                  <a:pt x="0" y="21885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925931" y="3789532"/>
            <a:ext cx="7896262" cy="901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80"/>
              </a:lnSpc>
            </a:pPr>
            <a:r>
              <a:rPr lang="en-US" sz="6000" b="1" spc="348">
                <a:solidFill>
                  <a:srgbClr val="01949A"/>
                </a:solidFill>
                <a:latin typeface="Raleway Bold"/>
                <a:ea typeface="Raleway Bold"/>
                <a:cs typeface="Raleway Bold"/>
                <a:sym typeface="Raleway Bold"/>
              </a:rPr>
              <a:t>PRICE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925931" y="4854118"/>
            <a:ext cx="6629836" cy="1026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b="1" spc="111">
                <a:solidFill>
                  <a:srgbClr val="01949A"/>
                </a:solidFill>
                <a:latin typeface="Raleway Bold"/>
                <a:ea typeface="Raleway Bold"/>
                <a:cs typeface="Raleway Bold"/>
                <a:sym typeface="Raleway Bold"/>
              </a:rPr>
              <a:t>This is summary of price data, we can see from the left side.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440759" y="8204329"/>
            <a:ext cx="4603072" cy="2107942"/>
          </a:xfrm>
          <a:prstGeom prst="rect">
            <a:avLst/>
          </a:prstGeom>
          <a:solidFill>
            <a:srgbClr val="01949A"/>
          </a:solidFill>
        </p:spPr>
      </p:sp>
      <p:sp>
        <p:nvSpPr>
          <p:cNvPr id="3" name="AutoShape 3"/>
          <p:cNvSpPr/>
          <p:nvPr/>
        </p:nvSpPr>
        <p:spPr>
          <a:xfrm>
            <a:off x="-1359743" y="-493257"/>
            <a:ext cx="3588833" cy="2216611"/>
          </a:xfrm>
          <a:prstGeom prst="rect">
            <a:avLst/>
          </a:prstGeom>
          <a:solidFill>
            <a:srgbClr val="CD0046"/>
          </a:solidFill>
        </p:spPr>
      </p:sp>
      <p:sp>
        <p:nvSpPr>
          <p:cNvPr id="4" name="Freeform 4"/>
          <p:cNvSpPr/>
          <p:nvPr/>
        </p:nvSpPr>
        <p:spPr>
          <a:xfrm>
            <a:off x="214004" y="2173995"/>
            <a:ext cx="9312881" cy="7456152"/>
          </a:xfrm>
          <a:custGeom>
            <a:avLst/>
            <a:gdLst/>
            <a:ahLst/>
            <a:cxnLst/>
            <a:rect l="l" t="t" r="r" b="b"/>
            <a:pathLst>
              <a:path w="9312881" h="7456152">
                <a:moveTo>
                  <a:pt x="0" y="0"/>
                </a:moveTo>
                <a:lnTo>
                  <a:pt x="9312881" y="0"/>
                </a:lnTo>
                <a:lnTo>
                  <a:pt x="9312881" y="7456153"/>
                </a:lnTo>
                <a:lnTo>
                  <a:pt x="0" y="74561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925931" y="3775923"/>
            <a:ext cx="7896262" cy="901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80"/>
              </a:lnSpc>
            </a:pPr>
            <a:r>
              <a:rPr lang="en-US" sz="6000" b="1" spc="348">
                <a:solidFill>
                  <a:srgbClr val="01949A"/>
                </a:solidFill>
                <a:latin typeface="Raleway Bold"/>
                <a:ea typeface="Raleway Bold"/>
                <a:cs typeface="Raleway Bold"/>
                <a:sym typeface="Raleway Bold"/>
              </a:rPr>
              <a:t>KABKOLD DATA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925931" y="4781550"/>
            <a:ext cx="6629836" cy="1588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2800" b="1" spc="112">
                <a:solidFill>
                  <a:srgbClr val="01949A"/>
                </a:solidFill>
                <a:latin typeface="Raleway Bold"/>
                <a:ea typeface="Raleway Bold"/>
                <a:cs typeface="Raleway Bold"/>
                <a:sym typeface="Raleway Bold"/>
              </a:rPr>
              <a:t>This is summary bar chart of kabkold data, we can see from the left side.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440759" y="8204329"/>
            <a:ext cx="4603072" cy="2107942"/>
          </a:xfrm>
          <a:prstGeom prst="rect">
            <a:avLst/>
          </a:prstGeom>
          <a:solidFill>
            <a:srgbClr val="01949A"/>
          </a:solidFill>
        </p:spPr>
      </p:sp>
      <p:sp>
        <p:nvSpPr>
          <p:cNvPr id="3" name="AutoShape 3"/>
          <p:cNvSpPr/>
          <p:nvPr/>
        </p:nvSpPr>
        <p:spPr>
          <a:xfrm>
            <a:off x="-1359743" y="-493257"/>
            <a:ext cx="3588833" cy="2216611"/>
          </a:xfrm>
          <a:prstGeom prst="rect">
            <a:avLst/>
          </a:prstGeom>
          <a:solidFill>
            <a:srgbClr val="CD0046"/>
          </a:solidFill>
        </p:spPr>
      </p:sp>
      <p:sp>
        <p:nvSpPr>
          <p:cNvPr id="4" name="Freeform 4"/>
          <p:cNvSpPr/>
          <p:nvPr/>
        </p:nvSpPr>
        <p:spPr>
          <a:xfrm>
            <a:off x="434674" y="1028700"/>
            <a:ext cx="8963447" cy="8239690"/>
          </a:xfrm>
          <a:custGeom>
            <a:avLst/>
            <a:gdLst/>
            <a:ahLst/>
            <a:cxnLst/>
            <a:rect l="l" t="t" r="r" b="b"/>
            <a:pathLst>
              <a:path w="8963447" h="8239690">
                <a:moveTo>
                  <a:pt x="0" y="0"/>
                </a:moveTo>
                <a:lnTo>
                  <a:pt x="8963447" y="0"/>
                </a:lnTo>
                <a:lnTo>
                  <a:pt x="8963447" y="8239690"/>
                </a:lnTo>
                <a:lnTo>
                  <a:pt x="0" y="82396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925931" y="3913841"/>
            <a:ext cx="7896262" cy="901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80"/>
              </a:lnSpc>
            </a:pPr>
            <a:r>
              <a:rPr lang="en-US" sz="6000" b="1" spc="348">
                <a:solidFill>
                  <a:srgbClr val="01949A"/>
                </a:solidFill>
                <a:latin typeface="Raleway Bold"/>
                <a:ea typeface="Raleway Bold"/>
                <a:cs typeface="Raleway Bold"/>
                <a:sym typeface="Raleway Bold"/>
              </a:rPr>
              <a:t>BEDROOM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925931" y="5088025"/>
            <a:ext cx="6629836" cy="2122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2800" b="1" spc="112">
                <a:solidFill>
                  <a:srgbClr val="01949A"/>
                </a:solidFill>
                <a:latin typeface="Raleway Bold"/>
                <a:ea typeface="Raleway Bold"/>
                <a:cs typeface="Raleway Bold"/>
                <a:sym typeface="Raleway Bold"/>
              </a:rPr>
              <a:t>This is summary bar chart of bedroom data, we can see from the left side. Mean: 3, Median: 3, Min: 0, Max: 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Custom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Raleway Bold</vt:lpstr>
      <vt:lpstr>Raleway Heavy</vt:lpstr>
      <vt:lpstr>Raleway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- Test 2 (PPT)</dc:title>
  <cp:lastModifiedBy>David Zefanya</cp:lastModifiedBy>
  <cp:revision>1</cp:revision>
  <dcterms:created xsi:type="dcterms:W3CDTF">2006-08-16T00:00:00Z</dcterms:created>
  <dcterms:modified xsi:type="dcterms:W3CDTF">2024-10-29T14:23:34Z</dcterms:modified>
  <dc:identifier>DAGU9S-1VKI</dc:identifier>
</cp:coreProperties>
</file>