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Caveat" charset="0"/>
      <p:regular r:id="rId9"/>
      <p:bold r:id="rId10"/>
    </p:embeddedFont>
    <p:embeddedFont>
      <p:font typeface="Open Sans" charset="0"/>
      <p:regular r:id="rId11"/>
      <p:bold r:id="rId12"/>
      <p:italic r:id="rId13"/>
      <p:boldItalic r:id="rId14"/>
    </p:embeddedFont>
    <p:embeddedFont>
      <p:font typeface="Cambria Math" pitchFamily="18" charset="0"/>
      <p:regular r:id="rId15"/>
    </p:embeddedFont>
    <p:embeddedFont>
      <p:font typeface="Roboto Black" charset="0"/>
      <p:bold r:id="rId16"/>
      <p:boldItalic r:id="rId17"/>
    </p:embeddedFont>
    <p:embeddedFont>
      <p:font typeface="Robo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IfgjwuPSsv1BYXdReG7P/ftWw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B857B4D-81A4-4E4F-9385-49685DFDACA5}">
  <a:tblStyle styleId="{1B857B4D-81A4-4E4F-9385-49685DFDAC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6ED5C1A-D6B0-430E-86A9-B9806A0BF2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885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b1e86dc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eb1e86dc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b1e86dc2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eb1e86dc2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3792125" y="934525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Short Class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792125" y="1715150"/>
            <a:ext cx="5279400" cy="1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Financial Reports Analysis and Audit</a:t>
            </a:r>
            <a:endParaRPr sz="45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en-US" sz="2000" b="0" i="0" u="none" strike="noStrike" cap="none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Pipit</a:t>
            </a:r>
            <a:endParaRPr sz="23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3792125" y="60900"/>
            <a:ext cx="3076600" cy="738900"/>
            <a:chOff x="3792125" y="60900"/>
            <a:chExt cx="3076600" cy="738900"/>
          </a:xfrm>
        </p:grpSpPr>
        <p:sp>
          <p:nvSpPr>
            <p:cNvPr id="74" name="Google Shape;74;p2"/>
            <p:cNvSpPr/>
            <p:nvPr/>
          </p:nvSpPr>
          <p:spPr>
            <a:xfrm>
              <a:off x="5540325" y="195325"/>
              <a:ext cx="1328400" cy="553200"/>
            </a:xfrm>
            <a:prstGeom prst="rect">
              <a:avLst/>
            </a:prstGeom>
            <a:solidFill>
              <a:srgbClr val="4FA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92125" y="60900"/>
              <a:ext cx="1920600" cy="738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Google Shape;7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6825" y="112050"/>
            <a:ext cx="636600" cy="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9926" y="112050"/>
            <a:ext cx="900388" cy="6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3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83" name="Google Shape;83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87" name="Google Shape;87;p3"/>
          <p:cNvGraphicFramePr/>
          <p:nvPr>
            <p:extLst>
              <p:ext uri="{D42A27DB-BD31-4B8C-83A1-F6EECF244321}">
                <p14:modId xmlns:p14="http://schemas.microsoft.com/office/powerpoint/2010/main" val="275214467"/>
              </p:ext>
            </p:extLst>
          </p:nvPr>
        </p:nvGraphicFramePr>
        <p:xfrm>
          <a:off x="448600" y="1236075"/>
          <a:ext cx="8223225" cy="3742035"/>
        </p:xfrm>
        <a:graphic>
          <a:graphicData uri="http://schemas.openxmlformats.org/drawingml/2006/table">
            <a:tbl>
              <a:tblPr>
                <a:noFill/>
                <a:tableStyleId>{1B857B4D-81A4-4E4F-9385-49685DFDACA5}</a:tableStyleId>
              </a:tblPr>
              <a:tblGrid>
                <a:gridCol w="1443650"/>
                <a:gridCol w="6779575"/>
              </a:tblGrid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</a:t>
                      </a:r>
                      <a:r>
                        <a:rPr lang="en-US" sz="1500" b="1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500" b="1" u="none" strike="noStrike" cap="none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Belajar</a:t>
                      </a:r>
                      <a:endParaRPr sz="1500" b="1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Rangkuman </a:t>
                      </a:r>
                      <a:endParaRPr sz="15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</a:tr>
              <a:tr h="884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Reports</a:t>
                      </a:r>
                      <a:endParaRPr sz="11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Laporan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mendokumentasikan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mengkomunikasikan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aktivitas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kinerja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keuangan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selama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periode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waktu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tertentu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disusun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oleh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perusahaan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organisasi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tidak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ada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laporan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keuangan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akan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sulit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memahami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kinerja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perusahaan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serta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membuat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keputusan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5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  <a:tr h="102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Pengguna Financial Report dan Proses Audit</a:t>
                      </a:r>
                      <a:endParaRPr sz="11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Pengguna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Financial :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Manajemen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Perusahaan, Investor,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Pemerintah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analis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Kreditur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Banker, Auditor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Proses Audit: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Exampe</a:t>
                      </a: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Annual audit of Tesla’s financial statements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Information: Tesla’s financial statements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05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Established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Criteria: Generally accepted accounting principles (IFRS/PSAK)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Available Evidence: Documents, records, and outside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soutces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of evidence</a:t>
                      </a:r>
                      <a:endParaRPr sz="105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</a:tr>
              <a:tr h="102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Analisis pada Laporan Keuangan sebagai Audit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05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Menerima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klien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melakukan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perencanaan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audit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awal</a:t>
                      </a:r>
                      <a:endParaRPr lang="en-US" sz="1050" u="none" strike="noStrike" cap="none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Memahami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bisnis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industri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klien</a:t>
                      </a:r>
                      <a:endParaRPr lang="en-US" sz="1050" u="none" strike="noStrike" cap="none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Menilai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resiko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bisnis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klien</a:t>
                      </a:r>
                      <a:endParaRPr lang="en-US" sz="1050" u="none" strike="noStrike" cap="none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Melakukan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prosedur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analitis</a:t>
                      </a:r>
                      <a:r>
                        <a:rPr lang="en-US" sz="105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5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awal</a:t>
                      </a:r>
                      <a:endParaRPr lang="en-US" sz="1050" u="none" strike="noStrike" cap="none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050" u="none" strike="noStrike" cap="none" baseline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Menetapkan</a:t>
                      </a:r>
                      <a:r>
                        <a:rPr lang="en-US" sz="1050" u="none" strike="noStrike" cap="none" baseline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materialistis dan menilai resiko audit yang dapat diterima dan resiko bawaan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050" u="none" strike="noStrike" cap="none" baseline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Memahami pengendalian internal dan menilai resiko penipuan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050" u="none" strike="noStrike" cap="none" baseline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Mengembangkan rencana audit keseluruhan dan program audit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3"/>
          <p:cNvSpPr txBox="1"/>
          <p:nvPr/>
        </p:nvSpPr>
        <p:spPr>
          <a:xfrm>
            <a:off x="325025" y="180800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362225" y="702825"/>
            <a:ext cx="797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 rangkuman singkat tentang materi yang baru kamu pelajari di sini, yuk! :)</a:t>
            </a:r>
            <a:endParaRPr sz="12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7280700" y="252938"/>
            <a:ext cx="1497600" cy="6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250" y="327375"/>
            <a:ext cx="510223" cy="51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8800" y="374887"/>
            <a:ext cx="653025" cy="46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4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98" name="Google Shape;98;p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4"/>
          <p:cNvSpPr txBox="1"/>
          <p:nvPr/>
        </p:nvSpPr>
        <p:spPr>
          <a:xfrm>
            <a:off x="7568013" y="4639125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7280700" y="252938"/>
            <a:ext cx="1497600" cy="6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250" y="327375"/>
            <a:ext cx="510223" cy="51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8800" y="374887"/>
            <a:ext cx="653025" cy="46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314175" y="252950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45900" y="912050"/>
            <a:ext cx="845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Berikut adalah laporan keuangan sebuah pabrik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penjual sparepart, PT. Adiguna Jaya. Sebagai seorang audit, perhatikan serta lakukan perhitungan analisis rasio keuangannya pada space yang tersedia pada slide berikutnya. Dari hasil perhitungan tersebut, tulislah interpretasinya.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25" y="2012164"/>
            <a:ext cx="2743124" cy="215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0436" y="1908725"/>
            <a:ext cx="2743125" cy="256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3125" y="2161280"/>
            <a:ext cx="2743125" cy="185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6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15" name="Google Shape;115;p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6"/>
          <p:cNvSpPr txBox="1"/>
          <p:nvPr/>
        </p:nvSpPr>
        <p:spPr>
          <a:xfrm>
            <a:off x="7568013" y="4639125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7280700" y="252938"/>
            <a:ext cx="1497600" cy="6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250" y="327375"/>
            <a:ext cx="510223" cy="51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8800" y="374887"/>
            <a:ext cx="653025" cy="46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314175" y="252950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300" b="1" dirty="0" err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US" sz="33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00" b="1" dirty="0" err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Rasio</a:t>
            </a:r>
            <a:r>
              <a:rPr lang="en-US" sz="33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00" b="1" dirty="0" err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Keuangan</a:t>
            </a:r>
            <a:endParaRPr sz="41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3" name="Google Shape;123;p6"/>
              <p:cNvGraphicFramePr/>
              <p:nvPr>
                <p:extLst>
                  <p:ext uri="{D42A27DB-BD31-4B8C-83A1-F6EECF244321}">
                    <p14:modId xmlns:p14="http://schemas.microsoft.com/office/powerpoint/2010/main" val="3180146544"/>
                  </p:ext>
                </p:extLst>
              </p:nvPr>
            </p:nvGraphicFramePr>
            <p:xfrm>
              <a:off x="377375" y="1047750"/>
              <a:ext cx="8400950" cy="3949982"/>
            </p:xfrm>
            <a:graphic>
              <a:graphicData uri="http://schemas.openxmlformats.org/drawingml/2006/table">
                <a:tbl>
                  <a:tblPr>
                    <a:noFill/>
                    <a:tableStyleId>{B6ED5C1A-D6B0-430E-86A9-B9806A0BF20D}</a:tableStyleId>
                  </a:tblPr>
                  <a:tblGrid>
                    <a:gridCol w="1520225"/>
                    <a:gridCol w="6880725"/>
                  </a:tblGrid>
                  <a:tr h="9038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Rasio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Lancar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(Current Ratio)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smtClean="0"/>
                            <a:t>Perhitungan: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ar-AE" sz="1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𝑻𝒐𝒕𝒂𝒍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𝑨𝒔𝒆𝒕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𝑳𝒂𝒏𝒄𝒂𝒓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𝑳𝒊𝒂𝒃𝒊𝒍𝒊𝒕𝒂𝒔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𝒋𝒂𝒏𝒈𝒌𝒂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𝑷𝒆𝒏𝒅𝒆𝒌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b="1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𝟒𝟐𝟓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𝟎𝟎𝟎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𝟏𝟑𝟎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𝟎𝟎𝟎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b="1" dirty="0" smtClean="0"/>
                            <a:t> </a:t>
                          </a:r>
                          <a:r>
                            <a:rPr lang="en-US" sz="1200" b="1" dirty="0" smtClean="0"/>
                            <a:t>=</a:t>
                          </a:r>
                          <a:r>
                            <a:rPr lang="en-US" sz="1200" b="1" baseline="0" dirty="0" smtClean="0"/>
                            <a:t> 3,27</a:t>
                          </a:r>
                          <a:endParaRPr lang="ar-AE" sz="1200" b="1" dirty="0"/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err="1" smtClean="0"/>
                            <a:t>Interpretasi</a:t>
                          </a:r>
                          <a:r>
                            <a:rPr lang="en-US" sz="1100" dirty="0" smtClean="0"/>
                            <a:t>:</a:t>
                          </a:r>
                          <a:r>
                            <a:rPr lang="en-US" sz="1100" baseline="0" dirty="0" smtClean="0"/>
                            <a:t> PT. </a:t>
                          </a:r>
                          <a:r>
                            <a:rPr lang="en-US" sz="1100" baseline="0" dirty="0" err="1" smtClean="0"/>
                            <a:t>Adiguna</a:t>
                          </a:r>
                          <a:r>
                            <a:rPr lang="en-US" sz="1100" baseline="0" dirty="0" smtClean="0"/>
                            <a:t> Jaya </a:t>
                          </a:r>
                          <a:r>
                            <a:rPr lang="en-US" sz="1100" baseline="0" dirty="0" err="1" smtClean="0"/>
                            <a:t>memiliki</a:t>
                          </a:r>
                          <a:r>
                            <a:rPr lang="en-US" sz="1100" baseline="0" dirty="0" smtClean="0"/>
                            <a:t> asset </a:t>
                          </a:r>
                          <a:r>
                            <a:rPr lang="en-US" sz="1100" baseline="0" dirty="0" err="1" smtClean="0"/>
                            <a:t>lancar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sebesar</a:t>
                          </a:r>
                          <a:r>
                            <a:rPr lang="en-US" sz="1100" baseline="0" dirty="0" smtClean="0"/>
                            <a:t> 3,27 kali </a:t>
                          </a:r>
                          <a:r>
                            <a:rPr lang="en-US" sz="1100" baseline="0" dirty="0" err="1" smtClean="0"/>
                            <a:t>lipat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dari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liabilitas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jangka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pendeknya</a:t>
                          </a:r>
                          <a:r>
                            <a:rPr lang="en-US" sz="1100" baseline="0" dirty="0" smtClean="0"/>
                            <a:t>. </a:t>
                          </a:r>
                          <a:r>
                            <a:rPr lang="en-US" sz="1100" baseline="0" dirty="0" err="1" smtClean="0"/>
                            <a:t>Ini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menunjukkan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bahwa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perusahaan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berada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dalam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kondisi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kemampuan</a:t>
                          </a:r>
                          <a:r>
                            <a:rPr lang="en-US" sz="1100" baseline="0" dirty="0" smtClean="0"/>
                            <a:t> yang </a:t>
                          </a:r>
                          <a:r>
                            <a:rPr lang="en-US" sz="1100" baseline="0" dirty="0" err="1" smtClean="0"/>
                            <a:t>cukup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untuk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memenuhi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kewajiban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jangka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pendeknya</a:t>
                          </a:r>
                          <a:r>
                            <a:rPr lang="en-US" sz="1100" baseline="0" dirty="0" smtClean="0"/>
                            <a:t> 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</a:tr>
                  <a:tr h="9038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Rasio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Cepat</a:t>
                          </a:r>
                          <a:endParaRPr lang="en-US" sz="1100" b="1" baseline="0" dirty="0" smtClean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 dirty="0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(Current 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Ratio)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Perhitungan:</a:t>
                          </a:r>
                          <a:r>
                            <a:rPr lang="en-US" sz="1100" baseline="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ar-AE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𝑨𝒔𝒆𝒕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𝑳𝒂𝒏𝒄𝒂𝒓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𝑷𝒆𝒓𝒔𝒆𝒅𝒊𝒂𝒂𝒏</m:t>
                                  </m:r>
                                </m:num>
                                <m:den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𝑳𝒊𝒂𝒃𝒊𝒍𝒊𝒕𝒂𝒔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𝒋𝒂𝒏𝒈𝒌𝒂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𝒑𝒆𝒏𝒅𝒆𝒌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b="1" dirty="0" smtClean="0">
                              <a:solidFill>
                                <a:schemeClr val="dk1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𝟒𝟐𝟓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𝟏𝟓𝟎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𝟏𝟑𝟎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b="1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200" b="1" smtClean="0">
                              <a:solidFill>
                                <a:schemeClr val="dk1"/>
                              </a:solidFill>
                            </a:rPr>
                            <a:t>= 2,12 </a:t>
                          </a:r>
                          <a:endParaRPr lang="en-US" sz="1100" b="1" smtClean="0">
                            <a:solidFill>
                              <a:schemeClr val="dk1"/>
                            </a:solidFill>
                          </a:endParaRP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smtClean="0">
                              <a:solidFill>
                                <a:schemeClr val="dk1"/>
                              </a:solidFill>
                            </a:rPr>
                            <a:t>Interpretasi: PT Adiguna jaya memiliki</a:t>
                          </a:r>
                          <a:r>
                            <a:rPr lang="en-US" sz="1100" baseline="0" smtClean="0">
                              <a:solidFill>
                                <a:schemeClr val="dk1"/>
                              </a:solidFill>
                            </a:rPr>
                            <a:t> Rp 2,12 asset liquid (kas dan piutang) untuk setiap Rp 1 labilitas jangka pendek, hal ini menunjukkan bahwa PT Adiguna Jaya memiliki kemampuan yang baik untuk memenuhi kewajiban jangka pendek tanpa harus menjual persediaan.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</a:tr>
                  <a:tr h="9038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Rasio Hutang terhadap Aset (Debt to Assets Ratio)</a:t>
                          </a:r>
                          <a:endParaRPr sz="110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Perhitungan</a:t>
                          </a:r>
                          <a:r>
                            <a:rPr lang="en-US" sz="1100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:</a:t>
                          </a:r>
                          <a:r>
                            <a:rPr lang="en-US" sz="1100" baseline="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𝑻𝒐𝒕𝒂𝒍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𝑳𝒊𝒂𝒃𝒊𝒍𝒊𝒕𝒂𝒔</m:t>
                                  </m:r>
                                </m:num>
                                <m:den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𝑻𝒐𝒕𝒂𝒍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𝒂𝒔𝒆𝒕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b="1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400" b="1" smtClean="0">
                              <a:solidFill>
                                <a:schemeClr val="dk1"/>
                              </a:solidFill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𝟑𝟖𝟎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𝟖𝟕𝟓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b="1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b="1" smtClean="0">
                              <a:solidFill>
                                <a:schemeClr val="dk1"/>
                              </a:solidFill>
                            </a:rPr>
                            <a:t>= </a:t>
                          </a:r>
                          <a:r>
                            <a:rPr lang="en-US" sz="1200" b="1" smtClean="0">
                              <a:solidFill>
                                <a:schemeClr val="dk1"/>
                              </a:solidFill>
                            </a:rPr>
                            <a:t>0,43 = 43%</a:t>
                          </a:r>
                          <a:endParaRPr lang="en-US" sz="1200" b="1" dirty="0">
                            <a:solidFill>
                              <a:schemeClr val="dk1"/>
                            </a:solidFill>
                          </a:endParaRP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dirty="0" err="1" smtClean="0">
                              <a:solidFill>
                                <a:schemeClr val="dk1"/>
                              </a:solidFill>
                            </a:rPr>
                            <a:t>Interpretasi</a:t>
                          </a:r>
                          <a:r>
                            <a:rPr lang="en-US" sz="1100" smtClean="0">
                              <a:solidFill>
                                <a:schemeClr val="dk1"/>
                              </a:solidFill>
                            </a:rPr>
                            <a:t>:</a:t>
                          </a:r>
                          <a:r>
                            <a:rPr lang="en-US" sz="1100" baseline="0" smtClean="0">
                              <a:solidFill>
                                <a:schemeClr val="dk1"/>
                              </a:solidFill>
                            </a:rPr>
                            <a:t> PT Adiguna Jaya memiliki struktur keuangan yang cukup seimbang dengan tidak terlalu banyak ketergantungan pada hutang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</a:tr>
                  <a:tr h="9038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Rasio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Hutang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terhadap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Ekuitas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(Debt to Equity Ratio)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Perhitungan</a:t>
                          </a:r>
                          <a:r>
                            <a:rPr lang="en-US" sz="1100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dk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𝑻𝒐𝒕𝒂𝒍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𝑳𝒊𝒂𝒃𝒊𝒍𝒊𝒕𝒂𝒔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𝑻𝒐𝒕𝒔𝒍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𝑬𝒌𝒖𝒊𝒕𝒂𝒔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b="1" dirty="0" smtClean="0">
                              <a:solidFill>
                                <a:schemeClr val="dk1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𝟑𝟖𝟎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𝟒𝟗𝟓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𝟎𝟎𝟎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b="1" dirty="0" smtClean="0">
                              <a:solidFill>
                                <a:schemeClr val="dk1"/>
                              </a:solidFill>
                            </a:rPr>
                            <a:t> = </a:t>
                          </a:r>
                          <a:r>
                            <a:rPr lang="en-US" sz="1200" b="1" dirty="0" smtClean="0">
                              <a:solidFill>
                                <a:schemeClr val="dk1"/>
                              </a:solidFill>
                            </a:rPr>
                            <a:t>0,77 = 77%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dirty="0" err="1" smtClean="0">
                              <a:solidFill>
                                <a:schemeClr val="dk1"/>
                              </a:solidFill>
                            </a:rPr>
                            <a:t>Interpretasi</a:t>
                          </a: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: PT </a:t>
                          </a:r>
                          <a:r>
                            <a:rPr lang="en-US" sz="1100" dirty="0" err="1" smtClean="0">
                              <a:solidFill>
                                <a:schemeClr val="dk1"/>
                              </a:solidFill>
                            </a:rPr>
                            <a:t>Adiguna</a:t>
                          </a: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Jaya </a:t>
                          </a:r>
                          <a:r>
                            <a:rPr lang="en-US" sz="1100" dirty="0" err="1" smtClean="0">
                              <a:solidFill>
                                <a:schemeClr val="dk1"/>
                              </a:solidFill>
                            </a:rPr>
                            <a:t>memiliki</a:t>
                          </a: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dirty="0" err="1" smtClean="0">
                              <a:solidFill>
                                <a:schemeClr val="dk1"/>
                              </a:solidFill>
                            </a:rPr>
                            <a:t>hutang</a:t>
                          </a: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dirty="0" err="1" smtClean="0">
                              <a:solidFill>
                                <a:schemeClr val="dk1"/>
                              </a:solidFill>
                            </a:rPr>
                            <a:t>sebesar</a:t>
                          </a: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77% </a:t>
                          </a:r>
                          <a:r>
                            <a:rPr lang="en-US" sz="1100" dirty="0" err="1" smtClean="0">
                              <a:solidFill>
                                <a:schemeClr val="dk1"/>
                              </a:solidFill>
                            </a:rPr>
                            <a:t>dari</a:t>
                          </a: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dirty="0" err="1" smtClean="0">
                              <a:solidFill>
                                <a:schemeClr val="dk1"/>
                              </a:solidFill>
                            </a:rPr>
                            <a:t>jumlah</a:t>
                          </a:r>
                          <a:r>
                            <a:rPr lang="en-US" sz="1100" baseline="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baseline="0" err="1" smtClean="0">
                              <a:solidFill>
                                <a:schemeClr val="dk1"/>
                              </a:solidFill>
                            </a:rPr>
                            <a:t>ekuitas</a:t>
                          </a:r>
                          <a:r>
                            <a:rPr lang="en-US" sz="1100" baseline="0" smtClean="0">
                              <a:solidFill>
                                <a:schemeClr val="dk1"/>
                              </a:solidFill>
                            </a:rPr>
                            <a:t> yang dimiliki, setiap Rp 1 di dari ekuitas dibiayai oleh Rp 0,77 dari hutang, hal ini menunjukkan bahwa perusahaan memiliki struktur modal yang sehat dan menggunakkan lebih banyak ekuitas daripada hutang untuk membiayai asetnya</a:t>
                          </a:r>
                          <a:endParaRPr sz="1200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3" name="Google Shape;123;p6"/>
              <p:cNvGraphicFramePr/>
              <p:nvPr>
                <p:extLst>
                  <p:ext uri="{D42A27DB-BD31-4B8C-83A1-F6EECF244321}">
                    <p14:modId xmlns:p14="http://schemas.microsoft.com/office/powerpoint/2010/main" val="3180146544"/>
                  </p:ext>
                </p:extLst>
              </p:nvPr>
            </p:nvGraphicFramePr>
            <p:xfrm>
              <a:off x="377375" y="1047750"/>
              <a:ext cx="8400950" cy="3949982"/>
            </p:xfrm>
            <a:graphic>
              <a:graphicData uri="http://schemas.openxmlformats.org/drawingml/2006/table">
                <a:tbl>
                  <a:tblPr>
                    <a:noFill/>
                    <a:tableStyleId>{B6ED5C1A-D6B0-430E-86A9-B9806A0BF20D}</a:tableStyleId>
                  </a:tblPr>
                  <a:tblGrid>
                    <a:gridCol w="1520225"/>
                    <a:gridCol w="6880725"/>
                  </a:tblGrid>
                  <a:tr h="1024479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Rasio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Lancar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(Current Ratio)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blipFill rotWithShape="1">
                          <a:blip r:embed="rId5"/>
                          <a:stretch>
                            <a:fillRect l="-22143" t="-595" r="-89" b="-285714"/>
                          </a:stretch>
                        </a:blipFill>
                      </a:tcPr>
                    </a:tc>
                  </a:tr>
                  <a:tr h="1024479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Rasio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Cepat</a:t>
                          </a:r>
                          <a:endParaRPr lang="en-US" sz="1100" b="1" baseline="0" dirty="0" smtClean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 dirty="0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(Current 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Ratio)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blipFill rotWithShape="1">
                          <a:blip r:embed="rId5"/>
                          <a:stretch>
                            <a:fillRect l="-22143" t="-100595" r="-89" b="-185714"/>
                          </a:stretch>
                        </a:blipFill>
                      </a:tcPr>
                    </a:tc>
                  </a:tr>
                  <a:tr h="9038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Rasio Hutang terhadap Aset (Debt to Assets Ratio)</a:t>
                          </a:r>
                          <a:endParaRPr sz="110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blipFill rotWithShape="1">
                          <a:blip r:embed="rId5"/>
                          <a:stretch>
                            <a:fillRect l="-22143" t="-227703" r="-89" b="-110811"/>
                          </a:stretch>
                        </a:blipFill>
                      </a:tcPr>
                    </a:tc>
                  </a:tr>
                  <a:tr h="9971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Rasio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Hutang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terhadap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Ekuitas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(Debt to Equity Ratio)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blipFill rotWithShape="1">
                          <a:blip r:embed="rId5"/>
                          <a:stretch>
                            <a:fillRect l="-22143" t="-295732" r="-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b1e86dc2a_0_6"/>
          <p:cNvSpPr txBox="1"/>
          <p:nvPr/>
        </p:nvSpPr>
        <p:spPr>
          <a:xfrm>
            <a:off x="7568013" y="4639125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3" name="Google Shape;133;g2eb1e86dc2a_0_6"/>
          <p:cNvSpPr/>
          <p:nvPr/>
        </p:nvSpPr>
        <p:spPr>
          <a:xfrm>
            <a:off x="7280700" y="252938"/>
            <a:ext cx="1497600" cy="6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eb1e86dc2a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250" y="327375"/>
            <a:ext cx="510223" cy="51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eb1e86dc2a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8800" y="374887"/>
            <a:ext cx="653025" cy="46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eb1e86dc2a_0_6"/>
          <p:cNvSpPr txBox="1"/>
          <p:nvPr/>
        </p:nvSpPr>
        <p:spPr>
          <a:xfrm>
            <a:off x="314175" y="252950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Analisis Rasio Keuangan</a:t>
            </a:r>
            <a:endParaRPr sz="41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7" name="Google Shape;137;g2eb1e86dc2a_0_6"/>
              <p:cNvGraphicFramePr/>
              <p:nvPr>
                <p:extLst>
                  <p:ext uri="{D42A27DB-BD31-4B8C-83A1-F6EECF244321}">
                    <p14:modId xmlns:p14="http://schemas.microsoft.com/office/powerpoint/2010/main" val="2251903858"/>
                  </p:ext>
                </p:extLst>
              </p:nvPr>
            </p:nvGraphicFramePr>
            <p:xfrm>
              <a:off x="377375" y="1047750"/>
              <a:ext cx="8400950" cy="3501900"/>
            </p:xfrm>
            <a:graphic>
              <a:graphicData uri="http://schemas.openxmlformats.org/drawingml/2006/table">
                <a:tbl>
                  <a:tblPr>
                    <a:noFill/>
                    <a:tableStyleId>{B6ED5C1A-D6B0-430E-86A9-B9806A0BF20D}</a:tableStyleId>
                  </a:tblPr>
                  <a:tblGrid>
                    <a:gridCol w="1520225"/>
                    <a:gridCol w="6880725"/>
                  </a:tblGrid>
                  <a:tr h="11673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Margin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Laba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Kotor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(Gross Margin Ratio)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smtClean="0"/>
                            <a:t>Perhitungan</a:t>
                          </a:r>
                          <a:r>
                            <a:rPr lang="en-US" sz="1100" dirty="0"/>
                            <a:t> 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𝐿𝑎𝑏𝑎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𝐾𝑜𝑡𝑜𝑟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𝑃𝑒𝑛𝑑𝑎𝑝𝑎𝑡𝑎𝑛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𝑃𝑒𝑛𝑗𝑢𝑎𝑙𝑎𝑛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dirty="0" smtClean="0"/>
                            <a:t> x 100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500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000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500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000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dirty="0" smtClean="0"/>
                            <a:t> X</a:t>
                          </a:r>
                          <a:r>
                            <a:rPr lang="en-US" sz="1100" baseline="0" dirty="0" smtClean="0"/>
                            <a:t> 100 = 33%</a:t>
                          </a:r>
                          <a:endParaRPr lang="en-US" sz="1100" dirty="0" smtClean="0"/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err="1" smtClean="0"/>
                            <a:t>Interpretasi</a:t>
                          </a:r>
                          <a:r>
                            <a:rPr lang="en-US" sz="1100" dirty="0" smtClean="0"/>
                            <a:t>:</a:t>
                          </a:r>
                          <a:r>
                            <a:rPr lang="en-US" sz="1100" baseline="0" dirty="0" smtClean="0"/>
                            <a:t> PT </a:t>
                          </a:r>
                          <a:r>
                            <a:rPr lang="en-US" sz="1100" baseline="0" dirty="0" err="1" smtClean="0"/>
                            <a:t>Adiguna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jaya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menghasilkan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laba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kotor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sebanyak</a:t>
                          </a:r>
                          <a:r>
                            <a:rPr lang="en-US" sz="1100" baseline="0" dirty="0" smtClean="0"/>
                            <a:t> 33% </a:t>
                          </a:r>
                          <a:r>
                            <a:rPr lang="en-US" sz="1100" baseline="0" dirty="0" err="1" smtClean="0"/>
                            <a:t>dari</a:t>
                          </a:r>
                          <a:r>
                            <a:rPr lang="en-US" sz="1100" baseline="0" dirty="0" smtClean="0"/>
                            <a:t> total </a:t>
                          </a:r>
                          <a:r>
                            <a:rPr lang="en-US" sz="1100" baseline="0" dirty="0" err="1" smtClean="0"/>
                            <a:t>penjualannya</a:t>
                          </a:r>
                          <a:r>
                            <a:rPr lang="en-US" sz="1100" baseline="0" dirty="0" smtClean="0"/>
                            <a:t>, </a:t>
                          </a:r>
                          <a:r>
                            <a:rPr lang="en-US" sz="1100" baseline="0" dirty="0" err="1" smtClean="0"/>
                            <a:t>hal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ini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menunjukkan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err="1" smtClean="0"/>
                            <a:t>bahwa</a:t>
                          </a:r>
                          <a:r>
                            <a:rPr lang="en-US" sz="1100" baseline="0" smtClean="0"/>
                            <a:t> perusahaan mampu mengendalikan biaya produksinya dengan baik. 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</a:tr>
                  <a:tr h="11673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Margin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Laba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Operasional</a:t>
                          </a:r>
                          <a:r>
                            <a:rPr lang="en-US" sz="1100" b="1" dirty="0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(Operating 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Margin Ratio)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Perhitungan</a:t>
                          </a:r>
                          <a:r>
                            <a:rPr lang="en-US" sz="1100" dirty="0">
                              <a:solidFill>
                                <a:schemeClr val="dk1"/>
                              </a:solidFill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ar-AE" sz="14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𝐿𝑎𝑏𝑎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𝑂𝑝𝑒𝑟𝑎𝑠𝑖𝑜𝑛𝑎𝑙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𝑃𝑒𝑛𝑑𝑎𝑝𝑎𝑡𝑎𝑛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𝑃𝑒𝑛𝑗𝑢𝑎𝑙𝑎𝑛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x 100 =</a:t>
                          </a:r>
                          <a:r>
                            <a:rPr lang="en-US" sz="1100" baseline="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250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</m:num>
                                <m:den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500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baseline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smtClean="0">
                              <a:solidFill>
                                <a:schemeClr val="dk1"/>
                              </a:solidFill>
                            </a:rPr>
                            <a:t>x 100 = 16,67%</a:t>
                          </a:r>
                          <a:endParaRPr lang="en-US" sz="1100" dirty="0" smtClean="0">
                            <a:solidFill>
                              <a:schemeClr val="dk1"/>
                            </a:solidFill>
                          </a:endParaRP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err="1" smtClean="0">
                              <a:solidFill>
                                <a:schemeClr val="dk1"/>
                              </a:solidFill>
                            </a:rPr>
                            <a:t>Interpretasi</a:t>
                          </a: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>
                              <a:solidFill>
                                <a:schemeClr val="dk1"/>
                              </a:solidFill>
                            </a:rPr>
                            <a:t>: </a:t>
                          </a:r>
                          <a:r>
                            <a:rPr lang="en-US" sz="1100" smtClean="0">
                              <a:solidFill>
                                <a:schemeClr val="dk1"/>
                              </a:solidFill>
                            </a:rPr>
                            <a:t>PT Adiguna Jaya menghasilkan laba operasional sebanyak 16,67%</a:t>
                          </a:r>
                          <a:r>
                            <a:rPr lang="en-US" sz="1100" baseline="0" smtClean="0">
                              <a:solidFill>
                                <a:schemeClr val="dk1"/>
                              </a:solidFill>
                            </a:rPr>
                            <a:t> dari total penjualannya, hal ini menunjukkan bahwa perusahaan mampu mengendalikan biaya operasionalnya selain biaya produksi.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</a:tr>
                  <a:tr h="11673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Margin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Laba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Bersih</a:t>
                          </a:r>
                          <a:r>
                            <a:rPr lang="en-US" sz="1100" b="1" dirty="0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(Net Profit Margin)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Perhitungan</a:t>
                          </a:r>
                          <a:r>
                            <a:rPr lang="en-US" sz="1100" dirty="0">
                              <a:solidFill>
                                <a:schemeClr val="dk1"/>
                              </a:solidFill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ar-AE" sz="14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𝐿𝑎𝑏𝑎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𝐵𝑒𝑟𝑠𝑖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𝑃𝑒𝑛𝑑𝑎𝑝𝑎𝑡𝑎𝑛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𝑃𝑒𝑛𝑗𝑢𝑎𝑙𝑎𝑛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smtClean="0">
                              <a:solidFill>
                                <a:schemeClr val="dk1"/>
                              </a:solidFill>
                            </a:rPr>
                            <a:t>x 100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160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500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</m:den>
                              </m:f>
                              <m:r>
                                <a:rPr lang="en-US" sz="140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smtClean="0">
                              <a:solidFill>
                                <a:schemeClr val="dk1"/>
                              </a:solidFill>
                            </a:rPr>
                            <a:t>x 100 = 10.67%</a:t>
                          </a:r>
                          <a:endParaRPr lang="ar-AE" sz="1100" dirty="0">
                            <a:solidFill>
                              <a:schemeClr val="dk1"/>
                            </a:solidFill>
                          </a:endParaRP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err="1">
                              <a:solidFill>
                                <a:schemeClr val="dk1"/>
                              </a:solidFill>
                            </a:rPr>
                            <a:t>Interpretasi</a:t>
                          </a:r>
                          <a:r>
                            <a:rPr lang="en-US" sz="1100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>
                              <a:solidFill>
                                <a:schemeClr val="dk1"/>
                              </a:solidFill>
                            </a:rPr>
                            <a:t>: </a:t>
                          </a:r>
                          <a:r>
                            <a:rPr lang="en-US" sz="1100" smtClean="0">
                              <a:solidFill>
                                <a:schemeClr val="dk1"/>
                              </a:solidFill>
                            </a:rPr>
                            <a:t>PT</a:t>
                          </a:r>
                          <a:r>
                            <a:rPr lang="en-US" sz="1100" baseline="0" smtClean="0">
                              <a:solidFill>
                                <a:schemeClr val="dk1"/>
                              </a:solidFill>
                            </a:rPr>
                            <a:t> Adiguna Jaya menghasilkan laba bersih sebanyak 10,67% dari total penjualannya, hal ini menunjukkan bahwa profitabilitas yang baik dan kemampuan untuk menghasilkan keuntungan setelah semua biaya, termasuk pajak dan bunga telah dibayar.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7" name="Google Shape;137;g2eb1e86dc2a_0_6"/>
              <p:cNvGraphicFramePr/>
              <p:nvPr>
                <p:extLst>
                  <p:ext uri="{D42A27DB-BD31-4B8C-83A1-F6EECF244321}">
                    <p14:modId xmlns:p14="http://schemas.microsoft.com/office/powerpoint/2010/main" val="2251903858"/>
                  </p:ext>
                </p:extLst>
              </p:nvPr>
            </p:nvGraphicFramePr>
            <p:xfrm>
              <a:off x="377375" y="1047750"/>
              <a:ext cx="8400950" cy="3501900"/>
            </p:xfrm>
            <a:graphic>
              <a:graphicData uri="http://schemas.openxmlformats.org/drawingml/2006/table">
                <a:tbl>
                  <a:tblPr>
                    <a:noFill/>
                    <a:tableStyleId>{B6ED5C1A-D6B0-430E-86A9-B9806A0BF20D}</a:tableStyleId>
                  </a:tblPr>
                  <a:tblGrid>
                    <a:gridCol w="1520225"/>
                    <a:gridCol w="6880725"/>
                  </a:tblGrid>
                  <a:tr h="11673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Margin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Laba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Kotor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(Gross Margin Ratio)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blipFill rotWithShape="1">
                          <a:blip r:embed="rId5"/>
                          <a:stretch>
                            <a:fillRect l="-22143" t="-524" r="-89" b="-201047"/>
                          </a:stretch>
                        </a:blipFill>
                      </a:tcPr>
                    </a:tc>
                  </a:tr>
                  <a:tr h="11673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Margin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Laba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Operasional</a:t>
                          </a:r>
                          <a:r>
                            <a:rPr lang="en-US" sz="1100" b="1" dirty="0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(Operating 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Margin Ratio)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blipFill rotWithShape="1">
                          <a:blip r:embed="rId5"/>
                          <a:stretch>
                            <a:fillRect l="-22143" t="-100000" r="-89" b="-100000"/>
                          </a:stretch>
                        </a:blipFill>
                      </a:tcPr>
                    </a:tc>
                  </a:tr>
                  <a:tr h="11673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Margin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Laba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Bersih</a:t>
                          </a:r>
                          <a:r>
                            <a:rPr lang="en-US" sz="1100" b="1" dirty="0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(Net Profit Margin)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blipFill rotWithShape="1">
                          <a:blip r:embed="rId5"/>
                          <a:stretch>
                            <a:fillRect l="-22143" t="-201047" r="-89" b="-5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2eb1e86dc2a_0_19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143" name="Google Shape;143;g2eb1e86dc2a_0_1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eb1e86dc2a_0_1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eb1e86dc2a_0_1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g2eb1e86dc2a_0_19"/>
          <p:cNvSpPr txBox="1"/>
          <p:nvPr/>
        </p:nvSpPr>
        <p:spPr>
          <a:xfrm>
            <a:off x="7568013" y="4639125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7" name="Google Shape;147;g2eb1e86dc2a_0_19"/>
          <p:cNvSpPr/>
          <p:nvPr/>
        </p:nvSpPr>
        <p:spPr>
          <a:xfrm>
            <a:off x="7280700" y="252938"/>
            <a:ext cx="1497600" cy="6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eb1e86dc2a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250" y="327375"/>
            <a:ext cx="510223" cy="51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eb1e86dc2a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8800" y="374887"/>
            <a:ext cx="653025" cy="46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eb1e86dc2a_0_19"/>
          <p:cNvSpPr txBox="1"/>
          <p:nvPr/>
        </p:nvSpPr>
        <p:spPr>
          <a:xfrm>
            <a:off x="314175" y="252950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Analisis Rasio Keuangan</a:t>
            </a:r>
            <a:endParaRPr sz="41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1" name="Google Shape;151;g2eb1e86dc2a_0_19"/>
              <p:cNvGraphicFramePr/>
              <p:nvPr>
                <p:extLst>
                  <p:ext uri="{D42A27DB-BD31-4B8C-83A1-F6EECF244321}">
                    <p14:modId xmlns:p14="http://schemas.microsoft.com/office/powerpoint/2010/main" val="469502262"/>
                  </p:ext>
                </p:extLst>
              </p:nvPr>
            </p:nvGraphicFramePr>
            <p:xfrm>
              <a:off x="371525" y="1475113"/>
              <a:ext cx="8400950" cy="2736100"/>
            </p:xfrm>
            <a:graphic>
              <a:graphicData uri="http://schemas.openxmlformats.org/drawingml/2006/table">
                <a:tbl>
                  <a:tblPr>
                    <a:noFill/>
                    <a:tableStyleId>{B6ED5C1A-D6B0-430E-86A9-B9806A0BF20D}</a:tableStyleId>
                  </a:tblPr>
                  <a:tblGrid>
                    <a:gridCol w="1520225"/>
                    <a:gridCol w="6880725"/>
                  </a:tblGrid>
                  <a:tr h="13680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Perputaran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Persediaan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(Inventory Turnover)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smtClean="0"/>
                            <a:t>Perhitungan</a:t>
                          </a:r>
                          <a:r>
                            <a:rPr lang="en-US" sz="1100" dirty="0"/>
                            <a:t> 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ar-AE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𝐻𝑎𝑟𝑔𝑎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𝑃𝑜𝑘𝑜𝑘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𝑃𝑒𝑛𝑗𝑢𝑎𝑙𝑎𝑛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𝑃𝑒𝑟𝑠𝑒𝑑𝑖𝑎𝑎𝑛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𝑟𝑎𝑡𝑎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𝑟𝑎𝑡𝑎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dirty="0" smtClean="0"/>
                            <a:t> =</a:t>
                          </a:r>
                          <a:r>
                            <a:rPr lang="en-US" sz="11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baseline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000</m:t>
                                  </m:r>
                                </m:num>
                                <m:den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150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000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r>
                            <a:rPr lang="en-US" sz="1100" smtClean="0"/>
                            <a:t>= 6,67</a:t>
                          </a:r>
                          <a:endParaRPr lang="ar-AE" sz="1100" dirty="0"/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err="1"/>
                            <a:t>Interpretasi</a:t>
                          </a:r>
                          <a:r>
                            <a:rPr lang="en-US" sz="1100" dirty="0"/>
                            <a:t> </a:t>
                          </a:r>
                          <a:r>
                            <a:rPr lang="en-US" sz="1100"/>
                            <a:t>: </a:t>
                          </a:r>
                          <a:r>
                            <a:rPr lang="en-US" sz="1100" smtClean="0"/>
                            <a:t>PT Adiguna Jaya mengubah persediannya menjadi</a:t>
                          </a:r>
                          <a:r>
                            <a:rPr lang="en-US" sz="1100" baseline="0" smtClean="0"/>
                            <a:t> penjualan sebanyak 6,67 kali dalam setahun. Hal ini menunjukkan bahwa manajemen persediaan yang efisien dengan tingkat perputaran yang tinggi.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</a:tr>
                  <a:tr h="13680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Perputaran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Piutang</a:t>
                          </a:r>
                          <a:r>
                            <a:rPr lang="en-US" sz="1100" b="1" dirty="0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(Receivables 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Turnover)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Perhitungan</a:t>
                          </a:r>
                          <a:r>
                            <a:rPr lang="en-US" sz="1100" dirty="0">
                              <a:solidFill>
                                <a:schemeClr val="dk1"/>
                              </a:solidFill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ar-AE" sz="14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𝑃𝑒𝑛𝑑𝑎𝑝𝑎𝑡𝑎𝑛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𝑃𝑒𝑛𝑗𝑢𝑎𝑙𝑎𝑛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𝑃𝑖𝑢𝑡𝑎𝑛𝑔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𝑈𝑠𝑎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𝑅𝑎𝑡𝑎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𝑟𝑎𝑡𝑎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200" b="0" dirty="0" smtClean="0">
                              <a:solidFill>
                                <a:schemeClr val="dk1"/>
                              </a:solidFill>
                            </a:rPr>
                            <a:t>=</a:t>
                          </a:r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500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200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000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dirty="0" smtClean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 smtClean="0">
                              <a:solidFill>
                                <a:schemeClr val="dk1"/>
                              </a:solidFill>
                            </a:rPr>
                            <a:t>= 7,5</a:t>
                          </a:r>
                          <a:endParaRPr lang="ar-AE" sz="1100" dirty="0">
                            <a:solidFill>
                              <a:schemeClr val="dk1"/>
                            </a:solidFill>
                          </a:endParaRP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dirty="0" err="1">
                              <a:solidFill>
                                <a:schemeClr val="dk1"/>
                              </a:solidFill>
                            </a:rPr>
                            <a:t>Interpretasi</a:t>
                          </a:r>
                          <a:r>
                            <a:rPr lang="en-US" sz="1100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sz="1100">
                              <a:solidFill>
                                <a:schemeClr val="dk1"/>
                              </a:solidFill>
                            </a:rPr>
                            <a:t>: </a:t>
                          </a:r>
                          <a:r>
                            <a:rPr lang="en-US" sz="1100" smtClean="0">
                              <a:solidFill>
                                <a:schemeClr val="dk1"/>
                              </a:solidFill>
                            </a:rPr>
                            <a:t>PT Adiguna Jaya</a:t>
                          </a:r>
                          <a:r>
                            <a:rPr lang="en-US" sz="1100" baseline="0" smtClean="0">
                              <a:solidFill>
                                <a:schemeClr val="dk1"/>
                              </a:solidFill>
                            </a:rPr>
                            <a:t> mengumpulkan piutangnya sebanyak 7,5 kali dalam setahun. Hal ini menunjukkan efektifitas dalam penagihan piutang yang penting untuk menjaga arus kas yang sehat.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1" name="Google Shape;151;g2eb1e86dc2a_0_19"/>
              <p:cNvGraphicFramePr/>
              <p:nvPr>
                <p:extLst>
                  <p:ext uri="{D42A27DB-BD31-4B8C-83A1-F6EECF244321}">
                    <p14:modId xmlns:p14="http://schemas.microsoft.com/office/powerpoint/2010/main" val="469502262"/>
                  </p:ext>
                </p:extLst>
              </p:nvPr>
            </p:nvGraphicFramePr>
            <p:xfrm>
              <a:off x="371525" y="1475113"/>
              <a:ext cx="8400950" cy="2736100"/>
            </p:xfrm>
            <a:graphic>
              <a:graphicData uri="http://schemas.openxmlformats.org/drawingml/2006/table">
                <a:tbl>
                  <a:tblPr>
                    <a:noFill/>
                    <a:tableStyleId>{B6ED5C1A-D6B0-430E-86A9-B9806A0BF20D}</a:tableStyleId>
                  </a:tblPr>
                  <a:tblGrid>
                    <a:gridCol w="1520225"/>
                    <a:gridCol w="6880725"/>
                  </a:tblGrid>
                  <a:tr h="13680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Perputaran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Persediaan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(Inventory Turnover)</a:t>
                          </a:r>
                          <a:endParaRPr sz="1100" dirty="0"/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blipFill rotWithShape="1">
                          <a:blip r:embed="rId5"/>
                          <a:stretch>
                            <a:fillRect l="-22143" t="-444" r="-89" b="-99556"/>
                          </a:stretch>
                        </a:blipFill>
                      </a:tcPr>
                    </a:tc>
                  </a:tr>
                  <a:tr h="13680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100" b="1" dirty="0" err="1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Perputaran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r>
                            <a:rPr lang="en-US" sz="1100" b="1" dirty="0" err="1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Piutang</a:t>
                          </a:r>
                          <a:r>
                            <a:rPr lang="en-US" sz="1100" b="1" dirty="0" smtClean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(Receivables </a:t>
                          </a:r>
                          <a:r>
                            <a:rPr lang="en-US" sz="1100" b="1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Turnover)</a:t>
                          </a:r>
                          <a:endParaRPr sz="1100" dirty="0"/>
                        </a:p>
                      </a:txBody>
                      <a:tcPr marL="91425" marR="91425" marT="91425" marB="91425" anchor="ctr">
                        <a:solidFill>
                          <a:schemeClr val="l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blipFill rotWithShape="1">
                          <a:blip r:embed="rId5"/>
                          <a:stretch>
                            <a:fillRect l="-22143" t="-100893" r="-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842</Words>
  <Application>Microsoft Office PowerPoint</Application>
  <PresentationFormat>On-screen Show (16:9)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Caveat</vt:lpstr>
      <vt:lpstr>Open Sans</vt:lpstr>
      <vt:lpstr>Cambria Math</vt:lpstr>
      <vt:lpstr>Roboto Black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Petunjuk Pengerjaan</dc:title>
  <cp:lastModifiedBy>ACER</cp:lastModifiedBy>
  <cp:revision>10</cp:revision>
  <dcterms:modified xsi:type="dcterms:W3CDTF">2024-07-24T09:07:33Z</dcterms:modified>
</cp:coreProperties>
</file>