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3C64-7D98-28AE-A1BC-B3CDB1195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40956-EEE9-B79D-0E29-33256EFF5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012E-D551-2F50-4803-68573462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294B-ACDA-671B-42C6-37520C83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CD6F-5FB1-F466-971F-1F5615F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08A-45F2-08F1-C782-E98ED9A5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8DDBB-655F-D0AB-4D50-36A401A9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85F2-A132-7EE6-FEE5-59F2C8EE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CF4F-EE49-20EB-1701-71CAFD0B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335A-E5F0-F53C-B932-1A0A633D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B71EB-BA9E-F7EF-E680-2384136BE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22C85-83DE-89A6-A153-8CC472FC0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8356-7488-E5AC-9681-FA9A32FB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D6EA-BFD3-7E53-82D2-0A985165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9A4E-C7CF-4535-7D0D-823327F7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E857-8042-D072-50E8-87CC604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AA4A-B86D-6DFB-F8A5-197BE2FB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BB1E-431A-BEC7-276F-1998CEEF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9238-979E-F39E-DD5C-82A8443A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04DE-5254-A821-FC09-9008B346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A29-D6C7-A2BC-1A57-E832D54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2618-CF03-D3ED-FCD7-EA86C4F1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E065-453C-7AA5-AC8C-81988D1F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417B-6C97-5E53-A348-2FEACFC1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BAC7-7E78-1799-EF2A-4BB04E25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2B45-33E9-053F-5B48-A9438EDB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41B0-A7BD-C11E-9025-7FFD26B92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6BB5-8219-4617-15E7-266E9516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3150-07CD-2015-9E5B-D00B18B5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EF7C8-5D7D-21B8-DC75-E4C37BCA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04023-11BF-2860-7D82-11EFD8ED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43C9-B049-545D-E3BF-1363258F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89CA-85B2-6D5F-999C-42C4C095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4B87-4743-40CB-07B3-01DE0F2C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52068-A801-ABCB-072A-909D0E089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470AF-4533-32E5-E046-926CDCCFB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EB41D-5B5E-8C4E-24F7-7A7BA1E1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6B5A9-7A43-6729-2733-30BB5AD2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D170E-5DB8-4188-04C5-3DB11CCF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C4FC-A6C1-E0E4-E5D5-83CC3C13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253E9-53A9-D425-566D-FE425EF7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739C6-E15E-7A35-2A75-CE005F8D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D868-54AE-EEBC-5C3C-2ADFFB1E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03B25-7B1B-DE47-7B43-1E440CFD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41612-C912-DD16-DE2D-B523D7D2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BC6D-E113-0702-8BD7-239E9A86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D9BC-0270-792E-87BA-CFB10619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48DC-9C00-09BC-2FB9-A77D18C6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BC17D-572F-8351-C2F0-BA29C7CA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C7EC-DC59-D215-E8B3-D41BC8FA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FA3B-8365-707E-19D0-F5719C4A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7ECF0-7AC5-4DC5-F6DA-1FFECBB1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EA3-A5D4-657E-F0B8-9A2E51BF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6A74F-0FFF-5639-9183-EABAEB02C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45A5-32B8-E017-E103-78C86E13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34A96-B996-FB16-CBD4-F52EDA6C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77E4-D25F-A1EE-AD1E-8AA80B83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1F7B-D4E5-8478-F399-984D104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4E5FB-9AFB-1575-0B3F-5F531D26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BE40-D7B0-C9E5-6042-CE9BC08D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E4F8-9ABA-59E5-5952-60A28C559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8A35-FAF2-4D44-88BF-BD2EFED2318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BBC9-BDB1-C7BB-F0EF-F4EE9DB0A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1F16-5B18-B988-F2A5-39D45B29A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5028-1485-42F4-B3AE-60819D57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task%202/prediction_test.csv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8F10-A919-5453-45CB-B418C01E7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prediction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174EC-7FDE-55A3-330E-C9F2BB2B2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PIPITTON SANSEEHA</a:t>
            </a:r>
          </a:p>
          <a:p>
            <a:r>
              <a:rPr lang="en-US" dirty="0"/>
              <a:t>28/10/2022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42593-8449-7E68-26E6-87BF0DA6D916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013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2454-5AF4-6946-3E27-2520DAEB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5E7F-3AEE-81E9-A9D4-C4D2AFB3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numerical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AACAC6-A985-5C68-D660-361D5347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36" y="0"/>
            <a:ext cx="3040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33A3BF-DB0D-938F-779E-919B7BB4D65C}"/>
              </a:ext>
            </a:extLst>
          </p:cNvPr>
          <p:cNvSpPr txBox="1"/>
          <p:nvPr/>
        </p:nvSpPr>
        <p:spPr>
          <a:xfrm>
            <a:off x="6037877" y="843240"/>
            <a:ext cx="320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Applicant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109C3-0E29-FC45-0707-74422E69E634}"/>
              </a:ext>
            </a:extLst>
          </p:cNvPr>
          <p:cNvSpPr txBox="1"/>
          <p:nvPr/>
        </p:nvSpPr>
        <p:spPr>
          <a:xfrm>
            <a:off x="5723245" y="3163280"/>
            <a:ext cx="320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Co-Applicant 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26673-1BE4-AC3C-F4C9-F901572A4552}"/>
              </a:ext>
            </a:extLst>
          </p:cNvPr>
          <p:cNvSpPr txBox="1"/>
          <p:nvPr/>
        </p:nvSpPr>
        <p:spPr>
          <a:xfrm>
            <a:off x="6291851" y="5645428"/>
            <a:ext cx="320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A84FC-609E-9CB4-770B-E31ACA1DC81E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203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5509-BDAA-1E48-C57E-633F40B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Modeling &amp; 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25DF-6E9E-5123-844D-3E8A7999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Logistic regression (</a:t>
            </a:r>
            <a:r>
              <a:rPr lang="en-US" sz="2400" b="0" i="0" dirty="0" err="1">
                <a:effectLst/>
              </a:rPr>
              <a:t>logreg</a:t>
            </a:r>
            <a:r>
              <a:rPr lang="en-US" sz="2400" b="0" i="0" dirty="0">
                <a:effectLst/>
              </a:rPr>
              <a:t>):  acc </a:t>
            </a:r>
            <a:r>
              <a:rPr lang="en-US" sz="2400" b="0" i="0" u="sng" dirty="0">
                <a:solidFill>
                  <a:schemeClr val="accent1"/>
                </a:solidFill>
                <a:effectLst/>
              </a:rPr>
              <a:t>0.834</a:t>
            </a:r>
          </a:p>
          <a:p>
            <a:r>
              <a:rPr lang="en-US" sz="2400" b="0" i="0" dirty="0">
                <a:effectLst/>
              </a:rPr>
              <a:t>support vector machine (</a:t>
            </a:r>
            <a:r>
              <a:rPr lang="en-US" sz="2400" b="0" i="0" dirty="0" err="1">
                <a:effectLst/>
              </a:rPr>
              <a:t>svm</a:t>
            </a:r>
            <a:r>
              <a:rPr lang="en-US" sz="2400" b="0" i="0" dirty="0">
                <a:effectLst/>
              </a:rPr>
              <a:t>): acc  0.832</a:t>
            </a:r>
          </a:p>
          <a:p>
            <a:r>
              <a:rPr lang="en-US" sz="2400" b="0" i="0" dirty="0">
                <a:effectLst/>
              </a:rPr>
              <a:t>decision tree (tree): acc 0.806</a:t>
            </a:r>
          </a:p>
          <a:p>
            <a:r>
              <a:rPr lang="en-US" sz="2400" b="0" i="0" dirty="0">
                <a:effectLst/>
              </a:rPr>
              <a:t>k nearest neighbors (</a:t>
            </a:r>
            <a:r>
              <a:rPr lang="en-US" sz="2400" b="0" i="0" dirty="0" err="1">
                <a:effectLst/>
              </a:rPr>
              <a:t>knn</a:t>
            </a:r>
            <a:r>
              <a:rPr lang="en-US" sz="2400" dirty="0"/>
              <a:t>): acc </a:t>
            </a:r>
            <a:r>
              <a:rPr lang="en-US" sz="2400" b="0" i="0" dirty="0">
                <a:effectLst/>
              </a:rPr>
              <a:t>0.744</a:t>
            </a: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424C02-7B29-414C-CB7F-6A4723E3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50" y="1120598"/>
            <a:ext cx="3486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3E7C5F7-BE91-1317-AA25-8DDAA0F4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50" y="3844926"/>
            <a:ext cx="3486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78328C8-2D9A-DE55-A020-FA53B8B8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1" y="3903485"/>
            <a:ext cx="3486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8306A3F-B1CC-97BA-B445-19E8CCE04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00" y="3903485"/>
            <a:ext cx="3486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FA8A9-2EB2-69D7-844E-3992D09F281A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418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F4159F7-4ADA-636E-C890-2715089F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04" y="248562"/>
            <a:ext cx="5361961" cy="660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005788-99B0-774A-948C-887F950F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45542" cy="1325563"/>
          </a:xfrm>
        </p:spPr>
        <p:txBody>
          <a:bodyPr>
            <a:no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Modeling &amp; Model Evaluation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06B54-FF45-DE15-97F1-9804FDB06939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B966B-13D9-DD72-3BA3-82613F6CEDF0}"/>
              </a:ext>
            </a:extLst>
          </p:cNvPr>
          <p:cNvSpPr txBox="1"/>
          <p:nvPr/>
        </p:nvSpPr>
        <p:spPr>
          <a:xfrm>
            <a:off x="838200" y="3893575"/>
            <a:ext cx="37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history is the most important feature.</a:t>
            </a:r>
          </a:p>
        </p:txBody>
      </p:sp>
    </p:spTree>
    <p:extLst>
      <p:ext uri="{BB962C8B-B14F-4D97-AF65-F5344CB8AC3E}">
        <p14:creationId xmlns:p14="http://schemas.microsoft.com/office/powerpoint/2010/main" val="403275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FA3E-8F92-3ADA-34ED-2676A6FB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4400" dirty="0">
                <a:solidFill>
                  <a:schemeClr val="tx1"/>
                </a:solidFill>
              </a:rPr>
              <a:t>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644FF-BD25-4C3D-3BCE-25350CC0B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33913" r="3559" b="36666"/>
          <a:stretch/>
        </p:blipFill>
        <p:spPr>
          <a:xfrm>
            <a:off x="582562" y="1690688"/>
            <a:ext cx="11313711" cy="2667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DF066-B9EA-2461-42DD-C39732730C74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9" name="Graphic 8" descr="Presentation with pie chart with solid fill">
            <a:hlinkClick r:id="rId3" action="ppaction://hlinkfile"/>
            <a:extLst>
              <a:ext uri="{FF2B5EF4-FFF2-40B4-BE49-F238E27FC236}">
                <a16:creationId xmlns:a16="http://schemas.microsoft.com/office/drawing/2014/main" id="{876A54CB-93DB-77E0-27B4-27F7C9E94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57847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2BDC7-A39F-1E89-28C5-3D184E7D0762}"/>
              </a:ext>
            </a:extLst>
          </p:cNvPr>
          <p:cNvSpPr txBox="1"/>
          <p:nvPr/>
        </p:nvSpPr>
        <p:spPr>
          <a:xfrm>
            <a:off x="4316360" y="5683712"/>
            <a:ext cx="104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(excel)</a:t>
            </a:r>
          </a:p>
        </p:txBody>
      </p:sp>
    </p:spTree>
    <p:extLst>
      <p:ext uri="{BB962C8B-B14F-4D97-AF65-F5344CB8AC3E}">
        <p14:creationId xmlns:p14="http://schemas.microsoft.com/office/powerpoint/2010/main" val="358950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8943-C53E-C041-A526-D98963E2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D58F-CF20-CCEF-4A41-9448F81E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</a:rPr>
              <a:t>Data &amp; Analysis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</a:rPr>
              <a:t>Modeling &amp; Model Evaluation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</a:rPr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44FA2-C06B-F1E0-20BF-8F50DBACDE60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952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8CC8-5A4C-0A9D-3312-9BFE3D6F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Project Overview​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07D8-44AD-3550-E505-5185F488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b="0" i="0" dirty="0">
                <a:effectLst/>
              </a:rPr>
              <a:t>The home loans department wants to use machine learning to recommend if </a:t>
            </a:r>
            <a:r>
              <a:rPr lang="en-US" dirty="0"/>
              <a:t>clients will be granted loans.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Business Objective:</a:t>
            </a:r>
          </a:p>
          <a:p>
            <a:endParaRPr lang="en-US" dirty="0"/>
          </a:p>
          <a:p>
            <a:pPr lvl="1"/>
            <a:r>
              <a:rPr lang="en-US" dirty="0"/>
              <a:t>Use machine learning to predict the clients’ loan status.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411D2-7ED1-8368-DFBB-50CDA01FFB74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295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8CC8-5A4C-0A9D-3312-9BFE3D6F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Project Overview​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07D8-44AD-3550-E505-5185F488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Hypothesis: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effectLst/>
              </a:rPr>
              <a:t>Are applicants with a credit history more likely to default than those who do not have one?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dirty="0"/>
              <a:t>Quick answer: Yes.</a:t>
            </a:r>
          </a:p>
          <a:p>
            <a:pPr marL="457200" lvl="1" indent="0">
              <a:buNone/>
            </a:pPr>
            <a:endParaRPr lang="en-US" b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effectLst/>
              </a:rPr>
              <a:t>Is there a correlation between the applicant's income and the loan amount they applied for? </a:t>
            </a:r>
          </a:p>
          <a:p>
            <a:pPr marL="0" indent="0">
              <a:buNone/>
            </a:pPr>
            <a:r>
              <a:rPr lang="en-US" sz="2400" dirty="0"/>
              <a:t>	Quick answer: Yes.</a:t>
            </a:r>
            <a:endParaRPr lang="en-US" sz="2400" b="0" dirty="0">
              <a:effectLst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A36DD-1079-AA56-2145-2B720C29D2F8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6040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7E59-DD22-CC8D-A770-96E3F085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146AF-D136-C3D9-AF10-8492E0A3416D}"/>
              </a:ext>
            </a:extLst>
          </p:cNvPr>
          <p:cNvSpPr/>
          <p:nvPr/>
        </p:nvSpPr>
        <p:spPr>
          <a:xfrm>
            <a:off x="924232" y="2873376"/>
            <a:ext cx="2025446" cy="94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C20B4-CEC0-AC8A-6AB4-9BE459E92357}"/>
              </a:ext>
            </a:extLst>
          </p:cNvPr>
          <p:cNvSpPr/>
          <p:nvPr/>
        </p:nvSpPr>
        <p:spPr>
          <a:xfrm>
            <a:off x="3716591" y="2872661"/>
            <a:ext cx="2025446" cy="94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42CDA-44B3-6313-C29D-E24DDDDE21A5}"/>
              </a:ext>
            </a:extLst>
          </p:cNvPr>
          <p:cNvSpPr txBox="1"/>
          <p:nvPr/>
        </p:nvSpPr>
        <p:spPr>
          <a:xfrm>
            <a:off x="1258529" y="5936537"/>
            <a:ext cx="820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 = 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77D6F-3F81-46FA-0531-5F4BCFB8F4A3}"/>
              </a:ext>
            </a:extLst>
          </p:cNvPr>
          <p:cNvSpPr/>
          <p:nvPr/>
        </p:nvSpPr>
        <p:spPr>
          <a:xfrm>
            <a:off x="6508950" y="2872661"/>
            <a:ext cx="2025446" cy="94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Clean, Transform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2538B-70CB-D8DF-6EAE-46BB941863A6}"/>
              </a:ext>
            </a:extLst>
          </p:cNvPr>
          <p:cNvSpPr/>
          <p:nvPr/>
        </p:nvSpPr>
        <p:spPr>
          <a:xfrm>
            <a:off x="9328354" y="2872661"/>
            <a:ext cx="2025446" cy="94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64415-7EAF-7174-C24F-34A580FEFA7E}"/>
              </a:ext>
            </a:extLst>
          </p:cNvPr>
          <p:cNvSpPr/>
          <p:nvPr/>
        </p:nvSpPr>
        <p:spPr>
          <a:xfrm>
            <a:off x="9328354" y="4404599"/>
            <a:ext cx="2025446" cy="94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CC7C1-4CD9-8619-C0CB-03C7FAA63675}"/>
              </a:ext>
            </a:extLst>
          </p:cNvPr>
          <p:cNvSpPr/>
          <p:nvPr/>
        </p:nvSpPr>
        <p:spPr>
          <a:xfrm>
            <a:off x="6508950" y="4404599"/>
            <a:ext cx="2025446" cy="94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9C917D-6B5A-DBC5-716B-50C1A05ED91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49678" y="3342958"/>
            <a:ext cx="766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AF2EB2-6A24-ED3E-8F80-E7E52A41220B}"/>
              </a:ext>
            </a:extLst>
          </p:cNvPr>
          <p:cNvCxnSpPr>
            <a:cxnSpLocks/>
          </p:cNvCxnSpPr>
          <p:nvPr/>
        </p:nvCxnSpPr>
        <p:spPr>
          <a:xfrm>
            <a:off x="5742037" y="3342958"/>
            <a:ext cx="766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6E24B-3F9B-7901-1068-655E1E28A99F}"/>
              </a:ext>
            </a:extLst>
          </p:cNvPr>
          <p:cNvCxnSpPr>
            <a:cxnSpLocks/>
          </p:cNvCxnSpPr>
          <p:nvPr/>
        </p:nvCxnSpPr>
        <p:spPr>
          <a:xfrm>
            <a:off x="8561441" y="3342958"/>
            <a:ext cx="766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CEA04-218D-1D6B-77BE-3422D80F7FBE}"/>
              </a:ext>
            </a:extLst>
          </p:cNvPr>
          <p:cNvCxnSpPr>
            <a:cxnSpLocks/>
          </p:cNvCxnSpPr>
          <p:nvPr/>
        </p:nvCxnSpPr>
        <p:spPr>
          <a:xfrm flipH="1">
            <a:off x="8529484" y="4874896"/>
            <a:ext cx="76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8E539-1C14-7032-D605-53BC59115B2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341077" y="3813255"/>
            <a:ext cx="0" cy="591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2EB690-8943-373F-77A8-92BA1A1B1EB5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4432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8FD-DC6E-B694-437E-A8BB5C9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&amp; Analysis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E4A2BA-43A8-4967-63D4-EFC8427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85" y="1384102"/>
            <a:ext cx="39211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764851-BB23-2CEA-09A5-B40CB431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98" y="1371600"/>
            <a:ext cx="387814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4708E0-7F16-C855-A9AC-AF2B351F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75" y="4111950"/>
            <a:ext cx="405959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3DADC99-19F1-FD5C-959F-E330D3AA3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8" y="4114800"/>
            <a:ext cx="40729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6AC78-70F5-8CF7-1463-24CF721E2937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727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8FD-DC6E-B694-437E-A8BB5C9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&amp; Analysis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CA9472-D06E-0617-FB22-B2BC5A806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84" y="1325635"/>
            <a:ext cx="407291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02D6D05-F00D-954F-A52F-2E274B09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88" y="1325634"/>
            <a:ext cx="407291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CDE433-37BE-2BF9-CEF5-15FAA415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84" y="4048308"/>
            <a:ext cx="407291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45F29D-332E-1E53-5CDB-74133908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84" y="4068834"/>
            <a:ext cx="413044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D72586-9653-665A-3193-4D8A219135C7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812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8FD-DC6E-B694-437E-A8BB5C9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&amp; Analysis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CAF55-0AB9-1129-074D-27130393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02" y="1406578"/>
            <a:ext cx="407291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3A98EEF-5FE9-31F9-28E0-236019F4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02" y="4079822"/>
            <a:ext cx="408338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F152CE6-F517-FCF9-E807-1FABA1B1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58" y="1406578"/>
            <a:ext cx="408338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B83DC-3A94-3B8E-2CD1-801A02114DDA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022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8FD-DC6E-B694-437E-A8BB5C9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&amp; Analysis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B83DC-3A94-3B8E-2CD1-801A02114DDA}"/>
              </a:ext>
            </a:extLst>
          </p:cNvPr>
          <p:cNvSpPr txBox="1"/>
          <p:nvPr/>
        </p:nvSpPr>
        <p:spPr>
          <a:xfrm>
            <a:off x="11159613" y="6176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81E0D6-E693-5543-EB18-3B280D3B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39" y="142429"/>
            <a:ext cx="6603959" cy="620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C344E-1D20-3525-278C-6D6334D1A103}"/>
              </a:ext>
            </a:extLst>
          </p:cNvPr>
          <p:cNvSpPr txBox="1"/>
          <p:nvPr/>
        </p:nvSpPr>
        <p:spPr>
          <a:xfrm>
            <a:off x="838200" y="3467165"/>
            <a:ext cx="2917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sz="1800" b="0" dirty="0">
                <a:effectLst/>
              </a:rPr>
              <a:t>pplicant's income and the loan amount have a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1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Loan prediction project </vt:lpstr>
      <vt:lpstr>Agenda</vt:lpstr>
      <vt:lpstr>Project Overview​</vt:lpstr>
      <vt:lpstr>Project Overview​</vt:lpstr>
      <vt:lpstr>Project Overview​</vt:lpstr>
      <vt:lpstr>Data &amp; Analysis </vt:lpstr>
      <vt:lpstr>Data &amp; Analysis </vt:lpstr>
      <vt:lpstr>Data &amp; Analysis </vt:lpstr>
      <vt:lpstr>Data &amp; Analysis </vt:lpstr>
      <vt:lpstr>Transform data</vt:lpstr>
      <vt:lpstr>Modeling &amp; Model Evaluation</vt:lpstr>
      <vt:lpstr> Modeling &amp; Model Evaluation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project </dc:title>
  <dc:creator>Pipitton Sanseeha</dc:creator>
  <cp:lastModifiedBy>Pipitton Sanseeha</cp:lastModifiedBy>
  <cp:revision>26</cp:revision>
  <dcterms:created xsi:type="dcterms:W3CDTF">2022-10-28T14:54:34Z</dcterms:created>
  <dcterms:modified xsi:type="dcterms:W3CDTF">2022-10-28T16:16:06Z</dcterms:modified>
</cp:coreProperties>
</file>