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386e8531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386e8531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386e8531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386e8531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86e8531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86e8531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86e8531b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86e8531b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38d328d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38d328d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386e853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386e853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386e8531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386e8531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86e8531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86e8531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386e8531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386e8531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386e8531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386e8531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386e8531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386e8531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386e8531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386e8531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EE542 Lab3</a:t>
            </a:r>
            <a:endParaRPr/>
          </a:p>
          <a:p>
            <a:pPr indent="0" lvl="0" marL="0" rtl="0" algn="ctr">
              <a:spcBef>
                <a:spcPts val="0"/>
              </a:spcBef>
              <a:spcAft>
                <a:spcPts val="0"/>
              </a:spcAft>
              <a:buNone/>
            </a:pPr>
            <a:r>
              <a:rPr lang="en"/>
              <a:t>Fast, Reliable File Transfer</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a:t>
            </a:r>
            <a:endParaRPr/>
          </a:p>
          <a:p>
            <a:pPr indent="0" lvl="0" marL="0" rtl="0" algn="ctr">
              <a:spcBef>
                <a:spcPts val="0"/>
              </a:spcBef>
              <a:spcAft>
                <a:spcPts val="0"/>
              </a:spcAft>
              <a:buNone/>
            </a:pPr>
            <a:r>
              <a:rPr lang="en"/>
              <a:t>Ziyao Yang</a:t>
            </a:r>
            <a:endParaRPr/>
          </a:p>
          <a:p>
            <a:pPr indent="0" lvl="0" marL="0" rtl="0" algn="ctr">
              <a:spcBef>
                <a:spcPts val="0"/>
              </a:spcBef>
              <a:spcAft>
                <a:spcPts val="0"/>
              </a:spcAft>
              <a:buNone/>
            </a:pPr>
            <a:r>
              <a:rPr lang="en"/>
              <a:t>Xueting Jin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555600"/>
            <a:ext cx="3267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Code - client (timeout)</a:t>
            </a:r>
            <a:endParaRPr/>
          </a:p>
        </p:txBody>
      </p:sp>
      <p:sp>
        <p:nvSpPr>
          <p:cNvPr id="125" name="Google Shape;125;p22"/>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only one place that we have implemented the timeout algorithm, which is in the send resend request function.</a:t>
            </a:r>
            <a:endParaRPr/>
          </a:p>
          <a:p>
            <a:pPr indent="0" lvl="0" marL="0" rtl="0" algn="l">
              <a:spcBef>
                <a:spcPts val="1600"/>
              </a:spcBef>
              <a:spcAft>
                <a:spcPts val="1600"/>
              </a:spcAft>
              <a:buNone/>
            </a:pPr>
            <a:r>
              <a:rPr lang="en"/>
              <a:t> When client is sending the resend request, once this resend packet is lost, then the program will get stuck there, so we set a timeout here to resend  the resend request again just in case this important signal packet get lost.</a:t>
            </a:r>
            <a:endParaRPr/>
          </a:p>
        </p:txBody>
      </p:sp>
      <p:pic>
        <p:nvPicPr>
          <p:cNvPr id="126" name="Google Shape;126;p22"/>
          <p:cNvPicPr preferRelativeResize="0"/>
          <p:nvPr/>
        </p:nvPicPr>
        <p:blipFill>
          <a:blip r:embed="rId3">
            <a:alphaModFix/>
          </a:blip>
          <a:stretch>
            <a:fillRect/>
          </a:stretch>
        </p:blipFill>
        <p:spPr>
          <a:xfrm>
            <a:off x="3656900" y="714450"/>
            <a:ext cx="4823399" cy="415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 client (write)</a:t>
            </a:r>
            <a:endParaRPr/>
          </a:p>
        </p:txBody>
      </p:sp>
      <p:sp>
        <p:nvSpPr>
          <p:cNvPr id="132" name="Google Shape;132;p23"/>
          <p:cNvSpPr txBox="1"/>
          <p:nvPr>
            <p:ph idx="1" type="body"/>
          </p:nvPr>
        </p:nvSpPr>
        <p:spPr>
          <a:xfrm>
            <a:off x="311700" y="2012725"/>
            <a:ext cx="2808000" cy="194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one group of packets, once the buffer is full, which also means that we have received this  group of packets in order. Then we change thread to write those received data into files, then we can clear out the buffer for the next group of packets </a:t>
            </a:r>
            <a:endParaRPr/>
          </a:p>
        </p:txBody>
      </p:sp>
      <p:pic>
        <p:nvPicPr>
          <p:cNvPr id="133" name="Google Shape;133;p23"/>
          <p:cNvPicPr preferRelativeResize="0"/>
          <p:nvPr/>
        </p:nvPicPr>
        <p:blipFill>
          <a:blip r:embed="rId3">
            <a:alphaModFix/>
          </a:blip>
          <a:stretch>
            <a:fillRect/>
          </a:stretch>
        </p:blipFill>
        <p:spPr>
          <a:xfrm>
            <a:off x="3647224" y="838525"/>
            <a:ext cx="4943101" cy="3613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2625" y="32442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&amp; Analysis</a:t>
            </a:r>
            <a:endParaRPr/>
          </a:p>
        </p:txBody>
      </p:sp>
      <p:sp>
        <p:nvSpPr>
          <p:cNvPr id="139" name="Google Shape;139;p24"/>
          <p:cNvSpPr txBox="1"/>
          <p:nvPr>
            <p:ph idx="1" type="body"/>
          </p:nvPr>
        </p:nvSpPr>
        <p:spPr>
          <a:xfrm>
            <a:off x="311700" y="1399400"/>
            <a:ext cx="3953100" cy="73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you can see in the pictures, that we have received the exact the same file with the same size and with speed that over 200mbps</a:t>
            </a:r>
            <a:endParaRPr/>
          </a:p>
        </p:txBody>
      </p:sp>
      <p:pic>
        <p:nvPicPr>
          <p:cNvPr id="140" name="Google Shape;140;p24"/>
          <p:cNvPicPr preferRelativeResize="0"/>
          <p:nvPr/>
        </p:nvPicPr>
        <p:blipFill>
          <a:blip r:embed="rId3">
            <a:alphaModFix/>
          </a:blip>
          <a:stretch>
            <a:fillRect/>
          </a:stretch>
        </p:blipFill>
        <p:spPr>
          <a:xfrm>
            <a:off x="4469875" y="324425"/>
            <a:ext cx="3558074" cy="2784900"/>
          </a:xfrm>
          <a:prstGeom prst="rect">
            <a:avLst/>
          </a:prstGeom>
          <a:noFill/>
          <a:ln>
            <a:noFill/>
          </a:ln>
        </p:spPr>
      </p:pic>
      <p:pic>
        <p:nvPicPr>
          <p:cNvPr id="141" name="Google Shape;141;p24"/>
          <p:cNvPicPr preferRelativeResize="0"/>
          <p:nvPr/>
        </p:nvPicPr>
        <p:blipFill>
          <a:blip r:embed="rId4">
            <a:alphaModFix/>
          </a:blip>
          <a:stretch>
            <a:fillRect/>
          </a:stretch>
        </p:blipFill>
        <p:spPr>
          <a:xfrm>
            <a:off x="362625" y="2261750"/>
            <a:ext cx="4672700" cy="2627124"/>
          </a:xfrm>
          <a:prstGeom prst="rect">
            <a:avLst/>
          </a:prstGeom>
          <a:noFill/>
          <a:ln>
            <a:noFill/>
          </a:ln>
        </p:spPr>
      </p:pic>
      <p:pic>
        <p:nvPicPr>
          <p:cNvPr id="142" name="Google Shape;142;p24"/>
          <p:cNvPicPr preferRelativeResize="0"/>
          <p:nvPr/>
        </p:nvPicPr>
        <p:blipFill>
          <a:blip r:embed="rId5">
            <a:alphaModFix/>
          </a:blip>
          <a:stretch>
            <a:fillRect/>
          </a:stretch>
        </p:blipFill>
        <p:spPr>
          <a:xfrm>
            <a:off x="5400175" y="1742675"/>
            <a:ext cx="3797425" cy="232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957125"/>
            <a:ext cx="85206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48" name="Google Shape;148;p25"/>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first lab, we will explore the real world implications of how TCP performs under less than perfect conditions. Although TCP can provide reliable data transmission, but the transmission speed is not idea, especially comparing to UDP. The goal of this lab is to develop a protocol that can obtain both Fast and Reliable features .</a:t>
            </a:r>
            <a:endParaRPr/>
          </a:p>
          <a:p>
            <a:pPr indent="-342900" lvl="0" marL="457200" rtl="0" algn="l">
              <a:spcBef>
                <a:spcPts val="1600"/>
              </a:spcBef>
              <a:spcAft>
                <a:spcPts val="0"/>
              </a:spcAft>
              <a:buSzPts val="1800"/>
              <a:buChar char="●"/>
            </a:pPr>
            <a:r>
              <a:rPr lang="en"/>
              <a:t>Adding 200ms delay at both sides, and 20% loss.</a:t>
            </a:r>
            <a:endParaRPr/>
          </a:p>
          <a:p>
            <a:pPr indent="-342900" lvl="0" marL="457200" rtl="0" algn="l">
              <a:spcBef>
                <a:spcPts val="0"/>
              </a:spcBef>
              <a:spcAft>
                <a:spcPts val="0"/>
              </a:spcAft>
              <a:buSzPts val="1800"/>
              <a:buChar char="●"/>
            </a:pPr>
            <a:r>
              <a:rPr lang="en"/>
              <a:t>Capable of sending at least 1GB file</a:t>
            </a:r>
            <a:endParaRPr/>
          </a:p>
          <a:p>
            <a:pPr indent="-342900" lvl="0" marL="457200" rtl="0" algn="l">
              <a:spcBef>
                <a:spcPts val="0"/>
              </a:spcBef>
              <a:spcAft>
                <a:spcPts val="0"/>
              </a:spcAft>
              <a:buSzPts val="1800"/>
              <a:buChar char="●"/>
            </a:pPr>
            <a:r>
              <a:rPr lang="en"/>
              <a:t>Minimum speed limits: 200Mbps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Essential commands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Essential commands</a:t>
            </a:r>
            <a:endParaRPr/>
          </a:p>
          <a:p>
            <a:pPr indent="-304800" lvl="1" marL="914400" rtl="0" algn="l">
              <a:spcBef>
                <a:spcPts val="0"/>
              </a:spcBef>
              <a:spcAft>
                <a:spcPts val="0"/>
              </a:spcAft>
              <a:buSzPts val="1200"/>
              <a:buAutoNum type="alphaLcPeriod"/>
            </a:pPr>
            <a:r>
              <a:rPr lang="en" sz="1200">
                <a:latin typeface="Arial"/>
                <a:ea typeface="Arial"/>
                <a:cs typeface="Arial"/>
                <a:sym typeface="Arial"/>
              </a:rPr>
              <a:t>add 200ms delay on both side, and total 20% loss by using the following command</a:t>
            </a:r>
            <a:endParaRPr sz="1200">
              <a:latin typeface="Arial"/>
              <a:ea typeface="Arial"/>
              <a:cs typeface="Arial"/>
              <a:sym typeface="Arial"/>
            </a:endParaRPr>
          </a:p>
          <a:p>
            <a:pPr indent="0" lvl="0" marL="914400" rtl="0" algn="l">
              <a:spcBef>
                <a:spcPts val="0"/>
              </a:spcBef>
              <a:spcAft>
                <a:spcPts val="0"/>
              </a:spcAft>
              <a:buNone/>
            </a:pPr>
            <a:r>
              <a:rPr lang="en" sz="1200">
                <a:latin typeface="Arial"/>
                <a:ea typeface="Arial"/>
                <a:cs typeface="Arial"/>
                <a:sym typeface="Arial"/>
              </a:rPr>
              <a:t>-sudo tc qdisc set dev enps0 root netter delay 200ms loss 10%</a:t>
            </a:r>
            <a:endParaRPr sz="1200">
              <a:latin typeface="Arial"/>
              <a:ea typeface="Arial"/>
              <a:cs typeface="Arial"/>
              <a:sym typeface="Arial"/>
            </a:endParaRPr>
          </a:p>
          <a:p>
            <a:pPr indent="228600" lvl="0" marL="914400" rtl="0" algn="l">
              <a:spcBef>
                <a:spcPts val="0"/>
              </a:spcBef>
              <a:spcAft>
                <a:spcPts val="0"/>
              </a:spcAft>
              <a:buNone/>
            </a:pPr>
            <a:r>
              <a:rPr lang="en" sz="1200">
                <a:latin typeface="Arial"/>
                <a:ea typeface="Arial"/>
                <a:cs typeface="Arial"/>
                <a:sym typeface="Arial"/>
              </a:rPr>
              <a:t>Or</a:t>
            </a:r>
            <a:endParaRPr sz="1200">
              <a:latin typeface="Arial"/>
              <a:ea typeface="Arial"/>
              <a:cs typeface="Arial"/>
              <a:sym typeface="Arial"/>
            </a:endParaRPr>
          </a:p>
          <a:p>
            <a:pPr indent="228600" lvl="0" marL="457200" rtl="0" algn="l">
              <a:spcBef>
                <a:spcPts val="0"/>
              </a:spcBef>
              <a:spcAft>
                <a:spcPts val="0"/>
              </a:spcAft>
              <a:buNone/>
            </a:pPr>
            <a:r>
              <a:rPr lang="en" sz="1200">
                <a:latin typeface="Arial"/>
                <a:ea typeface="Arial"/>
                <a:cs typeface="Arial"/>
                <a:sym typeface="Arial"/>
              </a:rPr>
              <a:t>       -sudo tc qdisc change dev enps0 root netter delay 200ms loss 10%</a:t>
            </a:r>
            <a:endParaRPr sz="1200">
              <a:latin typeface="Arial"/>
              <a:ea typeface="Arial"/>
              <a:cs typeface="Arial"/>
              <a:sym typeface="Arial"/>
            </a:endParaRPr>
          </a:p>
          <a:p>
            <a:pPr indent="0" lvl="0" marL="914400" rtl="0" algn="l">
              <a:spcBef>
                <a:spcPts val="0"/>
              </a:spcBef>
              <a:spcAft>
                <a:spcPts val="0"/>
              </a:spcAft>
              <a:buNone/>
            </a:pPr>
            <a:r>
              <a:t/>
            </a:r>
            <a:endParaRPr sz="1200">
              <a:latin typeface="Arial"/>
              <a:ea typeface="Arial"/>
              <a:cs typeface="Arial"/>
              <a:sym typeface="Arial"/>
            </a:endParaRPr>
          </a:p>
          <a:p>
            <a:pPr indent="-304800" lvl="1" marL="914400" rtl="0" algn="l">
              <a:spcBef>
                <a:spcPts val="0"/>
              </a:spcBef>
              <a:spcAft>
                <a:spcPts val="0"/>
              </a:spcAft>
              <a:buSzPts val="1200"/>
              <a:buAutoNum type="alphaLcPeriod"/>
            </a:pPr>
            <a:r>
              <a:rPr lang="en" sz="1200">
                <a:latin typeface="Arial"/>
                <a:ea typeface="Arial"/>
                <a:cs typeface="Arial"/>
                <a:sym typeface="Arial"/>
              </a:rPr>
              <a:t>ping server and client using following command</a:t>
            </a:r>
            <a:endParaRPr sz="1200">
              <a:latin typeface="Arial"/>
              <a:ea typeface="Arial"/>
              <a:cs typeface="Arial"/>
              <a:sym typeface="Arial"/>
            </a:endParaRPr>
          </a:p>
          <a:p>
            <a:pPr indent="0" lvl="0" marL="914400" rtl="0" algn="l">
              <a:spcBef>
                <a:spcPts val="0"/>
              </a:spcBef>
              <a:spcAft>
                <a:spcPts val="0"/>
              </a:spcAft>
              <a:buNone/>
            </a:pPr>
            <a:r>
              <a:rPr lang="en" sz="1200">
                <a:latin typeface="Arial"/>
                <a:ea typeface="Arial"/>
                <a:cs typeface="Arial"/>
                <a:sym typeface="Arial"/>
              </a:rPr>
              <a:t>on the client side:</a:t>
            </a:r>
            <a:endParaRPr sz="1200">
              <a:latin typeface="Arial"/>
              <a:ea typeface="Arial"/>
              <a:cs typeface="Arial"/>
              <a:sym typeface="Arial"/>
            </a:endParaRPr>
          </a:p>
          <a:p>
            <a:pPr indent="0" lvl="0" marL="914400" rtl="0" algn="l">
              <a:spcBef>
                <a:spcPts val="0"/>
              </a:spcBef>
              <a:spcAft>
                <a:spcPts val="0"/>
              </a:spcAft>
              <a:buNone/>
            </a:pPr>
            <a:r>
              <a:rPr lang="en" sz="1200">
                <a:latin typeface="Arial"/>
                <a:ea typeface="Arial"/>
                <a:cs typeface="Arial"/>
                <a:sym typeface="Arial"/>
              </a:rPr>
              <a:t>-ping 162.198.0.100</a:t>
            </a:r>
            <a:endParaRPr sz="1200">
              <a:latin typeface="Arial"/>
              <a:ea typeface="Arial"/>
              <a:cs typeface="Arial"/>
              <a:sym typeface="Arial"/>
            </a:endParaRPr>
          </a:p>
          <a:p>
            <a:pPr indent="457200" lvl="0" marL="457200" rtl="0" algn="l">
              <a:spcBef>
                <a:spcPts val="0"/>
              </a:spcBef>
              <a:spcAft>
                <a:spcPts val="0"/>
              </a:spcAft>
              <a:buNone/>
            </a:pPr>
            <a:r>
              <a:rPr lang="en" sz="1200">
                <a:latin typeface="Arial"/>
                <a:ea typeface="Arial"/>
                <a:cs typeface="Arial"/>
                <a:sym typeface="Arial"/>
              </a:rPr>
              <a:t>one the server side:</a:t>
            </a:r>
            <a:endParaRPr sz="1200">
              <a:latin typeface="Arial"/>
              <a:ea typeface="Arial"/>
              <a:cs typeface="Arial"/>
              <a:sym typeface="Arial"/>
            </a:endParaRPr>
          </a:p>
          <a:p>
            <a:pPr indent="0" lvl="0" marL="914400" rtl="0" algn="l">
              <a:spcBef>
                <a:spcPts val="0"/>
              </a:spcBef>
              <a:spcAft>
                <a:spcPts val="0"/>
              </a:spcAft>
              <a:buNone/>
            </a:pPr>
            <a:r>
              <a:rPr lang="en" sz="1200">
                <a:latin typeface="Arial"/>
                <a:ea typeface="Arial"/>
                <a:cs typeface="Arial"/>
                <a:sym typeface="Arial"/>
              </a:rPr>
              <a:t>-ping 162.198.0.200</a:t>
            </a:r>
            <a:endParaRPr sz="1200">
              <a:latin typeface="Arial"/>
              <a:ea typeface="Arial"/>
              <a:cs typeface="Arial"/>
              <a:sym typeface="Arial"/>
            </a:endParaRPr>
          </a:p>
          <a:p>
            <a:pPr indent="0" lvl="0" marL="914400" rtl="0" algn="l">
              <a:spcBef>
                <a:spcPts val="0"/>
              </a:spcBef>
              <a:spcAft>
                <a:spcPts val="0"/>
              </a:spcAft>
              <a:buNone/>
            </a:pPr>
            <a:r>
              <a:rPr lang="en" sz="1200">
                <a:latin typeface="Arial"/>
                <a:ea typeface="Arial"/>
                <a:cs typeface="Arial"/>
                <a:sym typeface="Arial"/>
              </a:rPr>
              <a:t>(162.198.0.100 and 162.198.0.200 are the static IP address for server and client correspondingly.)</a:t>
            </a:r>
            <a:endParaRPr sz="1200">
              <a:latin typeface="Arial"/>
              <a:ea typeface="Arial"/>
              <a:cs typeface="Arial"/>
              <a:sym typeface="Arial"/>
            </a:endParaRPr>
          </a:p>
          <a:p>
            <a:pPr indent="0" lvl="0" marL="914400" rtl="0" algn="l">
              <a:spcBef>
                <a:spcPts val="0"/>
              </a:spcBef>
              <a:spcAft>
                <a:spcPts val="0"/>
              </a:spcAft>
              <a:buNone/>
            </a:pPr>
            <a:r>
              <a:t/>
            </a:r>
            <a:endParaRPr sz="900">
              <a:latin typeface="Arial"/>
              <a:ea typeface="Arial"/>
              <a:cs typeface="Arial"/>
              <a:sym typeface="Arial"/>
            </a:endParaRPr>
          </a:p>
          <a:p>
            <a:pPr indent="-304800" lvl="1" marL="914400" rtl="0" algn="l">
              <a:spcBef>
                <a:spcPts val="0"/>
              </a:spcBef>
              <a:spcAft>
                <a:spcPts val="0"/>
              </a:spcAft>
              <a:buSzPts val="1200"/>
              <a:buAutoNum type="alphaLcPeriod"/>
            </a:pPr>
            <a:r>
              <a:rPr lang="en" sz="1200"/>
              <a:t>Then we can compile both server and client codes and sending files.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principle (Client &amp; Server)</a:t>
            </a:r>
            <a:endParaRPr/>
          </a:p>
        </p:txBody>
      </p:sp>
      <p:sp>
        <p:nvSpPr>
          <p:cNvPr id="81" name="Google Shape;81;p1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a:t>
            </a:r>
            <a:endParaRPr/>
          </a:p>
          <a:p>
            <a:pPr indent="-317500" lvl="0" marL="457200" rtl="0" algn="l">
              <a:spcBef>
                <a:spcPts val="1600"/>
              </a:spcBef>
              <a:spcAft>
                <a:spcPts val="0"/>
              </a:spcAft>
              <a:buSzPts val="1400"/>
              <a:buChar char="●"/>
            </a:pPr>
            <a:r>
              <a:rPr lang="en"/>
              <a:t>Creating socket       2 </a:t>
            </a:r>
            <a:endParaRPr/>
          </a:p>
          <a:p>
            <a:pPr indent="-317500" lvl="0" marL="457200" rtl="0" algn="l">
              <a:spcBef>
                <a:spcPts val="0"/>
              </a:spcBef>
              <a:spcAft>
                <a:spcPts val="0"/>
              </a:spcAft>
              <a:buSzPts val="1400"/>
              <a:buChar char="●"/>
            </a:pPr>
            <a:r>
              <a:rPr lang="en"/>
              <a:t>200ms delay</a:t>
            </a:r>
            <a:endParaRPr/>
          </a:p>
          <a:p>
            <a:pPr indent="-317500" lvl="0" marL="457200" rtl="0" algn="l">
              <a:spcBef>
                <a:spcPts val="0"/>
              </a:spcBef>
              <a:spcAft>
                <a:spcPts val="0"/>
              </a:spcAft>
              <a:buSzPts val="1400"/>
              <a:buChar char="●"/>
            </a:pPr>
            <a:r>
              <a:rPr lang="en"/>
              <a:t>10% loss</a:t>
            </a:r>
            <a:endParaRPr/>
          </a:p>
          <a:p>
            <a:pPr indent="-317500" lvl="0" marL="457200" rtl="0" algn="l">
              <a:spcBef>
                <a:spcPts val="0"/>
              </a:spcBef>
              <a:spcAft>
                <a:spcPts val="0"/>
              </a:spcAft>
              <a:buSzPts val="1400"/>
              <a:buChar char="●"/>
            </a:pPr>
            <a:r>
              <a:rPr lang="en"/>
              <a:t>Request file to send</a:t>
            </a:r>
            <a:endParaRPr/>
          </a:p>
          <a:p>
            <a:pPr indent="-317500" lvl="0" marL="457200" rtl="0" algn="l">
              <a:spcBef>
                <a:spcPts val="0"/>
              </a:spcBef>
              <a:spcAft>
                <a:spcPts val="0"/>
              </a:spcAft>
              <a:buSzPts val="1400"/>
              <a:buChar char="●"/>
            </a:pPr>
            <a:r>
              <a:rPr lang="en"/>
              <a:t>Save accepted packets to buffer</a:t>
            </a:r>
            <a:endParaRPr/>
          </a:p>
          <a:p>
            <a:pPr indent="-317500" lvl="0" marL="457200" rtl="0" algn="l">
              <a:spcBef>
                <a:spcPts val="0"/>
              </a:spcBef>
              <a:spcAft>
                <a:spcPts val="0"/>
              </a:spcAft>
              <a:buSzPts val="1400"/>
              <a:buChar char="●"/>
            </a:pPr>
            <a:r>
              <a:rPr lang="en"/>
              <a:t>Sending resend request when there is  out of order packets</a:t>
            </a:r>
            <a:endParaRPr/>
          </a:p>
          <a:p>
            <a:pPr indent="-317500" lvl="0" marL="457200" rtl="0" algn="l">
              <a:spcBef>
                <a:spcPts val="0"/>
              </a:spcBef>
              <a:spcAft>
                <a:spcPts val="0"/>
              </a:spcAft>
              <a:buSzPts val="1400"/>
              <a:buChar char="●"/>
            </a:pPr>
            <a:r>
              <a:rPr lang="en"/>
              <a:t>Sending ACKs when received expecting group of packets</a:t>
            </a:r>
            <a:endParaRPr/>
          </a:p>
          <a:p>
            <a:pPr indent="-317500" lvl="0" marL="457200" rtl="0" algn="l">
              <a:spcBef>
                <a:spcPts val="0"/>
              </a:spcBef>
              <a:spcAft>
                <a:spcPts val="0"/>
              </a:spcAft>
              <a:buSzPts val="1400"/>
              <a:buChar char="●"/>
            </a:pPr>
            <a:r>
              <a:rPr lang="en"/>
              <a:t>Write the data into files when buffer is full, and clear the buffer for next group of packets</a:t>
            </a:r>
            <a:endParaRPr/>
          </a:p>
        </p:txBody>
      </p:sp>
      <p:sp>
        <p:nvSpPr>
          <p:cNvPr id="82" name="Google Shape;82;p16"/>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a:t>
            </a:r>
            <a:endParaRPr/>
          </a:p>
          <a:p>
            <a:pPr indent="-317500" lvl="0" marL="457200" rtl="0" algn="l">
              <a:spcBef>
                <a:spcPts val="1600"/>
              </a:spcBef>
              <a:spcAft>
                <a:spcPts val="0"/>
              </a:spcAft>
              <a:buSzPts val="1400"/>
              <a:buChar char="●"/>
            </a:pPr>
            <a:r>
              <a:rPr lang="en"/>
              <a:t>Creating socket      2</a:t>
            </a:r>
            <a:endParaRPr/>
          </a:p>
          <a:p>
            <a:pPr indent="-317500" lvl="0" marL="457200" rtl="0" algn="l">
              <a:spcBef>
                <a:spcPts val="0"/>
              </a:spcBef>
              <a:spcAft>
                <a:spcPts val="0"/>
              </a:spcAft>
              <a:buSzPts val="1400"/>
              <a:buChar char="●"/>
            </a:pPr>
            <a:r>
              <a:rPr lang="en"/>
              <a:t>200ms  delay</a:t>
            </a:r>
            <a:endParaRPr/>
          </a:p>
          <a:p>
            <a:pPr indent="-317500" lvl="0" marL="457200" rtl="0" algn="l">
              <a:spcBef>
                <a:spcPts val="0"/>
              </a:spcBef>
              <a:spcAft>
                <a:spcPts val="0"/>
              </a:spcAft>
              <a:buSzPts val="1400"/>
              <a:buChar char="●"/>
            </a:pPr>
            <a:r>
              <a:rPr lang="en"/>
              <a:t>10% loss</a:t>
            </a:r>
            <a:endParaRPr/>
          </a:p>
          <a:p>
            <a:pPr indent="-317500" lvl="0" marL="457200" rtl="0" algn="l">
              <a:spcBef>
                <a:spcPts val="0"/>
              </a:spcBef>
              <a:spcAft>
                <a:spcPts val="0"/>
              </a:spcAft>
              <a:buSzPts val="1400"/>
              <a:buChar char="●"/>
            </a:pPr>
            <a:r>
              <a:rPr lang="en"/>
              <a:t>Sending packets to client</a:t>
            </a:r>
            <a:endParaRPr/>
          </a:p>
          <a:p>
            <a:pPr indent="-317500" lvl="0" marL="457200" rtl="0" algn="l">
              <a:spcBef>
                <a:spcPts val="0"/>
              </a:spcBef>
              <a:spcAft>
                <a:spcPts val="0"/>
              </a:spcAft>
              <a:buSzPts val="1400"/>
              <a:buChar char="●"/>
            </a:pPr>
            <a:r>
              <a:rPr lang="en"/>
              <a:t>Sending signal packets to client to indicate the end of the packet group</a:t>
            </a:r>
            <a:endParaRPr/>
          </a:p>
          <a:p>
            <a:pPr indent="-317500" lvl="0" marL="457200" rtl="0" algn="l">
              <a:spcBef>
                <a:spcPts val="0"/>
              </a:spcBef>
              <a:spcAft>
                <a:spcPts val="0"/>
              </a:spcAft>
              <a:buSzPts val="1400"/>
              <a:buChar char="●"/>
            </a:pPr>
            <a:r>
              <a:rPr lang="en"/>
              <a:t>Resend packet when received resend requests</a:t>
            </a:r>
            <a:endParaRPr/>
          </a:p>
          <a:p>
            <a:pPr indent="-317500" lvl="0" marL="457200" rtl="0" algn="l">
              <a:spcBef>
                <a:spcPts val="0"/>
              </a:spcBef>
              <a:spcAft>
                <a:spcPts val="0"/>
              </a:spcAft>
              <a:buSzPts val="1400"/>
              <a:buChar char="●"/>
            </a:pPr>
            <a:r>
              <a:rPr lang="en"/>
              <a:t>Send next group of packets when received ACKs</a:t>
            </a:r>
            <a:endParaRPr/>
          </a:p>
          <a:p>
            <a:pPr indent="0" lvl="0" marL="457200" rtl="0" algn="l">
              <a:spcBef>
                <a:spcPts val="1600"/>
              </a:spcBef>
              <a:spcAft>
                <a:spcPts val="1600"/>
              </a:spcAft>
              <a:buNone/>
            </a:pPr>
            <a:r>
              <a:t/>
            </a:r>
            <a:endParaRPr/>
          </a:p>
        </p:txBody>
      </p:sp>
      <p:sp>
        <p:nvSpPr>
          <p:cNvPr id="83" name="Google Shape;83;p16"/>
          <p:cNvSpPr/>
          <p:nvPr/>
        </p:nvSpPr>
        <p:spPr>
          <a:xfrm>
            <a:off x="2183400" y="1761875"/>
            <a:ext cx="256500" cy="2229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6704100" y="1761875"/>
            <a:ext cx="256500" cy="2229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a:r>
            <a:r>
              <a:rPr lang="en"/>
              <a:t>ode - creating socket</a:t>
            </a:r>
            <a:endParaRPr/>
          </a:p>
        </p:txBody>
      </p:sp>
      <p:sp>
        <p:nvSpPr>
          <p:cNvPr id="90" name="Google Shape;90;p17"/>
          <p:cNvSpPr txBox="1"/>
          <p:nvPr>
            <p:ph idx="1" type="body"/>
          </p:nvPr>
        </p:nvSpPr>
        <p:spPr>
          <a:xfrm>
            <a:off x="255950" y="1945800"/>
            <a:ext cx="4260300" cy="19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part of the code, it is very similar to the lab1, we are creating socket on both server and client side, so that they can have data communication through the socket. In this lab we are using UDP socket</a:t>
            </a:r>
            <a:endParaRPr/>
          </a:p>
          <a:p>
            <a:pPr indent="0" lvl="0" marL="0" rtl="0" algn="l">
              <a:spcBef>
                <a:spcPts val="1600"/>
              </a:spcBef>
              <a:spcAft>
                <a:spcPts val="0"/>
              </a:spcAft>
              <a:buNone/>
            </a:pPr>
            <a:r>
              <a:rPr lang="en"/>
              <a:t>The process of creating a socket is shown as follow:</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4724400" y="317076"/>
            <a:ext cx="4107376" cy="4232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Code-server </a:t>
            </a:r>
            <a:endParaRPr/>
          </a:p>
        </p:txBody>
      </p:sp>
      <p:sp>
        <p:nvSpPr>
          <p:cNvPr id="97" name="Google Shape;97;p18"/>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main functions for server:</a:t>
            </a:r>
            <a:endParaRPr/>
          </a:p>
          <a:p>
            <a:pPr indent="-304800" lvl="0" marL="457200" rtl="0" algn="l">
              <a:spcBef>
                <a:spcPts val="1600"/>
              </a:spcBef>
              <a:spcAft>
                <a:spcPts val="0"/>
              </a:spcAft>
              <a:buSzPts val="1200"/>
              <a:buChar char="●"/>
            </a:pPr>
            <a:r>
              <a:rPr lang="en"/>
              <a:t>Creating 2 sockets, one is used for receiving signal packets from client; one is used for sending data</a:t>
            </a:r>
            <a:endParaRPr/>
          </a:p>
          <a:p>
            <a:pPr indent="-304800" lvl="0" marL="457200" rtl="0" algn="l">
              <a:spcBef>
                <a:spcPts val="0"/>
              </a:spcBef>
              <a:spcAft>
                <a:spcPts val="0"/>
              </a:spcAft>
              <a:buSzPts val="1200"/>
              <a:buChar char="●"/>
            </a:pPr>
            <a:r>
              <a:rPr lang="en"/>
              <a:t>Sending data that needed from client side. Ex: if client send ACK, server send next group of packets; if client send Resend request, server resend the corresponding packet</a:t>
            </a:r>
            <a:endParaRPr/>
          </a:p>
        </p:txBody>
      </p:sp>
      <p:pic>
        <p:nvPicPr>
          <p:cNvPr id="98" name="Google Shape;98;p18"/>
          <p:cNvPicPr preferRelativeResize="0"/>
          <p:nvPr/>
        </p:nvPicPr>
        <p:blipFill>
          <a:blip r:embed="rId3">
            <a:alphaModFix/>
          </a:blip>
          <a:stretch>
            <a:fillRect/>
          </a:stretch>
        </p:blipFill>
        <p:spPr>
          <a:xfrm>
            <a:off x="3334850" y="269650"/>
            <a:ext cx="5503901" cy="4454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558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client   (buffer)</a:t>
            </a:r>
            <a:endParaRPr/>
          </a:p>
        </p:txBody>
      </p:sp>
      <p:sp>
        <p:nvSpPr>
          <p:cNvPr id="104" name="Google Shape;104;p19"/>
          <p:cNvSpPr txBox="1"/>
          <p:nvPr>
            <p:ph idx="1" type="body"/>
          </p:nvPr>
        </p:nvSpPr>
        <p:spPr>
          <a:xfrm>
            <a:off x="311700" y="1399400"/>
            <a:ext cx="3100500" cy="34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design, we are sending packets as a group, the group size is equal to the buffer size, when the buffer is full and the packets is received in order, then when we received the “next group” signal from client, we will starting to send the next group of packets. </a:t>
            </a:r>
            <a:endParaRPr/>
          </a:p>
          <a:p>
            <a:pPr indent="0" lvl="0" marL="0" rtl="0" algn="l">
              <a:spcBef>
                <a:spcPts val="1600"/>
              </a:spcBef>
              <a:spcAft>
                <a:spcPts val="1600"/>
              </a:spcAft>
              <a:buNone/>
            </a:pPr>
            <a:r>
              <a:rPr lang="en"/>
              <a:t>After we received the first round of data, we will scan the buffer. When there is packet missing (out of order), then client will send a resend request to server, then server will send that packet again, then we scan the buffer again. Once the buffer is full, we change thread to write.</a:t>
            </a:r>
            <a:endParaRPr/>
          </a:p>
        </p:txBody>
      </p:sp>
      <p:pic>
        <p:nvPicPr>
          <p:cNvPr id="105" name="Google Shape;105;p19"/>
          <p:cNvPicPr preferRelativeResize="0"/>
          <p:nvPr/>
        </p:nvPicPr>
        <p:blipFill>
          <a:blip r:embed="rId3">
            <a:alphaModFix/>
          </a:blip>
          <a:stretch>
            <a:fillRect/>
          </a:stretch>
        </p:blipFill>
        <p:spPr>
          <a:xfrm>
            <a:off x="3564625" y="1315150"/>
            <a:ext cx="5427000" cy="307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31850"/>
            <a:ext cx="2994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 client (resend request)</a:t>
            </a:r>
            <a:endParaRPr/>
          </a:p>
        </p:txBody>
      </p:sp>
      <p:sp>
        <p:nvSpPr>
          <p:cNvPr id="111" name="Google Shape;111;p20"/>
          <p:cNvSpPr txBox="1"/>
          <p:nvPr>
            <p:ph idx="1" type="body"/>
          </p:nvPr>
        </p:nvSpPr>
        <p:spPr>
          <a:xfrm>
            <a:off x="311700" y="1709025"/>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have added 20% loss in the file transmission, so that there will be packets get dropped during the transmission. At this time, we need to retransmit those lost packets again.</a:t>
            </a:r>
            <a:endParaRPr/>
          </a:p>
          <a:p>
            <a:pPr indent="0" lvl="0" marL="0" rtl="0" algn="l">
              <a:spcBef>
                <a:spcPts val="1600"/>
              </a:spcBef>
              <a:spcAft>
                <a:spcPts val="1600"/>
              </a:spcAft>
              <a:buNone/>
            </a:pPr>
            <a:r>
              <a:rPr lang="en"/>
              <a:t>We are doing this by sending a resend request to server, so that server will know that we need it to retransmit a specific packets. </a:t>
            </a:r>
            <a:endParaRPr/>
          </a:p>
        </p:txBody>
      </p:sp>
      <p:pic>
        <p:nvPicPr>
          <p:cNvPr id="112" name="Google Shape;112;p20"/>
          <p:cNvPicPr preferRelativeResize="0"/>
          <p:nvPr/>
        </p:nvPicPr>
        <p:blipFill>
          <a:blip r:embed="rId3">
            <a:alphaModFix/>
          </a:blip>
          <a:stretch>
            <a:fillRect/>
          </a:stretch>
        </p:blipFill>
        <p:spPr>
          <a:xfrm>
            <a:off x="3346250" y="169775"/>
            <a:ext cx="5592448" cy="4750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 Client (</a:t>
            </a:r>
            <a:r>
              <a:rPr lang="en"/>
              <a:t>ACK</a:t>
            </a:r>
            <a:r>
              <a:rPr lang="en"/>
              <a:t>)</a:t>
            </a:r>
            <a:endParaRPr/>
          </a:p>
        </p:txBody>
      </p:sp>
      <p:sp>
        <p:nvSpPr>
          <p:cNvPr id="118" name="Google Shape;118;p21"/>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ACK-Acknowledgement</a:t>
            </a:r>
            <a:endParaRPr/>
          </a:p>
          <a:p>
            <a:pPr indent="0" lvl="0" marL="0" rtl="0" algn="l">
              <a:spcBef>
                <a:spcPts val="1600"/>
              </a:spcBef>
              <a:spcAft>
                <a:spcPts val="1600"/>
              </a:spcAft>
              <a:buNone/>
            </a:pPr>
            <a:r>
              <a:rPr lang="en"/>
              <a:t>This i the same with normal TCP ACK packets. When we have received a group of packets in whole and in order, then client will send a ACK to server to tell him that i have already received the group and please send the next group.</a:t>
            </a:r>
            <a:endParaRPr/>
          </a:p>
        </p:txBody>
      </p:sp>
      <p:pic>
        <p:nvPicPr>
          <p:cNvPr id="119" name="Google Shape;119;p21"/>
          <p:cNvPicPr preferRelativeResize="0"/>
          <p:nvPr/>
        </p:nvPicPr>
        <p:blipFill>
          <a:blip r:embed="rId3">
            <a:alphaModFix/>
          </a:blip>
          <a:stretch>
            <a:fillRect/>
          </a:stretch>
        </p:blipFill>
        <p:spPr>
          <a:xfrm>
            <a:off x="3444101" y="942275"/>
            <a:ext cx="5262674" cy="3890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