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VUOW5gfhwsQqcyf7Bym9ju1vu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9db4af8f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c9db4af8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9db4af8f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c9db4af8f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9edc22ad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c9edc22ad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9edc22ad1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c9edc22ad1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idx="1" type="body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2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>
            <p:ph idx="2" type="pic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/>
          <p:nvPr>
            <p:ph idx="3" type="pic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9"/>
          <p:cNvSpPr/>
          <p:nvPr>
            <p:ph idx="4" type="pic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>
            <p:ph idx="2" type="pic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/>
          <p:nvPr>
            <p:ph idx="2" type="pic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9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3" type="body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10"/>
          <p:cNvSpPr/>
          <p:nvPr>
            <p:ph idx="2" type="pic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12"/>
          <p:cNvSpPr/>
          <p:nvPr>
            <p:ph idx="3" type="pic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60"/>
              <a:buFont typeface="Helvetica Neue"/>
              <a:buNone/>
            </a:pPr>
            <a:r>
              <a:rPr lang="en-US" sz="3060"/>
              <a:t>赵可昭 2024.04.08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UniAD: Planning-oriented Autonomous Driving</a:t>
            </a:r>
            <a:endParaRPr/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2023 CVPR Best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/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/>
              <a:t>Cascade VS. E2E</a:t>
            </a:r>
            <a:endParaRPr/>
          </a:p>
        </p:txBody>
      </p:sp>
      <p:sp>
        <p:nvSpPr>
          <p:cNvPr id="85" name="Google Shape;85;p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32815" lvl="1" marL="8656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感知-预测-规划 级联系统会产生累积误差，终端误差无法跨模块监督学习（图1）</a:t>
            </a:r>
            <a:endParaRPr/>
          </a:p>
          <a:p>
            <a:pPr indent="-432814" lvl="2" marL="1298447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AVM-PLD-MAP</a:t>
            </a:r>
            <a:endParaRPr/>
          </a:p>
          <a:p>
            <a:pPr indent="-432814" lvl="2" marL="1298447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Acoustic Model - Language Model</a:t>
            </a:r>
            <a:endParaRPr/>
          </a:p>
          <a:p>
            <a:pPr indent="-432815" lvl="1" marL="865631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端到端系统难以实现安全校验，无法应用（图2）</a:t>
            </a:r>
            <a:endParaRPr/>
          </a:p>
          <a:p>
            <a:pPr indent="-432815" lvl="1" marL="865631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折中方案没能明确哪些模块是核心的，哪些是必要的（图2）</a:t>
            </a:r>
            <a:endParaRPr/>
          </a:p>
          <a:p>
            <a:pPr indent="-432815" lvl="1" marL="865631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本文解决上述问题（图3）</a:t>
            </a:r>
            <a:endParaRPr/>
          </a:p>
          <a:p>
            <a:pPr indent="-432814" lvl="2" marL="1298447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端到端学习</a:t>
            </a:r>
            <a:endParaRPr/>
          </a:p>
          <a:p>
            <a:pPr indent="-432814" lvl="2" marL="1298447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每个模块有单独的语意</a:t>
            </a:r>
            <a:endParaRPr/>
          </a:p>
          <a:p>
            <a:pPr indent="-432814" lvl="2" marL="1298447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FFFFFF"/>
              </a:buClr>
              <a:buSzPts val="4191"/>
              <a:buFont typeface="Helvetica Neue"/>
              <a:buChar char="•"/>
            </a:pPr>
            <a:r>
              <a:rPr lang="en-US" sz="3407"/>
              <a:t>确立planner为核心目标</a:t>
            </a:r>
            <a:endParaRPr/>
          </a:p>
        </p:txBody>
      </p:sp>
      <p:pic>
        <p:nvPicPr>
          <p:cNvPr descr="Image"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0127" y="245366"/>
            <a:ext cx="5283201" cy="3517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7" name="Google Shape;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6850" y="4904933"/>
            <a:ext cx="10299701" cy="4241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8" name="Google Shape;8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1487" y="10288401"/>
            <a:ext cx="11290301" cy="30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Design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/>
              <a:t>Query As Interface</a:t>
            </a:r>
            <a:endParaRPr/>
          </a:p>
        </p:txBody>
      </p:sp>
      <p:sp>
        <p:nvSpPr>
          <p:cNvPr id="95" name="Google Shape;95;p3"/>
          <p:cNvSpPr txBox="1"/>
          <p:nvPr>
            <p:ph idx="2" type="body"/>
          </p:nvPr>
        </p:nvSpPr>
        <p:spPr>
          <a:xfrm>
            <a:off x="1206500" y="362838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模块间传递</a:t>
            </a:r>
            <a:r>
              <a:rPr lang="en-US"/>
              <a:t>F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eature，使用Query连接，都采用Transformer Decoder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除了Occ每个模块都有前作支撑，本文主要贡献是缝合</a:t>
            </a:r>
            <a:endParaRPr/>
          </a:p>
        </p:txBody>
      </p:sp>
      <p:pic>
        <p:nvPicPr>
          <p:cNvPr descr="Image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89" y="5981316"/>
            <a:ext cx="17719604" cy="711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9db4af8ff_0_0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Design</a:t>
            </a:r>
            <a:endParaRPr/>
          </a:p>
        </p:txBody>
      </p:sp>
      <p:sp>
        <p:nvSpPr>
          <p:cNvPr id="102" name="Google Shape;102;g2c9db4af8ff_0_0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/>
              <a:t>Query As Interface</a:t>
            </a:r>
            <a:endParaRPr/>
          </a:p>
        </p:txBody>
      </p:sp>
      <p:sp>
        <p:nvSpPr>
          <p:cNvPr id="103" name="Google Shape;103;g2c9db4af8ff_0_0"/>
          <p:cNvSpPr txBox="1"/>
          <p:nvPr>
            <p:ph idx="2" type="body"/>
          </p:nvPr>
        </p:nvSpPr>
        <p:spPr>
          <a:xfrm>
            <a:off x="1206500" y="362838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TrackFormer – </a:t>
            </a:r>
            <a:r>
              <a:rPr lang="en-US"/>
              <a:t>第一帧跟检测任务一样，命中的query保留到后续帧继续使用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MapFormer – 车道线/边界/人行道/可行驶区域</a:t>
            </a:r>
            <a:r>
              <a:rPr lang="en-US"/>
              <a:t> </a:t>
            </a:r>
            <a:r>
              <a:rPr lang="en-US"/>
              <a:t>每个item是一个query</a:t>
            </a:r>
            <a:endParaRPr/>
          </a:p>
        </p:txBody>
      </p:sp>
      <p:pic>
        <p:nvPicPr>
          <p:cNvPr descr="Image" id="104" name="Google Shape;104;g2c9db4af8f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89" y="5981316"/>
            <a:ext cx="17719603" cy="711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9db4af8ff_0_7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Design</a:t>
            </a:r>
            <a:endParaRPr/>
          </a:p>
        </p:txBody>
      </p:sp>
      <p:sp>
        <p:nvSpPr>
          <p:cNvPr id="110" name="Google Shape;110;g2c9db4af8ff_0_7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/>
              <a:t>Query As Interface</a:t>
            </a:r>
            <a:endParaRPr/>
          </a:p>
        </p:txBody>
      </p:sp>
      <p:sp>
        <p:nvSpPr>
          <p:cNvPr id="111" name="Google Shape;111;g2c9db4af8ff_0_7"/>
          <p:cNvSpPr txBox="1"/>
          <p:nvPr>
            <p:ph idx="2" type="body"/>
          </p:nvPr>
        </p:nvSpPr>
        <p:spPr>
          <a:xfrm>
            <a:off x="1206500" y="362838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MotionFormer</a:t>
            </a:r>
            <a:endParaRPr/>
          </a:p>
          <a:p>
            <a:pPr indent="-843914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每个Agent预测6条轨迹</a:t>
            </a:r>
            <a:endParaRPr/>
          </a:p>
          <a:p>
            <a:pPr indent="-843914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每次预测的Goal Point作为参考迭代3次</a:t>
            </a:r>
            <a:r>
              <a:rPr lang="en-US"/>
              <a:t> </a:t>
            </a:r>
            <a:endParaRPr/>
          </a:p>
        </p:txBody>
      </p:sp>
      <p:pic>
        <p:nvPicPr>
          <p:cNvPr descr="Image" id="112" name="Google Shape;112;g2c9db4af8f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047" y="8643472"/>
            <a:ext cx="12226451" cy="49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c9db4af8f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7298" y="269775"/>
            <a:ext cx="8707965" cy="81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c9db4af8ff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2275" y="1931609"/>
            <a:ext cx="36290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c9db4af8ff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99900" y="2741897"/>
            <a:ext cx="35337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9edc22ad1_0_2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Design</a:t>
            </a:r>
            <a:endParaRPr/>
          </a:p>
        </p:txBody>
      </p:sp>
      <p:sp>
        <p:nvSpPr>
          <p:cNvPr id="121" name="Google Shape;121;g2c9edc22ad1_0_2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/>
              <a:t>Query As Interface</a:t>
            </a:r>
            <a:endParaRPr/>
          </a:p>
        </p:txBody>
      </p:sp>
      <p:sp>
        <p:nvSpPr>
          <p:cNvPr id="122" name="Google Shape;122;g2c9edc22ad1_0_2"/>
          <p:cNvSpPr txBox="1"/>
          <p:nvPr>
            <p:ph idx="2" type="body"/>
          </p:nvPr>
        </p:nvSpPr>
        <p:spPr>
          <a:xfrm>
            <a:off x="1206500" y="362838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Occ</a:t>
            </a:r>
            <a:r>
              <a:rPr lang="en-US"/>
              <a:t>Former</a:t>
            </a:r>
            <a:endParaRPr/>
          </a:p>
          <a:p>
            <a:pPr indent="-843914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生成时序T=1…5的Ft</a:t>
            </a:r>
            <a:endParaRPr/>
          </a:p>
          <a:p>
            <a:pPr indent="-843914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输出二值化占用地图</a:t>
            </a:r>
            <a:endParaRPr/>
          </a:p>
        </p:txBody>
      </p:sp>
      <p:pic>
        <p:nvPicPr>
          <p:cNvPr id="123" name="Google Shape;123;g2c9edc22ad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4952" y="225575"/>
            <a:ext cx="6292650" cy="825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g2c9edc22ad1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8047" y="8643472"/>
            <a:ext cx="12226451" cy="4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9edc22ad1_0_15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Design</a:t>
            </a:r>
            <a:endParaRPr/>
          </a:p>
        </p:txBody>
      </p:sp>
      <p:sp>
        <p:nvSpPr>
          <p:cNvPr id="130" name="Google Shape;130;g2c9edc22ad1_0_15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/>
              <a:t>Query As Interface</a:t>
            </a:r>
            <a:endParaRPr/>
          </a:p>
        </p:txBody>
      </p:sp>
      <p:sp>
        <p:nvSpPr>
          <p:cNvPr id="131" name="Google Shape;131;g2c9edc22ad1_0_15"/>
          <p:cNvSpPr txBox="1"/>
          <p:nvPr>
            <p:ph idx="2" type="body"/>
          </p:nvPr>
        </p:nvSpPr>
        <p:spPr>
          <a:xfrm>
            <a:off x="1206500" y="362838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Planner</a:t>
            </a:r>
            <a:endParaRPr/>
          </a:p>
          <a:p>
            <a:pPr indent="-843914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训练以Track Q和Motion Q为输入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43914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推理求解与最安全的waypoint</a:t>
            </a:r>
            <a:endParaRPr/>
          </a:p>
        </p:txBody>
      </p:sp>
      <p:pic>
        <p:nvPicPr>
          <p:cNvPr descr="Image" id="132" name="Google Shape;132;g2c9edc22ad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047" y="8643472"/>
            <a:ext cx="12226451" cy="49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c9edc22ad1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7000" y="259338"/>
            <a:ext cx="7248525" cy="81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c9edc22ad1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225" y="6073947"/>
            <a:ext cx="54197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c9edc22ad1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225" y="8841584"/>
            <a:ext cx="57245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c9edc22ad1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6450" y="10426209"/>
            <a:ext cx="26765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43" name="Google Shape;143;p4"/>
          <p:cNvSpPr txBox="1"/>
          <p:nvPr>
            <p:ph idx="2" type="body"/>
          </p:nvPr>
        </p:nvSpPr>
        <p:spPr>
          <a:xfrm>
            <a:off x="1206500" y="33849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两阶段训练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感知部分6个epoch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端到端20个epoch</a:t>
            </a:r>
            <a:endParaRPr/>
          </a:p>
        </p:txBody>
      </p:sp>
      <p:pic>
        <p:nvPicPr>
          <p:cNvPr descr="Image"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5150" y="4357311"/>
            <a:ext cx="5209679" cy="988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6093" y="5962143"/>
            <a:ext cx="9066404" cy="945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8502" y="7475980"/>
            <a:ext cx="13995990" cy="561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Inspiration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53" name="Google Shape;153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研发方式转型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团队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共同维护一个模型，</a:t>
            </a:r>
            <a:r>
              <a:rPr lang="en-US"/>
              <a:t>同时迭代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每个成员具备一部分专家知识，</a:t>
            </a:r>
            <a:r>
              <a:rPr lang="en-US"/>
              <a:t>主要用来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建立数据和真值</a:t>
            </a:r>
            <a:endParaRPr/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模块间传递feature，接口只</a:t>
            </a:r>
            <a:r>
              <a:rPr lang="en-US"/>
              <a:t>定义</a:t>
            </a: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lang="en-US"/>
              <a:t>，开发内容主要是数据流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全新的训练框架，支持全模块weight共享，全新的共享内存式推理引擎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lang="en-US"/>
              <a:t>量产中会有大量工作集中在安全兜底（类似语音的人工干预）</a:t>
            </a:r>
            <a:endParaRPr/>
          </a:p>
        </p:txBody>
      </p:sp>
      <p:pic>
        <p:nvPicPr>
          <p:cNvPr descr="Image"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506" y="1513202"/>
            <a:ext cx="10896601" cy="24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