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8" r:id="rId3"/>
    <p:sldId id="259" r:id="rId4"/>
    <p:sldId id="260" r:id="rId5"/>
    <p:sldId id="274" r:id="rId6"/>
    <p:sldId id="262" r:id="rId7"/>
    <p:sldId id="263" r:id="rId8"/>
    <p:sldId id="264" r:id="rId9"/>
    <p:sldId id="265" r:id="rId10"/>
    <p:sldId id="275" r:id="rId11"/>
    <p:sldId id="276" r:id="rId12"/>
    <p:sldId id="277" r:id="rId13"/>
    <p:sldId id="278" r:id="rId14"/>
    <p:sldId id="279" r:id="rId15"/>
    <p:sldId id="280" r:id="rId16"/>
    <p:sldId id="281" r:id="rId17"/>
    <p:sldId id="282" r:id="rId18"/>
    <p:sldId id="266" r:id="rId19"/>
    <p:sldId id="283" r:id="rId20"/>
    <p:sldId id="267" r:id="rId21"/>
    <p:sldId id="268" r:id="rId22"/>
    <p:sldId id="269" r:id="rId23"/>
    <p:sldId id="270"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2"/>
    <p:restoredTop sz="94423"/>
  </p:normalViewPr>
  <p:slideViewPr>
    <p:cSldViewPr snapToGrid="0" snapToObjects="1">
      <p:cViewPr varScale="1">
        <p:scale>
          <a:sx n="83" d="100"/>
          <a:sy n="83" d="100"/>
        </p:scale>
        <p:origin x="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BAB8D-A5DD-5043-8668-9C31A2C1E6B6}" type="datetimeFigureOut">
              <a:rPr lang="en-US" smtClean="0"/>
              <a:t>6/6/21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F8722AB-E5D2-9A4E-8D67-588F44D9A22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6/6/21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F8722AB-E5D2-9A4E-8D67-588F44D9A2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6/6/21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F8722AB-E5D2-9A4E-8D67-588F44D9A22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6/6/21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F8722AB-E5D2-9A4E-8D67-588F44D9A22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6/6/21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F8722AB-E5D2-9A4E-8D67-588F44D9A22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3BAB8D-A5DD-5043-8668-9C31A2C1E6B6}" type="datetimeFigureOut">
              <a:rPr lang="en-US" smtClean="0"/>
              <a:t>6/6/21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3BAB8D-A5DD-5043-8668-9C31A2C1E6B6}" type="datetimeFigureOut">
              <a:rPr lang="en-US" smtClean="0"/>
              <a:t>6/6/21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BAB8D-A5DD-5043-8668-9C31A2C1E6B6}" type="datetimeFigureOut">
              <a:rPr lang="en-US" smtClean="0"/>
              <a:t>6/6/21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93BAB8D-A5DD-5043-8668-9C31A2C1E6B6}" type="datetimeFigureOut">
              <a:rPr lang="en-US" smtClean="0"/>
              <a:t>6/6/21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8722AB-E5D2-9A4E-8D67-588F44D9A22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BAB8D-A5DD-5043-8668-9C31A2C1E6B6}" type="datetimeFigureOut">
              <a:rPr lang="en-US" smtClean="0"/>
              <a:t>6/6/21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BAB8D-A5DD-5043-8668-9C31A2C1E6B6}" type="datetimeFigureOut">
              <a:rPr lang="en-US" smtClean="0"/>
              <a:t>6/6/21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F8722AB-E5D2-9A4E-8D67-588F44D9A22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BAB8D-A5DD-5043-8668-9C31A2C1E6B6}" type="datetimeFigureOut">
              <a:rPr lang="en-US" smtClean="0"/>
              <a:t>6/6/21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BAB8D-A5DD-5043-8668-9C31A2C1E6B6}" type="datetimeFigureOut">
              <a:rPr lang="en-US" smtClean="0"/>
              <a:t>6/6/21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BAB8D-A5DD-5043-8668-9C31A2C1E6B6}" type="datetimeFigureOut">
              <a:rPr lang="en-US" smtClean="0"/>
              <a:t>6/6/21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93BAB8D-A5DD-5043-8668-9C31A2C1E6B6}" type="datetimeFigureOut">
              <a:rPr lang="en-US" smtClean="0"/>
              <a:t>6/6/21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6/6/21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6/6/21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3BAB8D-A5DD-5043-8668-9C31A2C1E6B6}" type="datetimeFigureOut">
              <a:rPr lang="en-US" smtClean="0"/>
              <a:t>6/6/21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8722AB-E5D2-9A4E-8D67-588F44D9A22F}" type="slidenum">
              <a:rPr lang="en-US" smtClean="0"/>
              <a:t>‹#›</a:t>
            </a:fld>
            <a:endParaRPr lang="en-US"/>
          </a:p>
        </p:txBody>
      </p:sp>
    </p:spTree>
    <p:extLst>
      <p:ext uri="{BB962C8B-B14F-4D97-AF65-F5344CB8AC3E}">
        <p14:creationId xmlns:p14="http://schemas.microsoft.com/office/powerpoint/2010/main" val="46565744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798285"/>
            <a:ext cx="9144000" cy="3929086"/>
          </a:xfrm>
        </p:spPr>
        <p:txBody>
          <a:bodyPr>
            <a:normAutofit fontScale="92500" lnSpcReduction="10000"/>
          </a:bodyPr>
          <a:lstStyle/>
          <a:p>
            <a:pPr algn="l"/>
            <a:r>
              <a:rPr lang="en-US" sz="3500" b="1" u="sng" dirty="0"/>
              <a:t>HOUSING PRICE PREDICTION  </a:t>
            </a:r>
            <a:r>
              <a:rPr lang="en-US" sz="3600" b="1" u="sng" dirty="0"/>
              <a:t>MODEL</a:t>
            </a:r>
          </a:p>
          <a:p>
            <a:endParaRPr lang="en-US" sz="3600" b="1" u="sng" dirty="0"/>
          </a:p>
          <a:p>
            <a:endParaRPr lang="en-US" sz="3600" b="1" u="sng" dirty="0"/>
          </a:p>
          <a:p>
            <a:endParaRPr lang="en-US" sz="3600" b="1" u="sng" dirty="0"/>
          </a:p>
          <a:p>
            <a:pPr algn="l"/>
            <a:endParaRPr lang="en-US" sz="2600" dirty="0"/>
          </a:p>
          <a:p>
            <a:pPr algn="l"/>
            <a:endParaRPr lang="en-US" sz="2600" dirty="0"/>
          </a:p>
          <a:p>
            <a:pPr algn="l"/>
            <a:r>
              <a:rPr lang="en-US" sz="2600" dirty="0"/>
              <a:t>Submitted by: BHAVNA PIPLANI </a:t>
            </a:r>
          </a:p>
          <a:p>
            <a:r>
              <a:rPr lang="en-US" sz="3600" b="1" u="sng" dirty="0"/>
              <a:t> </a:t>
            </a:r>
            <a:endParaRPr lang="en-US" sz="3600" u="sng" dirty="0"/>
          </a:p>
          <a:p>
            <a:endParaRPr lang="en-US" sz="3600" u="sng" dirty="0"/>
          </a:p>
        </p:txBody>
      </p:sp>
      <p:pic>
        <p:nvPicPr>
          <p:cNvPr id="1025" name="Picture 1" descr="age1image131887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86315"/>
            <a:ext cx="22002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26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4EA0-6322-4A4F-9456-8B47AAA6AB69}"/>
              </a:ext>
            </a:extLst>
          </p:cNvPr>
          <p:cNvSpPr>
            <a:spLocks noGrp="1"/>
          </p:cNvSpPr>
          <p:nvPr>
            <p:ph type="title"/>
          </p:nvPr>
        </p:nvSpPr>
        <p:spPr>
          <a:xfrm>
            <a:off x="185981" y="753228"/>
            <a:ext cx="10108202" cy="1080938"/>
          </a:xfrm>
        </p:spPr>
        <p:txBody>
          <a:bodyPr/>
          <a:lstStyle/>
          <a:p>
            <a:r>
              <a:rPr lang="en-US" dirty="0" err="1"/>
              <a:t>MSZoning</a:t>
            </a:r>
            <a:r>
              <a:rPr lang="en-US" dirty="0"/>
              <a:t> and </a:t>
            </a:r>
            <a:r>
              <a:rPr lang="en-US" dirty="0" err="1"/>
              <a:t>MSSubclass</a:t>
            </a:r>
            <a:r>
              <a:rPr lang="en-US" dirty="0"/>
              <a:t> </a:t>
            </a:r>
          </a:p>
        </p:txBody>
      </p:sp>
      <p:sp>
        <p:nvSpPr>
          <p:cNvPr id="3" name="Content Placeholder 2">
            <a:extLst>
              <a:ext uri="{FF2B5EF4-FFF2-40B4-BE49-F238E27FC236}">
                <a16:creationId xmlns:a16="http://schemas.microsoft.com/office/drawing/2014/main" id="{748098BB-5B8E-3946-AE48-7A96A34AF041}"/>
              </a:ext>
            </a:extLst>
          </p:cNvPr>
          <p:cNvSpPr>
            <a:spLocks noGrp="1"/>
          </p:cNvSpPr>
          <p:nvPr>
            <p:ph idx="1"/>
          </p:nvPr>
        </p:nvSpPr>
        <p:spPr>
          <a:xfrm>
            <a:off x="185981" y="5565457"/>
            <a:ext cx="11871700" cy="1176306"/>
          </a:xfrm>
        </p:spPr>
        <p:txBody>
          <a:bodyPr>
            <a:normAutofit lnSpcReduction="10000"/>
          </a:bodyPr>
          <a:lstStyle/>
          <a:p>
            <a:pPr marL="0" indent="0">
              <a:buNone/>
            </a:pPr>
            <a:endParaRPr lang="en-US" dirty="0"/>
          </a:p>
          <a:p>
            <a:pPr marL="0" indent="0">
              <a:buNone/>
            </a:pPr>
            <a:r>
              <a:rPr lang="en-US" dirty="0"/>
              <a:t>Above </a:t>
            </a:r>
            <a:r>
              <a:rPr lang="en-US" dirty="0" err="1"/>
              <a:t>countplot</a:t>
            </a:r>
            <a:r>
              <a:rPr lang="en-US" dirty="0"/>
              <a:t> shows Maximum dwelling involved in sale are "DUPLEX - ALL STYLES AND AGES" having general zoning classification as "Floating Village Residential"</a:t>
            </a:r>
            <a:endParaRPr lang="en-IN" dirty="0"/>
          </a:p>
          <a:p>
            <a:endParaRPr lang="en-US" dirty="0"/>
          </a:p>
        </p:txBody>
      </p:sp>
      <p:pic>
        <p:nvPicPr>
          <p:cNvPr id="4" name="Picture 3">
            <a:extLst>
              <a:ext uri="{FF2B5EF4-FFF2-40B4-BE49-F238E27FC236}">
                <a16:creationId xmlns:a16="http://schemas.microsoft.com/office/drawing/2014/main" id="{1EB9CE3D-778C-F942-AF69-99577BD6D534}"/>
              </a:ext>
            </a:extLst>
          </p:cNvPr>
          <p:cNvPicPr/>
          <p:nvPr/>
        </p:nvPicPr>
        <p:blipFill>
          <a:blip r:embed="rId2"/>
          <a:stretch>
            <a:fillRect/>
          </a:stretch>
        </p:blipFill>
        <p:spPr>
          <a:xfrm>
            <a:off x="2758440" y="2014780"/>
            <a:ext cx="6675120" cy="3550677"/>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78145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DD49-F9AF-4D40-8081-A7332E35DAEA}"/>
              </a:ext>
            </a:extLst>
          </p:cNvPr>
          <p:cNvSpPr>
            <a:spLocks noGrp="1"/>
          </p:cNvSpPr>
          <p:nvPr>
            <p:ph type="title"/>
          </p:nvPr>
        </p:nvSpPr>
        <p:spPr/>
        <p:txBody>
          <a:bodyPr/>
          <a:lstStyle/>
          <a:p>
            <a:r>
              <a:rPr lang="en-US" dirty="0" err="1"/>
              <a:t>SalePrice</a:t>
            </a:r>
            <a:r>
              <a:rPr lang="en-US" dirty="0"/>
              <a:t> of particular dwelling </a:t>
            </a:r>
          </a:p>
        </p:txBody>
      </p:sp>
      <p:sp>
        <p:nvSpPr>
          <p:cNvPr id="3" name="Content Placeholder 2">
            <a:extLst>
              <a:ext uri="{FF2B5EF4-FFF2-40B4-BE49-F238E27FC236}">
                <a16:creationId xmlns:a16="http://schemas.microsoft.com/office/drawing/2014/main" id="{062C1370-D157-9D45-81D5-53968FD43112}"/>
              </a:ext>
            </a:extLst>
          </p:cNvPr>
          <p:cNvSpPr>
            <a:spLocks noGrp="1"/>
          </p:cNvSpPr>
          <p:nvPr>
            <p:ph idx="1"/>
          </p:nvPr>
        </p:nvSpPr>
        <p:spPr>
          <a:xfrm>
            <a:off x="216976" y="5610386"/>
            <a:ext cx="11856203" cy="1084880"/>
          </a:xfrm>
        </p:spPr>
        <p:txBody>
          <a:bodyPr/>
          <a:lstStyle/>
          <a:p>
            <a:pPr marL="0" indent="0">
              <a:buNone/>
            </a:pPr>
            <a:r>
              <a:rPr lang="en-US" sz="2800" dirty="0"/>
              <a:t>Above </a:t>
            </a:r>
            <a:r>
              <a:rPr lang="en-US" sz="2800" dirty="0" err="1"/>
              <a:t>distplot</a:t>
            </a:r>
            <a:r>
              <a:rPr lang="en-US" sz="2800" dirty="0"/>
              <a:t> shows the </a:t>
            </a:r>
            <a:r>
              <a:rPr lang="en-US" sz="2800" dirty="0" err="1"/>
              <a:t>saleprice</a:t>
            </a:r>
            <a:r>
              <a:rPr lang="en-US" sz="2800" dirty="0"/>
              <a:t> of dwelling where </a:t>
            </a:r>
            <a:r>
              <a:rPr lang="en-US" sz="2800" dirty="0" err="1"/>
              <a:t>MSSubClass</a:t>
            </a:r>
            <a:r>
              <a:rPr lang="en-US" sz="2800" dirty="0"/>
              <a:t>=90 </a:t>
            </a:r>
            <a:r>
              <a:rPr lang="en-US" sz="2800" dirty="0" err="1"/>
              <a:t>i.e</a:t>
            </a:r>
            <a:r>
              <a:rPr lang="en-US" sz="2800" dirty="0"/>
              <a:t> DUPLEX - ALL STYLES AND AGES</a:t>
            </a:r>
            <a:endParaRPr lang="en-IN" sz="2800" dirty="0"/>
          </a:p>
          <a:p>
            <a:endParaRPr lang="en-US" dirty="0"/>
          </a:p>
        </p:txBody>
      </p:sp>
      <p:pic>
        <p:nvPicPr>
          <p:cNvPr id="4" name="Picture 3">
            <a:extLst>
              <a:ext uri="{FF2B5EF4-FFF2-40B4-BE49-F238E27FC236}">
                <a16:creationId xmlns:a16="http://schemas.microsoft.com/office/drawing/2014/main" id="{64516D8A-7DBE-0348-9AE3-990479763A0C}"/>
              </a:ext>
            </a:extLst>
          </p:cNvPr>
          <p:cNvPicPr/>
          <p:nvPr/>
        </p:nvPicPr>
        <p:blipFill>
          <a:blip r:embed="rId2"/>
          <a:stretch>
            <a:fillRect/>
          </a:stretch>
        </p:blipFill>
        <p:spPr>
          <a:xfrm>
            <a:off x="3068406" y="2081821"/>
            <a:ext cx="6675120" cy="3249596"/>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0676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913C-3AE0-5546-8A4C-3C4A07B2CC80}"/>
              </a:ext>
            </a:extLst>
          </p:cNvPr>
          <p:cNvSpPr>
            <a:spLocks noGrp="1"/>
          </p:cNvSpPr>
          <p:nvPr>
            <p:ph type="title"/>
          </p:nvPr>
        </p:nvSpPr>
        <p:spPr>
          <a:xfrm>
            <a:off x="185981" y="753228"/>
            <a:ext cx="10108202" cy="1080938"/>
          </a:xfrm>
        </p:spPr>
        <p:txBody>
          <a:bodyPr/>
          <a:lstStyle/>
          <a:p>
            <a:r>
              <a:rPr lang="en-US" dirty="0"/>
              <a:t>Correlation of </a:t>
            </a:r>
            <a:r>
              <a:rPr lang="en-US" dirty="0" err="1"/>
              <a:t>SalePrice</a:t>
            </a:r>
            <a:r>
              <a:rPr lang="en-US" dirty="0"/>
              <a:t> and Ratings</a:t>
            </a:r>
          </a:p>
        </p:txBody>
      </p:sp>
      <p:sp>
        <p:nvSpPr>
          <p:cNvPr id="3" name="Content Placeholder 2">
            <a:extLst>
              <a:ext uri="{FF2B5EF4-FFF2-40B4-BE49-F238E27FC236}">
                <a16:creationId xmlns:a16="http://schemas.microsoft.com/office/drawing/2014/main" id="{7673A1FD-CD7F-3D41-9846-AFF7A24464A5}"/>
              </a:ext>
            </a:extLst>
          </p:cNvPr>
          <p:cNvSpPr>
            <a:spLocks noGrp="1"/>
          </p:cNvSpPr>
          <p:nvPr>
            <p:ph idx="1"/>
          </p:nvPr>
        </p:nvSpPr>
        <p:spPr>
          <a:xfrm>
            <a:off x="185980" y="5578523"/>
            <a:ext cx="11763213" cy="1279477"/>
          </a:xfrm>
        </p:spPr>
        <p:txBody>
          <a:bodyPr/>
          <a:lstStyle/>
          <a:p>
            <a:pPr marL="0" indent="0">
              <a:buNone/>
            </a:pPr>
            <a:r>
              <a:rPr lang="en-US" sz="3200" dirty="0"/>
              <a:t>Above scatterplot shows that Highest rating have highest prices.</a:t>
            </a:r>
            <a:endParaRPr lang="en-IN" sz="3200" dirty="0"/>
          </a:p>
          <a:p>
            <a:endParaRPr lang="en-US" dirty="0"/>
          </a:p>
        </p:txBody>
      </p:sp>
      <p:pic>
        <p:nvPicPr>
          <p:cNvPr id="4" name="Picture 3">
            <a:extLst>
              <a:ext uri="{FF2B5EF4-FFF2-40B4-BE49-F238E27FC236}">
                <a16:creationId xmlns:a16="http://schemas.microsoft.com/office/drawing/2014/main" id="{D0FF58FB-C88C-C644-AF22-C44F8A6B783D}"/>
              </a:ext>
            </a:extLst>
          </p:cNvPr>
          <p:cNvPicPr/>
          <p:nvPr/>
        </p:nvPicPr>
        <p:blipFill>
          <a:blip r:embed="rId2"/>
          <a:stretch>
            <a:fillRect/>
          </a:stretch>
        </p:blipFill>
        <p:spPr>
          <a:xfrm>
            <a:off x="2975417" y="2085389"/>
            <a:ext cx="6675120" cy="3277026"/>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00101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E727-EC7D-2D46-B72B-1BA49C0E8CD1}"/>
              </a:ext>
            </a:extLst>
          </p:cNvPr>
          <p:cNvSpPr>
            <a:spLocks noGrp="1"/>
          </p:cNvSpPr>
          <p:nvPr>
            <p:ph type="title"/>
          </p:nvPr>
        </p:nvSpPr>
        <p:spPr/>
        <p:txBody>
          <a:bodyPr/>
          <a:lstStyle/>
          <a:p>
            <a:r>
              <a:rPr lang="en-US" dirty="0"/>
              <a:t>Preprocessing pipeline</a:t>
            </a:r>
          </a:p>
        </p:txBody>
      </p:sp>
      <p:sp>
        <p:nvSpPr>
          <p:cNvPr id="3" name="Content Placeholder 2">
            <a:extLst>
              <a:ext uri="{FF2B5EF4-FFF2-40B4-BE49-F238E27FC236}">
                <a16:creationId xmlns:a16="http://schemas.microsoft.com/office/drawing/2014/main" id="{C5329E8E-DF0C-3942-8EEA-7967908A192B}"/>
              </a:ext>
            </a:extLst>
          </p:cNvPr>
          <p:cNvSpPr>
            <a:spLocks noGrp="1"/>
          </p:cNvSpPr>
          <p:nvPr>
            <p:ph idx="1"/>
          </p:nvPr>
        </p:nvSpPr>
        <p:spPr>
          <a:xfrm>
            <a:off x="294468" y="5284921"/>
            <a:ext cx="11577233" cy="1363852"/>
          </a:xfrm>
        </p:spPr>
        <p:txBody>
          <a:bodyPr/>
          <a:lstStyle/>
          <a:p>
            <a:pPr marL="0" indent="0">
              <a:buNone/>
            </a:pPr>
            <a:r>
              <a:rPr lang="en-US" dirty="0"/>
              <a:t>Maximum columns have the numerical values other than 18 features. For moving further for model training, we need to transform these nominal values into numerical values by encoding the data. </a:t>
            </a:r>
            <a:endParaRPr lang="en-IN" dirty="0"/>
          </a:p>
          <a:p>
            <a:endParaRPr lang="en-US" dirty="0"/>
          </a:p>
        </p:txBody>
      </p:sp>
      <p:pic>
        <p:nvPicPr>
          <p:cNvPr id="4" name="Picture 3">
            <a:extLst>
              <a:ext uri="{FF2B5EF4-FFF2-40B4-BE49-F238E27FC236}">
                <a16:creationId xmlns:a16="http://schemas.microsoft.com/office/drawing/2014/main" id="{D017C58B-72CA-0948-9CAF-DE5E76B32D2C}"/>
              </a:ext>
            </a:extLst>
          </p:cNvPr>
          <p:cNvPicPr/>
          <p:nvPr/>
        </p:nvPicPr>
        <p:blipFill>
          <a:blip r:embed="rId2"/>
          <a:stretch>
            <a:fillRect/>
          </a:stretch>
        </p:blipFill>
        <p:spPr>
          <a:xfrm>
            <a:off x="2185261" y="2247254"/>
            <a:ext cx="8012623" cy="2433234"/>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21048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2FA5-D9C1-1D40-B697-257E47396393}"/>
              </a:ext>
            </a:extLst>
          </p:cNvPr>
          <p:cNvSpPr>
            <a:spLocks noGrp="1"/>
          </p:cNvSpPr>
          <p:nvPr>
            <p:ph type="title"/>
          </p:nvPr>
        </p:nvSpPr>
        <p:spPr/>
        <p:txBody>
          <a:bodyPr/>
          <a:lstStyle/>
          <a:p>
            <a:r>
              <a:rPr lang="en-US" dirty="0"/>
              <a:t>Handling of Outliers</a:t>
            </a:r>
          </a:p>
        </p:txBody>
      </p:sp>
      <p:sp>
        <p:nvSpPr>
          <p:cNvPr id="3" name="Content Placeholder 2">
            <a:extLst>
              <a:ext uri="{FF2B5EF4-FFF2-40B4-BE49-F238E27FC236}">
                <a16:creationId xmlns:a16="http://schemas.microsoft.com/office/drawing/2014/main" id="{021715B9-7D84-4848-A17D-CEE80FE71C50}"/>
              </a:ext>
            </a:extLst>
          </p:cNvPr>
          <p:cNvSpPr>
            <a:spLocks noGrp="1"/>
          </p:cNvSpPr>
          <p:nvPr>
            <p:ph idx="1"/>
          </p:nvPr>
        </p:nvSpPr>
        <p:spPr>
          <a:xfrm>
            <a:off x="680321" y="5424407"/>
            <a:ext cx="11268872" cy="1301856"/>
          </a:xfrm>
        </p:spPr>
        <p:txBody>
          <a:bodyPr/>
          <a:lstStyle/>
          <a:p>
            <a:pPr marL="0" indent="0">
              <a:buNone/>
            </a:pPr>
            <a:endParaRPr lang="en-US" dirty="0"/>
          </a:p>
          <a:p>
            <a:pPr marL="0" indent="0">
              <a:buNone/>
            </a:pPr>
            <a:r>
              <a:rPr lang="en-US" dirty="0"/>
              <a:t>Removing outliers will affect the </a:t>
            </a:r>
            <a:r>
              <a:rPr lang="en-US" dirty="0" err="1"/>
              <a:t>saleprice</a:t>
            </a:r>
            <a:r>
              <a:rPr lang="en-US" dirty="0"/>
              <a:t> prediction. So not removing the outliers</a:t>
            </a:r>
            <a:endParaRPr lang="en-IN" dirty="0"/>
          </a:p>
          <a:p>
            <a:endParaRPr lang="en-US" dirty="0"/>
          </a:p>
        </p:txBody>
      </p:sp>
      <p:pic>
        <p:nvPicPr>
          <p:cNvPr id="4" name="Picture 3">
            <a:extLst>
              <a:ext uri="{FF2B5EF4-FFF2-40B4-BE49-F238E27FC236}">
                <a16:creationId xmlns:a16="http://schemas.microsoft.com/office/drawing/2014/main" id="{89CA699A-337B-FF43-BFA2-329A0D1828B0}"/>
              </a:ext>
            </a:extLst>
          </p:cNvPr>
          <p:cNvPicPr/>
          <p:nvPr/>
        </p:nvPicPr>
        <p:blipFill>
          <a:blip r:embed="rId2"/>
          <a:stretch>
            <a:fillRect/>
          </a:stretch>
        </p:blipFill>
        <p:spPr>
          <a:xfrm>
            <a:off x="2789436" y="2059552"/>
            <a:ext cx="6675120" cy="3364855"/>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27373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71DB-0380-BD4A-BD6E-E8ED292EB076}"/>
              </a:ext>
            </a:extLst>
          </p:cNvPr>
          <p:cNvSpPr>
            <a:spLocks noGrp="1"/>
          </p:cNvSpPr>
          <p:nvPr>
            <p:ph type="title"/>
          </p:nvPr>
        </p:nvSpPr>
        <p:spPr/>
        <p:txBody>
          <a:bodyPr/>
          <a:lstStyle/>
          <a:p>
            <a:r>
              <a:rPr lang="en-US" dirty="0"/>
              <a:t>Checking skewness in dataset</a:t>
            </a:r>
          </a:p>
        </p:txBody>
      </p:sp>
      <p:sp>
        <p:nvSpPr>
          <p:cNvPr id="3" name="Content Placeholder 2">
            <a:extLst>
              <a:ext uri="{FF2B5EF4-FFF2-40B4-BE49-F238E27FC236}">
                <a16:creationId xmlns:a16="http://schemas.microsoft.com/office/drawing/2014/main" id="{B4AAE329-B963-A64A-B316-49EE307A0365}"/>
              </a:ext>
            </a:extLst>
          </p:cNvPr>
          <p:cNvSpPr>
            <a:spLocks noGrp="1"/>
          </p:cNvSpPr>
          <p:nvPr>
            <p:ph idx="1"/>
          </p:nvPr>
        </p:nvSpPr>
        <p:spPr>
          <a:xfrm>
            <a:off x="680321" y="5315919"/>
            <a:ext cx="11284371" cy="1410344"/>
          </a:xfrm>
        </p:spPr>
        <p:txBody>
          <a:bodyPr/>
          <a:lstStyle/>
          <a:p>
            <a:pPr marL="0" indent="0">
              <a:buNone/>
            </a:pPr>
            <a:endParaRPr lang="en-US" dirty="0"/>
          </a:p>
          <a:p>
            <a:pPr marL="0" indent="0">
              <a:buNone/>
            </a:pPr>
            <a:endParaRPr lang="en-US" dirty="0"/>
          </a:p>
          <a:p>
            <a:pPr marL="0" indent="0">
              <a:buNone/>
            </a:pPr>
            <a:r>
              <a:rPr lang="en-US" dirty="0"/>
              <a:t>Skewness is there , So , we will remove it.</a:t>
            </a:r>
          </a:p>
        </p:txBody>
      </p:sp>
      <p:pic>
        <p:nvPicPr>
          <p:cNvPr id="4" name="Picture 3">
            <a:extLst>
              <a:ext uri="{FF2B5EF4-FFF2-40B4-BE49-F238E27FC236}">
                <a16:creationId xmlns:a16="http://schemas.microsoft.com/office/drawing/2014/main" id="{985F148F-517A-E34E-AC66-B0E5D5FA2EA5}"/>
              </a:ext>
            </a:extLst>
          </p:cNvPr>
          <p:cNvPicPr/>
          <p:nvPr/>
        </p:nvPicPr>
        <p:blipFill>
          <a:blip r:embed="rId2"/>
          <a:stretch>
            <a:fillRect/>
          </a:stretch>
        </p:blipFill>
        <p:spPr>
          <a:xfrm>
            <a:off x="2727443" y="2536524"/>
            <a:ext cx="6675120" cy="2779395"/>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80404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3E2A-BD4F-6C4B-B8B8-2537B250B622}"/>
              </a:ext>
            </a:extLst>
          </p:cNvPr>
          <p:cNvSpPr>
            <a:spLocks noGrp="1"/>
          </p:cNvSpPr>
          <p:nvPr>
            <p:ph type="title"/>
          </p:nvPr>
        </p:nvSpPr>
        <p:spPr/>
        <p:txBody>
          <a:bodyPr/>
          <a:lstStyle/>
          <a:p>
            <a:r>
              <a:rPr lang="en-US" dirty="0"/>
              <a:t>Removing the skewness</a:t>
            </a:r>
          </a:p>
        </p:txBody>
      </p:sp>
      <p:pic>
        <p:nvPicPr>
          <p:cNvPr id="4" name="Picture 3">
            <a:extLst>
              <a:ext uri="{FF2B5EF4-FFF2-40B4-BE49-F238E27FC236}">
                <a16:creationId xmlns:a16="http://schemas.microsoft.com/office/drawing/2014/main" id="{7D1B41DE-CC82-3945-B492-119C931C117D}"/>
              </a:ext>
            </a:extLst>
          </p:cNvPr>
          <p:cNvPicPr/>
          <p:nvPr/>
        </p:nvPicPr>
        <p:blipFill>
          <a:blip r:embed="rId2"/>
          <a:stretch>
            <a:fillRect/>
          </a:stretch>
        </p:blipFill>
        <p:spPr>
          <a:xfrm>
            <a:off x="2030278" y="2929179"/>
            <a:ext cx="8263904" cy="2355743"/>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23748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4990-DB3C-C545-BF3F-954479B0F4F0}"/>
              </a:ext>
            </a:extLst>
          </p:cNvPr>
          <p:cNvSpPr>
            <a:spLocks noGrp="1"/>
          </p:cNvSpPr>
          <p:nvPr>
            <p:ph type="title"/>
          </p:nvPr>
        </p:nvSpPr>
        <p:spPr/>
        <p:txBody>
          <a:bodyPr/>
          <a:lstStyle/>
          <a:p>
            <a:r>
              <a:rPr lang="en-US" dirty="0"/>
              <a:t>Scaling the dataset</a:t>
            </a:r>
          </a:p>
        </p:txBody>
      </p:sp>
      <p:pic>
        <p:nvPicPr>
          <p:cNvPr id="4" name="Picture 3">
            <a:extLst>
              <a:ext uri="{FF2B5EF4-FFF2-40B4-BE49-F238E27FC236}">
                <a16:creationId xmlns:a16="http://schemas.microsoft.com/office/drawing/2014/main" id="{16C97F3F-A8E2-6742-B659-227C9F6A945C}"/>
              </a:ext>
            </a:extLst>
          </p:cNvPr>
          <p:cNvPicPr/>
          <p:nvPr/>
        </p:nvPicPr>
        <p:blipFill>
          <a:blip r:embed="rId2"/>
          <a:stretch>
            <a:fillRect/>
          </a:stretch>
        </p:blipFill>
        <p:spPr>
          <a:xfrm>
            <a:off x="1828800" y="2418397"/>
            <a:ext cx="8942522" cy="2432572"/>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09787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b="1" dirty="0"/>
              <a:t>C. Model Development and Evaluation </a:t>
            </a:r>
            <a:br>
              <a:rPr lang="en-GB" sz="3600" b="1" dirty="0"/>
            </a:br>
            <a:endParaRPr lang="en-US" sz="3600" b="1" dirty="0"/>
          </a:p>
        </p:txBody>
      </p:sp>
      <p:sp>
        <p:nvSpPr>
          <p:cNvPr id="3" name="Content Placeholder 2"/>
          <p:cNvSpPr>
            <a:spLocks noGrp="1"/>
          </p:cNvSpPr>
          <p:nvPr>
            <p:ph idx="1"/>
          </p:nvPr>
        </p:nvSpPr>
        <p:spPr/>
        <p:txBody>
          <a:bodyPr>
            <a:normAutofit/>
          </a:bodyPr>
          <a:lstStyle/>
          <a:p>
            <a:pPr marL="0" indent="0">
              <a:buNone/>
            </a:pPr>
            <a:r>
              <a:rPr lang="en-GB" dirty="0"/>
              <a:t>Most common techniques will fall into the following two groups: </a:t>
            </a:r>
          </a:p>
          <a:p>
            <a:r>
              <a:rPr lang="en-GB" b="1" dirty="0"/>
              <a:t>Supervised learning</a:t>
            </a:r>
            <a:r>
              <a:rPr lang="en-GB" dirty="0"/>
              <a:t>, including regression and classification models.</a:t>
            </a:r>
          </a:p>
          <a:p>
            <a:r>
              <a:rPr lang="en-GB" b="1" dirty="0"/>
              <a:t>Unsupervised learning</a:t>
            </a:r>
            <a:r>
              <a:rPr lang="en-GB" dirty="0"/>
              <a:t>, including clustering algorithms and association rules.</a:t>
            </a:r>
          </a:p>
          <a:p>
            <a:pPr marL="0" indent="0">
              <a:buNone/>
            </a:pPr>
            <a:r>
              <a:rPr lang="en-GB" dirty="0"/>
              <a:t>For this dataset, I will be using regression model because the output variable is continuous. </a:t>
            </a:r>
          </a:p>
          <a:p>
            <a:endParaRPr lang="en-US" dirty="0"/>
          </a:p>
        </p:txBody>
      </p:sp>
    </p:spTree>
    <p:extLst>
      <p:ext uri="{BB962C8B-B14F-4D97-AF65-F5344CB8AC3E}">
        <p14:creationId xmlns:p14="http://schemas.microsoft.com/office/powerpoint/2010/main" val="18927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F3B4-F413-CF43-AF08-F1FAD584AD66}"/>
              </a:ext>
            </a:extLst>
          </p:cNvPr>
          <p:cNvSpPr>
            <a:spLocks noGrp="1"/>
          </p:cNvSpPr>
          <p:nvPr>
            <p:ph type="title"/>
          </p:nvPr>
        </p:nvSpPr>
        <p:spPr/>
        <p:txBody>
          <a:bodyPr/>
          <a:lstStyle/>
          <a:p>
            <a:r>
              <a:rPr lang="en-US" dirty="0"/>
              <a:t>Finding the best random state</a:t>
            </a:r>
          </a:p>
        </p:txBody>
      </p:sp>
      <p:pic>
        <p:nvPicPr>
          <p:cNvPr id="4" name="Picture 3">
            <a:extLst>
              <a:ext uri="{FF2B5EF4-FFF2-40B4-BE49-F238E27FC236}">
                <a16:creationId xmlns:a16="http://schemas.microsoft.com/office/drawing/2014/main" id="{8EC8328A-DF09-1F49-A663-41BD80630DD7}"/>
              </a:ext>
            </a:extLst>
          </p:cNvPr>
          <p:cNvPicPr/>
          <p:nvPr/>
        </p:nvPicPr>
        <p:blipFill>
          <a:blip r:embed="rId2"/>
          <a:stretch>
            <a:fillRect/>
          </a:stretch>
        </p:blipFill>
        <p:spPr>
          <a:xfrm>
            <a:off x="1859796" y="2834274"/>
            <a:ext cx="8434385" cy="2838106"/>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52965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br>
              <a:rPr lang="en-US" b="1" dirty="0"/>
            </a:br>
            <a:br>
              <a:rPr lang="en-US" b="1" dirty="0"/>
            </a:br>
            <a:r>
              <a:rPr lang="en-US" sz="4900" b="1" u="sng" dirty="0"/>
              <a:t>INTRODUCTION </a:t>
            </a:r>
            <a:br>
              <a:rPr lang="en-US" b="1" dirty="0"/>
            </a:br>
            <a:br>
              <a:rPr lang="en-US" dirty="0"/>
            </a:br>
            <a:br>
              <a:rPr lang="en-US" b="1" dirty="0"/>
            </a:b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lphaUcPeriod"/>
            </a:pPr>
            <a:r>
              <a:rPr lang="en-US" b="1" dirty="0"/>
              <a:t>Business Problem Framing</a:t>
            </a:r>
          </a:p>
          <a:p>
            <a:endParaRPr lang="en-US" b="1" dirty="0"/>
          </a:p>
          <a:p>
            <a:r>
              <a:rPr lang="en-IN"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r>
              <a:rPr lang="en-IN" dirty="0"/>
              <a:t> Data science comes as a very important tool to solve problems in the domain to help the companies increase their overall revenue, profits, improving their marketing strategies and focusing on changing trends in house sales and purchases. </a:t>
            </a:r>
          </a:p>
          <a:p>
            <a:r>
              <a:rPr lang="en-IN" dirty="0"/>
              <a:t>Predictive modelling, Market mix modelling, recommendation systems are some of the machine learning techniques used for achieving the business goals for housing companies. Our problem is related to one such housing company. </a:t>
            </a:r>
            <a:endParaRPr lang="en-IN" sz="1600" dirty="0"/>
          </a:p>
          <a:p>
            <a:pPr lvl="2"/>
            <a:endParaRPr lang="en-US" sz="2800" dirty="0"/>
          </a:p>
          <a:p>
            <a:pPr lvl="2"/>
            <a:endParaRPr lang="en-US" sz="2800" dirty="0"/>
          </a:p>
          <a:p>
            <a:endParaRPr lang="en-US" dirty="0"/>
          </a:p>
        </p:txBody>
      </p:sp>
    </p:spTree>
    <p:extLst>
      <p:ext uri="{BB962C8B-B14F-4D97-AF65-F5344CB8AC3E}">
        <p14:creationId xmlns:p14="http://schemas.microsoft.com/office/powerpoint/2010/main" val="153882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943988-DC02-DF42-A19B-1B2DFB687E99}"/>
              </a:ext>
            </a:extLst>
          </p:cNvPr>
          <p:cNvPicPr/>
          <p:nvPr/>
        </p:nvPicPr>
        <p:blipFill>
          <a:blip r:embed="rId2"/>
          <a:stretch>
            <a:fillRect/>
          </a:stretch>
        </p:blipFill>
        <p:spPr>
          <a:xfrm>
            <a:off x="2773938" y="2016534"/>
            <a:ext cx="6675120" cy="3686842"/>
          </a:xfrm>
          <a:prstGeom prst="rect">
            <a:avLst/>
          </a:prstGeom>
          <a:effectLst>
            <a:outerShdw blurRad="50800" dist="50800" dir="5400000" algn="ctr" rotWithShape="0">
              <a:schemeClr val="tx1"/>
            </a:outerShdw>
          </a:effectLst>
        </p:spPr>
      </p:pic>
      <p:sp>
        <p:nvSpPr>
          <p:cNvPr id="2" name="TextBox 1">
            <a:extLst>
              <a:ext uri="{FF2B5EF4-FFF2-40B4-BE49-F238E27FC236}">
                <a16:creationId xmlns:a16="http://schemas.microsoft.com/office/drawing/2014/main" id="{3E3642F4-09DF-3E4E-9833-27FD09E50685}"/>
              </a:ext>
            </a:extLst>
          </p:cNvPr>
          <p:cNvSpPr txBox="1"/>
          <p:nvPr/>
        </p:nvSpPr>
        <p:spPr>
          <a:xfrm>
            <a:off x="294468" y="790414"/>
            <a:ext cx="10197885" cy="646331"/>
          </a:xfrm>
          <a:prstGeom prst="rect">
            <a:avLst/>
          </a:prstGeom>
          <a:noFill/>
        </p:spPr>
        <p:txBody>
          <a:bodyPr wrap="square" rtlCol="0">
            <a:spAutoFit/>
          </a:bodyPr>
          <a:lstStyle/>
          <a:p>
            <a:r>
              <a:rPr lang="en-US" sz="3600" dirty="0"/>
              <a:t>Finding the best model</a:t>
            </a:r>
          </a:p>
        </p:txBody>
      </p:sp>
      <p:sp>
        <p:nvSpPr>
          <p:cNvPr id="3" name="TextBox 2">
            <a:extLst>
              <a:ext uri="{FF2B5EF4-FFF2-40B4-BE49-F238E27FC236}">
                <a16:creationId xmlns:a16="http://schemas.microsoft.com/office/drawing/2014/main" id="{266C6AD5-E848-6B4F-A373-9579DF36300D}"/>
              </a:ext>
            </a:extLst>
          </p:cNvPr>
          <p:cNvSpPr txBox="1"/>
          <p:nvPr/>
        </p:nvSpPr>
        <p:spPr>
          <a:xfrm>
            <a:off x="294468" y="5827363"/>
            <a:ext cx="11623729" cy="1107996"/>
          </a:xfrm>
          <a:prstGeom prst="rect">
            <a:avLst/>
          </a:prstGeom>
          <a:noFill/>
        </p:spPr>
        <p:txBody>
          <a:bodyPr wrap="square" rtlCol="0">
            <a:spAutoFit/>
          </a:bodyPr>
          <a:lstStyle/>
          <a:p>
            <a:r>
              <a:rPr lang="en-US" sz="2400" dirty="0"/>
              <a:t>Here, </a:t>
            </a:r>
            <a:r>
              <a:rPr lang="en-US" sz="2400" b="1" dirty="0" err="1"/>
              <a:t>GradientBoostingRegressor</a:t>
            </a:r>
            <a:r>
              <a:rPr lang="en-US" sz="2400" dirty="0"/>
              <a:t> has performed the best with accuracy score round(2) is  0.91</a:t>
            </a:r>
            <a:endParaRPr lang="en-IN" sz="2400" dirty="0"/>
          </a:p>
          <a:p>
            <a:endParaRPr lang="en-US" dirty="0"/>
          </a:p>
        </p:txBody>
      </p:sp>
    </p:spTree>
    <p:extLst>
      <p:ext uri="{BB962C8B-B14F-4D97-AF65-F5344CB8AC3E}">
        <p14:creationId xmlns:p14="http://schemas.microsoft.com/office/powerpoint/2010/main" val="1158765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 </a:t>
            </a:r>
            <a:r>
              <a:rPr lang="en-US" sz="3600" b="1" dirty="0"/>
              <a:t>Hyper parameter Tuning</a:t>
            </a:r>
          </a:p>
        </p:txBody>
      </p:sp>
      <p:pic>
        <p:nvPicPr>
          <p:cNvPr id="6" name="Picture 5">
            <a:extLst>
              <a:ext uri="{FF2B5EF4-FFF2-40B4-BE49-F238E27FC236}">
                <a16:creationId xmlns:a16="http://schemas.microsoft.com/office/drawing/2014/main" id="{69816672-9732-9C40-9973-14FE6C4702D3}"/>
              </a:ext>
            </a:extLst>
          </p:cNvPr>
          <p:cNvPicPr/>
          <p:nvPr/>
        </p:nvPicPr>
        <p:blipFill>
          <a:blip r:embed="rId2"/>
          <a:stretch>
            <a:fillRect/>
          </a:stretch>
        </p:blipFill>
        <p:spPr>
          <a:xfrm>
            <a:off x="1332854" y="2290127"/>
            <a:ext cx="8725546" cy="3646062"/>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5572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5641383"/>
            <a:ext cx="9613861" cy="1216617"/>
          </a:xfrm>
        </p:spPr>
        <p:txBody>
          <a:bodyPr/>
          <a:lstStyle/>
          <a:p>
            <a:pPr marL="0" indent="0">
              <a:buNone/>
            </a:pPr>
            <a:r>
              <a:rPr lang="en-US" dirty="0"/>
              <a:t>Now, as the model is performing good with the score of 91% , we will save the </a:t>
            </a:r>
            <a:r>
              <a:rPr lang="en-US" dirty="0" err="1"/>
              <a:t>predicted_model</a:t>
            </a:r>
            <a:r>
              <a:rPr lang="en-US" dirty="0"/>
              <a:t> .</a:t>
            </a:r>
            <a:endParaRPr lang="en-IN" dirty="0"/>
          </a:p>
          <a:p>
            <a:endParaRPr lang="en-US" dirty="0"/>
          </a:p>
        </p:txBody>
      </p:sp>
      <p:sp>
        <p:nvSpPr>
          <p:cNvPr id="2" name="TextBox 1">
            <a:extLst>
              <a:ext uri="{FF2B5EF4-FFF2-40B4-BE49-F238E27FC236}">
                <a16:creationId xmlns:a16="http://schemas.microsoft.com/office/drawing/2014/main" id="{9D1564EC-3A3D-FA4C-A41C-AC88E43EC514}"/>
              </a:ext>
            </a:extLst>
          </p:cNvPr>
          <p:cNvSpPr txBox="1"/>
          <p:nvPr/>
        </p:nvSpPr>
        <p:spPr>
          <a:xfrm>
            <a:off x="139485" y="759417"/>
            <a:ext cx="9624447" cy="646331"/>
          </a:xfrm>
          <a:prstGeom prst="rect">
            <a:avLst/>
          </a:prstGeom>
          <a:noFill/>
        </p:spPr>
        <p:txBody>
          <a:bodyPr wrap="square" rtlCol="0">
            <a:spAutoFit/>
          </a:bodyPr>
          <a:lstStyle/>
          <a:p>
            <a:r>
              <a:rPr lang="en-US" sz="3600" dirty="0"/>
              <a:t>Saving the model--- Serialization</a:t>
            </a:r>
          </a:p>
        </p:txBody>
      </p:sp>
      <p:pic>
        <p:nvPicPr>
          <p:cNvPr id="5" name="Picture 4">
            <a:extLst>
              <a:ext uri="{FF2B5EF4-FFF2-40B4-BE49-F238E27FC236}">
                <a16:creationId xmlns:a16="http://schemas.microsoft.com/office/drawing/2014/main" id="{5D19895E-60B7-7244-8EC2-2C25B750FCDC}"/>
              </a:ext>
            </a:extLst>
          </p:cNvPr>
          <p:cNvPicPr/>
          <p:nvPr/>
        </p:nvPicPr>
        <p:blipFill>
          <a:blip r:embed="rId2"/>
          <a:stretch>
            <a:fillRect/>
          </a:stretch>
        </p:blipFill>
        <p:spPr>
          <a:xfrm>
            <a:off x="2773938" y="2732233"/>
            <a:ext cx="6675120" cy="198247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151264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17396"/>
            <a:ext cx="10515600" cy="1224367"/>
          </a:xfrm>
        </p:spPr>
        <p:txBody>
          <a:bodyPr>
            <a:normAutofit/>
          </a:bodyPr>
          <a:lstStyle/>
          <a:p>
            <a:endParaRPr lang="en-IN" dirty="0"/>
          </a:p>
          <a:p>
            <a:r>
              <a:rPr lang="en-US" dirty="0"/>
              <a:t>Using best fit model on test data to predict </a:t>
            </a:r>
            <a:r>
              <a:rPr lang="en-US" dirty="0" err="1"/>
              <a:t>SalePrice</a:t>
            </a:r>
            <a:r>
              <a:rPr lang="en-US" dirty="0"/>
              <a:t> of dwelling involved in the sale.</a:t>
            </a:r>
          </a:p>
        </p:txBody>
      </p:sp>
      <p:pic>
        <p:nvPicPr>
          <p:cNvPr id="4" name="Picture 3">
            <a:extLst>
              <a:ext uri="{FF2B5EF4-FFF2-40B4-BE49-F238E27FC236}">
                <a16:creationId xmlns:a16="http://schemas.microsoft.com/office/drawing/2014/main" id="{AA5673AC-9AFA-D14C-9EB5-07E67378DB39}"/>
              </a:ext>
            </a:extLst>
          </p:cNvPr>
          <p:cNvPicPr/>
          <p:nvPr/>
        </p:nvPicPr>
        <p:blipFill>
          <a:blip r:embed="rId2"/>
          <a:stretch>
            <a:fillRect/>
          </a:stretch>
        </p:blipFill>
        <p:spPr>
          <a:xfrm>
            <a:off x="2758440" y="2042052"/>
            <a:ext cx="6675120" cy="3827780"/>
          </a:xfrm>
          <a:prstGeom prst="rect">
            <a:avLst/>
          </a:prstGeom>
          <a:effectLst>
            <a:outerShdw blurRad="50800" dist="50800" dir="5400000" algn="ctr" rotWithShape="0">
              <a:schemeClr val="tx1"/>
            </a:outerShdw>
          </a:effectLst>
        </p:spPr>
      </p:pic>
      <p:sp>
        <p:nvSpPr>
          <p:cNvPr id="2" name="TextBox 1">
            <a:extLst>
              <a:ext uri="{FF2B5EF4-FFF2-40B4-BE49-F238E27FC236}">
                <a16:creationId xmlns:a16="http://schemas.microsoft.com/office/drawing/2014/main" id="{E48413D0-CACC-9948-AE4C-C79E33CA4AEC}"/>
              </a:ext>
            </a:extLst>
          </p:cNvPr>
          <p:cNvSpPr txBox="1"/>
          <p:nvPr/>
        </p:nvSpPr>
        <p:spPr>
          <a:xfrm>
            <a:off x="216976" y="743919"/>
            <a:ext cx="10027404" cy="646331"/>
          </a:xfrm>
          <a:prstGeom prst="rect">
            <a:avLst/>
          </a:prstGeom>
          <a:noFill/>
        </p:spPr>
        <p:txBody>
          <a:bodyPr wrap="square" rtlCol="0">
            <a:spAutoFit/>
          </a:bodyPr>
          <a:lstStyle/>
          <a:p>
            <a:r>
              <a:rPr lang="en-US" sz="3600" dirty="0"/>
              <a:t>Predicting </a:t>
            </a:r>
            <a:r>
              <a:rPr lang="en-US" sz="3600" dirty="0" err="1"/>
              <a:t>SalePrice</a:t>
            </a:r>
            <a:r>
              <a:rPr lang="en-US" sz="3600" dirty="0"/>
              <a:t> of test dataset</a:t>
            </a:r>
          </a:p>
        </p:txBody>
      </p:sp>
    </p:spTree>
    <p:extLst>
      <p:ext uri="{BB962C8B-B14F-4D97-AF65-F5344CB8AC3E}">
        <p14:creationId xmlns:p14="http://schemas.microsoft.com/office/powerpoint/2010/main" val="881527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CONCLUSION </a:t>
            </a:r>
            <a:br>
              <a:rPr lang="en-GB"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600" dirty="0"/>
              <a:t>Key Findings and Conclusions of the Study</a:t>
            </a:r>
            <a:endParaRPr lang="en-IN" sz="2600" dirty="0"/>
          </a:p>
          <a:p>
            <a:pPr marL="0" indent="0">
              <a:buNone/>
            </a:pPr>
            <a:r>
              <a:rPr lang="en-US" sz="2600" dirty="0"/>
              <a:t>1.OverallQual is highly correlated with target variable </a:t>
            </a:r>
            <a:r>
              <a:rPr lang="en-US" sz="2600" dirty="0" err="1"/>
              <a:t>SalePrice</a:t>
            </a:r>
            <a:r>
              <a:rPr lang="en-US" sz="2600" dirty="0"/>
              <a:t>. </a:t>
            </a:r>
            <a:endParaRPr lang="en-IN" sz="2600" dirty="0"/>
          </a:p>
          <a:p>
            <a:pPr marL="0" indent="0">
              <a:buNone/>
            </a:pPr>
            <a:r>
              <a:rPr lang="en-US" sz="2600" dirty="0"/>
              <a:t>2.Garagecars,GarageArea are highly correlated with each 	other. </a:t>
            </a:r>
            <a:endParaRPr lang="en-IN" sz="2600" dirty="0"/>
          </a:p>
          <a:p>
            <a:pPr marL="0" indent="0">
              <a:buNone/>
            </a:pPr>
            <a:r>
              <a:rPr lang="en-US" sz="2600" dirty="0"/>
              <a:t>3.GarageCars, </a:t>
            </a:r>
            <a:r>
              <a:rPr lang="en-US" sz="2600" dirty="0" err="1"/>
              <a:t>garagearea</a:t>
            </a:r>
            <a:r>
              <a:rPr lang="en-US" sz="2600" dirty="0"/>
              <a:t>, </a:t>
            </a:r>
            <a:r>
              <a:rPr lang="en-US" sz="2600" dirty="0" err="1"/>
              <a:t>TotalBsmtSF</a:t>
            </a:r>
            <a:r>
              <a:rPr lang="en-US" sz="2600" dirty="0"/>
              <a:t>, 1FirSF are highly correlated with target variable </a:t>
            </a:r>
            <a:r>
              <a:rPr lang="en-US" sz="2600" dirty="0" err="1"/>
              <a:t>SalePrice</a:t>
            </a:r>
            <a:r>
              <a:rPr lang="en-US" sz="2600" dirty="0"/>
              <a:t>. </a:t>
            </a:r>
            <a:endParaRPr lang="en-IN" sz="2600" dirty="0"/>
          </a:p>
          <a:p>
            <a:pPr marL="0" indent="0">
              <a:buNone/>
            </a:pPr>
            <a:r>
              <a:rPr lang="en-US" sz="2600" dirty="0"/>
              <a:t>4.It was found that removing outliers will be loss of more of the data. So, I decided not to remove them.</a:t>
            </a:r>
            <a:endParaRPr lang="en-IN" sz="2600" dirty="0"/>
          </a:p>
          <a:p>
            <a:pPr marL="0" indent="0">
              <a:buNone/>
            </a:pPr>
            <a:r>
              <a:rPr lang="en-US" sz="2600" dirty="0"/>
              <a:t>5.GradientBoostingRegressor was the best fit model.</a:t>
            </a:r>
            <a:endParaRPr lang="en-IN" sz="2600" dirty="0"/>
          </a:p>
          <a:p>
            <a:pPr marL="0" indent="0">
              <a:buNone/>
            </a:pPr>
            <a:endParaRPr lang="en-US" dirty="0"/>
          </a:p>
        </p:txBody>
      </p:sp>
    </p:spTree>
    <p:extLst>
      <p:ext uri="{BB962C8B-B14F-4D97-AF65-F5344CB8AC3E}">
        <p14:creationId xmlns:p14="http://schemas.microsoft.com/office/powerpoint/2010/main" val="146266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endParaRPr lang="en-IN" sz="1600" dirty="0"/>
          </a:p>
          <a:p>
            <a:endParaRPr lang="en-US" dirty="0"/>
          </a:p>
        </p:txBody>
      </p:sp>
    </p:spTree>
    <p:extLst>
      <p:ext uri="{BB962C8B-B14F-4D97-AF65-F5344CB8AC3E}">
        <p14:creationId xmlns:p14="http://schemas.microsoft.com/office/powerpoint/2010/main" val="159798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latin typeface="+mn-lt"/>
              </a:rPr>
              <a:t>B.  Explanatory Data Analysis </a:t>
            </a:r>
            <a:br>
              <a:rPr lang="en-US" sz="4800" b="1" u="sng" dirty="0"/>
            </a:br>
            <a:endParaRPr lang="en-US" sz="4800" b="1" u="sng" dirty="0"/>
          </a:p>
        </p:txBody>
      </p:sp>
      <p:sp>
        <p:nvSpPr>
          <p:cNvPr id="5" name="TextBox 4"/>
          <p:cNvSpPr txBox="1"/>
          <p:nvPr/>
        </p:nvSpPr>
        <p:spPr>
          <a:xfrm>
            <a:off x="838200" y="5551714"/>
            <a:ext cx="11179629" cy="1477328"/>
          </a:xfrm>
          <a:prstGeom prst="rect">
            <a:avLst/>
          </a:prstGeom>
          <a:noFill/>
        </p:spPr>
        <p:txBody>
          <a:bodyPr wrap="square" rtlCol="0">
            <a:spAutoFit/>
          </a:bodyPr>
          <a:lstStyle/>
          <a:p>
            <a:r>
              <a:rPr lang="en-US" sz="2400" dirty="0"/>
              <a:t>The dataset is not clean. Data is missing in many of the features . There are missing or null values in the dataset. Nan values will be replaced by values mentioned in data description provided. </a:t>
            </a:r>
            <a:endParaRPr lang="en-IN" sz="2400" dirty="0"/>
          </a:p>
          <a:p>
            <a:endParaRPr lang="en-US" dirty="0"/>
          </a:p>
        </p:txBody>
      </p:sp>
      <p:pic>
        <p:nvPicPr>
          <p:cNvPr id="7" name="Picture 6">
            <a:extLst>
              <a:ext uri="{FF2B5EF4-FFF2-40B4-BE49-F238E27FC236}">
                <a16:creationId xmlns:a16="http://schemas.microsoft.com/office/drawing/2014/main" id="{1DDA93EC-9436-5C43-A73E-43AD10B32BE6}"/>
              </a:ext>
            </a:extLst>
          </p:cNvPr>
          <p:cNvPicPr/>
          <p:nvPr/>
        </p:nvPicPr>
        <p:blipFill>
          <a:blip r:embed="rId2"/>
          <a:stretch>
            <a:fillRect/>
          </a:stretch>
        </p:blipFill>
        <p:spPr>
          <a:xfrm>
            <a:off x="1098775" y="2109276"/>
            <a:ext cx="9613861" cy="2478222"/>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13574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1E85-658C-AA49-9DA2-7AAF99E847E9}"/>
              </a:ext>
            </a:extLst>
          </p:cNvPr>
          <p:cNvSpPr>
            <a:spLocks noGrp="1"/>
          </p:cNvSpPr>
          <p:nvPr>
            <p:ph type="title"/>
          </p:nvPr>
        </p:nvSpPr>
        <p:spPr/>
        <p:txBody>
          <a:bodyPr/>
          <a:lstStyle/>
          <a:p>
            <a:r>
              <a:rPr lang="en-US" dirty="0"/>
              <a:t>Checking the correlation</a:t>
            </a:r>
          </a:p>
        </p:txBody>
      </p:sp>
      <p:pic>
        <p:nvPicPr>
          <p:cNvPr id="4" name="Content Placeholder 3">
            <a:extLst>
              <a:ext uri="{FF2B5EF4-FFF2-40B4-BE49-F238E27FC236}">
                <a16:creationId xmlns:a16="http://schemas.microsoft.com/office/drawing/2014/main" id="{391A0F4B-4377-2448-B42F-D046DAEB2C04}"/>
              </a:ext>
            </a:extLst>
          </p:cNvPr>
          <p:cNvPicPr>
            <a:picLocks noGrp="1"/>
          </p:cNvPicPr>
          <p:nvPr>
            <p:ph idx="1"/>
          </p:nvPr>
        </p:nvPicPr>
        <p:blipFill>
          <a:blip r:embed="rId2"/>
          <a:stretch>
            <a:fillRect/>
          </a:stretch>
        </p:blipFill>
        <p:spPr>
          <a:xfrm>
            <a:off x="2905393" y="2042511"/>
            <a:ext cx="5820153" cy="3133923"/>
          </a:xfrm>
          <a:prstGeom prst="rect">
            <a:avLst/>
          </a:prstGeom>
          <a:effectLst>
            <a:outerShdw blurRad="50800" dist="50800" dir="5400000" algn="ctr" rotWithShape="0">
              <a:schemeClr val="tx1"/>
            </a:outerShdw>
          </a:effectLst>
        </p:spPr>
      </p:pic>
      <p:sp>
        <p:nvSpPr>
          <p:cNvPr id="7" name="TextBox 6">
            <a:extLst>
              <a:ext uri="{FF2B5EF4-FFF2-40B4-BE49-F238E27FC236}">
                <a16:creationId xmlns:a16="http://schemas.microsoft.com/office/drawing/2014/main" id="{DE1D5659-B6AF-CB40-8FCD-2037702D512B}"/>
              </a:ext>
            </a:extLst>
          </p:cNvPr>
          <p:cNvSpPr txBox="1"/>
          <p:nvPr/>
        </p:nvSpPr>
        <p:spPr>
          <a:xfrm>
            <a:off x="0" y="5346917"/>
            <a:ext cx="12073180" cy="1569660"/>
          </a:xfrm>
          <a:prstGeom prst="rect">
            <a:avLst/>
          </a:prstGeom>
          <a:noFill/>
        </p:spPr>
        <p:txBody>
          <a:bodyPr wrap="square" rtlCol="0">
            <a:spAutoFit/>
          </a:bodyPr>
          <a:lstStyle/>
          <a:p>
            <a:r>
              <a:rPr lang="en-US" sz="2400" dirty="0"/>
              <a:t>1. </a:t>
            </a:r>
            <a:r>
              <a:rPr lang="en-US" sz="2400" dirty="0" err="1"/>
              <a:t>OverallQual</a:t>
            </a:r>
            <a:r>
              <a:rPr lang="en-US" sz="2400" dirty="0"/>
              <a:t> is highly correlated with target variable </a:t>
            </a:r>
            <a:r>
              <a:rPr lang="en-US" sz="2400" dirty="0" err="1"/>
              <a:t>ActualPrice</a:t>
            </a:r>
            <a:r>
              <a:rPr lang="en-US" sz="2400" dirty="0"/>
              <a:t>.</a:t>
            </a:r>
          </a:p>
          <a:p>
            <a:r>
              <a:rPr lang="en-US" sz="2400" dirty="0"/>
              <a:t>2. </a:t>
            </a:r>
            <a:r>
              <a:rPr lang="en-US" sz="2400" dirty="0" err="1"/>
              <a:t>Garagecars,GarageArea</a:t>
            </a:r>
            <a:r>
              <a:rPr lang="en-US" sz="2400" dirty="0"/>
              <a:t> are highly correlated with each other.</a:t>
            </a:r>
          </a:p>
          <a:p>
            <a:r>
              <a:rPr lang="en-US" sz="2400" dirty="0"/>
              <a:t>3. </a:t>
            </a:r>
            <a:r>
              <a:rPr lang="en-US" sz="2400" dirty="0" err="1"/>
              <a:t>GarageCars,garagearea,TotalBsmtSF</a:t>
            </a:r>
            <a:r>
              <a:rPr lang="en-US" sz="2400" dirty="0"/>
              <a:t>, 1FirSF are highly correlated with target variable </a:t>
            </a:r>
            <a:r>
              <a:rPr lang="en-US" sz="2400" dirty="0" err="1"/>
              <a:t>ActualPrice</a:t>
            </a:r>
            <a:r>
              <a:rPr lang="en-US" sz="2400" dirty="0"/>
              <a:t>.</a:t>
            </a:r>
          </a:p>
        </p:txBody>
      </p:sp>
    </p:spTree>
    <p:extLst>
      <p:ext uri="{BB962C8B-B14F-4D97-AF65-F5344CB8AC3E}">
        <p14:creationId xmlns:p14="http://schemas.microsoft.com/office/powerpoint/2010/main" val="2428184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endParaRPr lang="en-US" dirty="0"/>
          </a:p>
          <a:p>
            <a:endParaRPr lang="en-US" dirty="0"/>
          </a:p>
          <a:p>
            <a:endParaRPr lang="en-US" dirty="0"/>
          </a:p>
          <a:p>
            <a:endParaRPr lang="en-US" dirty="0"/>
          </a:p>
          <a:p>
            <a:endParaRPr lang="en-US" dirty="0"/>
          </a:p>
        </p:txBody>
      </p:sp>
      <p:sp>
        <p:nvSpPr>
          <p:cNvPr id="6" name="TextBox 5"/>
          <p:cNvSpPr txBox="1"/>
          <p:nvPr/>
        </p:nvSpPr>
        <p:spPr>
          <a:xfrm>
            <a:off x="317653" y="5226784"/>
            <a:ext cx="11556694" cy="1908215"/>
          </a:xfrm>
          <a:prstGeom prst="rect">
            <a:avLst/>
          </a:prstGeom>
          <a:noFill/>
        </p:spPr>
        <p:txBody>
          <a:bodyPr wrap="square" rtlCol="0">
            <a:spAutoFit/>
          </a:bodyPr>
          <a:lstStyle/>
          <a:p>
            <a:endParaRPr lang="en-US" sz="2800" dirty="0"/>
          </a:p>
          <a:p>
            <a:r>
              <a:rPr lang="en-US" sz="2400" dirty="0"/>
              <a:t>Above </a:t>
            </a:r>
            <a:r>
              <a:rPr lang="en-US" sz="2400" dirty="0" err="1"/>
              <a:t>countplot</a:t>
            </a:r>
            <a:r>
              <a:rPr lang="en-US" sz="2400" dirty="0"/>
              <a:t> shows that </a:t>
            </a:r>
            <a:endParaRPr lang="en-IN" sz="2400" dirty="0"/>
          </a:p>
          <a:p>
            <a:r>
              <a:rPr lang="en-US" sz="2400" dirty="0"/>
              <a:t>1. 1-STORY 1946 &amp; NEWER ALL STYLES are maximum which are in sale.</a:t>
            </a:r>
            <a:endParaRPr lang="en-IN" sz="2400" dirty="0"/>
          </a:p>
          <a:p>
            <a:r>
              <a:rPr lang="en-US" sz="2400" dirty="0"/>
              <a:t>2. 1-STORY W/FINISHED ATTIC ALL AGES is least one which is in sale.</a:t>
            </a:r>
            <a:endParaRPr lang="en-IN" sz="2400" dirty="0"/>
          </a:p>
          <a:p>
            <a:endParaRPr lang="en-US" dirty="0"/>
          </a:p>
        </p:txBody>
      </p:sp>
      <p:pic>
        <p:nvPicPr>
          <p:cNvPr id="7" name="Picture 6">
            <a:extLst>
              <a:ext uri="{FF2B5EF4-FFF2-40B4-BE49-F238E27FC236}">
                <a16:creationId xmlns:a16="http://schemas.microsoft.com/office/drawing/2014/main" id="{2CBF76B0-DB59-2E44-A6BA-02BFE46FDCF9}"/>
              </a:ext>
            </a:extLst>
          </p:cNvPr>
          <p:cNvPicPr/>
          <p:nvPr/>
        </p:nvPicPr>
        <p:blipFill>
          <a:blip r:embed="rId2"/>
          <a:stretch>
            <a:fillRect/>
          </a:stretch>
        </p:blipFill>
        <p:spPr>
          <a:xfrm>
            <a:off x="2617057" y="2125850"/>
            <a:ext cx="6675120" cy="3505200"/>
          </a:xfrm>
          <a:prstGeom prst="rect">
            <a:avLst/>
          </a:prstGeom>
          <a:effectLst>
            <a:outerShdw blurRad="50800" dist="50800" dir="5400000" algn="ctr" rotWithShape="0">
              <a:schemeClr val="tx1"/>
            </a:outerShdw>
          </a:effectLst>
        </p:spPr>
      </p:pic>
      <p:sp>
        <p:nvSpPr>
          <p:cNvPr id="2" name="TextBox 1">
            <a:extLst>
              <a:ext uri="{FF2B5EF4-FFF2-40B4-BE49-F238E27FC236}">
                <a16:creationId xmlns:a16="http://schemas.microsoft.com/office/drawing/2014/main" id="{351A06CB-DEED-5F4C-9E39-FAD93990F210}"/>
              </a:ext>
            </a:extLst>
          </p:cNvPr>
          <p:cNvSpPr txBox="1"/>
          <p:nvPr/>
        </p:nvSpPr>
        <p:spPr>
          <a:xfrm>
            <a:off x="176270" y="836908"/>
            <a:ext cx="10006116" cy="646331"/>
          </a:xfrm>
          <a:prstGeom prst="rect">
            <a:avLst/>
          </a:prstGeom>
          <a:noFill/>
        </p:spPr>
        <p:txBody>
          <a:bodyPr wrap="square" rtlCol="0">
            <a:spAutoFit/>
          </a:bodyPr>
          <a:lstStyle/>
          <a:p>
            <a:r>
              <a:rPr lang="en-US" sz="3600" dirty="0"/>
              <a:t>Dwelling involved in the sale</a:t>
            </a:r>
          </a:p>
        </p:txBody>
      </p:sp>
    </p:spTree>
    <p:extLst>
      <p:ext uri="{BB962C8B-B14F-4D97-AF65-F5344CB8AC3E}">
        <p14:creationId xmlns:p14="http://schemas.microsoft.com/office/powerpoint/2010/main" val="76710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485" y="4849586"/>
            <a:ext cx="12678443" cy="2092881"/>
          </a:xfrm>
          <a:prstGeom prst="rect">
            <a:avLst/>
          </a:prstGeom>
          <a:noFill/>
        </p:spPr>
        <p:txBody>
          <a:bodyPr wrap="square" rtlCol="0">
            <a:spAutoFit/>
          </a:bodyPr>
          <a:lstStyle/>
          <a:p>
            <a:endParaRPr lang="en-US" sz="3200" dirty="0"/>
          </a:p>
          <a:p>
            <a:endParaRPr lang="en-US" sz="3200" dirty="0"/>
          </a:p>
          <a:p>
            <a:r>
              <a:rPr lang="en-US" sz="2400" dirty="0"/>
              <a:t>Above </a:t>
            </a:r>
            <a:r>
              <a:rPr lang="en-US" sz="2400" dirty="0" err="1"/>
              <a:t>countplot</a:t>
            </a:r>
            <a:r>
              <a:rPr lang="en-US" sz="2400" dirty="0"/>
              <a:t> shows that Residential Low Density property is maximum on sale. </a:t>
            </a:r>
          </a:p>
          <a:p>
            <a:r>
              <a:rPr lang="en-US" sz="2400" dirty="0"/>
              <a:t>and Commercial is least on sale.</a:t>
            </a:r>
            <a:endParaRPr lang="en-IN" sz="2400" dirty="0"/>
          </a:p>
          <a:p>
            <a:endParaRPr lang="en-US" dirty="0"/>
          </a:p>
        </p:txBody>
      </p:sp>
      <p:sp>
        <p:nvSpPr>
          <p:cNvPr id="3" name="Content Placeholder 2">
            <a:extLst>
              <a:ext uri="{FF2B5EF4-FFF2-40B4-BE49-F238E27FC236}">
                <a16:creationId xmlns:a16="http://schemas.microsoft.com/office/drawing/2014/main" id="{09F4646C-0024-3A4E-9DBC-1A3B60DAA870}"/>
              </a:ext>
            </a:extLst>
          </p:cNvPr>
          <p:cNvSpPr>
            <a:spLocks noGrp="1"/>
          </p:cNvSpPr>
          <p:nvPr>
            <p:ph idx="1"/>
          </p:nvPr>
        </p:nvSpPr>
        <p:spPr>
          <a:xfrm>
            <a:off x="680321" y="666427"/>
            <a:ext cx="9613861" cy="939488"/>
          </a:xfrm>
        </p:spPr>
        <p:txBody>
          <a:bodyPr>
            <a:normAutofit/>
          </a:bodyPr>
          <a:lstStyle/>
          <a:p>
            <a:pPr marL="0" indent="0">
              <a:buNone/>
            </a:pPr>
            <a:r>
              <a:rPr lang="en-US" sz="3600" dirty="0"/>
              <a:t>Zoning Classification of dwelling in the sale</a:t>
            </a:r>
          </a:p>
        </p:txBody>
      </p:sp>
      <p:pic>
        <p:nvPicPr>
          <p:cNvPr id="6" name="Picture 5">
            <a:extLst>
              <a:ext uri="{FF2B5EF4-FFF2-40B4-BE49-F238E27FC236}">
                <a16:creationId xmlns:a16="http://schemas.microsoft.com/office/drawing/2014/main" id="{08784962-1B86-7644-BBC0-792FC66E42EC}"/>
              </a:ext>
            </a:extLst>
          </p:cNvPr>
          <p:cNvPicPr/>
          <p:nvPr/>
        </p:nvPicPr>
        <p:blipFill>
          <a:blip r:embed="rId2"/>
          <a:stretch>
            <a:fillRect/>
          </a:stretch>
        </p:blipFill>
        <p:spPr>
          <a:xfrm>
            <a:off x="2773938" y="2065190"/>
            <a:ext cx="6675120" cy="364617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1491355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28" y="4114801"/>
            <a:ext cx="10597243" cy="3231654"/>
          </a:xfrm>
          <a:prstGeom prst="rect">
            <a:avLst/>
          </a:prstGeom>
          <a:noFill/>
        </p:spPr>
        <p:txBody>
          <a:bodyPr wrap="square" rtlCol="0">
            <a:spAutoFit/>
          </a:bodyPr>
          <a:lstStyle/>
          <a:p>
            <a:endParaRPr lang="en-US" sz="3200" dirty="0"/>
          </a:p>
          <a:p>
            <a:endParaRPr lang="en-US" sz="3200" dirty="0"/>
          </a:p>
          <a:p>
            <a:endParaRPr lang="en-US" sz="3200" dirty="0"/>
          </a:p>
          <a:p>
            <a:r>
              <a:rPr lang="en-US" sz="2400" dirty="0"/>
              <a:t>Above </a:t>
            </a:r>
            <a:r>
              <a:rPr lang="en-US" sz="2400" dirty="0" err="1"/>
              <a:t>barplot</a:t>
            </a:r>
            <a:r>
              <a:rPr lang="en-US" sz="2400" dirty="0"/>
              <a:t> shows the </a:t>
            </a:r>
            <a:r>
              <a:rPr lang="en-US" sz="2400" dirty="0" err="1"/>
              <a:t>neighbourhood</a:t>
            </a:r>
            <a:r>
              <a:rPr lang="en-US" sz="2400" dirty="0"/>
              <a:t> of all </a:t>
            </a:r>
            <a:r>
              <a:rPr lang="en-US" sz="2400" dirty="0" err="1"/>
              <a:t>MSSubclass</a:t>
            </a:r>
            <a:r>
              <a:rPr lang="en-US" sz="2400" dirty="0"/>
              <a:t> dwelling involved in sale. like "Meadow Village" is in </a:t>
            </a:r>
            <a:r>
              <a:rPr lang="en-US" sz="2400" dirty="0" err="1"/>
              <a:t>neighbourhood</a:t>
            </a:r>
            <a:r>
              <a:rPr lang="en-US" sz="2400" dirty="0"/>
              <a:t> of "2-STORY PUD - 1946 &amp; NEWER”</a:t>
            </a:r>
          </a:p>
          <a:p>
            <a:endParaRPr lang="en-US" dirty="0"/>
          </a:p>
          <a:p>
            <a:endParaRPr lang="en-US" dirty="0"/>
          </a:p>
        </p:txBody>
      </p:sp>
      <p:sp>
        <p:nvSpPr>
          <p:cNvPr id="3" name="Content Placeholder 2">
            <a:extLst>
              <a:ext uri="{FF2B5EF4-FFF2-40B4-BE49-F238E27FC236}">
                <a16:creationId xmlns:a16="http://schemas.microsoft.com/office/drawing/2014/main" id="{DF77EE27-7D9E-9B47-8C49-91A3ECEB92F4}"/>
              </a:ext>
            </a:extLst>
          </p:cNvPr>
          <p:cNvSpPr>
            <a:spLocks noGrp="1"/>
          </p:cNvSpPr>
          <p:nvPr>
            <p:ph idx="1"/>
          </p:nvPr>
        </p:nvSpPr>
        <p:spPr>
          <a:xfrm>
            <a:off x="680321" y="697425"/>
            <a:ext cx="9613861" cy="1172016"/>
          </a:xfrm>
        </p:spPr>
        <p:txBody>
          <a:bodyPr>
            <a:normAutofit/>
          </a:bodyPr>
          <a:lstStyle/>
          <a:p>
            <a:pPr marL="0" indent="0">
              <a:buNone/>
            </a:pPr>
            <a:r>
              <a:rPr lang="en-US" sz="3600" dirty="0"/>
              <a:t>Neighborhood of the dwelling involved in the sale</a:t>
            </a:r>
          </a:p>
        </p:txBody>
      </p:sp>
      <p:pic>
        <p:nvPicPr>
          <p:cNvPr id="6" name="Picture 5">
            <a:extLst>
              <a:ext uri="{FF2B5EF4-FFF2-40B4-BE49-F238E27FC236}">
                <a16:creationId xmlns:a16="http://schemas.microsoft.com/office/drawing/2014/main" id="{1844F3B3-96BD-7840-803C-E802B767D761}"/>
              </a:ext>
            </a:extLst>
          </p:cNvPr>
          <p:cNvPicPr/>
          <p:nvPr/>
        </p:nvPicPr>
        <p:blipFill>
          <a:blip r:embed="rId2"/>
          <a:stretch>
            <a:fillRect/>
          </a:stretch>
        </p:blipFill>
        <p:spPr>
          <a:xfrm>
            <a:off x="2804936" y="2287894"/>
            <a:ext cx="6675120" cy="311912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14996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869456"/>
            <a:ext cx="11622795" cy="2923877"/>
          </a:xfrm>
          <a:prstGeom prst="rect">
            <a:avLst/>
          </a:prstGeom>
          <a:noFill/>
        </p:spPr>
        <p:txBody>
          <a:bodyPr wrap="square" rtlCol="0">
            <a:spAutoFit/>
          </a:bodyPr>
          <a:lstStyle/>
          <a:p>
            <a:endParaRPr lang="en-US" sz="2800" dirty="0"/>
          </a:p>
          <a:p>
            <a:endParaRPr lang="en-US" sz="2800" dirty="0"/>
          </a:p>
          <a:p>
            <a:endParaRPr lang="en-US" sz="2400" dirty="0"/>
          </a:p>
          <a:p>
            <a:r>
              <a:rPr lang="en-US" sz="2400" dirty="0"/>
              <a:t>Above </a:t>
            </a:r>
            <a:r>
              <a:rPr lang="en-US" sz="2400" dirty="0" err="1"/>
              <a:t>countplot</a:t>
            </a:r>
            <a:r>
              <a:rPr lang="en-US" sz="2400" dirty="0"/>
              <a:t> Evaluates the present condition of the material on the exterior is Average/Typical</a:t>
            </a:r>
            <a:endParaRPr lang="en-IN" sz="2400" dirty="0"/>
          </a:p>
          <a:p>
            <a:endParaRPr lang="en-US" sz="2800" dirty="0"/>
          </a:p>
          <a:p>
            <a:endParaRPr lang="en-US" sz="2800" dirty="0"/>
          </a:p>
        </p:txBody>
      </p:sp>
      <p:sp>
        <p:nvSpPr>
          <p:cNvPr id="5" name="Content Placeholder 4"/>
          <p:cNvSpPr>
            <a:spLocks noGrp="1"/>
          </p:cNvSpPr>
          <p:nvPr>
            <p:ph idx="1"/>
          </p:nvPr>
        </p:nvSpPr>
        <p:spPr>
          <a:xfrm>
            <a:off x="838200" y="0"/>
            <a:ext cx="10515600" cy="6176963"/>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13F4B8B7-C03C-B54D-94A7-D4F2E05CC128}"/>
              </a:ext>
            </a:extLst>
          </p:cNvPr>
          <p:cNvPicPr/>
          <p:nvPr/>
        </p:nvPicPr>
        <p:blipFill>
          <a:blip r:embed="rId2"/>
          <a:stretch>
            <a:fillRect/>
          </a:stretch>
        </p:blipFill>
        <p:spPr>
          <a:xfrm>
            <a:off x="2758440" y="2104907"/>
            <a:ext cx="6675120" cy="3827145"/>
          </a:xfrm>
          <a:prstGeom prst="rect">
            <a:avLst/>
          </a:prstGeom>
          <a:effectLst>
            <a:outerShdw blurRad="50800" dist="50800" dir="5400000" algn="ctr" rotWithShape="0">
              <a:schemeClr val="tx1"/>
            </a:outerShdw>
          </a:effectLst>
        </p:spPr>
      </p:pic>
      <p:sp>
        <p:nvSpPr>
          <p:cNvPr id="2" name="TextBox 1">
            <a:extLst>
              <a:ext uri="{FF2B5EF4-FFF2-40B4-BE49-F238E27FC236}">
                <a16:creationId xmlns:a16="http://schemas.microsoft.com/office/drawing/2014/main" id="{0D014378-25DE-1649-8B72-294CD1ED9E48}"/>
              </a:ext>
            </a:extLst>
          </p:cNvPr>
          <p:cNvSpPr txBox="1"/>
          <p:nvPr/>
        </p:nvSpPr>
        <p:spPr>
          <a:xfrm>
            <a:off x="108488" y="666427"/>
            <a:ext cx="10197885" cy="646331"/>
          </a:xfrm>
          <a:prstGeom prst="rect">
            <a:avLst/>
          </a:prstGeom>
          <a:noFill/>
        </p:spPr>
        <p:txBody>
          <a:bodyPr wrap="square" rtlCol="0">
            <a:spAutoFit/>
          </a:bodyPr>
          <a:lstStyle/>
          <a:p>
            <a:r>
              <a:rPr lang="en-US" sz="3600" dirty="0"/>
              <a:t>Condition of material on the exterior</a:t>
            </a:r>
          </a:p>
        </p:txBody>
      </p:sp>
    </p:spTree>
    <p:extLst>
      <p:ext uri="{BB962C8B-B14F-4D97-AF65-F5344CB8AC3E}">
        <p14:creationId xmlns:p14="http://schemas.microsoft.com/office/powerpoint/2010/main" val="56415185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728</TotalTime>
  <Words>789</Words>
  <Application>Microsoft Macintosh PowerPoint</Application>
  <PresentationFormat>Widescreen</PresentationFormat>
  <Paragraphs>95</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Trebuchet MS</vt:lpstr>
      <vt:lpstr>Berlin</vt:lpstr>
      <vt:lpstr>PowerPoint Presentation</vt:lpstr>
      <vt:lpstr>    INTRODUCTION     </vt:lpstr>
      <vt:lpstr>PowerPoint Presentation</vt:lpstr>
      <vt:lpstr>B.  Explanatory Data Analysis  </vt:lpstr>
      <vt:lpstr>Checking the correlation</vt:lpstr>
      <vt:lpstr>PowerPoint Presentation</vt:lpstr>
      <vt:lpstr>PowerPoint Presentation</vt:lpstr>
      <vt:lpstr>PowerPoint Presentation</vt:lpstr>
      <vt:lpstr>PowerPoint Presentation</vt:lpstr>
      <vt:lpstr>MSZoning and MSSubclass </vt:lpstr>
      <vt:lpstr>SalePrice of particular dwelling </vt:lpstr>
      <vt:lpstr>Correlation of SalePrice and Ratings</vt:lpstr>
      <vt:lpstr>Preprocessing pipeline</vt:lpstr>
      <vt:lpstr>Handling of Outliers</vt:lpstr>
      <vt:lpstr>Checking skewness in dataset</vt:lpstr>
      <vt:lpstr>Removing the skewness</vt:lpstr>
      <vt:lpstr>Scaling the dataset</vt:lpstr>
      <vt:lpstr>C. Model Development and Evaluation  </vt:lpstr>
      <vt:lpstr>Finding the best random state</vt:lpstr>
      <vt:lpstr>PowerPoint Presentation</vt:lpstr>
      <vt:lpstr>D. Hyper parameter Tuning</vt:lpstr>
      <vt:lpstr>PowerPoint Presentation</vt:lpstr>
      <vt:lpstr>PowerPoint Presentation</vt:lpstr>
      <vt:lpstr>CONCLUSION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48</cp:revision>
  <dcterms:created xsi:type="dcterms:W3CDTF">2021-03-16T19:29:25Z</dcterms:created>
  <dcterms:modified xsi:type="dcterms:W3CDTF">2021-06-06T13:15:01Z</dcterms:modified>
</cp:coreProperties>
</file>