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p:sldId id="256" r:id="rId2"/>
    <p:sldId id="258" r:id="rId3"/>
    <p:sldId id="259" r:id="rId4"/>
    <p:sldId id="275" r:id="rId5"/>
    <p:sldId id="276" r:id="rId6"/>
    <p:sldId id="277" r:id="rId7"/>
    <p:sldId id="278" r:id="rId8"/>
    <p:sldId id="279" r:id="rId9"/>
    <p:sldId id="280" r:id="rId10"/>
    <p:sldId id="282" r:id="rId11"/>
    <p:sldId id="281" r:id="rId12"/>
    <p:sldId id="260" r:id="rId13"/>
    <p:sldId id="274" r:id="rId14"/>
    <p:sldId id="283" r:id="rId15"/>
    <p:sldId id="284" r:id="rId16"/>
    <p:sldId id="285" r:id="rId17"/>
    <p:sldId id="286" r:id="rId18"/>
    <p:sldId id="287" r:id="rId19"/>
    <p:sldId id="273"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2"/>
    <p:restoredTop sz="94444"/>
  </p:normalViewPr>
  <p:slideViewPr>
    <p:cSldViewPr snapToGrid="0" snapToObjects="1">
      <p:cViewPr varScale="1">
        <p:scale>
          <a:sx n="121" d="100"/>
          <a:sy n="121"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3BAB8D-A5DD-5043-8668-9C31A2C1E6B6}" type="datetimeFigureOut">
              <a:rPr lang="en-US" smtClean="0"/>
              <a:t>5/23/21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239985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5/23/21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319434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93BAB8D-A5DD-5043-8668-9C31A2C1E6B6}"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65450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93BAB8D-A5DD-5043-8668-9C31A2C1E6B6}"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3291725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3BAB8D-A5DD-5043-8668-9C31A2C1E6B6}"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124907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3BAB8D-A5DD-5043-8668-9C31A2C1E6B6}" type="datetimeFigureOut">
              <a:rPr lang="en-US" smtClean="0"/>
              <a:t>5/23/21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2793632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3BAB8D-A5DD-5043-8668-9C31A2C1E6B6}" type="datetimeFigureOut">
              <a:rPr lang="en-US" smtClean="0"/>
              <a:t>5/23/21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2755369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93BAB8D-A5DD-5043-8668-9C31A2C1E6B6}"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1953085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93BAB8D-A5DD-5043-8668-9C31A2C1E6B6}"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324299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BAB8D-A5DD-5043-8668-9C31A2C1E6B6}"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315729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3BAB8D-A5DD-5043-8668-9C31A2C1E6B6}"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34580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BAB8D-A5DD-5043-8668-9C31A2C1E6B6}" type="datetimeFigureOut">
              <a:rPr lang="en-US" smtClean="0"/>
              <a:t>5/23/21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328123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AB8D-A5DD-5043-8668-9C31A2C1E6B6}" type="datetimeFigureOut">
              <a:rPr lang="en-US" smtClean="0"/>
              <a:t>5/23/21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33902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BAB8D-A5DD-5043-8668-9C31A2C1E6B6}" type="datetimeFigureOut">
              <a:rPr lang="en-US" smtClean="0"/>
              <a:t>5/23/21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144282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BAB8D-A5DD-5043-8668-9C31A2C1E6B6}" type="datetimeFigureOut">
              <a:rPr lang="en-US" smtClean="0"/>
              <a:t>5/23/21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40131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5/23/21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23862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5/23/21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8722AB-E5D2-9A4E-8D67-588F44D9A22F}" type="slidenum">
              <a:rPr lang="en-US" smtClean="0"/>
              <a:t>‹#›</a:t>
            </a:fld>
            <a:endParaRPr lang="en-US"/>
          </a:p>
        </p:txBody>
      </p:sp>
    </p:spTree>
    <p:extLst>
      <p:ext uri="{BB962C8B-B14F-4D97-AF65-F5344CB8AC3E}">
        <p14:creationId xmlns:p14="http://schemas.microsoft.com/office/powerpoint/2010/main" val="378724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93BAB8D-A5DD-5043-8668-9C31A2C1E6B6}" type="datetimeFigureOut">
              <a:rPr lang="en-US" smtClean="0"/>
              <a:t>5/23/21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F8722AB-E5D2-9A4E-8D67-588F44D9A22F}" type="slidenum">
              <a:rPr lang="en-US" smtClean="0"/>
              <a:t>‹#›</a:t>
            </a:fld>
            <a:endParaRPr lang="en-US"/>
          </a:p>
        </p:txBody>
      </p:sp>
    </p:spTree>
    <p:extLst>
      <p:ext uri="{BB962C8B-B14F-4D97-AF65-F5344CB8AC3E}">
        <p14:creationId xmlns:p14="http://schemas.microsoft.com/office/powerpoint/2010/main" val="327623004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798285"/>
            <a:ext cx="9144000" cy="3929086"/>
          </a:xfrm>
        </p:spPr>
        <p:txBody>
          <a:bodyPr>
            <a:normAutofit fontScale="92500" lnSpcReduction="20000"/>
          </a:bodyPr>
          <a:lstStyle/>
          <a:p>
            <a:pPr algn="l"/>
            <a:endParaRPr lang="en-IN" dirty="0"/>
          </a:p>
          <a:p>
            <a:pPr algn="l"/>
            <a:r>
              <a:rPr lang="en-IN" sz="5100" b="1" u="sng" dirty="0"/>
              <a:t>Customer Retention EDA</a:t>
            </a:r>
            <a:endParaRPr lang="en-US" sz="5100" b="1" u="sng" dirty="0"/>
          </a:p>
          <a:p>
            <a:endParaRPr lang="en-US" sz="3600" b="1" u="sng" dirty="0"/>
          </a:p>
          <a:p>
            <a:endParaRPr lang="en-US" sz="3600" b="1" u="sng" dirty="0"/>
          </a:p>
          <a:p>
            <a:pPr algn="l"/>
            <a:endParaRPr lang="en-US" sz="2600" dirty="0"/>
          </a:p>
          <a:p>
            <a:pPr algn="l"/>
            <a:endParaRPr lang="en-US" sz="2600" dirty="0"/>
          </a:p>
          <a:p>
            <a:pPr algn="l"/>
            <a:r>
              <a:rPr lang="en-US" sz="2600" dirty="0"/>
              <a:t>Submitted by: BHAVNA PIPLANI </a:t>
            </a:r>
          </a:p>
          <a:p>
            <a:r>
              <a:rPr lang="en-US" sz="3600" b="1" u="sng" dirty="0"/>
              <a:t> </a:t>
            </a:r>
            <a:endParaRPr lang="en-US" sz="3600" u="sng" dirty="0"/>
          </a:p>
          <a:p>
            <a:endParaRPr lang="en-US" sz="3600" u="sng" dirty="0"/>
          </a:p>
        </p:txBody>
      </p:sp>
      <p:pic>
        <p:nvPicPr>
          <p:cNvPr id="1025" name="Picture 1" descr="age1image131887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86315"/>
            <a:ext cx="22002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6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3BB7-90CE-2E41-B277-CDDB91B146E6}"/>
              </a:ext>
            </a:extLst>
          </p:cNvPr>
          <p:cNvSpPr>
            <a:spLocks noGrp="1"/>
          </p:cNvSpPr>
          <p:nvPr>
            <p:ph type="title"/>
          </p:nvPr>
        </p:nvSpPr>
        <p:spPr/>
        <p:txBody>
          <a:bodyPr/>
          <a:lstStyle/>
          <a:p>
            <a:r>
              <a:rPr lang="en-US" dirty="0"/>
              <a:t>C. Data Visualization</a:t>
            </a:r>
          </a:p>
        </p:txBody>
      </p:sp>
    </p:spTree>
    <p:extLst>
      <p:ext uri="{BB962C8B-B14F-4D97-AF65-F5344CB8AC3E}">
        <p14:creationId xmlns:p14="http://schemas.microsoft.com/office/powerpoint/2010/main" val="367461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9666-6641-BB40-8114-B85480A94E07}"/>
              </a:ext>
            </a:extLst>
          </p:cNvPr>
          <p:cNvSpPr>
            <a:spLocks noGrp="1"/>
          </p:cNvSpPr>
          <p:nvPr>
            <p:ph type="title"/>
          </p:nvPr>
        </p:nvSpPr>
        <p:spPr/>
        <p:txBody>
          <a:bodyPr/>
          <a:lstStyle/>
          <a:p>
            <a:r>
              <a:rPr lang="en-US" dirty="0"/>
              <a:t>Univariate and Bivariate Analysis</a:t>
            </a:r>
          </a:p>
        </p:txBody>
      </p:sp>
      <p:sp>
        <p:nvSpPr>
          <p:cNvPr id="3" name="Content Placeholder 2">
            <a:extLst>
              <a:ext uri="{FF2B5EF4-FFF2-40B4-BE49-F238E27FC236}">
                <a16:creationId xmlns:a16="http://schemas.microsoft.com/office/drawing/2014/main" id="{0C003876-2CED-E448-9ECB-740FD7A9107E}"/>
              </a:ext>
            </a:extLst>
          </p:cNvPr>
          <p:cNvSpPr>
            <a:spLocks noGrp="1"/>
          </p:cNvSpPr>
          <p:nvPr>
            <p:ph idx="1"/>
          </p:nvPr>
        </p:nvSpPr>
        <p:spPr>
          <a:xfrm>
            <a:off x="1154954" y="2603500"/>
            <a:ext cx="8825659" cy="42545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Above </a:t>
            </a:r>
            <a:r>
              <a:rPr lang="en-US" b="1" dirty="0" err="1"/>
              <a:t>countplot</a:t>
            </a:r>
            <a:r>
              <a:rPr lang="en-US" b="1" dirty="0"/>
              <a:t> shows people of age between 31-40 Shoppe more than others</a:t>
            </a:r>
          </a:p>
        </p:txBody>
      </p:sp>
      <p:pic>
        <p:nvPicPr>
          <p:cNvPr id="4" name="Picture 3">
            <a:extLst>
              <a:ext uri="{FF2B5EF4-FFF2-40B4-BE49-F238E27FC236}">
                <a16:creationId xmlns:a16="http://schemas.microsoft.com/office/drawing/2014/main" id="{8A3DCC9D-3F27-704B-AF32-F8C5ABE89909}"/>
              </a:ext>
            </a:extLst>
          </p:cNvPr>
          <p:cNvPicPr/>
          <p:nvPr/>
        </p:nvPicPr>
        <p:blipFill>
          <a:blip r:embed="rId2"/>
          <a:stretch>
            <a:fillRect/>
          </a:stretch>
        </p:blipFill>
        <p:spPr>
          <a:xfrm>
            <a:off x="1828800" y="2603500"/>
            <a:ext cx="7919634" cy="3270358"/>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38928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84178"/>
            <a:ext cx="8761413" cy="706964"/>
          </a:xfrm>
        </p:spPr>
        <p:txBody>
          <a:bodyPr>
            <a:noAutofit/>
          </a:bodyPr>
          <a:lstStyle/>
          <a:p>
            <a:br>
              <a:rPr lang="en-US" sz="4800" b="1" u="sng" dirty="0"/>
            </a:br>
            <a:endParaRPr lang="en-US" sz="4800" b="1" u="sng" dirty="0"/>
          </a:p>
        </p:txBody>
      </p:sp>
      <p:sp>
        <p:nvSpPr>
          <p:cNvPr id="4" name="Content Placeholder 3">
            <a:extLst>
              <a:ext uri="{FF2B5EF4-FFF2-40B4-BE49-F238E27FC236}">
                <a16:creationId xmlns:a16="http://schemas.microsoft.com/office/drawing/2014/main" id="{7AB7E4AC-1DDF-8C40-9406-9C2F7D4DADE2}"/>
              </a:ext>
            </a:extLst>
          </p:cNvPr>
          <p:cNvSpPr>
            <a:spLocks noGrp="1"/>
          </p:cNvSpPr>
          <p:nvPr>
            <p:ph idx="1"/>
          </p:nvPr>
        </p:nvSpPr>
        <p:spPr>
          <a:xfrm>
            <a:off x="1154954" y="2603500"/>
            <a:ext cx="8825659" cy="4254500"/>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200" b="1" dirty="0"/>
              <a:t>Above </a:t>
            </a:r>
            <a:r>
              <a:rPr lang="en-US" sz="2200" b="1" dirty="0" err="1"/>
              <a:t>displot</a:t>
            </a:r>
            <a:r>
              <a:rPr lang="en-US" sz="2200" b="1" dirty="0"/>
              <a:t> shows the majority of people abandon their shopping cart sometimes</a:t>
            </a:r>
          </a:p>
        </p:txBody>
      </p:sp>
      <p:pic>
        <p:nvPicPr>
          <p:cNvPr id="7" name="Picture 6">
            <a:extLst>
              <a:ext uri="{FF2B5EF4-FFF2-40B4-BE49-F238E27FC236}">
                <a16:creationId xmlns:a16="http://schemas.microsoft.com/office/drawing/2014/main" id="{E4F37D9F-3192-BE46-94F9-C1D443E7BB44}"/>
              </a:ext>
            </a:extLst>
          </p:cNvPr>
          <p:cNvPicPr/>
          <p:nvPr/>
        </p:nvPicPr>
        <p:blipFill>
          <a:blip r:embed="rId2"/>
          <a:stretch>
            <a:fillRect/>
          </a:stretch>
        </p:blipFill>
        <p:spPr>
          <a:xfrm>
            <a:off x="2953181" y="2603500"/>
            <a:ext cx="5727700" cy="3469005"/>
          </a:xfrm>
          <a:prstGeom prst="rect">
            <a:avLst/>
          </a:prstGeom>
          <a:effectLst>
            <a:outerShdw blurRad="50800" dist="50800" dir="5400000" algn="ctr" rotWithShape="0">
              <a:schemeClr val="tx1"/>
            </a:outerShdw>
          </a:effectLst>
        </p:spPr>
      </p:pic>
      <p:sp>
        <p:nvSpPr>
          <p:cNvPr id="6" name="TextBox 5">
            <a:extLst>
              <a:ext uri="{FF2B5EF4-FFF2-40B4-BE49-F238E27FC236}">
                <a16:creationId xmlns:a16="http://schemas.microsoft.com/office/drawing/2014/main" id="{B416D9CF-EC25-8844-AEF6-A23417DA7484}"/>
              </a:ext>
            </a:extLst>
          </p:cNvPr>
          <p:cNvSpPr txBox="1"/>
          <p:nvPr/>
        </p:nvSpPr>
        <p:spPr>
          <a:xfrm>
            <a:off x="1408386" y="984178"/>
            <a:ext cx="8313683" cy="584775"/>
          </a:xfrm>
          <a:prstGeom prst="rect">
            <a:avLst/>
          </a:prstGeom>
          <a:noFill/>
        </p:spPr>
        <p:txBody>
          <a:bodyPr wrap="square" rtlCol="0">
            <a:spAutoFit/>
          </a:bodyPr>
          <a:lstStyle/>
          <a:p>
            <a:r>
              <a:rPr lang="en-US" sz="3200" dirty="0" err="1">
                <a:solidFill>
                  <a:schemeClr val="bg2"/>
                </a:solidFill>
              </a:rPr>
              <a:t>Displot</a:t>
            </a:r>
            <a:r>
              <a:rPr lang="en-US" sz="3200" dirty="0">
                <a:solidFill>
                  <a:schemeClr val="bg2"/>
                </a:solidFill>
              </a:rPr>
              <a:t> representation</a:t>
            </a:r>
          </a:p>
        </p:txBody>
      </p:sp>
    </p:spTree>
    <p:extLst>
      <p:ext uri="{BB962C8B-B14F-4D97-AF65-F5344CB8AC3E}">
        <p14:creationId xmlns:p14="http://schemas.microsoft.com/office/powerpoint/2010/main" val="13574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DD99-11B7-8540-8523-656460B5E255}"/>
              </a:ext>
            </a:extLst>
          </p:cNvPr>
          <p:cNvSpPr>
            <a:spLocks noGrp="1"/>
          </p:cNvSpPr>
          <p:nvPr>
            <p:ph type="title"/>
          </p:nvPr>
        </p:nvSpPr>
        <p:spPr/>
        <p:txBody>
          <a:bodyPr/>
          <a:lstStyle/>
          <a:p>
            <a:r>
              <a:rPr lang="en-US" sz="2800" dirty="0" err="1"/>
              <a:t>Countplot</a:t>
            </a:r>
            <a:r>
              <a:rPr lang="en-US" sz="2800" dirty="0"/>
              <a:t> Representation</a:t>
            </a:r>
          </a:p>
        </p:txBody>
      </p:sp>
      <p:sp>
        <p:nvSpPr>
          <p:cNvPr id="3" name="Content Placeholder 2">
            <a:extLst>
              <a:ext uri="{FF2B5EF4-FFF2-40B4-BE49-F238E27FC236}">
                <a16:creationId xmlns:a16="http://schemas.microsoft.com/office/drawing/2014/main" id="{BEB4963C-D98D-9B4D-9CCE-2E5B0636484B}"/>
              </a:ext>
            </a:extLst>
          </p:cNvPr>
          <p:cNvSpPr>
            <a:spLocks noGrp="1"/>
          </p:cNvSpPr>
          <p:nvPr>
            <p:ph idx="1"/>
          </p:nvPr>
        </p:nvSpPr>
        <p:spPr>
          <a:xfrm>
            <a:off x="1154954" y="2603500"/>
            <a:ext cx="8825659" cy="4107266"/>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b="1" dirty="0"/>
              <a:t>Above </a:t>
            </a:r>
            <a:r>
              <a:rPr lang="en-US" sz="2400" b="1" dirty="0" err="1"/>
              <a:t>countplot</a:t>
            </a:r>
            <a:r>
              <a:rPr lang="en-US" sz="2400" b="1" dirty="0"/>
              <a:t> shows the maximum customers have done online purchase less than 10 times in a year</a:t>
            </a:r>
          </a:p>
        </p:txBody>
      </p:sp>
      <p:pic>
        <p:nvPicPr>
          <p:cNvPr id="4" name="Picture 3">
            <a:extLst>
              <a:ext uri="{FF2B5EF4-FFF2-40B4-BE49-F238E27FC236}">
                <a16:creationId xmlns:a16="http://schemas.microsoft.com/office/drawing/2014/main" id="{90CDA82C-250F-5E47-ADEE-34A36DDC6DFB}"/>
              </a:ext>
            </a:extLst>
          </p:cNvPr>
          <p:cNvPicPr/>
          <p:nvPr/>
        </p:nvPicPr>
        <p:blipFill>
          <a:blip r:embed="rId2"/>
          <a:stretch>
            <a:fillRect/>
          </a:stretch>
        </p:blipFill>
        <p:spPr>
          <a:xfrm>
            <a:off x="2829194" y="2485046"/>
            <a:ext cx="5727700" cy="306578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35155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DF13-4B61-124F-AE85-E2F47E3EFB31}"/>
              </a:ext>
            </a:extLst>
          </p:cNvPr>
          <p:cNvSpPr>
            <a:spLocks noGrp="1"/>
          </p:cNvSpPr>
          <p:nvPr>
            <p:ph type="title"/>
          </p:nvPr>
        </p:nvSpPr>
        <p:spPr/>
        <p:txBody>
          <a:bodyPr/>
          <a:lstStyle/>
          <a:p>
            <a:r>
              <a:rPr lang="en-US" sz="2800" dirty="0" err="1"/>
              <a:t>Countplot</a:t>
            </a:r>
            <a:r>
              <a:rPr lang="en-US" sz="2800" dirty="0"/>
              <a:t> representation</a:t>
            </a:r>
          </a:p>
        </p:txBody>
      </p:sp>
      <p:sp>
        <p:nvSpPr>
          <p:cNvPr id="3" name="Content Placeholder 2">
            <a:extLst>
              <a:ext uri="{FF2B5EF4-FFF2-40B4-BE49-F238E27FC236}">
                <a16:creationId xmlns:a16="http://schemas.microsoft.com/office/drawing/2014/main" id="{F8A26882-8EDF-9D4C-9476-D68DF233C2B5}"/>
              </a:ext>
            </a:extLst>
          </p:cNvPr>
          <p:cNvSpPr>
            <a:spLocks noGrp="1"/>
          </p:cNvSpPr>
          <p:nvPr>
            <p:ph idx="1"/>
          </p:nvPr>
        </p:nvSpPr>
        <p:spPr>
          <a:xfrm>
            <a:off x="1154954" y="2603500"/>
            <a:ext cx="8825659" cy="42545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b="1" dirty="0"/>
              <a:t>Above </a:t>
            </a:r>
            <a:r>
              <a:rPr lang="en-US" sz="2400" b="1" dirty="0" err="1"/>
              <a:t>countplot</a:t>
            </a:r>
            <a:r>
              <a:rPr lang="en-US" sz="2400" b="1" dirty="0"/>
              <a:t> shows majority of customer follow search engine to arrive at your </a:t>
            </a:r>
            <a:r>
              <a:rPr lang="en-US" sz="2400" b="1" dirty="0" err="1"/>
              <a:t>favourite</a:t>
            </a:r>
            <a:r>
              <a:rPr lang="en-US" sz="2400" b="1" dirty="0"/>
              <a:t> online store</a:t>
            </a:r>
          </a:p>
        </p:txBody>
      </p:sp>
      <p:pic>
        <p:nvPicPr>
          <p:cNvPr id="5" name="Picture 4">
            <a:extLst>
              <a:ext uri="{FF2B5EF4-FFF2-40B4-BE49-F238E27FC236}">
                <a16:creationId xmlns:a16="http://schemas.microsoft.com/office/drawing/2014/main" id="{8EE0CD02-256A-9046-A494-11E06E82229A}"/>
              </a:ext>
            </a:extLst>
          </p:cNvPr>
          <p:cNvPicPr/>
          <p:nvPr/>
        </p:nvPicPr>
        <p:blipFill>
          <a:blip r:embed="rId2"/>
          <a:stretch>
            <a:fillRect/>
          </a:stretch>
        </p:blipFill>
        <p:spPr>
          <a:xfrm>
            <a:off x="2860191" y="2603500"/>
            <a:ext cx="5727700" cy="269494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501683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3BCE-BC9D-C444-A343-33A4C2D9BC52}"/>
              </a:ext>
            </a:extLst>
          </p:cNvPr>
          <p:cNvSpPr>
            <a:spLocks noGrp="1"/>
          </p:cNvSpPr>
          <p:nvPr>
            <p:ph type="title"/>
          </p:nvPr>
        </p:nvSpPr>
        <p:spPr/>
        <p:txBody>
          <a:bodyPr/>
          <a:lstStyle/>
          <a:p>
            <a:r>
              <a:rPr lang="en-US" sz="2800" dirty="0" err="1"/>
              <a:t>Barplot</a:t>
            </a:r>
            <a:r>
              <a:rPr lang="en-US" sz="2800" dirty="0"/>
              <a:t> representation</a:t>
            </a:r>
          </a:p>
        </p:txBody>
      </p:sp>
      <p:sp>
        <p:nvSpPr>
          <p:cNvPr id="3" name="Content Placeholder 2">
            <a:extLst>
              <a:ext uri="{FF2B5EF4-FFF2-40B4-BE49-F238E27FC236}">
                <a16:creationId xmlns:a16="http://schemas.microsoft.com/office/drawing/2014/main" id="{98149D07-29A3-9747-B2DA-7429AF41F695}"/>
              </a:ext>
            </a:extLst>
          </p:cNvPr>
          <p:cNvSpPr>
            <a:spLocks noGrp="1"/>
          </p:cNvSpPr>
          <p:nvPr>
            <p:ph idx="1"/>
          </p:nvPr>
        </p:nvSpPr>
        <p:spPr>
          <a:xfrm>
            <a:off x="1154954" y="2603500"/>
            <a:ext cx="8825659" cy="42545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b="1" dirty="0"/>
              <a:t>Above </a:t>
            </a:r>
            <a:r>
              <a:rPr lang="en-US" sz="2400" b="1" dirty="0" err="1"/>
              <a:t>barplot</a:t>
            </a:r>
            <a:r>
              <a:rPr lang="en-US" sz="2400" b="1" dirty="0"/>
              <a:t> shows male of age between 31-40 years have maximum no of years of shopping online </a:t>
            </a:r>
          </a:p>
        </p:txBody>
      </p:sp>
      <p:pic>
        <p:nvPicPr>
          <p:cNvPr id="4" name="Picture 3">
            <a:extLst>
              <a:ext uri="{FF2B5EF4-FFF2-40B4-BE49-F238E27FC236}">
                <a16:creationId xmlns:a16="http://schemas.microsoft.com/office/drawing/2014/main" id="{77BB024D-A794-8B44-94D8-D89D8FBDF137}"/>
              </a:ext>
            </a:extLst>
          </p:cNvPr>
          <p:cNvPicPr/>
          <p:nvPr/>
        </p:nvPicPr>
        <p:blipFill>
          <a:blip r:embed="rId2"/>
          <a:stretch>
            <a:fillRect/>
          </a:stretch>
        </p:blipFill>
        <p:spPr>
          <a:xfrm>
            <a:off x="2703933" y="2603500"/>
            <a:ext cx="5727700" cy="2548255"/>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490554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DF27-E5A3-BC47-948B-709E9F001883}"/>
              </a:ext>
            </a:extLst>
          </p:cNvPr>
          <p:cNvSpPr>
            <a:spLocks noGrp="1"/>
          </p:cNvSpPr>
          <p:nvPr>
            <p:ph type="title"/>
          </p:nvPr>
        </p:nvSpPr>
        <p:spPr/>
        <p:txBody>
          <a:bodyPr/>
          <a:lstStyle/>
          <a:p>
            <a:r>
              <a:rPr lang="en-US" sz="2800" dirty="0" err="1"/>
              <a:t>Displot</a:t>
            </a:r>
            <a:r>
              <a:rPr lang="en-US" sz="2800" dirty="0"/>
              <a:t> Representation</a:t>
            </a:r>
          </a:p>
        </p:txBody>
      </p:sp>
      <p:sp>
        <p:nvSpPr>
          <p:cNvPr id="3" name="Content Placeholder 2">
            <a:extLst>
              <a:ext uri="{FF2B5EF4-FFF2-40B4-BE49-F238E27FC236}">
                <a16:creationId xmlns:a16="http://schemas.microsoft.com/office/drawing/2014/main" id="{092B71B5-7CD4-0944-8FB4-0CA9CD5EEB0B}"/>
              </a:ext>
            </a:extLst>
          </p:cNvPr>
          <p:cNvSpPr>
            <a:spLocks noGrp="1"/>
          </p:cNvSpPr>
          <p:nvPr>
            <p:ph idx="1"/>
          </p:nvPr>
        </p:nvSpPr>
        <p:spPr>
          <a:xfrm>
            <a:off x="1154954" y="2603500"/>
            <a:ext cx="8825659" cy="42545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b="1" dirty="0"/>
              <a:t>Above </a:t>
            </a:r>
            <a:r>
              <a:rPr lang="en-US" sz="2400" b="1" dirty="0" err="1"/>
              <a:t>displot</a:t>
            </a:r>
            <a:r>
              <a:rPr lang="en-US" sz="2400" b="1" dirty="0"/>
              <a:t> shows that majority of customer prefer credit/debit cards for payment options</a:t>
            </a:r>
          </a:p>
        </p:txBody>
      </p:sp>
      <p:pic>
        <p:nvPicPr>
          <p:cNvPr id="4" name="Picture 3">
            <a:extLst>
              <a:ext uri="{FF2B5EF4-FFF2-40B4-BE49-F238E27FC236}">
                <a16:creationId xmlns:a16="http://schemas.microsoft.com/office/drawing/2014/main" id="{0F1564AE-27A1-A94A-B0F0-344D14C83E4F}"/>
              </a:ext>
            </a:extLst>
          </p:cNvPr>
          <p:cNvPicPr/>
          <p:nvPr/>
        </p:nvPicPr>
        <p:blipFill>
          <a:blip r:embed="rId2"/>
          <a:stretch>
            <a:fillRect/>
          </a:stretch>
        </p:blipFill>
        <p:spPr>
          <a:xfrm>
            <a:off x="2519228" y="2603500"/>
            <a:ext cx="5727700" cy="267589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624351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28D0-EA26-0A41-B886-534157CFBC97}"/>
              </a:ext>
            </a:extLst>
          </p:cNvPr>
          <p:cNvSpPr>
            <a:spLocks noGrp="1"/>
          </p:cNvSpPr>
          <p:nvPr>
            <p:ph type="title"/>
          </p:nvPr>
        </p:nvSpPr>
        <p:spPr/>
        <p:txBody>
          <a:bodyPr/>
          <a:lstStyle/>
          <a:p>
            <a:r>
              <a:rPr lang="en-US" sz="2800" dirty="0" err="1"/>
              <a:t>Countplot</a:t>
            </a:r>
            <a:r>
              <a:rPr lang="en-US" sz="2800" dirty="0"/>
              <a:t> representation</a:t>
            </a:r>
          </a:p>
        </p:txBody>
      </p:sp>
      <p:sp>
        <p:nvSpPr>
          <p:cNvPr id="3" name="Content Placeholder 2">
            <a:extLst>
              <a:ext uri="{FF2B5EF4-FFF2-40B4-BE49-F238E27FC236}">
                <a16:creationId xmlns:a16="http://schemas.microsoft.com/office/drawing/2014/main" id="{B5DEDD52-1DF2-B34B-B17C-71788E6F7E87}"/>
              </a:ext>
            </a:extLst>
          </p:cNvPr>
          <p:cNvSpPr>
            <a:spLocks noGrp="1"/>
          </p:cNvSpPr>
          <p:nvPr>
            <p:ph idx="1"/>
          </p:nvPr>
        </p:nvSpPr>
        <p:spPr>
          <a:xfrm>
            <a:off x="1154954" y="2603500"/>
            <a:ext cx="8825659" cy="42545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b="1" dirty="0"/>
              <a:t>Above </a:t>
            </a:r>
            <a:r>
              <a:rPr lang="en-US" sz="2400" b="1" dirty="0" err="1"/>
              <a:t>countplot</a:t>
            </a:r>
            <a:r>
              <a:rPr lang="en-US" sz="2400" b="1" dirty="0"/>
              <a:t> shows that mostly customer strongly agree with the user friendly interface of the website</a:t>
            </a:r>
          </a:p>
        </p:txBody>
      </p:sp>
      <p:pic>
        <p:nvPicPr>
          <p:cNvPr id="4" name="Picture 3">
            <a:extLst>
              <a:ext uri="{FF2B5EF4-FFF2-40B4-BE49-F238E27FC236}">
                <a16:creationId xmlns:a16="http://schemas.microsoft.com/office/drawing/2014/main" id="{6A0F1A16-5F3F-264F-9967-5CBAF8431F70}"/>
              </a:ext>
            </a:extLst>
          </p:cNvPr>
          <p:cNvPicPr/>
          <p:nvPr/>
        </p:nvPicPr>
        <p:blipFill>
          <a:blip r:embed="rId2"/>
          <a:stretch>
            <a:fillRect/>
          </a:stretch>
        </p:blipFill>
        <p:spPr>
          <a:xfrm>
            <a:off x="2844692" y="2603500"/>
            <a:ext cx="5727700" cy="269621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427529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1C15-55B7-EB49-A668-14309B4D9F04}"/>
              </a:ext>
            </a:extLst>
          </p:cNvPr>
          <p:cNvSpPr>
            <a:spLocks noGrp="1"/>
          </p:cNvSpPr>
          <p:nvPr>
            <p:ph type="title"/>
          </p:nvPr>
        </p:nvSpPr>
        <p:spPr/>
        <p:txBody>
          <a:bodyPr/>
          <a:lstStyle/>
          <a:p>
            <a:r>
              <a:rPr lang="en-US" sz="2800" dirty="0" err="1"/>
              <a:t>Countplot</a:t>
            </a:r>
            <a:r>
              <a:rPr lang="en-US" sz="2800" dirty="0"/>
              <a:t> representation</a:t>
            </a:r>
          </a:p>
        </p:txBody>
      </p:sp>
      <p:sp>
        <p:nvSpPr>
          <p:cNvPr id="3" name="Content Placeholder 2">
            <a:extLst>
              <a:ext uri="{FF2B5EF4-FFF2-40B4-BE49-F238E27FC236}">
                <a16:creationId xmlns:a16="http://schemas.microsoft.com/office/drawing/2014/main" id="{DA330E5C-B96C-C44C-B803-F18595B66911}"/>
              </a:ext>
            </a:extLst>
          </p:cNvPr>
          <p:cNvSpPr>
            <a:spLocks noGrp="1"/>
          </p:cNvSpPr>
          <p:nvPr>
            <p:ph idx="1"/>
          </p:nvPr>
        </p:nvSpPr>
        <p:spPr>
          <a:xfrm>
            <a:off x="1154954" y="2603500"/>
            <a:ext cx="8825659" cy="42545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b="1" dirty="0"/>
              <a:t>Above </a:t>
            </a:r>
            <a:r>
              <a:rPr lang="en-US" sz="2400" b="1" dirty="0" err="1"/>
              <a:t>countplot</a:t>
            </a:r>
            <a:r>
              <a:rPr lang="en-US" sz="2400" b="1" dirty="0"/>
              <a:t> shows that majority of customer agree on getting value for money spent</a:t>
            </a:r>
          </a:p>
        </p:txBody>
      </p:sp>
      <p:pic>
        <p:nvPicPr>
          <p:cNvPr id="4" name="Picture 3">
            <a:extLst>
              <a:ext uri="{FF2B5EF4-FFF2-40B4-BE49-F238E27FC236}">
                <a16:creationId xmlns:a16="http://schemas.microsoft.com/office/drawing/2014/main" id="{7677398E-B1E5-574E-8A25-77AC8C11F99D}"/>
              </a:ext>
            </a:extLst>
          </p:cNvPr>
          <p:cNvPicPr/>
          <p:nvPr/>
        </p:nvPicPr>
        <p:blipFill>
          <a:blip r:embed="rId2"/>
          <a:stretch>
            <a:fillRect/>
          </a:stretch>
        </p:blipFill>
        <p:spPr>
          <a:xfrm>
            <a:off x="2844693" y="2603500"/>
            <a:ext cx="5727700" cy="277368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22021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12922"/>
            <a:ext cx="8761413" cy="967710"/>
          </a:xfrm>
        </p:spPr>
        <p:txBody>
          <a:bodyPr/>
          <a:lstStyle/>
          <a:p>
            <a:br>
              <a:rPr lang="en-IN" b="1" dirty="0"/>
            </a:br>
            <a:r>
              <a:rPr lang="en-IN" b="1" dirty="0"/>
              <a:t>CONCLUSION </a:t>
            </a:r>
            <a:br>
              <a:rPr lang="en-GB" dirty="0"/>
            </a:br>
            <a:endParaRPr lang="en-US" dirty="0"/>
          </a:p>
        </p:txBody>
      </p:sp>
      <p:sp>
        <p:nvSpPr>
          <p:cNvPr id="3" name="Content Placeholder 2"/>
          <p:cNvSpPr>
            <a:spLocks noGrp="1"/>
          </p:cNvSpPr>
          <p:nvPr>
            <p:ph idx="1"/>
          </p:nvPr>
        </p:nvSpPr>
        <p:spPr/>
        <p:txBody>
          <a:bodyPr>
            <a:normAutofit/>
          </a:bodyPr>
          <a:lstStyle/>
          <a:p>
            <a:pPr marL="0" indent="0">
              <a:buNone/>
            </a:pPr>
            <a:r>
              <a:rPr lang="en-IN" dirty="0"/>
              <a:t>Key Findings and Conclusions of the EDA</a:t>
            </a:r>
            <a:endParaRPr lang="en-GB" dirty="0"/>
          </a:p>
          <a:p>
            <a:pPr lvl="0"/>
            <a:r>
              <a:rPr lang="en-US" b="1" dirty="0"/>
              <a:t>people of age between 31-40 Shoppe more than others .</a:t>
            </a:r>
          </a:p>
          <a:p>
            <a:pPr lvl="0"/>
            <a:r>
              <a:rPr lang="en-US" b="1" dirty="0"/>
              <a:t>majority of people abandon their shopping cart sometimes .</a:t>
            </a:r>
          </a:p>
          <a:p>
            <a:pPr lvl="0"/>
            <a:r>
              <a:rPr lang="en-US" b="1" dirty="0"/>
              <a:t>majority of customer follow search engine to arrive at your favorite online store.</a:t>
            </a:r>
          </a:p>
          <a:p>
            <a:pPr lvl="0"/>
            <a:r>
              <a:rPr lang="en-IN" dirty="0"/>
              <a:t> </a:t>
            </a:r>
            <a:r>
              <a:rPr lang="en-US" b="1" dirty="0"/>
              <a:t>majority of customer prefer credit/debit cards for payment options .</a:t>
            </a:r>
          </a:p>
          <a:p>
            <a:pPr lvl="0"/>
            <a:r>
              <a:rPr lang="en-US" b="1" dirty="0"/>
              <a:t>majority of customer agree on getting value for money spent.</a:t>
            </a:r>
            <a:endParaRPr lang="en-US" dirty="0"/>
          </a:p>
        </p:txBody>
      </p:sp>
    </p:spTree>
    <p:extLst>
      <p:ext uri="{BB962C8B-B14F-4D97-AF65-F5344CB8AC3E}">
        <p14:creationId xmlns:p14="http://schemas.microsoft.com/office/powerpoint/2010/main" val="146266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br>
              <a:rPr lang="en-US" b="1" dirty="0"/>
            </a:br>
            <a:br>
              <a:rPr lang="en-US" b="1" dirty="0"/>
            </a:br>
            <a:r>
              <a:rPr lang="en-US" sz="4900" b="1" u="sng" dirty="0"/>
              <a:t>INTRODUCTION </a:t>
            </a:r>
            <a:br>
              <a:rPr lang="en-US" b="1" dirty="0"/>
            </a:br>
            <a:br>
              <a:rPr lang="en-US" dirty="0"/>
            </a:br>
            <a:br>
              <a:rPr lang="en-US" b="1" dirty="0"/>
            </a:b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lphaUcPeriod"/>
            </a:pPr>
            <a:r>
              <a:rPr lang="en-US" sz="3000" b="1" dirty="0"/>
              <a:t>Business Problem Framing</a:t>
            </a:r>
          </a:p>
          <a:p>
            <a:endParaRPr lang="en-US" b="1" dirty="0"/>
          </a:p>
          <a:p>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a:t>
            </a:r>
          </a:p>
          <a:p>
            <a:r>
              <a:rPr lang="en-IN" dirty="0"/>
              <a:t>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a:t>
            </a:r>
          </a:p>
          <a:p>
            <a:r>
              <a:rPr lang="en-IN" dirty="0"/>
              <a:t>The combination of both utilitarian value and hedonistic values are needed to affect the repeat purchase intention (loyalty) positively</a:t>
            </a:r>
            <a:endParaRPr lang="en-US" sz="2800" dirty="0"/>
          </a:p>
          <a:p>
            <a:pPr lvl="2"/>
            <a:endParaRPr lang="en-US" sz="2800" dirty="0"/>
          </a:p>
          <a:p>
            <a:endParaRPr lang="en-US" dirty="0"/>
          </a:p>
        </p:txBody>
      </p:sp>
    </p:spTree>
    <p:extLst>
      <p:ext uri="{BB962C8B-B14F-4D97-AF65-F5344CB8AC3E}">
        <p14:creationId xmlns:p14="http://schemas.microsoft.com/office/powerpoint/2010/main" val="153882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339E5-C1D8-8640-A8AE-E19351E353DD}"/>
              </a:ext>
            </a:extLst>
          </p:cNvPr>
          <p:cNvSpPr>
            <a:spLocks noGrp="1"/>
          </p:cNvSpPr>
          <p:nvPr>
            <p:ph idx="1"/>
          </p:nvPr>
        </p:nvSpPr>
        <p:spPr/>
        <p:txBody>
          <a:bodyPr>
            <a:normAutofit/>
          </a:bodyPr>
          <a:lstStyle/>
          <a:p>
            <a:r>
              <a:rPr lang="en-US" sz="5400" b="1" u="sng" dirty="0"/>
              <a:t>END OF PRESENTATION</a:t>
            </a:r>
          </a:p>
        </p:txBody>
      </p:sp>
    </p:spTree>
    <p:extLst>
      <p:ext uri="{BB962C8B-B14F-4D97-AF65-F5344CB8AC3E}">
        <p14:creationId xmlns:p14="http://schemas.microsoft.com/office/powerpoint/2010/main" val="173066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data is collected from the Indian online shoppers. Results indicate the e-retail success factors, which are very much critical for customer satisfaction.</a:t>
            </a:r>
            <a:endParaRPr lang="en-IN" sz="2000" dirty="0"/>
          </a:p>
          <a:p>
            <a:endParaRPr lang="en-US" dirty="0"/>
          </a:p>
        </p:txBody>
      </p:sp>
    </p:spTree>
    <p:extLst>
      <p:ext uri="{BB962C8B-B14F-4D97-AF65-F5344CB8AC3E}">
        <p14:creationId xmlns:p14="http://schemas.microsoft.com/office/powerpoint/2010/main" val="159798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E6A5-382E-C04A-A2B9-78A47E441FCA}"/>
              </a:ext>
            </a:extLst>
          </p:cNvPr>
          <p:cNvSpPr>
            <a:spLocks noGrp="1"/>
          </p:cNvSpPr>
          <p:nvPr>
            <p:ph type="title"/>
          </p:nvPr>
        </p:nvSpPr>
        <p:spPr/>
        <p:txBody>
          <a:bodyPr/>
          <a:lstStyle/>
          <a:p>
            <a:r>
              <a:rPr lang="en-US" b="1" dirty="0"/>
              <a:t>B.  Explanatory Data Analysis</a:t>
            </a:r>
            <a:endParaRPr lang="en-US" dirty="0"/>
          </a:p>
        </p:txBody>
      </p:sp>
      <p:sp>
        <p:nvSpPr>
          <p:cNvPr id="5" name="Content Placeholder 4">
            <a:extLst>
              <a:ext uri="{FF2B5EF4-FFF2-40B4-BE49-F238E27FC236}">
                <a16:creationId xmlns:a16="http://schemas.microsoft.com/office/drawing/2014/main" id="{8413DBC6-A44E-A44F-91C6-D8AC56512395}"/>
              </a:ext>
            </a:extLst>
          </p:cNvPr>
          <p:cNvSpPr>
            <a:spLocks noGrp="1"/>
          </p:cNvSpPr>
          <p:nvPr>
            <p:ph idx="1"/>
          </p:nvPr>
        </p:nvSpPr>
        <p:spPr>
          <a:xfrm>
            <a:off x="1154954" y="2603499"/>
            <a:ext cx="8825659" cy="414414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Importing the dataset from the source file provided .</a:t>
            </a:r>
          </a:p>
        </p:txBody>
      </p:sp>
      <p:pic>
        <p:nvPicPr>
          <p:cNvPr id="7" name="Content Placeholder 3">
            <a:extLst>
              <a:ext uri="{FF2B5EF4-FFF2-40B4-BE49-F238E27FC236}">
                <a16:creationId xmlns:a16="http://schemas.microsoft.com/office/drawing/2014/main" id="{2D1E2DF2-0AA7-924C-86CC-9DA98ED50859}"/>
              </a:ext>
            </a:extLst>
          </p:cNvPr>
          <p:cNvPicPr/>
          <p:nvPr/>
        </p:nvPicPr>
        <p:blipFill>
          <a:blip r:embed="rId2"/>
          <a:stretch>
            <a:fillRect/>
          </a:stretch>
        </p:blipFill>
        <p:spPr>
          <a:xfrm>
            <a:off x="3020016" y="2319940"/>
            <a:ext cx="5311140" cy="341630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94897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2D2E-8935-8B4C-8CCD-AD3EBFDEB7E8}"/>
              </a:ext>
            </a:extLst>
          </p:cNvPr>
          <p:cNvSpPr>
            <a:spLocks noGrp="1"/>
          </p:cNvSpPr>
          <p:nvPr>
            <p:ph type="title"/>
          </p:nvPr>
        </p:nvSpPr>
        <p:spPr/>
        <p:txBody>
          <a:bodyPr/>
          <a:lstStyle/>
          <a:p>
            <a:r>
              <a:rPr lang="en-US" dirty="0"/>
              <a:t>Dataset Datatypes </a:t>
            </a:r>
          </a:p>
        </p:txBody>
      </p:sp>
      <p:sp>
        <p:nvSpPr>
          <p:cNvPr id="3" name="Content Placeholder 2">
            <a:extLst>
              <a:ext uri="{FF2B5EF4-FFF2-40B4-BE49-F238E27FC236}">
                <a16:creationId xmlns:a16="http://schemas.microsoft.com/office/drawing/2014/main" id="{16C7377E-5F38-6145-A030-6D99A2A95833}"/>
              </a:ext>
            </a:extLst>
          </p:cNvPr>
          <p:cNvSpPr>
            <a:spLocks noGrp="1"/>
          </p:cNvSpPr>
          <p:nvPr>
            <p:ph idx="1"/>
          </p:nvPr>
        </p:nvSpPr>
        <p:spPr>
          <a:xfrm>
            <a:off x="1154954" y="2603499"/>
            <a:ext cx="8825659" cy="4045273"/>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Above image displays the datatypes of various columns.</a:t>
            </a:r>
          </a:p>
        </p:txBody>
      </p:sp>
      <p:pic>
        <p:nvPicPr>
          <p:cNvPr id="5" name="Picture 4">
            <a:extLst>
              <a:ext uri="{FF2B5EF4-FFF2-40B4-BE49-F238E27FC236}">
                <a16:creationId xmlns:a16="http://schemas.microsoft.com/office/drawing/2014/main" id="{AEFE24B9-138E-3E4A-996A-C564F31C4474}"/>
              </a:ext>
            </a:extLst>
          </p:cNvPr>
          <p:cNvPicPr/>
          <p:nvPr/>
        </p:nvPicPr>
        <p:blipFill>
          <a:blip r:embed="rId2"/>
          <a:stretch>
            <a:fillRect/>
          </a:stretch>
        </p:blipFill>
        <p:spPr>
          <a:xfrm>
            <a:off x="2860729" y="2339754"/>
            <a:ext cx="5943600" cy="3790315"/>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31013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B33F-FE92-2246-909D-7FF0C3492964}"/>
              </a:ext>
            </a:extLst>
          </p:cNvPr>
          <p:cNvSpPr>
            <a:spLocks noGrp="1"/>
          </p:cNvSpPr>
          <p:nvPr>
            <p:ph type="title"/>
          </p:nvPr>
        </p:nvSpPr>
        <p:spPr/>
        <p:txBody>
          <a:bodyPr/>
          <a:lstStyle/>
          <a:p>
            <a:r>
              <a:rPr lang="en-US" dirty="0"/>
              <a:t>Dataset Shape</a:t>
            </a:r>
          </a:p>
        </p:txBody>
      </p:sp>
      <p:sp>
        <p:nvSpPr>
          <p:cNvPr id="3" name="Content Placeholder 2">
            <a:extLst>
              <a:ext uri="{FF2B5EF4-FFF2-40B4-BE49-F238E27FC236}">
                <a16:creationId xmlns:a16="http://schemas.microsoft.com/office/drawing/2014/main" id="{BCD7C8C5-24E7-AB42-A69E-A14CA59EBCF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The dataset has 269 rows and 71 columns.</a:t>
            </a:r>
          </a:p>
        </p:txBody>
      </p:sp>
      <p:pic>
        <p:nvPicPr>
          <p:cNvPr id="5" name="Picture 4">
            <a:extLst>
              <a:ext uri="{FF2B5EF4-FFF2-40B4-BE49-F238E27FC236}">
                <a16:creationId xmlns:a16="http://schemas.microsoft.com/office/drawing/2014/main" id="{77BF1F02-829A-D443-9059-387545A80DBB}"/>
              </a:ext>
            </a:extLst>
          </p:cNvPr>
          <p:cNvPicPr/>
          <p:nvPr/>
        </p:nvPicPr>
        <p:blipFill>
          <a:blip r:embed="rId2"/>
          <a:stretch>
            <a:fillRect/>
          </a:stretch>
        </p:blipFill>
        <p:spPr>
          <a:xfrm>
            <a:off x="3124200" y="3127057"/>
            <a:ext cx="5943600" cy="603885"/>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95369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70F3-8617-5942-AD57-889D9CA7DC72}"/>
              </a:ext>
            </a:extLst>
          </p:cNvPr>
          <p:cNvSpPr>
            <a:spLocks noGrp="1"/>
          </p:cNvSpPr>
          <p:nvPr>
            <p:ph type="title"/>
          </p:nvPr>
        </p:nvSpPr>
        <p:spPr/>
        <p:txBody>
          <a:bodyPr/>
          <a:lstStyle/>
          <a:p>
            <a:r>
              <a:rPr lang="en-US" dirty="0"/>
              <a:t>Dataset Columns </a:t>
            </a:r>
          </a:p>
        </p:txBody>
      </p:sp>
      <p:sp>
        <p:nvSpPr>
          <p:cNvPr id="3" name="Content Placeholder 2">
            <a:extLst>
              <a:ext uri="{FF2B5EF4-FFF2-40B4-BE49-F238E27FC236}">
                <a16:creationId xmlns:a16="http://schemas.microsoft.com/office/drawing/2014/main" id="{7B9DC7E5-7E83-1148-9C76-46ADA1D8B9E3}"/>
              </a:ext>
            </a:extLst>
          </p:cNvPr>
          <p:cNvSpPr>
            <a:spLocks noGrp="1"/>
          </p:cNvSpPr>
          <p:nvPr>
            <p:ph idx="1"/>
          </p:nvPr>
        </p:nvSpPr>
        <p:spPr>
          <a:xfrm>
            <a:off x="1154954" y="2603500"/>
            <a:ext cx="8825659" cy="409176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above image shows the various columns of the dataset</a:t>
            </a:r>
          </a:p>
          <a:p>
            <a:endParaRPr lang="en-US" dirty="0"/>
          </a:p>
        </p:txBody>
      </p:sp>
      <p:pic>
        <p:nvPicPr>
          <p:cNvPr id="4" name="Picture 3">
            <a:extLst>
              <a:ext uri="{FF2B5EF4-FFF2-40B4-BE49-F238E27FC236}">
                <a16:creationId xmlns:a16="http://schemas.microsoft.com/office/drawing/2014/main" id="{16316C70-08CD-D547-888A-62F66D60DF58}"/>
              </a:ext>
            </a:extLst>
          </p:cNvPr>
          <p:cNvPicPr/>
          <p:nvPr/>
        </p:nvPicPr>
        <p:blipFill>
          <a:blip r:embed="rId2"/>
          <a:stretch>
            <a:fillRect/>
          </a:stretch>
        </p:blipFill>
        <p:spPr>
          <a:xfrm>
            <a:off x="2703933" y="2603500"/>
            <a:ext cx="5727700" cy="342900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31904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C3B8-A098-3F49-BE46-D0D745B001B6}"/>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8476E2EF-1DD5-EE4F-A900-92136A701E46}"/>
              </a:ext>
            </a:extLst>
          </p:cNvPr>
          <p:cNvSpPr>
            <a:spLocks noGrp="1"/>
          </p:cNvSpPr>
          <p:nvPr>
            <p:ph idx="1"/>
          </p:nvPr>
        </p:nvSpPr>
        <p:spPr>
          <a:xfrm>
            <a:off x="1154954" y="2603500"/>
            <a:ext cx="8825659" cy="42545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Above image shows the datatypes , not-null values ,rows and column count of the dataset</a:t>
            </a:r>
          </a:p>
        </p:txBody>
      </p:sp>
      <p:pic>
        <p:nvPicPr>
          <p:cNvPr id="5" name="Picture 4">
            <a:extLst>
              <a:ext uri="{FF2B5EF4-FFF2-40B4-BE49-F238E27FC236}">
                <a16:creationId xmlns:a16="http://schemas.microsoft.com/office/drawing/2014/main" id="{ACD1880F-2EAE-D646-BBAA-52576B56DDC3}"/>
              </a:ext>
            </a:extLst>
          </p:cNvPr>
          <p:cNvPicPr/>
          <p:nvPr/>
        </p:nvPicPr>
        <p:blipFill>
          <a:blip r:embed="rId2"/>
          <a:stretch>
            <a:fillRect/>
          </a:stretch>
        </p:blipFill>
        <p:spPr>
          <a:xfrm>
            <a:off x="2891725" y="2603500"/>
            <a:ext cx="5943600" cy="339725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405411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EF9A-998E-CE4B-B862-263D0FE86CA0}"/>
              </a:ext>
            </a:extLst>
          </p:cNvPr>
          <p:cNvSpPr>
            <a:spLocks noGrp="1"/>
          </p:cNvSpPr>
          <p:nvPr>
            <p:ph type="title"/>
          </p:nvPr>
        </p:nvSpPr>
        <p:spPr/>
        <p:txBody>
          <a:bodyPr/>
          <a:lstStyle/>
          <a:p>
            <a:r>
              <a:rPr lang="en-US" dirty="0"/>
              <a:t>Dataset Null values </a:t>
            </a:r>
          </a:p>
        </p:txBody>
      </p:sp>
      <p:sp>
        <p:nvSpPr>
          <p:cNvPr id="3" name="Content Placeholder 2">
            <a:extLst>
              <a:ext uri="{FF2B5EF4-FFF2-40B4-BE49-F238E27FC236}">
                <a16:creationId xmlns:a16="http://schemas.microsoft.com/office/drawing/2014/main" id="{FE002A1B-B6B7-2B47-ACD8-CB195F7ED753}"/>
              </a:ext>
            </a:extLst>
          </p:cNvPr>
          <p:cNvSpPr>
            <a:spLocks noGrp="1"/>
          </p:cNvSpPr>
          <p:nvPr>
            <p:ph idx="1"/>
          </p:nvPr>
        </p:nvSpPr>
        <p:spPr>
          <a:xfrm>
            <a:off x="1154954" y="2603499"/>
            <a:ext cx="8825659" cy="4138263"/>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dataset is looking pretty clean. No data is missing in any of the features as the count for all of them is same and same as number of rows too. There are no missing or null values in the dataset. </a:t>
            </a:r>
          </a:p>
        </p:txBody>
      </p:sp>
      <p:pic>
        <p:nvPicPr>
          <p:cNvPr id="4" name="Picture 3">
            <a:extLst>
              <a:ext uri="{FF2B5EF4-FFF2-40B4-BE49-F238E27FC236}">
                <a16:creationId xmlns:a16="http://schemas.microsoft.com/office/drawing/2014/main" id="{96C14DB2-35D4-FE4F-82FC-46E043257910}"/>
              </a:ext>
            </a:extLst>
          </p:cNvPr>
          <p:cNvPicPr/>
          <p:nvPr/>
        </p:nvPicPr>
        <p:blipFill>
          <a:blip r:embed="rId2"/>
          <a:stretch>
            <a:fillRect/>
          </a:stretch>
        </p:blipFill>
        <p:spPr>
          <a:xfrm>
            <a:off x="2317750" y="3487958"/>
            <a:ext cx="5727700" cy="192786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100049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{4D4D65BB-02F1-D24D-A082-01969FCE5842}tf10001076</Template>
  <TotalTime>2176</TotalTime>
  <Words>501</Words>
  <Application>Microsoft Macintosh PowerPoint</Application>
  <PresentationFormat>Widescreen</PresentationFormat>
  <Paragraphs>176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 Boardroom</vt:lpstr>
      <vt:lpstr>PowerPoint Presentation</vt:lpstr>
      <vt:lpstr>    INTRODUCTION     </vt:lpstr>
      <vt:lpstr>PowerPoint Presentation</vt:lpstr>
      <vt:lpstr>B.  Explanatory Data Analysis</vt:lpstr>
      <vt:lpstr>Dataset Datatypes </vt:lpstr>
      <vt:lpstr>Dataset Shape</vt:lpstr>
      <vt:lpstr>Dataset Columns </vt:lpstr>
      <vt:lpstr>Dataset Information</vt:lpstr>
      <vt:lpstr>Dataset Null values </vt:lpstr>
      <vt:lpstr>C. Data Visualization</vt:lpstr>
      <vt:lpstr>Univariate and Bivariate Analysis</vt:lpstr>
      <vt:lpstr> </vt:lpstr>
      <vt:lpstr>Countplot Representation</vt:lpstr>
      <vt:lpstr>Countplot representation</vt:lpstr>
      <vt:lpstr>Barplot representation</vt:lpstr>
      <vt:lpstr>Displot Representation</vt:lpstr>
      <vt:lpstr>Countplot representation</vt:lpstr>
      <vt:lpstr>Countplot representation</vt:lpstr>
      <vt:lpstr> CONCLUSION  </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58</cp:revision>
  <dcterms:created xsi:type="dcterms:W3CDTF">2021-03-16T19:29:25Z</dcterms:created>
  <dcterms:modified xsi:type="dcterms:W3CDTF">2021-05-24T09:17:35Z</dcterms:modified>
</cp:coreProperties>
</file>