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8" r:id="rId3"/>
    <p:sldId id="260" r:id="rId4"/>
    <p:sldId id="274" r:id="rId5"/>
    <p:sldId id="262" r:id="rId6"/>
    <p:sldId id="263" r:id="rId7"/>
    <p:sldId id="264" r:id="rId8"/>
    <p:sldId id="265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66" r:id="rId18"/>
    <p:sldId id="267" r:id="rId19"/>
    <p:sldId id="268" r:id="rId20"/>
    <p:sldId id="283" r:id="rId21"/>
    <p:sldId id="284" r:id="rId22"/>
    <p:sldId id="285" r:id="rId23"/>
    <p:sldId id="269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2"/>
    <p:restoredTop sz="9444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AB8D-A5DD-5043-8668-9C31A2C1E6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AB8D-A5DD-5043-8668-9C31A2C1E6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AB8D-A5DD-5043-8668-9C31A2C1E6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AB8D-A5DD-5043-8668-9C31A2C1E6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AB8D-A5DD-5043-8668-9C31A2C1E6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AB8D-A5DD-5043-8668-9C31A2C1E6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AB8D-A5DD-5043-8668-9C31A2C1E6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AB8D-A5DD-5043-8668-9C31A2C1E6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93BAB8D-A5DD-5043-8668-9C31A2C1E6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AB8D-A5DD-5043-8668-9C31A2C1E6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AB8D-A5DD-5043-8668-9C31A2C1E6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AB8D-A5DD-5043-8668-9C31A2C1E6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AB8D-A5DD-5043-8668-9C31A2C1E6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AB8D-A5DD-5043-8668-9C31A2C1E6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AB8D-A5DD-5043-8668-9C31A2C1E6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AB8D-A5DD-5043-8668-9C31A2C1E6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AB8D-A5DD-5043-8668-9C31A2C1E6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BAB8D-A5DD-5043-8668-9C31A2C1E6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57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98285"/>
            <a:ext cx="9144000" cy="392908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500" b="1" u="sng" dirty="0"/>
              <a:t>RATINGS PREDICTION  </a:t>
            </a:r>
            <a:r>
              <a:rPr lang="en-US" sz="3600" b="1" u="sng" dirty="0"/>
              <a:t>MODEL</a:t>
            </a:r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pPr algn="l"/>
            <a:endParaRPr lang="en-US" sz="2600" dirty="0"/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Submitted by: BHAVNA PIPLANI </a:t>
            </a:r>
          </a:p>
          <a:p>
            <a:r>
              <a:rPr lang="en-US" sz="3600" b="1" u="sng" dirty="0"/>
              <a:t> </a:t>
            </a:r>
            <a:endParaRPr lang="en-US" sz="3600" u="sng" dirty="0"/>
          </a:p>
          <a:p>
            <a:endParaRPr lang="en-US" sz="3600" u="sng" dirty="0"/>
          </a:p>
        </p:txBody>
      </p:sp>
      <p:pic>
        <p:nvPicPr>
          <p:cNvPr id="1025" name="Picture 1" descr="age1image131887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3869410" cy="235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26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DD49-F9AF-4D40-8081-A7332E35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Countplot</a:t>
            </a:r>
            <a:r>
              <a:rPr lang="en-US" u="sng" dirty="0"/>
              <a:t> for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C1370-D157-9D45-81D5-53968FD43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76" y="5610386"/>
            <a:ext cx="11856203" cy="108488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sz="3000" dirty="0"/>
              <a:t>More than 12000 of records are concentrated in 5 star ratings which shows data is imbalanced.</a:t>
            </a:r>
            <a:endParaRPr lang="en-IN" sz="30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FC122-1293-5147-9393-85284B39D2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0321" y="2045776"/>
            <a:ext cx="6675120" cy="376499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3067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913C-3AE0-5546-8A4C-3C4A07B2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81" y="753228"/>
            <a:ext cx="10108202" cy="1080938"/>
          </a:xfrm>
        </p:spPr>
        <p:txBody>
          <a:bodyPr/>
          <a:lstStyle/>
          <a:p>
            <a:pPr lvl="0"/>
            <a:r>
              <a:rPr lang="en-US" b="1" u="sng" dirty="0"/>
              <a:t>  Pre-Processing Pipeline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3A1FD-CD7F-3D41-9846-AFF7A2446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80" y="5578523"/>
            <a:ext cx="11763213" cy="1279477"/>
          </a:xfrm>
        </p:spPr>
        <p:txBody>
          <a:bodyPr/>
          <a:lstStyle/>
          <a:p>
            <a:r>
              <a:rPr lang="en-US" sz="2800" dirty="0"/>
              <a:t>Data cleaning  like removing everything from the text other than alphabets , tokenization , lemmatization .</a:t>
            </a:r>
            <a:endParaRPr lang="en-IN" sz="2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FF9953-C973-2349-90F1-D3975D4EE3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3179" y="2349081"/>
            <a:ext cx="6675120" cy="276536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200101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E727-EC7D-2D46-B72B-1BA49C0E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Processed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29E8E-DF0C-3942-8EEA-7967908A1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468" y="5284921"/>
            <a:ext cx="11577233" cy="1363852"/>
          </a:xfrm>
        </p:spPr>
        <p:txBody>
          <a:bodyPr>
            <a:normAutofit fontScale="92500" lnSpcReduction="10000"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Representation of cleaned dataset for model training.</a:t>
            </a:r>
            <a:endParaRPr lang="en-IN" sz="2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F46FA-352B-0F40-8E5A-FF9883EE65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0321" y="2142302"/>
            <a:ext cx="6675120" cy="350329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2210482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2FA5-D9C1-1D40-B697-257E4739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TfidfVectorizer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715B9-7D84-4848-A17D-CEE80FE7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5424407"/>
            <a:ext cx="11268872" cy="13018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Encoding text into vectors using </a:t>
            </a:r>
            <a:r>
              <a:rPr lang="en-US" sz="2800" dirty="0" err="1"/>
              <a:t>TfidfVectorizer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A9820-7836-EB4C-A468-5DB5944649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1152" y="2603716"/>
            <a:ext cx="7733912" cy="2154263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227373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71DB-0380-BD4A-BD6E-E8ED292E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X and y variables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AE329-B963-A64A-B316-49EE307A0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5315919"/>
            <a:ext cx="11284371" cy="14103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000" dirty="0"/>
              <a:t>After all the data cleaning and data processing, X and y variables are processed for training the model.</a:t>
            </a:r>
            <a:endParaRPr lang="en-IN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A6BCB-D74F-AA44-8976-E65157791D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4142" y="3162407"/>
            <a:ext cx="6675120" cy="18435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3804041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3E2A-BD4F-6C4B-B8B8-2537B250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u="sng" dirty="0"/>
              <a:t>Data Balancing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52DC7-DEB6-3C42-AF0E-379A5D6C91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5654" y="2635244"/>
            <a:ext cx="9376732" cy="2014248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49244F-990B-9942-AAB8-5561EFB2E159}"/>
              </a:ext>
            </a:extLst>
          </p:cNvPr>
          <p:cNvSpPr txBox="1"/>
          <p:nvPr/>
        </p:nvSpPr>
        <p:spPr>
          <a:xfrm>
            <a:off x="914400" y="5610386"/>
            <a:ext cx="92679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will do oversampling using SMOTE to balance the data for data modelling</a:t>
            </a:r>
            <a:r>
              <a:rPr lang="en-US" dirty="0"/>
              <a:t>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85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4990-DB3C-C545-BF3F-954479B0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Importing Libraries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EB61B-DCE6-1740-B9C5-617B6AFB84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7647" y="2516682"/>
            <a:ext cx="6675120" cy="231807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DE51F0-B3E2-8547-917E-92879943E9A5}"/>
              </a:ext>
            </a:extLst>
          </p:cNvPr>
          <p:cNvSpPr txBox="1"/>
          <p:nvPr/>
        </p:nvSpPr>
        <p:spPr>
          <a:xfrm>
            <a:off x="867647" y="5501898"/>
            <a:ext cx="104771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Libraries and packages used for model training are listed below</a:t>
            </a:r>
            <a:endParaRPr lang="en-IN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78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sz="4000" b="1" u="sng" dirty="0"/>
              <a:t>Model Development and Evaluation </a:t>
            </a:r>
            <a:br>
              <a:rPr lang="en-GB" sz="3600" b="1" dirty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Most common techniques will fall into the following two groups: </a:t>
            </a:r>
          </a:p>
          <a:p>
            <a:r>
              <a:rPr lang="en-GB" b="1" dirty="0"/>
              <a:t>Supervised learning</a:t>
            </a:r>
            <a:r>
              <a:rPr lang="en-GB" dirty="0"/>
              <a:t>, including regression and classification models.</a:t>
            </a:r>
          </a:p>
          <a:p>
            <a:r>
              <a:rPr lang="en-GB" b="1" dirty="0"/>
              <a:t>Unsupervised learning</a:t>
            </a:r>
            <a:r>
              <a:rPr lang="en-GB" dirty="0"/>
              <a:t>, including clustering algorithms and association rules.</a:t>
            </a:r>
          </a:p>
          <a:p>
            <a:r>
              <a:rPr lang="en-US" dirty="0"/>
              <a:t>In this project I will be using </a:t>
            </a:r>
            <a:r>
              <a:rPr lang="en-US" b="1" dirty="0" err="1"/>
              <a:t>MultinomialNB</a:t>
            </a:r>
            <a:r>
              <a:rPr lang="en-US" b="1" dirty="0"/>
              <a:t>(), </a:t>
            </a:r>
            <a:r>
              <a:rPr lang="en-US" b="1" dirty="0" err="1"/>
              <a:t>LinearSVC</a:t>
            </a:r>
            <a:r>
              <a:rPr lang="en-US" b="1" dirty="0"/>
              <a:t>(), </a:t>
            </a:r>
            <a:r>
              <a:rPr lang="en-US" b="1" dirty="0" err="1"/>
              <a:t>DecisionTreeClassifier</a:t>
            </a:r>
            <a:r>
              <a:rPr lang="en-US" b="1" dirty="0"/>
              <a:t>(), </a:t>
            </a:r>
            <a:r>
              <a:rPr lang="en-US" b="1" dirty="0" err="1"/>
              <a:t>RandomForestClassifier</a:t>
            </a:r>
            <a:r>
              <a:rPr lang="en-US" b="1" dirty="0"/>
              <a:t>(), </a:t>
            </a:r>
            <a:r>
              <a:rPr lang="en-US" b="1" dirty="0" err="1"/>
              <a:t>KNeighborsClassifier</a:t>
            </a:r>
            <a:r>
              <a:rPr lang="en-US" b="1" dirty="0"/>
              <a:t>()</a:t>
            </a:r>
            <a:r>
              <a:rPr lang="en-US" dirty="0"/>
              <a:t> algorithms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2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3642F4-09DF-3E4E-9833-27FD09E50685}"/>
              </a:ext>
            </a:extLst>
          </p:cNvPr>
          <p:cNvSpPr txBox="1"/>
          <p:nvPr/>
        </p:nvSpPr>
        <p:spPr>
          <a:xfrm>
            <a:off x="294468" y="790414"/>
            <a:ext cx="1019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Finding the best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C6AD5-E848-6B4F-A373-9579DF36300D}"/>
              </a:ext>
            </a:extLst>
          </p:cNvPr>
          <p:cNvSpPr txBox="1"/>
          <p:nvPr/>
        </p:nvSpPr>
        <p:spPr>
          <a:xfrm>
            <a:off x="294468" y="5827363"/>
            <a:ext cx="116237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best performing model was </a:t>
            </a:r>
            <a:r>
              <a:rPr lang="en-US" sz="2400" dirty="0" err="1"/>
              <a:t>RandomForestClassifier</a:t>
            </a:r>
            <a:r>
              <a:rPr lang="en-US" sz="2400" dirty="0"/>
              <a:t> with more than 90% of accuracy. Also, precision and F1 score for all the ratings was pretty good.</a:t>
            </a:r>
            <a:endParaRPr lang="en-IN" sz="24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CE7B3-9C6A-2543-A9DC-B2750CAB24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3113" y="2025962"/>
            <a:ext cx="6675120" cy="380140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158765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Cross Validating the model</a:t>
            </a:r>
            <a:endParaRPr lang="en-US" sz="36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DB20F-0556-4643-ADAE-9E9A034B4F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6650" y="2460426"/>
            <a:ext cx="6675120" cy="246803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22F9CD-A805-804B-9346-79D322082B1E}"/>
              </a:ext>
            </a:extLst>
          </p:cNvPr>
          <p:cNvSpPr txBox="1"/>
          <p:nvPr/>
        </p:nvSpPr>
        <p:spPr>
          <a:xfrm>
            <a:off x="836650" y="5563892"/>
            <a:ext cx="110505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Cross validating the best performing model:  </a:t>
            </a:r>
            <a:r>
              <a:rPr lang="en-US" sz="2800" dirty="0" err="1"/>
              <a:t>RandomForestClassifier</a:t>
            </a:r>
            <a:r>
              <a:rPr lang="en-US" sz="2800" dirty="0"/>
              <a:t> model</a:t>
            </a:r>
            <a:r>
              <a:rPr lang="en-US" dirty="0"/>
              <a:t>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sz="4900" b="1" u="sng" dirty="0"/>
              <a:t>INTRODUCTION </a:t>
            </a:r>
            <a:br>
              <a:rPr lang="en-US" b="1" dirty="0"/>
            </a:br>
            <a:br>
              <a:rPr lang="en-US" dirty="0"/>
            </a:b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583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Business Problem Framing</a:t>
            </a:r>
          </a:p>
          <a:p>
            <a:endParaRPr lang="en-US" b="1" dirty="0"/>
          </a:p>
          <a:p>
            <a:r>
              <a:rPr lang="en-IN" dirty="0"/>
              <a:t>We have a client who has a website where people write different reviews for technical products. Now they are adding a new feature to their website i.e. </a:t>
            </a:r>
          </a:p>
          <a:p>
            <a:r>
              <a:rPr lang="en-IN" dirty="0"/>
              <a:t>The reviewer will have to add stars(rating) as well with the review. The rating is out 5 stars and it only has 5 options available 1 star, 2 stars, 3 stars, 4 stars, 5 stars. </a:t>
            </a:r>
          </a:p>
          <a:p>
            <a:r>
              <a:rPr lang="en-IN" dirty="0"/>
              <a:t>Now they want to predict ratings for the reviews which were written in the past and they don’t have a rating. So, we have to build an application which can predict the rating by seeing the review. </a:t>
            </a:r>
          </a:p>
          <a:p>
            <a:pPr lvl="2"/>
            <a:endParaRPr lang="en-US" sz="2800" dirty="0"/>
          </a:p>
          <a:p>
            <a:pPr lvl="2"/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29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C5A8-D36D-6945-9DDB-70D699D0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Cross validation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65233-183E-EA48-925A-C37F23E960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7647" y="2571544"/>
            <a:ext cx="9547214" cy="189196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51A5D4-E3AC-3247-A1AF-79DD9926973B}"/>
              </a:ext>
            </a:extLst>
          </p:cNvPr>
          <p:cNvSpPr txBox="1"/>
          <p:nvPr/>
        </p:nvSpPr>
        <p:spPr>
          <a:xfrm>
            <a:off x="867647" y="5269424"/>
            <a:ext cx="105081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Accuracy for validation was also proved good. Mean was around .894. And Standard Deviation was very less. </a:t>
            </a:r>
            <a:endParaRPr lang="en-IN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584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6808-A5CA-D24C-93DF-9F6CBA10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OneVsRestClassifier</a:t>
            </a:r>
            <a:endParaRPr lang="en-US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AC01E-41FA-3544-8079-C0CA7BB3F8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3331" y="1995160"/>
            <a:ext cx="6675120" cy="390969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2056A6-40EC-8B44-AB2A-FB7424FA16DE}"/>
              </a:ext>
            </a:extLst>
          </p:cNvPr>
          <p:cNvSpPr txBox="1"/>
          <p:nvPr/>
        </p:nvSpPr>
        <p:spPr>
          <a:xfrm>
            <a:off x="680321" y="5904855"/>
            <a:ext cx="102149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OneVsRestClassifier</a:t>
            </a:r>
            <a:r>
              <a:rPr lang="en-US" sz="2400" dirty="0"/>
              <a:t> used for representing the accuracy by </a:t>
            </a:r>
            <a:r>
              <a:rPr lang="en-US" sz="2400" dirty="0" err="1"/>
              <a:t>auc_roc</a:t>
            </a:r>
            <a:r>
              <a:rPr lang="en-US" sz="2400" dirty="0"/>
              <a:t> curve in multiclass classification .</a:t>
            </a:r>
            <a:endParaRPr lang="en-IN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86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F3E6-F450-F144-BECA-0E094096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Representation of AUC_ROC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F0B7A-82DF-8C4C-97C5-A232A6EF31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0321" y="2070649"/>
            <a:ext cx="6675120" cy="392557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486396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5641383"/>
            <a:ext cx="9613861" cy="1216617"/>
          </a:xfrm>
        </p:spPr>
        <p:txBody>
          <a:bodyPr/>
          <a:lstStyle/>
          <a:p>
            <a:r>
              <a:rPr lang="en-US" sz="2800" dirty="0"/>
              <a:t>Now, as the model is performing good with the score of 90% , we will save the </a:t>
            </a:r>
            <a:r>
              <a:rPr lang="en-US" sz="2800" dirty="0" err="1"/>
              <a:t>predicted_model</a:t>
            </a:r>
            <a:r>
              <a:rPr lang="en-US" sz="2800" dirty="0"/>
              <a:t> .</a:t>
            </a:r>
            <a:endParaRPr lang="en-IN" sz="2800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564EC-3A3D-FA4C-A41C-AC88E43EC514}"/>
              </a:ext>
            </a:extLst>
          </p:cNvPr>
          <p:cNvSpPr txBox="1"/>
          <p:nvPr/>
        </p:nvSpPr>
        <p:spPr>
          <a:xfrm>
            <a:off x="139485" y="759417"/>
            <a:ext cx="9624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  </a:t>
            </a:r>
            <a:r>
              <a:rPr lang="en-US" sz="3600" u="sng" dirty="0"/>
              <a:t>Saving the model--- Serialization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D3AA6-7597-B642-B3D3-20FEDA8F4E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2149" y="2264555"/>
            <a:ext cx="6675120" cy="291782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512647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CONCLUSION 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45776"/>
            <a:ext cx="9613861" cy="4812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</a:t>
            </a:r>
            <a:r>
              <a:rPr lang="en-US" sz="2800" dirty="0"/>
              <a:t>Key Findings and Conclusions of the Study:</a:t>
            </a:r>
            <a:endParaRPr lang="en-IN" sz="2800" dirty="0"/>
          </a:p>
          <a:p>
            <a:pPr lvl="0"/>
            <a:r>
              <a:rPr lang="en-US" dirty="0"/>
              <a:t>Data scraped from different e-commerce websites was uncleaned.</a:t>
            </a:r>
            <a:endParaRPr lang="en-IN" dirty="0"/>
          </a:p>
          <a:p>
            <a:pPr lvl="0"/>
            <a:r>
              <a:rPr lang="en-US" dirty="0"/>
              <a:t>Data Preprocessing using NLP was done including tokenization, lemmatization, data cleaning by removing every symbol, special characters </a:t>
            </a:r>
            <a:r>
              <a:rPr lang="en-US" dirty="0" err="1"/>
              <a:t>etc</a:t>
            </a:r>
            <a:r>
              <a:rPr lang="en-US" dirty="0"/>
              <a:t> other than alphabets.</a:t>
            </a:r>
            <a:endParaRPr lang="en-IN" dirty="0"/>
          </a:p>
          <a:p>
            <a:pPr lvl="0"/>
            <a:r>
              <a:rPr lang="en-US" dirty="0"/>
              <a:t>Data was imbalanced as the star ratings scraped from different websites were not same for 1 – 5 stars.</a:t>
            </a:r>
            <a:endParaRPr lang="en-IN" dirty="0"/>
          </a:p>
          <a:p>
            <a:pPr lvl="0"/>
            <a:r>
              <a:rPr lang="en-US" dirty="0"/>
              <a:t>SMOTE </a:t>
            </a:r>
            <a:r>
              <a:rPr lang="en-US" dirty="0" err="1"/>
              <a:t>over_sampling</a:t>
            </a:r>
            <a:r>
              <a:rPr lang="en-US" dirty="0"/>
              <a:t> was used to balance the class data</a:t>
            </a:r>
            <a:endParaRPr lang="en-IN" dirty="0"/>
          </a:p>
          <a:p>
            <a:pPr lvl="0"/>
            <a:r>
              <a:rPr lang="en-US" dirty="0" err="1"/>
              <a:t>RandomForestClassifer</a:t>
            </a:r>
            <a:r>
              <a:rPr lang="en-US" dirty="0"/>
              <a:t> was the best performing and fit model.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6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 </a:t>
            </a:r>
            <a:r>
              <a:rPr lang="en-US" b="1" u="sng" dirty="0">
                <a:latin typeface="+mn-lt"/>
              </a:rPr>
              <a:t>Explanatory Data Analysis </a:t>
            </a:r>
            <a:br>
              <a:rPr lang="en-US" sz="4800" b="1" u="sng" dirty="0"/>
            </a:br>
            <a:endParaRPr lang="en-US" sz="48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57940" y="5551714"/>
            <a:ext cx="114598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Importing the dataset from the csv file scraped from </a:t>
            </a:r>
            <a:r>
              <a:rPr lang="en-US" sz="2400" dirty="0" err="1"/>
              <a:t>amazon.in</a:t>
            </a:r>
            <a:r>
              <a:rPr lang="en-US" dirty="0"/>
              <a:t>.</a:t>
            </a:r>
            <a:endParaRPr lang="en-IN" dirty="0"/>
          </a:p>
          <a:p>
            <a:r>
              <a:rPr lang="en-US" sz="2400" dirty="0"/>
              <a:t>.</a:t>
            </a:r>
            <a:endParaRPr lang="en-IN" sz="24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B779EF-AE1D-8A48-B9B4-1582D651BE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0321" y="2078899"/>
            <a:ext cx="6675120" cy="347281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3574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1E85-658C-AA49-9DA2-7AAF99E8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 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D5659-B6AF-CB40-8FCD-2037702D512B}"/>
              </a:ext>
            </a:extLst>
          </p:cNvPr>
          <p:cNvSpPr txBox="1"/>
          <p:nvPr/>
        </p:nvSpPr>
        <p:spPr>
          <a:xfrm>
            <a:off x="680320" y="5346917"/>
            <a:ext cx="11392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Dropping the rows having null values.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3F0F4D-90A6-CC46-A52A-333B8CDB31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5654" y="2012426"/>
            <a:ext cx="6675120" cy="411932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242818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653" y="5226784"/>
            <a:ext cx="1155669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   Removing the rows with ratings having less than 1 and greater than 5.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1A06CB-DEED-5F4C-9E39-FAD93990F210}"/>
              </a:ext>
            </a:extLst>
          </p:cNvPr>
          <p:cNvSpPr txBox="1"/>
          <p:nvPr/>
        </p:nvSpPr>
        <p:spPr>
          <a:xfrm>
            <a:off x="176270" y="836908"/>
            <a:ext cx="10006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Remove Nan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F5931A-8A49-1047-98FB-30543776B3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2922" y="2758353"/>
            <a:ext cx="8307091" cy="215846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76710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485" y="4849586"/>
            <a:ext cx="1267844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sz="3200" dirty="0"/>
          </a:p>
          <a:p>
            <a:r>
              <a:rPr lang="en-US" sz="2400" dirty="0">
                <a:effectLst>
                  <a:outerShdw blurRad="50800" dist="50800" dir="5400000" sx="0" sy="0" algn="ctr">
                    <a:schemeClr val="tx1"/>
                  </a:outerShdw>
                </a:effectLst>
              </a:rPr>
              <a:t>   </a:t>
            </a:r>
          </a:p>
          <a:p>
            <a:r>
              <a:rPr lang="en-US" sz="2800" dirty="0">
                <a:effectLst>
                  <a:outerShdw blurRad="50800" dist="50800" dir="5400000" sx="0" sy="0" algn="ctr">
                    <a:schemeClr val="tx1"/>
                  </a:outerShdw>
                </a:effectLst>
              </a:rPr>
              <a:t>    Importing other dataset to concatenate with this one.</a:t>
            </a:r>
            <a:endParaRPr lang="en-IN" sz="2800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4646C-0024-3A4E-9DBC-1A3B60DA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666427"/>
            <a:ext cx="9613861" cy="939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/>
              <a:t>Importing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E069A8-4EEA-8E40-BA7E-A36A18116E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0321" y="2354968"/>
            <a:ext cx="6675120" cy="310896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49135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2128" y="4114801"/>
            <a:ext cx="105972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After concatenating the datasets , </a:t>
            </a:r>
          </a:p>
          <a:p>
            <a:r>
              <a:rPr lang="en-US" sz="2800" dirty="0"/>
              <a:t>Train dataset has now 20258 rows and 2 columns</a:t>
            </a:r>
            <a:endParaRPr lang="en-IN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7EE27-7D9E-9B47-8C49-91A3ECEB9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697425"/>
            <a:ext cx="9613861" cy="1172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/>
              <a:t>Train Dataset shape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34C7E-16B4-7547-9B37-E20A876DCB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2128" y="2912664"/>
            <a:ext cx="6675120" cy="90868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4996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9205" y="5024439"/>
            <a:ext cx="1162279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Data is not balanced . Rows count for all the ratings are not same.</a:t>
            </a:r>
          </a:p>
          <a:p>
            <a:r>
              <a:rPr lang="en-US" sz="2800" dirty="0"/>
              <a:t>Data balancing techniques like oversampling will be used for data     balancing</a:t>
            </a:r>
            <a:r>
              <a:rPr lang="en-US" dirty="0"/>
              <a:t>.</a:t>
            </a:r>
            <a:endParaRPr lang="en-IN" dirty="0"/>
          </a:p>
          <a:p>
            <a:endParaRPr lang="en-US" sz="2800" dirty="0"/>
          </a:p>
          <a:p>
            <a:endParaRPr lang="en-US" sz="2800" dirty="0"/>
          </a:p>
          <a:p>
            <a:endParaRPr lang="en-US" sz="24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014378-25DE-1649-8B72-294CD1ED9E48}"/>
              </a:ext>
            </a:extLst>
          </p:cNvPr>
          <p:cNvSpPr txBox="1"/>
          <p:nvPr/>
        </p:nvSpPr>
        <p:spPr>
          <a:xfrm>
            <a:off x="108488" y="666427"/>
            <a:ext cx="1019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 </a:t>
            </a:r>
            <a:r>
              <a:rPr lang="en-US" sz="3600" u="sng" dirty="0"/>
              <a:t>Checking Value count for Ratings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73A59-F06A-A040-8399-6DA9A06BF6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2663" y="2356049"/>
            <a:ext cx="6675120" cy="220789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56415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4EA0-6322-4A4F-9456-8B47AAA6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81" y="753228"/>
            <a:ext cx="10108202" cy="1080938"/>
          </a:xfrm>
        </p:spPr>
        <p:txBody>
          <a:bodyPr/>
          <a:lstStyle/>
          <a:p>
            <a:r>
              <a:rPr lang="en-US" dirty="0"/>
              <a:t> </a:t>
            </a:r>
            <a:br>
              <a:rPr lang="en-IN" dirty="0"/>
            </a:br>
            <a:r>
              <a:rPr lang="en-IN" dirty="0"/>
              <a:t>   </a:t>
            </a:r>
            <a:r>
              <a:rPr lang="en-US" b="1" u="sng" dirty="0"/>
              <a:t>Data Visualization 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098BB-5B8E-3946-AE48-7A96A34AF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81" y="5565457"/>
            <a:ext cx="11871700" cy="11763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Above </a:t>
            </a:r>
            <a:r>
              <a:rPr lang="en-IN" sz="2800" dirty="0" err="1"/>
              <a:t>distplot</a:t>
            </a:r>
            <a:r>
              <a:rPr lang="en-IN" sz="2800" dirty="0"/>
              <a:t> shows the max data is concentrated in 5 star rating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4E74A-EA4E-1545-B0AD-8DCB458801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1667" y="2138765"/>
            <a:ext cx="6675120" cy="3689544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278145390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2379</TotalTime>
  <Words>631</Words>
  <Application>Microsoft Macintosh PowerPoint</Application>
  <PresentationFormat>Widescreen</PresentationFormat>
  <Paragraphs>96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Trebuchet MS</vt:lpstr>
      <vt:lpstr>Berlin</vt:lpstr>
      <vt:lpstr>PowerPoint Presentation</vt:lpstr>
      <vt:lpstr>    INTRODUCTION     </vt:lpstr>
      <vt:lpstr> Explanatory Data Analysis  </vt:lpstr>
      <vt:lpstr>Data Cleaning</vt:lpstr>
      <vt:lpstr>PowerPoint Presentation</vt:lpstr>
      <vt:lpstr>PowerPoint Presentation</vt:lpstr>
      <vt:lpstr>PowerPoint Presentation</vt:lpstr>
      <vt:lpstr>PowerPoint Presentation</vt:lpstr>
      <vt:lpstr>     Data Visualization </vt:lpstr>
      <vt:lpstr>Countplot for Ratings</vt:lpstr>
      <vt:lpstr>  Pre-Processing Pipeline</vt:lpstr>
      <vt:lpstr>Processed Dataset</vt:lpstr>
      <vt:lpstr>TfidfVectorizer</vt:lpstr>
      <vt:lpstr>X and y variables shape</vt:lpstr>
      <vt:lpstr>Data Balancing</vt:lpstr>
      <vt:lpstr>Importing Libraries</vt:lpstr>
      <vt:lpstr>Model Development and Evaluation  </vt:lpstr>
      <vt:lpstr>PowerPoint Presentation</vt:lpstr>
      <vt:lpstr>Cross Validating the model</vt:lpstr>
      <vt:lpstr>Cross validation score</vt:lpstr>
      <vt:lpstr>OneVsRestClassifier</vt:lpstr>
      <vt:lpstr>Representation of AUC_ROC </vt:lpstr>
      <vt:lpstr>PowerPoint Presentation</vt:lpstr>
      <vt:lpstr>CONCLUSION 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58</cp:revision>
  <dcterms:created xsi:type="dcterms:W3CDTF">2021-03-16T19:29:25Z</dcterms:created>
  <dcterms:modified xsi:type="dcterms:W3CDTF">2021-06-23T19:28:56Z</dcterms:modified>
</cp:coreProperties>
</file>