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60" r:id="rId4"/>
    <p:sldId id="264" r:id="rId5"/>
    <p:sldId id="274" r:id="rId6"/>
    <p:sldId id="296" r:id="rId7"/>
    <p:sldId id="275" r:id="rId8"/>
    <p:sldId id="276" r:id="rId9"/>
    <p:sldId id="277" r:id="rId10"/>
    <p:sldId id="278" r:id="rId11"/>
    <p:sldId id="282" r:id="rId12"/>
    <p:sldId id="266" r:id="rId13"/>
    <p:sldId id="267" r:id="rId14"/>
    <p:sldId id="288" r:id="rId15"/>
    <p:sldId id="297" r:id="rId16"/>
    <p:sldId id="268" r:id="rId17"/>
    <p:sldId id="283" r:id="rId18"/>
    <p:sldId id="269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0"/>
    <p:restoredTop sz="94423"/>
  </p:normalViewPr>
  <p:slideViewPr>
    <p:cSldViewPr snapToGrid="0" snapToObjects="1">
      <p:cViewPr varScale="1">
        <p:scale>
          <a:sx n="83" d="100"/>
          <a:sy n="83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AB8D-A5DD-5043-8668-9C31A2C1E6B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22AB-E5D2-9A4E-8D67-588F44D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57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8285"/>
            <a:ext cx="9144000" cy="39290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500" b="1" u="sng" dirty="0"/>
              <a:t>FAKE NEWS DETECTION MODEL</a:t>
            </a:r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pPr algn="l"/>
            <a:endParaRPr lang="en-US" sz="2600" dirty="0"/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Submitted by: BHAVNA PIPLANI </a:t>
            </a:r>
          </a:p>
          <a:p>
            <a:r>
              <a:rPr lang="en-US" sz="3600" b="1" u="sng" dirty="0"/>
              <a:t> </a:t>
            </a:r>
            <a:endParaRPr lang="en-US" sz="3600" u="sng" dirty="0"/>
          </a:p>
          <a:p>
            <a:endParaRPr lang="en-US" sz="3600" u="sng" dirty="0"/>
          </a:p>
        </p:txBody>
      </p:sp>
      <p:pic>
        <p:nvPicPr>
          <p:cNvPr id="1025" name="Picture 1" descr="age1image131887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3869410" cy="23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6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E727-EC7D-2D46-B72B-1BA49C0E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Processed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9E8E-DF0C-3942-8EEA-7967908A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68" y="5284921"/>
            <a:ext cx="11577233" cy="1363852"/>
          </a:xfrm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Representation of cleaned dataset for model training.</a:t>
            </a:r>
            <a:endParaRPr lang="en-IN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885F4-64CE-2A45-8C87-339025F309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043995"/>
            <a:ext cx="6675120" cy="363791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1048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4990-DB3C-C545-BF3F-954479B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Importing Model building Libraries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E51F0-B3E2-8547-917E-92879943E9A5}"/>
              </a:ext>
            </a:extLst>
          </p:cNvPr>
          <p:cNvSpPr txBox="1"/>
          <p:nvPr/>
        </p:nvSpPr>
        <p:spPr>
          <a:xfrm>
            <a:off x="867647" y="5501898"/>
            <a:ext cx="104771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Libraries and packages used for vectorization and model training </a:t>
            </a:r>
            <a:endParaRPr lang="en-IN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34739-AF1B-3449-A392-0316CC4224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7647" y="2585801"/>
            <a:ext cx="9841682" cy="255963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09787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4000" b="1" u="sng" dirty="0"/>
              <a:t>Model Development and Evaluation </a:t>
            </a:r>
            <a:br>
              <a:rPr lang="en-GB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common techniques will fall into the following two groups: </a:t>
            </a:r>
          </a:p>
          <a:p>
            <a:r>
              <a:rPr lang="en-GB" b="1" dirty="0"/>
              <a:t>Supervised learning</a:t>
            </a:r>
            <a:r>
              <a:rPr lang="en-GB" dirty="0"/>
              <a:t>, including regression and classification models.</a:t>
            </a:r>
          </a:p>
          <a:p>
            <a:r>
              <a:rPr lang="en-GB" b="1" dirty="0"/>
              <a:t>Unsupervised learning</a:t>
            </a:r>
            <a:r>
              <a:rPr lang="en-GB" dirty="0"/>
              <a:t>, including clustering algorithms and association rules.</a:t>
            </a:r>
          </a:p>
          <a:p>
            <a:r>
              <a:rPr lang="en-US" dirty="0"/>
              <a:t>In this project I will be using </a:t>
            </a:r>
            <a:r>
              <a:rPr lang="en-US" b="1" dirty="0" err="1"/>
              <a:t>LogisticRegression</a:t>
            </a:r>
            <a:r>
              <a:rPr lang="en-US" b="1" dirty="0"/>
              <a:t>(), </a:t>
            </a:r>
            <a:r>
              <a:rPr lang="en-US" b="1" dirty="0" err="1"/>
              <a:t>MultinomialNB</a:t>
            </a:r>
            <a:r>
              <a:rPr lang="en-US" b="1" dirty="0"/>
              <a:t>(), </a:t>
            </a:r>
            <a:r>
              <a:rPr lang="en-US" b="1" dirty="0" err="1"/>
              <a:t>LinearSVC</a:t>
            </a:r>
            <a:r>
              <a:rPr lang="en-US" b="1" dirty="0"/>
              <a:t>(), </a:t>
            </a:r>
            <a:r>
              <a:rPr lang="en-US" b="1" dirty="0" err="1"/>
              <a:t>DecisionTreeClassifier</a:t>
            </a:r>
            <a:r>
              <a:rPr lang="en-US" b="1" dirty="0"/>
              <a:t>(), </a:t>
            </a:r>
            <a:r>
              <a:rPr lang="en-US" b="1" dirty="0" err="1"/>
              <a:t>RandomForestClassifier</a:t>
            </a:r>
            <a:r>
              <a:rPr lang="en-US" b="1" dirty="0"/>
              <a:t>(),</a:t>
            </a:r>
            <a:r>
              <a:rPr lang="en-US" b="1" dirty="0" err="1"/>
              <a:t>KNeighborsClassifier</a:t>
            </a:r>
            <a:r>
              <a:rPr lang="en-US" b="1" dirty="0"/>
              <a:t>()</a:t>
            </a:r>
            <a:r>
              <a:rPr lang="en-US" dirty="0"/>
              <a:t> algorithms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642F4-09DF-3E4E-9833-27FD09E50685}"/>
              </a:ext>
            </a:extLst>
          </p:cNvPr>
          <p:cNvSpPr txBox="1"/>
          <p:nvPr/>
        </p:nvSpPr>
        <p:spPr>
          <a:xfrm>
            <a:off x="294468" y="790414"/>
            <a:ext cx="1019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Steps followed for 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C6AD5-E848-6B4F-A373-9579DF36300D}"/>
              </a:ext>
            </a:extLst>
          </p:cNvPr>
          <p:cNvSpPr txBox="1"/>
          <p:nvPr/>
        </p:nvSpPr>
        <p:spPr>
          <a:xfrm>
            <a:off x="170482" y="2185261"/>
            <a:ext cx="117942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(</a:t>
            </a:r>
            <a:r>
              <a:rPr lang="en-US" sz="2400" b="1" dirty="0" err="1"/>
              <a:t>TDidF</a:t>
            </a:r>
            <a:r>
              <a:rPr lang="en-US" sz="2400" b="1" dirty="0"/>
              <a:t> Vectorizer</a:t>
            </a:r>
            <a:r>
              <a:rPr lang="en-US" sz="2400" dirty="0"/>
              <a:t>) Encoding text into vectors for further model training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2. </a:t>
            </a:r>
            <a:r>
              <a:rPr lang="en-US" sz="2400" b="1" dirty="0"/>
              <a:t>Model Training and metrics representation</a:t>
            </a:r>
            <a:endParaRPr lang="en-IN" sz="24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A4CD-DA0C-604F-A5F7-794E0F70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Models Training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B73BF-F941-D748-B441-DC0A86E59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0" y="2088067"/>
            <a:ext cx="9613861" cy="358076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643142-F6B9-EC4E-A8CC-BF736CA533FE}"/>
              </a:ext>
            </a:extLst>
          </p:cNvPr>
          <p:cNvSpPr txBox="1"/>
          <p:nvPr/>
        </p:nvSpPr>
        <p:spPr>
          <a:xfrm>
            <a:off x="680321" y="5858359"/>
            <a:ext cx="1075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the various models in loop </a:t>
            </a:r>
          </a:p>
        </p:txBody>
      </p:sp>
    </p:spTree>
    <p:extLst>
      <p:ext uri="{BB962C8B-B14F-4D97-AF65-F5344CB8AC3E}">
        <p14:creationId xmlns:p14="http://schemas.microsoft.com/office/powerpoint/2010/main" val="345613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D06B-3355-D440-8506-EA47752D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D3820-9C3D-104D-AB66-B13B49A66C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0" y="2391296"/>
            <a:ext cx="9613861" cy="298661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C7B4A-9373-1E4B-B8C7-3D2E2DB7883D}"/>
              </a:ext>
            </a:extLst>
          </p:cNvPr>
          <p:cNvSpPr txBox="1"/>
          <p:nvPr/>
        </p:nvSpPr>
        <p:spPr>
          <a:xfrm>
            <a:off x="680320" y="5780868"/>
            <a:ext cx="988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Finding the best accuracy and best parameters .</a:t>
            </a:r>
          </a:p>
        </p:txBody>
      </p:sp>
    </p:spTree>
    <p:extLst>
      <p:ext uri="{BB962C8B-B14F-4D97-AF65-F5344CB8AC3E}">
        <p14:creationId xmlns:p14="http://schemas.microsoft.com/office/powerpoint/2010/main" val="134556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Cross Validating the model</a:t>
            </a:r>
            <a:endParaRPr lang="en-US" sz="3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2F9CD-A805-804B-9346-79D322082B1E}"/>
              </a:ext>
            </a:extLst>
          </p:cNvPr>
          <p:cNvSpPr txBox="1"/>
          <p:nvPr/>
        </p:nvSpPr>
        <p:spPr>
          <a:xfrm>
            <a:off x="836650" y="5563892"/>
            <a:ext cx="110505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Cross validating the best performing model:  </a:t>
            </a:r>
            <a:r>
              <a:rPr lang="en-US" sz="2800" dirty="0" err="1"/>
              <a:t>LinearSVC</a:t>
            </a:r>
            <a:r>
              <a:rPr lang="en-US" sz="2800" dirty="0"/>
              <a:t> model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9880E-BBF9-AD4B-A0FA-1EDE64F16B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6650" y="2691566"/>
            <a:ext cx="6675120" cy="246937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57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C5A8-D36D-6945-9DDB-70D699D0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Cross validation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1A5D4-E3AC-3247-A1AF-79DD9926973B}"/>
              </a:ext>
            </a:extLst>
          </p:cNvPr>
          <p:cNvSpPr txBox="1"/>
          <p:nvPr/>
        </p:nvSpPr>
        <p:spPr>
          <a:xfrm>
            <a:off x="867647" y="5269424"/>
            <a:ext cx="10508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Accuracy for validation was also proved good . Mean was around .966. And Standard Deviation was very less. </a:t>
            </a:r>
            <a:endParaRPr lang="en-IN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4D74D-F132-2B44-9B57-20F257D7FC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7647" y="2845871"/>
            <a:ext cx="8927282" cy="186561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9458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5641383"/>
            <a:ext cx="9613861" cy="1216617"/>
          </a:xfrm>
        </p:spPr>
        <p:txBody>
          <a:bodyPr/>
          <a:lstStyle/>
          <a:p>
            <a:r>
              <a:rPr lang="en-US" sz="2800" dirty="0"/>
              <a:t>Now, as the model is performing good with the score of 97% , we will save the </a:t>
            </a:r>
            <a:r>
              <a:rPr lang="en-US" sz="2800" dirty="0" err="1"/>
              <a:t>predicted_model</a:t>
            </a:r>
            <a:r>
              <a:rPr lang="en-US" sz="2800" dirty="0"/>
              <a:t> .</a:t>
            </a:r>
            <a:endParaRPr lang="en-IN" sz="28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564EC-3A3D-FA4C-A41C-AC88E43EC514}"/>
              </a:ext>
            </a:extLst>
          </p:cNvPr>
          <p:cNvSpPr txBox="1"/>
          <p:nvPr/>
        </p:nvSpPr>
        <p:spPr>
          <a:xfrm>
            <a:off x="139485" y="759417"/>
            <a:ext cx="962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</a:t>
            </a:r>
            <a:r>
              <a:rPr lang="en-US" sz="3600" u="sng" dirty="0"/>
              <a:t>Saving the model--- Serialization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187A4-54FB-EB44-86FC-6DE0024D37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0156" y="2335480"/>
            <a:ext cx="6675120" cy="237617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51264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4BBF-ECA2-A74B-B7D0-933B5228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for the test data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44A0F-2923-0F4E-B623-68727FE778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143620"/>
            <a:ext cx="6675120" cy="430657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1022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4900" b="1" u="sng" dirty="0"/>
              <a:t>INTRODUCTION </a:t>
            </a:r>
            <a:br>
              <a:rPr lang="en-US" b="1" dirty="0"/>
            </a:br>
            <a:br>
              <a:rPr lang="en-US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8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Business Problem Framing</a:t>
            </a:r>
          </a:p>
          <a:p>
            <a:endParaRPr lang="en-US" b="1" dirty="0"/>
          </a:p>
          <a:p>
            <a:r>
              <a:rPr lang="en-US" dirty="0"/>
              <a:t>The authenticity of Information has become a longstanding issue affecting businesses and society, both for printed and digital media.</a:t>
            </a:r>
          </a:p>
          <a:p>
            <a:r>
              <a:rPr lang="en-US" dirty="0"/>
              <a:t> On social networks, the reach and effects of information spread occur at such a fast pace and so amplified that distorted, inaccurate, or false information acquires a tremendous potential to cause real-world impacts, within minutes, for millions of users. </a:t>
            </a:r>
          </a:p>
          <a:p>
            <a:r>
              <a:rPr lang="en-US" dirty="0"/>
              <a:t>Recently, several public concerns about this problem and some approaches to mitigate the problem were expressed.</a:t>
            </a:r>
            <a:endParaRPr lang="en-IN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2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45776"/>
            <a:ext cx="9613861" cy="4812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US" sz="2800" dirty="0"/>
              <a:t>Key Findings and Conclusions of the Study:</a:t>
            </a:r>
          </a:p>
          <a:p>
            <a:pPr marL="0" indent="0">
              <a:buNone/>
            </a:pPr>
            <a:endParaRPr lang="en-IN" sz="2800" dirty="0"/>
          </a:p>
          <a:p>
            <a:pPr lvl="0"/>
            <a:r>
              <a:rPr lang="en-US" dirty="0"/>
              <a:t>Data received from csv file was quite clean other than few null values were seen.</a:t>
            </a:r>
            <a:endParaRPr lang="en-IN" dirty="0"/>
          </a:p>
          <a:p>
            <a:pPr lvl="0"/>
            <a:r>
              <a:rPr lang="en-US" dirty="0"/>
              <a:t>Data Preprocessing using NLP was done including tokenization, lemmatization, data cleaning by removing every symbol, special characters </a:t>
            </a:r>
            <a:r>
              <a:rPr lang="en-US" dirty="0" err="1"/>
              <a:t>etc</a:t>
            </a:r>
            <a:r>
              <a:rPr lang="en-US" dirty="0"/>
              <a:t> other than alphabets.</a:t>
            </a:r>
            <a:endParaRPr lang="en-IN" dirty="0"/>
          </a:p>
          <a:p>
            <a:pPr lvl="0"/>
            <a:r>
              <a:rPr lang="en-US" dirty="0"/>
              <a:t>Data was balanced as the fake news and not fake news count was almost equal.</a:t>
            </a:r>
            <a:endParaRPr lang="en-IN" dirty="0"/>
          </a:p>
          <a:p>
            <a:r>
              <a:rPr lang="en-US" dirty="0" err="1"/>
              <a:t>LinearSVC</a:t>
            </a:r>
            <a:r>
              <a:rPr lang="en-US" dirty="0"/>
              <a:t> was the best performing and fit model</a:t>
            </a:r>
          </a:p>
        </p:txBody>
      </p:sp>
    </p:spTree>
    <p:extLst>
      <p:ext uri="{BB962C8B-B14F-4D97-AF65-F5344CB8AC3E}">
        <p14:creationId xmlns:p14="http://schemas.microsoft.com/office/powerpoint/2010/main" val="146266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 </a:t>
            </a:r>
            <a:r>
              <a:rPr lang="en-US" b="1" u="sng" dirty="0">
                <a:latin typeface="+mn-lt"/>
              </a:rPr>
              <a:t>Explanatory Data Analysis </a:t>
            </a:r>
            <a:br>
              <a:rPr lang="en-US" sz="4800" b="1" u="sng" dirty="0"/>
            </a:br>
            <a:endParaRPr lang="en-US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57940" y="5551714"/>
            <a:ext cx="114598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Importing the dataset from the file provided in csv format</a:t>
            </a:r>
            <a:r>
              <a:rPr lang="en-US" dirty="0"/>
              <a:t>.</a:t>
            </a:r>
            <a:endParaRPr lang="en-IN" dirty="0"/>
          </a:p>
          <a:p>
            <a:r>
              <a:rPr lang="en-US" sz="2400" dirty="0"/>
              <a:t>.</a:t>
            </a:r>
            <a:endParaRPr lang="en-IN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7F71E-3B6C-8145-898A-0C15D69CB4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3144" y="2154264"/>
            <a:ext cx="9593709" cy="396756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574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128" y="4114801"/>
            <a:ext cx="10597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2800" dirty="0"/>
              <a:t>Train dataset has  20800 rows and 5 columns</a:t>
            </a:r>
            <a:endParaRPr lang="en-IN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EE27-7D9E-9B47-8C49-91A3ECEB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697425"/>
            <a:ext cx="9613861" cy="117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Train Dataset 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54FB1-E14C-1A42-999F-CD90696469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7646" y="3003329"/>
            <a:ext cx="8260856" cy="169265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4996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1E85-658C-AA49-9DA2-7AAF99E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D5659-B6AF-CB40-8FCD-2037702D512B}"/>
              </a:ext>
            </a:extLst>
          </p:cNvPr>
          <p:cNvSpPr txBox="1"/>
          <p:nvPr/>
        </p:nvSpPr>
        <p:spPr>
          <a:xfrm>
            <a:off x="680320" y="5346917"/>
            <a:ext cx="1139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Few rows are having null values 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0104D-A763-4E45-9573-5306188661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0" y="2405093"/>
            <a:ext cx="9613862" cy="238388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818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DE60-2BBD-5144-904B-BE0ECD32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the null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84F0F-8FCB-DB4C-98AC-B9D3D8D8A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039481"/>
            <a:ext cx="6675120" cy="380338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930A5-98CB-2943-B23B-92D54360B212}"/>
              </a:ext>
            </a:extLst>
          </p:cNvPr>
          <p:cNvSpPr txBox="1"/>
          <p:nvPr/>
        </p:nvSpPr>
        <p:spPr>
          <a:xfrm>
            <a:off x="680321" y="6106332"/>
            <a:ext cx="9455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Dropping the rows having null values.</a:t>
            </a:r>
          </a:p>
        </p:txBody>
      </p:sp>
    </p:spTree>
    <p:extLst>
      <p:ext uri="{BB962C8B-B14F-4D97-AF65-F5344CB8AC3E}">
        <p14:creationId xmlns:p14="http://schemas.microsoft.com/office/powerpoint/2010/main" val="12389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4EA0-6322-4A4F-9456-8B47AAA6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1" y="753228"/>
            <a:ext cx="10108202" cy="1080938"/>
          </a:xfrm>
        </p:spPr>
        <p:txBody>
          <a:bodyPr/>
          <a:lstStyle/>
          <a:p>
            <a:r>
              <a:rPr lang="en-US" dirty="0"/>
              <a:t> </a:t>
            </a:r>
            <a:br>
              <a:rPr lang="en-IN" dirty="0"/>
            </a:br>
            <a:r>
              <a:rPr lang="en-IN" dirty="0"/>
              <a:t>   </a:t>
            </a:r>
            <a:r>
              <a:rPr lang="en-US" b="1" u="sng" dirty="0"/>
              <a:t>Data Visualization 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98BB-5B8E-3946-AE48-7A96A34A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1" y="5565457"/>
            <a:ext cx="11871700" cy="1176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    Above </a:t>
            </a:r>
            <a:r>
              <a:rPr lang="en-IN" dirty="0" err="1"/>
              <a:t>countplot</a:t>
            </a:r>
            <a:r>
              <a:rPr lang="en-IN" dirty="0"/>
              <a:t> shows the number of occurrence of news in both values </a:t>
            </a:r>
            <a:r>
              <a:rPr lang="en-IN" dirty="0" err="1"/>
              <a:t>i.e</a:t>
            </a:r>
            <a:r>
              <a:rPr lang="en-IN" dirty="0"/>
              <a:t> for 0                	and 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6B1DD-5C5C-2F49-BA09-237A245D6B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670" y="2048970"/>
            <a:ext cx="6675120" cy="384038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145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DD49-F9AF-4D40-8081-A7332E3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WordCloud</a:t>
            </a:r>
            <a:r>
              <a:rPr lang="en-US" u="sng" dirty="0"/>
              <a:t> to display words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1370-D157-9D45-81D5-53968FD4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5610386"/>
            <a:ext cx="11856203" cy="10848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Above </a:t>
            </a:r>
            <a:r>
              <a:rPr lang="en-US" dirty="0" err="1"/>
              <a:t>wordclous</a:t>
            </a:r>
            <a:r>
              <a:rPr lang="en-US" dirty="0"/>
              <a:t> displays few words used in the news feature.</a:t>
            </a:r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399F5-D77F-644F-9E39-E9DA7C9937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5654" y="2072546"/>
            <a:ext cx="6675120" cy="329946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067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13C-3AE0-5546-8A4C-3C4A07B2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1" y="753228"/>
            <a:ext cx="10108202" cy="1080938"/>
          </a:xfrm>
        </p:spPr>
        <p:txBody>
          <a:bodyPr/>
          <a:lstStyle/>
          <a:p>
            <a:pPr lvl="0"/>
            <a:r>
              <a:rPr lang="en-US" b="1" u="sng" dirty="0"/>
              <a:t>  Pre-Processing Pipeline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A1FD-CD7F-3D41-9846-AFF7A244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5578523"/>
            <a:ext cx="11763213" cy="1279477"/>
          </a:xfrm>
        </p:spPr>
        <p:txBody>
          <a:bodyPr/>
          <a:lstStyle/>
          <a:p>
            <a:r>
              <a:rPr lang="en-US" sz="2800" dirty="0"/>
              <a:t>Data cleaning  like removing everything from the text other than alphabets , tokenization , lemmatization .</a:t>
            </a:r>
            <a:endParaRPr lang="en-IN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788C6-0271-6747-ABB0-CFB79BCD2B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175" y="2543132"/>
            <a:ext cx="6675120" cy="215285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0010185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3036</TotalTime>
  <Words>486</Words>
  <Application>Microsoft Macintosh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PowerPoint Presentation</vt:lpstr>
      <vt:lpstr>    INTRODUCTION     </vt:lpstr>
      <vt:lpstr> Explanatory Data Analysis  </vt:lpstr>
      <vt:lpstr>PowerPoint Presentation</vt:lpstr>
      <vt:lpstr>Data Cleaning</vt:lpstr>
      <vt:lpstr>Dropping the null values</vt:lpstr>
      <vt:lpstr>     Data Visualization </vt:lpstr>
      <vt:lpstr>WordCloud to display words  </vt:lpstr>
      <vt:lpstr>  Pre-Processing Pipeline</vt:lpstr>
      <vt:lpstr>Processed Dataset</vt:lpstr>
      <vt:lpstr>Importing Model building Libraries</vt:lpstr>
      <vt:lpstr>Model Development and Evaluation  </vt:lpstr>
      <vt:lpstr>PowerPoint Presentation</vt:lpstr>
      <vt:lpstr>Various Models Training </vt:lpstr>
      <vt:lpstr>Hyperparameter Tuning</vt:lpstr>
      <vt:lpstr>Cross Validating the model</vt:lpstr>
      <vt:lpstr>Cross validation score</vt:lpstr>
      <vt:lpstr>PowerPoint Presentation</vt:lpstr>
      <vt:lpstr>Prediction for the test data </vt:lpstr>
      <vt:lpstr>CONCLUSION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</cp:revision>
  <dcterms:created xsi:type="dcterms:W3CDTF">2021-03-16T19:29:25Z</dcterms:created>
  <dcterms:modified xsi:type="dcterms:W3CDTF">2021-07-23T15:25:19Z</dcterms:modified>
</cp:coreProperties>
</file>