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sldIdLst>
    <p:sldId id="256" r:id="rId2"/>
    <p:sldId id="258" r:id="rId3"/>
    <p:sldId id="286" r:id="rId4"/>
    <p:sldId id="260" r:id="rId5"/>
    <p:sldId id="264" r:id="rId6"/>
    <p:sldId id="265" r:id="rId7"/>
    <p:sldId id="274" r:id="rId8"/>
    <p:sldId id="275" r:id="rId9"/>
    <p:sldId id="276" r:id="rId10"/>
    <p:sldId id="287" r:id="rId11"/>
    <p:sldId id="277" r:id="rId12"/>
    <p:sldId id="278" r:id="rId13"/>
    <p:sldId id="282" r:id="rId14"/>
    <p:sldId id="266" r:id="rId15"/>
    <p:sldId id="267" r:id="rId16"/>
    <p:sldId id="295" r:id="rId17"/>
    <p:sldId id="288" r:id="rId18"/>
    <p:sldId id="289" r:id="rId19"/>
    <p:sldId id="290" r:id="rId20"/>
    <p:sldId id="291" r:id="rId21"/>
    <p:sldId id="292" r:id="rId22"/>
    <p:sldId id="268" r:id="rId23"/>
    <p:sldId id="283" r:id="rId24"/>
    <p:sldId id="269" r:id="rId25"/>
    <p:sldId id="293" r:id="rId26"/>
    <p:sldId id="294" r:id="rId27"/>
    <p:sldId id="27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40"/>
    <p:restoredTop sz="94423"/>
  </p:normalViewPr>
  <p:slideViewPr>
    <p:cSldViewPr snapToGrid="0" snapToObjects="1">
      <p:cViewPr varScale="1">
        <p:scale>
          <a:sx n="83" d="100"/>
          <a:sy n="83" d="100"/>
        </p:scale>
        <p:origin x="7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3BAB8D-A5DD-5043-8668-9C31A2C1E6B6}" type="datetimeFigureOut">
              <a:rPr lang="en-US" smtClean="0"/>
              <a:t>7/11/21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EF8722AB-E5D2-9A4E-8D67-588F44D9A22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3BAB8D-A5DD-5043-8668-9C31A2C1E6B6}" type="datetimeFigureOut">
              <a:rPr lang="en-US" smtClean="0"/>
              <a:t>7/11/21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EF8722AB-E5D2-9A4E-8D67-588F44D9A22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3BAB8D-A5DD-5043-8668-9C31A2C1E6B6}" type="datetimeFigureOut">
              <a:rPr lang="en-US" smtClean="0"/>
              <a:t>7/11/21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EF8722AB-E5D2-9A4E-8D67-588F44D9A22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3BAB8D-A5DD-5043-8668-9C31A2C1E6B6}" type="datetimeFigureOut">
              <a:rPr lang="en-US" smtClean="0"/>
              <a:t>7/11/21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EF8722AB-E5D2-9A4E-8D67-588F44D9A22F}"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3BAB8D-A5DD-5043-8668-9C31A2C1E6B6}" type="datetimeFigureOut">
              <a:rPr lang="en-US" smtClean="0"/>
              <a:t>7/11/21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EF8722AB-E5D2-9A4E-8D67-588F44D9A22F}"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93BAB8D-A5DD-5043-8668-9C31A2C1E6B6}" type="datetimeFigureOut">
              <a:rPr lang="en-US" smtClean="0"/>
              <a:t>7/11/21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8722AB-E5D2-9A4E-8D67-588F44D9A22F}"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93BAB8D-A5DD-5043-8668-9C31A2C1E6B6}" type="datetimeFigureOut">
              <a:rPr lang="en-US" smtClean="0"/>
              <a:t>7/11/21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8722AB-E5D2-9A4E-8D67-588F44D9A22F}"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BAB8D-A5DD-5043-8668-9C31A2C1E6B6}" type="datetimeFigureOut">
              <a:rPr lang="en-US" smtClean="0"/>
              <a:t>7/11/21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722AB-E5D2-9A4E-8D67-588F44D9A22F}"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93BAB8D-A5DD-5043-8668-9C31A2C1E6B6}" type="datetimeFigureOut">
              <a:rPr lang="en-US" smtClean="0"/>
              <a:t>7/11/21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F8722AB-E5D2-9A4E-8D67-588F44D9A22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3BAB8D-A5DD-5043-8668-9C31A2C1E6B6}" type="datetimeFigureOut">
              <a:rPr lang="en-US" smtClean="0"/>
              <a:t>7/11/21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722AB-E5D2-9A4E-8D67-588F44D9A22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3BAB8D-A5DD-5043-8668-9C31A2C1E6B6}" type="datetimeFigureOut">
              <a:rPr lang="en-US" smtClean="0"/>
              <a:t>7/11/21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EF8722AB-E5D2-9A4E-8D67-588F44D9A22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3BAB8D-A5DD-5043-8668-9C31A2C1E6B6}" type="datetimeFigureOut">
              <a:rPr lang="en-US" smtClean="0"/>
              <a:t>7/11/21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8722AB-E5D2-9A4E-8D67-588F44D9A22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3BAB8D-A5DD-5043-8668-9C31A2C1E6B6}" type="datetimeFigureOut">
              <a:rPr lang="en-US" smtClean="0"/>
              <a:t>7/11/21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8722AB-E5D2-9A4E-8D67-588F44D9A22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3BAB8D-A5DD-5043-8668-9C31A2C1E6B6}" type="datetimeFigureOut">
              <a:rPr lang="en-US" smtClean="0"/>
              <a:t>7/11/21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8722AB-E5D2-9A4E-8D67-588F44D9A22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93BAB8D-A5DD-5043-8668-9C31A2C1E6B6}" type="datetimeFigureOut">
              <a:rPr lang="en-US" smtClean="0"/>
              <a:t>7/11/21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8722AB-E5D2-9A4E-8D67-588F44D9A22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3BAB8D-A5DD-5043-8668-9C31A2C1E6B6}" type="datetimeFigureOut">
              <a:rPr lang="en-US" smtClean="0"/>
              <a:t>7/11/21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8722AB-E5D2-9A4E-8D67-588F44D9A22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3BAB8D-A5DD-5043-8668-9C31A2C1E6B6}" type="datetimeFigureOut">
              <a:rPr lang="en-US" smtClean="0"/>
              <a:t>7/11/21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8722AB-E5D2-9A4E-8D67-588F44D9A22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93BAB8D-A5DD-5043-8668-9C31A2C1E6B6}" type="datetimeFigureOut">
              <a:rPr lang="en-US" smtClean="0"/>
              <a:t>7/11/21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F8722AB-E5D2-9A4E-8D67-588F44D9A22F}" type="slidenum">
              <a:rPr lang="en-US" smtClean="0"/>
              <a:t>‹#›</a:t>
            </a:fld>
            <a:endParaRPr lang="en-US"/>
          </a:p>
        </p:txBody>
      </p:sp>
    </p:spTree>
    <p:extLst>
      <p:ext uri="{BB962C8B-B14F-4D97-AF65-F5344CB8AC3E}">
        <p14:creationId xmlns:p14="http://schemas.microsoft.com/office/powerpoint/2010/main" val="465657443"/>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798285"/>
            <a:ext cx="9144000" cy="3929086"/>
          </a:xfrm>
        </p:spPr>
        <p:txBody>
          <a:bodyPr>
            <a:normAutofit fontScale="92500" lnSpcReduction="10000"/>
          </a:bodyPr>
          <a:lstStyle/>
          <a:p>
            <a:pPr algn="l"/>
            <a:r>
              <a:rPr lang="en-US" sz="3500" b="1" u="sng" dirty="0"/>
              <a:t>MALIGNANT COMMENT CLASSIFIER</a:t>
            </a:r>
            <a:endParaRPr lang="en-US" sz="3600" b="1" u="sng" dirty="0"/>
          </a:p>
          <a:p>
            <a:endParaRPr lang="en-US" sz="3600" b="1" u="sng" dirty="0"/>
          </a:p>
          <a:p>
            <a:endParaRPr lang="en-US" sz="3600" b="1" u="sng" dirty="0"/>
          </a:p>
          <a:p>
            <a:endParaRPr lang="en-US" sz="3600" b="1" u="sng" dirty="0"/>
          </a:p>
          <a:p>
            <a:pPr algn="l"/>
            <a:endParaRPr lang="en-US" sz="2600" dirty="0"/>
          </a:p>
          <a:p>
            <a:pPr algn="l"/>
            <a:endParaRPr lang="en-US" sz="2600" dirty="0"/>
          </a:p>
          <a:p>
            <a:pPr algn="l"/>
            <a:r>
              <a:rPr lang="en-US" sz="2600" dirty="0"/>
              <a:t>Submitted by: BHAVNA PIPLANI </a:t>
            </a:r>
          </a:p>
          <a:p>
            <a:r>
              <a:rPr lang="en-US" sz="3600" b="1" u="sng" dirty="0"/>
              <a:t> </a:t>
            </a:r>
            <a:endParaRPr lang="en-US" sz="3600" u="sng" dirty="0"/>
          </a:p>
          <a:p>
            <a:endParaRPr lang="en-US" sz="3600" u="sng" dirty="0"/>
          </a:p>
        </p:txBody>
      </p:sp>
      <p:pic>
        <p:nvPicPr>
          <p:cNvPr id="1025" name="Picture 1" descr="age1image131887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3869410" cy="2355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263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536FC-9E51-E145-8F34-B17E060C9006}"/>
              </a:ext>
            </a:extLst>
          </p:cNvPr>
          <p:cNvSpPr>
            <a:spLocks noGrp="1"/>
          </p:cNvSpPr>
          <p:nvPr>
            <p:ph type="title"/>
          </p:nvPr>
        </p:nvSpPr>
        <p:spPr/>
        <p:txBody>
          <a:bodyPr/>
          <a:lstStyle/>
          <a:p>
            <a:r>
              <a:rPr lang="en-US" dirty="0" err="1"/>
              <a:t>Wordcloud</a:t>
            </a:r>
            <a:r>
              <a:rPr lang="en-US" dirty="0"/>
              <a:t> to show words used in comments</a:t>
            </a:r>
          </a:p>
        </p:txBody>
      </p:sp>
      <p:pic>
        <p:nvPicPr>
          <p:cNvPr id="7" name="Picture 6">
            <a:extLst>
              <a:ext uri="{FF2B5EF4-FFF2-40B4-BE49-F238E27FC236}">
                <a16:creationId xmlns:a16="http://schemas.microsoft.com/office/drawing/2014/main" id="{589043CD-7A99-4D41-9345-0F3870D51D5F}"/>
              </a:ext>
            </a:extLst>
          </p:cNvPr>
          <p:cNvPicPr/>
          <p:nvPr/>
        </p:nvPicPr>
        <p:blipFill>
          <a:blip r:embed="rId2"/>
          <a:stretch>
            <a:fillRect/>
          </a:stretch>
        </p:blipFill>
        <p:spPr>
          <a:xfrm>
            <a:off x="680321" y="2476641"/>
            <a:ext cx="6675120" cy="3319780"/>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1156077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4913C-3AE0-5546-8A4C-3C4A07B2CC80}"/>
              </a:ext>
            </a:extLst>
          </p:cNvPr>
          <p:cNvSpPr>
            <a:spLocks noGrp="1"/>
          </p:cNvSpPr>
          <p:nvPr>
            <p:ph type="title"/>
          </p:nvPr>
        </p:nvSpPr>
        <p:spPr>
          <a:xfrm>
            <a:off x="185981" y="753228"/>
            <a:ext cx="10108202" cy="1080938"/>
          </a:xfrm>
        </p:spPr>
        <p:txBody>
          <a:bodyPr/>
          <a:lstStyle/>
          <a:p>
            <a:pPr lvl="0"/>
            <a:r>
              <a:rPr lang="en-US" b="1" u="sng" dirty="0"/>
              <a:t>  Pre-Processing Pipeline</a:t>
            </a:r>
            <a:endParaRPr lang="en-IN" u="sng" dirty="0"/>
          </a:p>
        </p:txBody>
      </p:sp>
      <p:sp>
        <p:nvSpPr>
          <p:cNvPr id="3" name="Content Placeholder 2">
            <a:extLst>
              <a:ext uri="{FF2B5EF4-FFF2-40B4-BE49-F238E27FC236}">
                <a16:creationId xmlns:a16="http://schemas.microsoft.com/office/drawing/2014/main" id="{7673A1FD-CD7F-3D41-9846-AFF7A24464A5}"/>
              </a:ext>
            </a:extLst>
          </p:cNvPr>
          <p:cNvSpPr>
            <a:spLocks noGrp="1"/>
          </p:cNvSpPr>
          <p:nvPr>
            <p:ph idx="1"/>
          </p:nvPr>
        </p:nvSpPr>
        <p:spPr>
          <a:xfrm>
            <a:off x="185980" y="5578523"/>
            <a:ext cx="11763213" cy="1279477"/>
          </a:xfrm>
        </p:spPr>
        <p:txBody>
          <a:bodyPr/>
          <a:lstStyle/>
          <a:p>
            <a:r>
              <a:rPr lang="en-US" sz="2800" dirty="0"/>
              <a:t>Data cleaning  like removing everything from the text other than alphabets , tokenization , lemmatization .</a:t>
            </a:r>
            <a:endParaRPr lang="en-IN" sz="2800" dirty="0"/>
          </a:p>
          <a:p>
            <a:endParaRPr lang="en-US" dirty="0"/>
          </a:p>
        </p:txBody>
      </p:sp>
      <p:pic>
        <p:nvPicPr>
          <p:cNvPr id="6" name="Picture 5">
            <a:extLst>
              <a:ext uri="{FF2B5EF4-FFF2-40B4-BE49-F238E27FC236}">
                <a16:creationId xmlns:a16="http://schemas.microsoft.com/office/drawing/2014/main" id="{BC945B3C-835D-AC49-B420-8BDB6381C563}"/>
              </a:ext>
            </a:extLst>
          </p:cNvPr>
          <p:cNvPicPr/>
          <p:nvPr/>
        </p:nvPicPr>
        <p:blipFill>
          <a:blip r:embed="rId2"/>
          <a:stretch>
            <a:fillRect/>
          </a:stretch>
        </p:blipFill>
        <p:spPr>
          <a:xfrm>
            <a:off x="666168" y="2293749"/>
            <a:ext cx="8276353" cy="2758698"/>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2001018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5E727-EC7D-2D46-B72B-1BA49C0E8CD1}"/>
              </a:ext>
            </a:extLst>
          </p:cNvPr>
          <p:cNvSpPr>
            <a:spLocks noGrp="1"/>
          </p:cNvSpPr>
          <p:nvPr>
            <p:ph type="title"/>
          </p:nvPr>
        </p:nvSpPr>
        <p:spPr/>
        <p:txBody>
          <a:bodyPr/>
          <a:lstStyle/>
          <a:p>
            <a:r>
              <a:rPr lang="en-US" u="sng" dirty="0"/>
              <a:t>Processed Dataset</a:t>
            </a:r>
          </a:p>
        </p:txBody>
      </p:sp>
      <p:sp>
        <p:nvSpPr>
          <p:cNvPr id="3" name="Content Placeholder 2">
            <a:extLst>
              <a:ext uri="{FF2B5EF4-FFF2-40B4-BE49-F238E27FC236}">
                <a16:creationId xmlns:a16="http://schemas.microsoft.com/office/drawing/2014/main" id="{C5329E8E-DF0C-3942-8EEA-7967908A192B}"/>
              </a:ext>
            </a:extLst>
          </p:cNvPr>
          <p:cNvSpPr>
            <a:spLocks noGrp="1"/>
          </p:cNvSpPr>
          <p:nvPr>
            <p:ph idx="1"/>
          </p:nvPr>
        </p:nvSpPr>
        <p:spPr>
          <a:xfrm>
            <a:off x="294468" y="5284921"/>
            <a:ext cx="11577233" cy="1363852"/>
          </a:xfrm>
        </p:spPr>
        <p:txBody>
          <a:bodyPr>
            <a:normAutofit fontScale="92500" lnSpcReduction="10000"/>
          </a:bodyPr>
          <a:lstStyle/>
          <a:p>
            <a:endParaRPr lang="en-US" sz="2800" dirty="0"/>
          </a:p>
          <a:p>
            <a:endParaRPr lang="en-US" sz="2800" dirty="0"/>
          </a:p>
          <a:p>
            <a:r>
              <a:rPr lang="en-US" sz="2800" dirty="0"/>
              <a:t>Representation of cleaned dataset for model training.</a:t>
            </a:r>
            <a:endParaRPr lang="en-IN" sz="2800" dirty="0"/>
          </a:p>
          <a:p>
            <a:endParaRPr lang="en-US" dirty="0"/>
          </a:p>
        </p:txBody>
      </p:sp>
      <p:pic>
        <p:nvPicPr>
          <p:cNvPr id="6" name="Picture 5">
            <a:extLst>
              <a:ext uri="{FF2B5EF4-FFF2-40B4-BE49-F238E27FC236}">
                <a16:creationId xmlns:a16="http://schemas.microsoft.com/office/drawing/2014/main" id="{26E22FFA-95BE-BF47-A48C-C5290CC13312}"/>
              </a:ext>
            </a:extLst>
          </p:cNvPr>
          <p:cNvPicPr/>
          <p:nvPr/>
        </p:nvPicPr>
        <p:blipFill>
          <a:blip r:embed="rId2"/>
          <a:stretch>
            <a:fillRect/>
          </a:stretch>
        </p:blipFill>
        <p:spPr>
          <a:xfrm>
            <a:off x="821151" y="2309248"/>
            <a:ext cx="9097763" cy="3518116"/>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2210482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4990-DB3C-C545-BF3F-954479B0F4F0}"/>
              </a:ext>
            </a:extLst>
          </p:cNvPr>
          <p:cNvSpPr>
            <a:spLocks noGrp="1"/>
          </p:cNvSpPr>
          <p:nvPr>
            <p:ph type="title"/>
          </p:nvPr>
        </p:nvSpPr>
        <p:spPr/>
        <p:txBody>
          <a:bodyPr/>
          <a:lstStyle/>
          <a:p>
            <a:r>
              <a:rPr lang="en-US" u="sng" dirty="0"/>
              <a:t>Importing Model building Libraries</a:t>
            </a:r>
          </a:p>
        </p:txBody>
      </p:sp>
      <p:sp>
        <p:nvSpPr>
          <p:cNvPr id="3" name="TextBox 2">
            <a:extLst>
              <a:ext uri="{FF2B5EF4-FFF2-40B4-BE49-F238E27FC236}">
                <a16:creationId xmlns:a16="http://schemas.microsoft.com/office/drawing/2014/main" id="{11DE51F0-B3E2-8547-917E-92879943E9A5}"/>
              </a:ext>
            </a:extLst>
          </p:cNvPr>
          <p:cNvSpPr txBox="1"/>
          <p:nvPr/>
        </p:nvSpPr>
        <p:spPr>
          <a:xfrm>
            <a:off x="867647" y="5501898"/>
            <a:ext cx="10477112" cy="1231106"/>
          </a:xfrm>
          <a:prstGeom prst="rect">
            <a:avLst/>
          </a:prstGeom>
          <a:noFill/>
        </p:spPr>
        <p:txBody>
          <a:bodyPr wrap="square" rtlCol="0">
            <a:spAutoFit/>
          </a:bodyPr>
          <a:lstStyle/>
          <a:p>
            <a:r>
              <a:rPr lang="en-US" sz="2800" dirty="0"/>
              <a:t>Libraries and packages used for vectorization ,Pipelining and model training </a:t>
            </a:r>
            <a:endParaRPr lang="en-IN" sz="2800" dirty="0"/>
          </a:p>
          <a:p>
            <a:endParaRPr lang="en-US" dirty="0"/>
          </a:p>
        </p:txBody>
      </p:sp>
      <p:pic>
        <p:nvPicPr>
          <p:cNvPr id="5" name="Picture 4">
            <a:extLst>
              <a:ext uri="{FF2B5EF4-FFF2-40B4-BE49-F238E27FC236}">
                <a16:creationId xmlns:a16="http://schemas.microsoft.com/office/drawing/2014/main" id="{4C834739-AF1B-3449-A392-0316CC42245B}"/>
              </a:ext>
            </a:extLst>
          </p:cNvPr>
          <p:cNvPicPr/>
          <p:nvPr/>
        </p:nvPicPr>
        <p:blipFill>
          <a:blip r:embed="rId2"/>
          <a:stretch>
            <a:fillRect/>
          </a:stretch>
        </p:blipFill>
        <p:spPr>
          <a:xfrm>
            <a:off x="867647" y="2585801"/>
            <a:ext cx="6675120" cy="1810385"/>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3097878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sz="4000" b="1" u="sng" dirty="0"/>
              <a:t>Model Development and Evaluation </a:t>
            </a:r>
            <a:br>
              <a:rPr lang="en-GB" sz="3600" b="1" dirty="0"/>
            </a:br>
            <a:endParaRPr lang="en-US" sz="3600" b="1" dirty="0"/>
          </a:p>
        </p:txBody>
      </p:sp>
      <p:sp>
        <p:nvSpPr>
          <p:cNvPr id="3" name="Content Placeholder 2"/>
          <p:cNvSpPr>
            <a:spLocks noGrp="1"/>
          </p:cNvSpPr>
          <p:nvPr>
            <p:ph idx="1"/>
          </p:nvPr>
        </p:nvSpPr>
        <p:spPr/>
        <p:txBody>
          <a:bodyPr>
            <a:normAutofit/>
          </a:bodyPr>
          <a:lstStyle/>
          <a:p>
            <a:pPr marL="0" indent="0">
              <a:buNone/>
            </a:pPr>
            <a:r>
              <a:rPr lang="en-GB" dirty="0"/>
              <a:t>Most common techniques will fall into the following two groups: </a:t>
            </a:r>
          </a:p>
          <a:p>
            <a:r>
              <a:rPr lang="en-GB" b="1" dirty="0"/>
              <a:t>Supervised learning</a:t>
            </a:r>
            <a:r>
              <a:rPr lang="en-GB" dirty="0"/>
              <a:t>, including regression and classification models.</a:t>
            </a:r>
          </a:p>
          <a:p>
            <a:r>
              <a:rPr lang="en-GB" b="1" dirty="0"/>
              <a:t>Unsupervised learning</a:t>
            </a:r>
            <a:r>
              <a:rPr lang="en-GB" dirty="0"/>
              <a:t>, including clustering algorithms and association rules.</a:t>
            </a:r>
          </a:p>
          <a:p>
            <a:r>
              <a:rPr lang="en-US" dirty="0"/>
              <a:t>In this project I will be using </a:t>
            </a:r>
            <a:r>
              <a:rPr lang="en-US" b="1" dirty="0" err="1"/>
              <a:t>LogisticRegression</a:t>
            </a:r>
            <a:r>
              <a:rPr lang="en-US" b="1" dirty="0"/>
              <a:t>(), </a:t>
            </a:r>
            <a:r>
              <a:rPr lang="en-US" b="1" dirty="0" err="1"/>
              <a:t>BernoulliNB</a:t>
            </a:r>
            <a:r>
              <a:rPr lang="en-US" b="1" dirty="0"/>
              <a:t>(), </a:t>
            </a:r>
            <a:r>
              <a:rPr lang="en-US" b="1" dirty="0" err="1"/>
              <a:t>MultinomialNB</a:t>
            </a:r>
            <a:r>
              <a:rPr lang="en-US" b="1" dirty="0"/>
              <a:t>(), </a:t>
            </a:r>
            <a:r>
              <a:rPr lang="en-US" b="1" dirty="0" err="1"/>
              <a:t>LinearSVC</a:t>
            </a:r>
            <a:r>
              <a:rPr lang="en-US" b="1" dirty="0"/>
              <a:t>()</a:t>
            </a:r>
            <a:r>
              <a:rPr lang="en-IN" dirty="0"/>
              <a:t> </a:t>
            </a:r>
            <a:r>
              <a:rPr lang="en-US" dirty="0"/>
              <a:t> algorithms</a:t>
            </a:r>
            <a:endParaRPr lang="en-IN" dirty="0"/>
          </a:p>
          <a:p>
            <a:endParaRPr lang="en-US" dirty="0"/>
          </a:p>
        </p:txBody>
      </p:sp>
    </p:spTree>
    <p:extLst>
      <p:ext uri="{BB962C8B-B14F-4D97-AF65-F5344CB8AC3E}">
        <p14:creationId xmlns:p14="http://schemas.microsoft.com/office/powerpoint/2010/main" val="189272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3642F4-09DF-3E4E-9833-27FD09E50685}"/>
              </a:ext>
            </a:extLst>
          </p:cNvPr>
          <p:cNvSpPr txBox="1"/>
          <p:nvPr/>
        </p:nvSpPr>
        <p:spPr>
          <a:xfrm>
            <a:off x="294468" y="790414"/>
            <a:ext cx="10197885" cy="646331"/>
          </a:xfrm>
          <a:prstGeom prst="rect">
            <a:avLst/>
          </a:prstGeom>
          <a:noFill/>
        </p:spPr>
        <p:txBody>
          <a:bodyPr wrap="square" rtlCol="0">
            <a:spAutoFit/>
          </a:bodyPr>
          <a:lstStyle/>
          <a:p>
            <a:r>
              <a:rPr lang="en-US" sz="3600" u="sng" dirty="0"/>
              <a:t>Steps followed for Model building</a:t>
            </a:r>
          </a:p>
        </p:txBody>
      </p:sp>
      <p:sp>
        <p:nvSpPr>
          <p:cNvPr id="3" name="TextBox 2">
            <a:extLst>
              <a:ext uri="{FF2B5EF4-FFF2-40B4-BE49-F238E27FC236}">
                <a16:creationId xmlns:a16="http://schemas.microsoft.com/office/drawing/2014/main" id="{266C6AD5-E848-6B4F-A373-9579DF36300D}"/>
              </a:ext>
            </a:extLst>
          </p:cNvPr>
          <p:cNvSpPr txBox="1"/>
          <p:nvPr/>
        </p:nvSpPr>
        <p:spPr>
          <a:xfrm>
            <a:off x="170482" y="2185261"/>
            <a:ext cx="11794210" cy="5816977"/>
          </a:xfrm>
          <a:prstGeom prst="rect">
            <a:avLst/>
          </a:prstGeom>
          <a:noFill/>
        </p:spPr>
        <p:txBody>
          <a:bodyPr wrap="square" rtlCol="0">
            <a:spAutoFit/>
          </a:bodyPr>
          <a:lstStyle/>
          <a:p>
            <a:pPr marL="457200" indent="-457200">
              <a:buAutoNum type="arabicPeriod"/>
            </a:pPr>
            <a:endParaRPr lang="en-US" sz="2400" dirty="0"/>
          </a:p>
          <a:p>
            <a:pPr marL="457200" indent="-457200">
              <a:buAutoNum type="arabicPeriod"/>
            </a:pPr>
            <a:endParaRPr lang="en-US" sz="2400" dirty="0"/>
          </a:p>
          <a:p>
            <a:pPr marL="457200" indent="-457200">
              <a:buAutoNum type="arabicPeriod"/>
            </a:pPr>
            <a:r>
              <a:rPr lang="en-US" sz="2400" dirty="0"/>
              <a:t>(</a:t>
            </a:r>
            <a:r>
              <a:rPr lang="en-US" sz="2400" b="1" dirty="0" err="1"/>
              <a:t>TDidF</a:t>
            </a:r>
            <a:r>
              <a:rPr lang="en-US" sz="2400" b="1" dirty="0"/>
              <a:t> Vectorizer</a:t>
            </a:r>
            <a:r>
              <a:rPr lang="en-US" sz="2400" dirty="0"/>
              <a:t>) Encoding text into vectors for further model training</a:t>
            </a:r>
          </a:p>
          <a:p>
            <a:endParaRPr lang="en-IN" sz="2400" dirty="0"/>
          </a:p>
          <a:p>
            <a:r>
              <a:rPr lang="en-US" sz="2400" dirty="0"/>
              <a:t>2. </a:t>
            </a:r>
            <a:r>
              <a:rPr lang="en-US" sz="2400" b="1" dirty="0"/>
              <a:t>Pipeline</a:t>
            </a:r>
            <a:r>
              <a:rPr lang="en-US" sz="2400" dirty="0"/>
              <a:t> the models with </a:t>
            </a:r>
            <a:r>
              <a:rPr lang="en-US" sz="2400" dirty="0" err="1"/>
              <a:t>TDidF</a:t>
            </a:r>
            <a:r>
              <a:rPr lang="en-US" sz="2400" dirty="0"/>
              <a:t> Vectorizer and </a:t>
            </a:r>
            <a:r>
              <a:rPr lang="en-US" sz="2400" dirty="0" err="1"/>
              <a:t>OneVsrestClassifier</a:t>
            </a:r>
            <a:r>
              <a:rPr lang="en-US" sz="2400" dirty="0"/>
              <a:t> for solving multiclass classification model</a:t>
            </a:r>
          </a:p>
          <a:p>
            <a:endParaRPr lang="en-IN" sz="2400" dirty="0"/>
          </a:p>
          <a:p>
            <a:r>
              <a:rPr lang="en-US" sz="2400" dirty="0"/>
              <a:t>3. </a:t>
            </a:r>
            <a:r>
              <a:rPr lang="en-US" sz="2400" b="1" dirty="0"/>
              <a:t>Model Training and metrics representation</a:t>
            </a:r>
            <a:endParaRPr lang="en-IN" sz="2400"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IN" dirty="0"/>
          </a:p>
          <a:p>
            <a:endParaRPr lang="en-US" dirty="0"/>
          </a:p>
        </p:txBody>
      </p:sp>
    </p:spTree>
    <p:extLst>
      <p:ext uri="{BB962C8B-B14F-4D97-AF65-F5344CB8AC3E}">
        <p14:creationId xmlns:p14="http://schemas.microsoft.com/office/powerpoint/2010/main" val="1158765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FCC7-656E-5F4E-A171-67F9CC86893A}"/>
              </a:ext>
            </a:extLst>
          </p:cNvPr>
          <p:cNvSpPr>
            <a:spLocks noGrp="1"/>
          </p:cNvSpPr>
          <p:nvPr>
            <p:ph type="title"/>
          </p:nvPr>
        </p:nvSpPr>
        <p:spPr/>
        <p:txBody>
          <a:bodyPr/>
          <a:lstStyle/>
          <a:p>
            <a:r>
              <a:rPr lang="en-US" dirty="0" err="1"/>
              <a:t>Train_test_split</a:t>
            </a:r>
            <a:endParaRPr lang="en-US" dirty="0"/>
          </a:p>
        </p:txBody>
      </p:sp>
      <p:pic>
        <p:nvPicPr>
          <p:cNvPr id="4" name="Content Placeholder 3">
            <a:extLst>
              <a:ext uri="{FF2B5EF4-FFF2-40B4-BE49-F238E27FC236}">
                <a16:creationId xmlns:a16="http://schemas.microsoft.com/office/drawing/2014/main" id="{9EB6DA79-E397-7D45-AD85-ABF14BCB9418}"/>
              </a:ext>
            </a:extLst>
          </p:cNvPr>
          <p:cNvPicPr>
            <a:picLocks noGrp="1"/>
          </p:cNvPicPr>
          <p:nvPr>
            <p:ph idx="1"/>
          </p:nvPr>
        </p:nvPicPr>
        <p:blipFill>
          <a:blip r:embed="rId2"/>
          <a:stretch>
            <a:fillRect/>
          </a:stretch>
        </p:blipFill>
        <p:spPr>
          <a:xfrm>
            <a:off x="681038" y="3255751"/>
            <a:ext cx="9613900" cy="1760961"/>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3958579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0A4CD-DA0C-604F-A5F7-794E0F700160}"/>
              </a:ext>
            </a:extLst>
          </p:cNvPr>
          <p:cNvSpPr>
            <a:spLocks noGrp="1"/>
          </p:cNvSpPr>
          <p:nvPr>
            <p:ph type="title"/>
          </p:nvPr>
        </p:nvSpPr>
        <p:spPr/>
        <p:txBody>
          <a:bodyPr/>
          <a:lstStyle/>
          <a:p>
            <a:r>
              <a:rPr lang="en-US" dirty="0"/>
              <a:t>Step 1,2 followed </a:t>
            </a:r>
          </a:p>
        </p:txBody>
      </p:sp>
      <p:pic>
        <p:nvPicPr>
          <p:cNvPr id="7" name="Picture 6">
            <a:extLst>
              <a:ext uri="{FF2B5EF4-FFF2-40B4-BE49-F238E27FC236}">
                <a16:creationId xmlns:a16="http://schemas.microsoft.com/office/drawing/2014/main" id="{A10C1203-DAC8-D04E-8545-BE95F812488D}"/>
              </a:ext>
            </a:extLst>
          </p:cNvPr>
          <p:cNvPicPr/>
          <p:nvPr/>
        </p:nvPicPr>
        <p:blipFill>
          <a:blip r:embed="rId2"/>
          <a:stretch>
            <a:fillRect/>
          </a:stretch>
        </p:blipFill>
        <p:spPr>
          <a:xfrm>
            <a:off x="680321" y="2336873"/>
            <a:ext cx="6675120" cy="3599316"/>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3456133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11219-E9C9-FD4D-B45C-901536EC5CA4}"/>
              </a:ext>
            </a:extLst>
          </p:cNvPr>
          <p:cNvSpPr>
            <a:spLocks noGrp="1"/>
          </p:cNvSpPr>
          <p:nvPr>
            <p:ph type="title"/>
          </p:nvPr>
        </p:nvSpPr>
        <p:spPr/>
        <p:txBody>
          <a:bodyPr/>
          <a:lstStyle/>
          <a:p>
            <a:r>
              <a:rPr lang="en-US" dirty="0"/>
              <a:t>Step 3 </a:t>
            </a:r>
          </a:p>
        </p:txBody>
      </p:sp>
      <p:pic>
        <p:nvPicPr>
          <p:cNvPr id="6" name="Picture 5">
            <a:extLst>
              <a:ext uri="{FF2B5EF4-FFF2-40B4-BE49-F238E27FC236}">
                <a16:creationId xmlns:a16="http://schemas.microsoft.com/office/drawing/2014/main" id="{4D498EA1-6BDB-5948-8E10-F63C0042D19E}"/>
              </a:ext>
            </a:extLst>
          </p:cNvPr>
          <p:cNvPicPr/>
          <p:nvPr/>
        </p:nvPicPr>
        <p:blipFill>
          <a:blip r:embed="rId2"/>
          <a:stretch>
            <a:fillRect/>
          </a:stretch>
        </p:blipFill>
        <p:spPr>
          <a:xfrm>
            <a:off x="680320" y="2336873"/>
            <a:ext cx="9052615" cy="3599316"/>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2049119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66368-B28B-834E-B568-3943C1912066}"/>
              </a:ext>
            </a:extLst>
          </p:cNvPr>
          <p:cNvSpPr>
            <a:spLocks noGrp="1"/>
          </p:cNvSpPr>
          <p:nvPr>
            <p:ph type="title"/>
          </p:nvPr>
        </p:nvSpPr>
        <p:spPr/>
        <p:txBody>
          <a:bodyPr/>
          <a:lstStyle/>
          <a:p>
            <a:r>
              <a:rPr lang="en-US" dirty="0"/>
              <a:t>F1_score </a:t>
            </a:r>
          </a:p>
        </p:txBody>
      </p:sp>
      <p:sp>
        <p:nvSpPr>
          <p:cNvPr id="5" name="Content Placeholder 4">
            <a:extLst>
              <a:ext uri="{FF2B5EF4-FFF2-40B4-BE49-F238E27FC236}">
                <a16:creationId xmlns:a16="http://schemas.microsoft.com/office/drawing/2014/main" id="{C72117CF-D990-244D-9C0A-25101CD14EF6}"/>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841F07F2-E5A9-964A-A6DC-734BFD83054D}"/>
              </a:ext>
            </a:extLst>
          </p:cNvPr>
          <p:cNvPicPr/>
          <p:nvPr/>
        </p:nvPicPr>
        <p:blipFill>
          <a:blip r:embed="rId2"/>
          <a:stretch>
            <a:fillRect/>
          </a:stretch>
        </p:blipFill>
        <p:spPr>
          <a:xfrm>
            <a:off x="680320" y="2336873"/>
            <a:ext cx="9613861" cy="3599316"/>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3288970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br>
              <a:rPr lang="en-US" b="1" dirty="0"/>
            </a:br>
            <a:br>
              <a:rPr lang="en-US" b="1" dirty="0"/>
            </a:br>
            <a:br>
              <a:rPr lang="en-US" b="1" dirty="0"/>
            </a:br>
            <a:r>
              <a:rPr lang="en-US" sz="4900" b="1" u="sng" dirty="0"/>
              <a:t>INTRODUCTION </a:t>
            </a:r>
            <a:br>
              <a:rPr lang="en-US" b="1" dirty="0"/>
            </a:br>
            <a:br>
              <a:rPr lang="en-US" dirty="0"/>
            </a:br>
            <a:br>
              <a:rPr lang="en-US" b="1" dirty="0"/>
            </a:br>
            <a:br>
              <a:rPr lang="en-US" dirty="0"/>
            </a:br>
            <a:endParaRPr lang="en-US" dirty="0"/>
          </a:p>
        </p:txBody>
      </p:sp>
      <p:sp>
        <p:nvSpPr>
          <p:cNvPr id="3" name="Content Placeholder 2"/>
          <p:cNvSpPr>
            <a:spLocks noGrp="1"/>
          </p:cNvSpPr>
          <p:nvPr>
            <p:ph idx="1"/>
          </p:nvPr>
        </p:nvSpPr>
        <p:spPr>
          <a:xfrm>
            <a:off x="680321" y="2336872"/>
            <a:ext cx="9613861" cy="4358395"/>
          </a:xfrm>
        </p:spPr>
        <p:txBody>
          <a:bodyPr>
            <a:normAutofit/>
          </a:bodyPr>
          <a:lstStyle/>
          <a:p>
            <a:pPr marL="0" indent="0">
              <a:buNone/>
            </a:pPr>
            <a:r>
              <a:rPr lang="en-US" b="1" dirty="0"/>
              <a:t>Business Problem Framing</a:t>
            </a:r>
          </a:p>
          <a:p>
            <a:endParaRPr lang="en-US" b="1" dirty="0"/>
          </a:p>
          <a:p>
            <a:r>
              <a:rPr lang="en-US" dirty="0"/>
              <a:t>Online hate, described as abusive language, aggression, cyberbullying, hatefulness and many others has been identified as a major threat on online social media platforms. Social media platforms are the most prominent grounds for such toxic behavior.   </a:t>
            </a:r>
          </a:p>
          <a:p>
            <a:r>
              <a:rPr lang="en-US" dirty="0"/>
              <a:t>Internet comments are bastions of hatred and vitriol. While online anonymity has provided a new outlet for aggression and hate speech, machine learning can be used to fight it.</a:t>
            </a:r>
          </a:p>
          <a:p>
            <a:pPr lvl="2"/>
            <a:endParaRPr lang="en-US" sz="2800" dirty="0"/>
          </a:p>
          <a:p>
            <a:pPr lvl="2"/>
            <a:endParaRPr lang="en-US" sz="2800" dirty="0"/>
          </a:p>
          <a:p>
            <a:endParaRPr lang="en-US" dirty="0"/>
          </a:p>
        </p:txBody>
      </p:sp>
    </p:spTree>
    <p:extLst>
      <p:ext uri="{BB962C8B-B14F-4D97-AF65-F5344CB8AC3E}">
        <p14:creationId xmlns:p14="http://schemas.microsoft.com/office/powerpoint/2010/main" val="1538829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AE84C-9A43-5646-BA1B-4302C321B98B}"/>
              </a:ext>
            </a:extLst>
          </p:cNvPr>
          <p:cNvSpPr>
            <a:spLocks noGrp="1"/>
          </p:cNvSpPr>
          <p:nvPr>
            <p:ph type="title"/>
          </p:nvPr>
        </p:nvSpPr>
        <p:spPr/>
        <p:txBody>
          <a:bodyPr/>
          <a:lstStyle/>
          <a:p>
            <a:r>
              <a:rPr lang="en-US" dirty="0" err="1"/>
              <a:t>Precision_score</a:t>
            </a:r>
            <a:endParaRPr lang="en-US" dirty="0"/>
          </a:p>
        </p:txBody>
      </p:sp>
      <p:sp>
        <p:nvSpPr>
          <p:cNvPr id="5" name="Content Placeholder 4">
            <a:extLst>
              <a:ext uri="{FF2B5EF4-FFF2-40B4-BE49-F238E27FC236}">
                <a16:creationId xmlns:a16="http://schemas.microsoft.com/office/drawing/2014/main" id="{6D75AC7B-1E38-2E4C-9BEF-36916B0337E3}"/>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39ED959E-3B25-B54F-B8EA-2900F07A1496}"/>
              </a:ext>
            </a:extLst>
          </p:cNvPr>
          <p:cNvPicPr/>
          <p:nvPr/>
        </p:nvPicPr>
        <p:blipFill>
          <a:blip r:embed="rId2"/>
          <a:stretch>
            <a:fillRect/>
          </a:stretch>
        </p:blipFill>
        <p:spPr>
          <a:xfrm>
            <a:off x="680320" y="2336873"/>
            <a:ext cx="9613861" cy="3599316"/>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3448783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17664-470D-CE48-BFA4-03ACEC1A998B}"/>
              </a:ext>
            </a:extLst>
          </p:cNvPr>
          <p:cNvSpPr>
            <a:spLocks noGrp="1"/>
          </p:cNvSpPr>
          <p:nvPr>
            <p:ph type="title"/>
          </p:nvPr>
        </p:nvSpPr>
        <p:spPr/>
        <p:txBody>
          <a:bodyPr/>
          <a:lstStyle/>
          <a:p>
            <a:r>
              <a:rPr lang="en-US" dirty="0" err="1"/>
              <a:t>Recall_score</a:t>
            </a:r>
            <a:endParaRPr lang="en-US" dirty="0"/>
          </a:p>
        </p:txBody>
      </p:sp>
      <p:sp>
        <p:nvSpPr>
          <p:cNvPr id="5" name="Content Placeholder 4">
            <a:extLst>
              <a:ext uri="{FF2B5EF4-FFF2-40B4-BE49-F238E27FC236}">
                <a16:creationId xmlns:a16="http://schemas.microsoft.com/office/drawing/2014/main" id="{3D12D629-86FB-3145-92AB-AE65800B7A66}"/>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FBD6F943-642D-C147-A0A5-C086B34F03CB}"/>
              </a:ext>
            </a:extLst>
          </p:cNvPr>
          <p:cNvPicPr/>
          <p:nvPr/>
        </p:nvPicPr>
        <p:blipFill>
          <a:blip r:embed="rId2"/>
          <a:stretch>
            <a:fillRect/>
          </a:stretch>
        </p:blipFill>
        <p:spPr>
          <a:xfrm>
            <a:off x="680320" y="2336873"/>
            <a:ext cx="9613861" cy="3599316"/>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3432556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Cross Validating the model</a:t>
            </a:r>
            <a:endParaRPr lang="en-US" sz="3600" b="1" u="sng" dirty="0"/>
          </a:p>
        </p:txBody>
      </p:sp>
      <p:sp>
        <p:nvSpPr>
          <p:cNvPr id="3" name="TextBox 2">
            <a:extLst>
              <a:ext uri="{FF2B5EF4-FFF2-40B4-BE49-F238E27FC236}">
                <a16:creationId xmlns:a16="http://schemas.microsoft.com/office/drawing/2014/main" id="{FB22F9CD-A805-804B-9346-79D322082B1E}"/>
              </a:ext>
            </a:extLst>
          </p:cNvPr>
          <p:cNvSpPr txBox="1"/>
          <p:nvPr/>
        </p:nvSpPr>
        <p:spPr>
          <a:xfrm>
            <a:off x="836650" y="5563892"/>
            <a:ext cx="11050550" cy="1231106"/>
          </a:xfrm>
          <a:prstGeom prst="rect">
            <a:avLst/>
          </a:prstGeom>
          <a:noFill/>
        </p:spPr>
        <p:txBody>
          <a:bodyPr wrap="square" rtlCol="0">
            <a:spAutoFit/>
          </a:bodyPr>
          <a:lstStyle/>
          <a:p>
            <a:endParaRPr lang="en-US" sz="2800" dirty="0"/>
          </a:p>
          <a:p>
            <a:r>
              <a:rPr lang="en-US" sz="2800" dirty="0"/>
              <a:t>Cross validating the best performing model:  </a:t>
            </a:r>
            <a:r>
              <a:rPr lang="en-US" sz="2800" dirty="0" err="1"/>
              <a:t>LinearSVC</a:t>
            </a:r>
            <a:r>
              <a:rPr lang="en-US" sz="2800" dirty="0"/>
              <a:t> model</a:t>
            </a:r>
            <a:r>
              <a:rPr lang="en-US" dirty="0"/>
              <a:t>.</a:t>
            </a:r>
            <a:endParaRPr lang="en-IN" dirty="0"/>
          </a:p>
          <a:p>
            <a:endParaRPr lang="en-US" dirty="0"/>
          </a:p>
        </p:txBody>
      </p:sp>
      <p:pic>
        <p:nvPicPr>
          <p:cNvPr id="6" name="Picture 5">
            <a:extLst>
              <a:ext uri="{FF2B5EF4-FFF2-40B4-BE49-F238E27FC236}">
                <a16:creationId xmlns:a16="http://schemas.microsoft.com/office/drawing/2014/main" id="{93B6DB7F-A98F-9442-9AD0-45E2A7EE3F01}"/>
              </a:ext>
            </a:extLst>
          </p:cNvPr>
          <p:cNvPicPr/>
          <p:nvPr/>
        </p:nvPicPr>
        <p:blipFill>
          <a:blip r:embed="rId2"/>
          <a:stretch>
            <a:fillRect/>
          </a:stretch>
        </p:blipFill>
        <p:spPr>
          <a:xfrm>
            <a:off x="680321" y="2182381"/>
            <a:ext cx="9362581" cy="3598487"/>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35572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3C5A8-D36D-6945-9DDB-70D699D096B3}"/>
              </a:ext>
            </a:extLst>
          </p:cNvPr>
          <p:cNvSpPr>
            <a:spLocks noGrp="1"/>
          </p:cNvSpPr>
          <p:nvPr>
            <p:ph type="title"/>
          </p:nvPr>
        </p:nvSpPr>
        <p:spPr/>
        <p:txBody>
          <a:bodyPr/>
          <a:lstStyle/>
          <a:p>
            <a:r>
              <a:rPr lang="en-US" u="sng" dirty="0"/>
              <a:t>Cross validation score</a:t>
            </a:r>
          </a:p>
        </p:txBody>
      </p:sp>
      <p:sp>
        <p:nvSpPr>
          <p:cNvPr id="6" name="TextBox 5">
            <a:extLst>
              <a:ext uri="{FF2B5EF4-FFF2-40B4-BE49-F238E27FC236}">
                <a16:creationId xmlns:a16="http://schemas.microsoft.com/office/drawing/2014/main" id="{0A51A5D4-E3AC-3247-A1AF-79DD9926973B}"/>
              </a:ext>
            </a:extLst>
          </p:cNvPr>
          <p:cNvSpPr txBox="1"/>
          <p:nvPr/>
        </p:nvSpPr>
        <p:spPr>
          <a:xfrm>
            <a:off x="867647" y="5269424"/>
            <a:ext cx="10508109" cy="1815882"/>
          </a:xfrm>
          <a:prstGeom prst="rect">
            <a:avLst/>
          </a:prstGeom>
          <a:noFill/>
        </p:spPr>
        <p:txBody>
          <a:bodyPr wrap="square" rtlCol="0">
            <a:spAutoFit/>
          </a:bodyPr>
          <a:lstStyle/>
          <a:p>
            <a:endParaRPr lang="en-US" sz="2800" dirty="0"/>
          </a:p>
          <a:p>
            <a:r>
              <a:rPr lang="en-US" sz="2800" dirty="0"/>
              <a:t>Accuracy for validation was also proved good . Mean was around .98. And Standard Deviation was very less. </a:t>
            </a:r>
            <a:endParaRPr lang="en-IN" sz="2800" dirty="0"/>
          </a:p>
          <a:p>
            <a:endParaRPr lang="en-US" sz="2800" dirty="0"/>
          </a:p>
        </p:txBody>
      </p:sp>
      <p:pic>
        <p:nvPicPr>
          <p:cNvPr id="7" name="Picture 6">
            <a:extLst>
              <a:ext uri="{FF2B5EF4-FFF2-40B4-BE49-F238E27FC236}">
                <a16:creationId xmlns:a16="http://schemas.microsoft.com/office/drawing/2014/main" id="{BC62D57A-88AA-C34A-A3FC-F77437EB6D7F}"/>
              </a:ext>
            </a:extLst>
          </p:cNvPr>
          <p:cNvPicPr/>
          <p:nvPr/>
        </p:nvPicPr>
        <p:blipFill>
          <a:blip r:embed="rId2"/>
          <a:stretch>
            <a:fillRect/>
          </a:stretch>
        </p:blipFill>
        <p:spPr>
          <a:xfrm>
            <a:off x="867647" y="2082140"/>
            <a:ext cx="6386906" cy="3559244"/>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2294584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0321" y="5641383"/>
            <a:ext cx="9613861" cy="1216617"/>
          </a:xfrm>
        </p:spPr>
        <p:txBody>
          <a:bodyPr/>
          <a:lstStyle/>
          <a:p>
            <a:r>
              <a:rPr lang="en-US" sz="2800" dirty="0"/>
              <a:t>Now, as the model is performing good with the score of 98% , we will save the </a:t>
            </a:r>
            <a:r>
              <a:rPr lang="en-US" sz="2800" dirty="0" err="1"/>
              <a:t>predicted_model</a:t>
            </a:r>
            <a:r>
              <a:rPr lang="en-US" sz="2800" dirty="0"/>
              <a:t> .</a:t>
            </a:r>
            <a:endParaRPr lang="en-IN" sz="2800" dirty="0"/>
          </a:p>
          <a:p>
            <a:endParaRPr lang="en-US" dirty="0"/>
          </a:p>
        </p:txBody>
      </p:sp>
      <p:sp>
        <p:nvSpPr>
          <p:cNvPr id="2" name="TextBox 1">
            <a:extLst>
              <a:ext uri="{FF2B5EF4-FFF2-40B4-BE49-F238E27FC236}">
                <a16:creationId xmlns:a16="http://schemas.microsoft.com/office/drawing/2014/main" id="{9D1564EC-3A3D-FA4C-A41C-AC88E43EC514}"/>
              </a:ext>
            </a:extLst>
          </p:cNvPr>
          <p:cNvSpPr txBox="1"/>
          <p:nvPr/>
        </p:nvSpPr>
        <p:spPr>
          <a:xfrm>
            <a:off x="139485" y="759417"/>
            <a:ext cx="9624447" cy="646331"/>
          </a:xfrm>
          <a:prstGeom prst="rect">
            <a:avLst/>
          </a:prstGeom>
          <a:noFill/>
        </p:spPr>
        <p:txBody>
          <a:bodyPr wrap="square" rtlCol="0">
            <a:spAutoFit/>
          </a:bodyPr>
          <a:lstStyle/>
          <a:p>
            <a:r>
              <a:rPr lang="en-US" sz="3600" dirty="0"/>
              <a:t>    </a:t>
            </a:r>
            <a:r>
              <a:rPr lang="en-US" sz="3600" u="sng" dirty="0"/>
              <a:t>Saving the model--- Serialization</a:t>
            </a:r>
          </a:p>
        </p:txBody>
      </p:sp>
      <p:pic>
        <p:nvPicPr>
          <p:cNvPr id="6" name="Picture 5">
            <a:extLst>
              <a:ext uri="{FF2B5EF4-FFF2-40B4-BE49-F238E27FC236}">
                <a16:creationId xmlns:a16="http://schemas.microsoft.com/office/drawing/2014/main" id="{E65D4A95-99D9-4042-B3E1-18E79EDCFB6E}"/>
              </a:ext>
            </a:extLst>
          </p:cNvPr>
          <p:cNvPicPr/>
          <p:nvPr/>
        </p:nvPicPr>
        <p:blipFill>
          <a:blip r:embed="rId2"/>
          <a:stretch>
            <a:fillRect/>
          </a:stretch>
        </p:blipFill>
        <p:spPr>
          <a:xfrm>
            <a:off x="945138" y="2717115"/>
            <a:ext cx="6675120" cy="1612900"/>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1512647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F99CC-42C2-5445-AB8A-D0F849167CE4}"/>
              </a:ext>
            </a:extLst>
          </p:cNvPr>
          <p:cNvSpPr>
            <a:spLocks noGrp="1"/>
          </p:cNvSpPr>
          <p:nvPr>
            <p:ph type="title"/>
          </p:nvPr>
        </p:nvSpPr>
        <p:spPr/>
        <p:txBody>
          <a:bodyPr/>
          <a:lstStyle/>
          <a:p>
            <a:r>
              <a:rPr lang="en-US" dirty="0"/>
              <a:t>Prediction over </a:t>
            </a:r>
            <a:r>
              <a:rPr lang="en-US" dirty="0" err="1"/>
              <a:t>test_data</a:t>
            </a:r>
            <a:endParaRPr lang="en-US" dirty="0"/>
          </a:p>
        </p:txBody>
      </p:sp>
      <p:sp>
        <p:nvSpPr>
          <p:cNvPr id="5" name="Content Placeholder 4">
            <a:extLst>
              <a:ext uri="{FF2B5EF4-FFF2-40B4-BE49-F238E27FC236}">
                <a16:creationId xmlns:a16="http://schemas.microsoft.com/office/drawing/2014/main" id="{BFB75869-CF09-5E40-88AF-393968FED8B4}"/>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76A0DB12-0E18-184E-B7B7-1DC40D478503}"/>
              </a:ext>
            </a:extLst>
          </p:cNvPr>
          <p:cNvPicPr/>
          <p:nvPr/>
        </p:nvPicPr>
        <p:blipFill>
          <a:blip r:embed="rId2"/>
          <a:stretch>
            <a:fillRect/>
          </a:stretch>
        </p:blipFill>
        <p:spPr>
          <a:xfrm>
            <a:off x="680320" y="2223911"/>
            <a:ext cx="9613861" cy="3712278"/>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1482682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84BBF-ECA2-A74B-B7D0-933B52287829}"/>
              </a:ext>
            </a:extLst>
          </p:cNvPr>
          <p:cNvSpPr>
            <a:spLocks noGrp="1"/>
          </p:cNvSpPr>
          <p:nvPr>
            <p:ph type="title"/>
          </p:nvPr>
        </p:nvSpPr>
        <p:spPr/>
        <p:txBody>
          <a:bodyPr/>
          <a:lstStyle/>
          <a:p>
            <a:r>
              <a:rPr lang="en-US" dirty="0"/>
              <a:t>Prediction for the test data of 153157 rows</a:t>
            </a:r>
            <a:r>
              <a:rPr lang="en-IN" dirty="0"/>
              <a:t> </a:t>
            </a:r>
            <a:endParaRPr lang="en-US" dirty="0"/>
          </a:p>
        </p:txBody>
      </p:sp>
      <p:pic>
        <p:nvPicPr>
          <p:cNvPr id="6" name="Picture 5">
            <a:extLst>
              <a:ext uri="{FF2B5EF4-FFF2-40B4-BE49-F238E27FC236}">
                <a16:creationId xmlns:a16="http://schemas.microsoft.com/office/drawing/2014/main" id="{D4551FAF-8153-BA47-A6FC-E40C47AB814A}"/>
              </a:ext>
            </a:extLst>
          </p:cNvPr>
          <p:cNvPicPr/>
          <p:nvPr/>
        </p:nvPicPr>
        <p:blipFill>
          <a:blip r:embed="rId2"/>
          <a:stretch>
            <a:fillRect/>
          </a:stretch>
        </p:blipFill>
        <p:spPr>
          <a:xfrm>
            <a:off x="680321" y="2210258"/>
            <a:ext cx="6675120" cy="3852545"/>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3510222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CONCLUSION </a:t>
            </a:r>
            <a:br>
              <a:rPr lang="en-GB" dirty="0"/>
            </a:br>
            <a:endParaRPr lang="en-US" dirty="0"/>
          </a:p>
        </p:txBody>
      </p:sp>
      <p:sp>
        <p:nvSpPr>
          <p:cNvPr id="3" name="Content Placeholder 2"/>
          <p:cNvSpPr>
            <a:spLocks noGrp="1"/>
          </p:cNvSpPr>
          <p:nvPr>
            <p:ph idx="1"/>
          </p:nvPr>
        </p:nvSpPr>
        <p:spPr>
          <a:xfrm>
            <a:off x="680321" y="2045776"/>
            <a:ext cx="9613861" cy="4812223"/>
          </a:xfrm>
        </p:spPr>
        <p:txBody>
          <a:bodyPr>
            <a:normAutofit/>
          </a:bodyPr>
          <a:lstStyle/>
          <a:p>
            <a:pPr marL="0" indent="0">
              <a:buNone/>
            </a:pPr>
            <a:r>
              <a:rPr lang="en-IN" dirty="0"/>
              <a:t>   </a:t>
            </a:r>
            <a:r>
              <a:rPr lang="en-US" sz="2800" dirty="0"/>
              <a:t>Key Findings and Conclusions of the Study:</a:t>
            </a:r>
          </a:p>
          <a:p>
            <a:pPr marL="0" indent="0">
              <a:buNone/>
            </a:pPr>
            <a:endParaRPr lang="en-IN" sz="2800" dirty="0"/>
          </a:p>
          <a:p>
            <a:pPr lvl="0"/>
            <a:r>
              <a:rPr lang="en-US" dirty="0"/>
              <a:t>Dataset was very huge requiring lot of data cleaning.</a:t>
            </a:r>
            <a:endParaRPr lang="en-IN" dirty="0"/>
          </a:p>
          <a:p>
            <a:pPr lvl="0"/>
            <a:r>
              <a:rPr lang="en-US" dirty="0" err="1"/>
              <a:t>OneVsRestClassifier</a:t>
            </a:r>
            <a:r>
              <a:rPr lang="en-US" dirty="0"/>
              <a:t> was used for multiclass classification.</a:t>
            </a:r>
            <a:endParaRPr lang="en-IN" dirty="0"/>
          </a:p>
          <a:p>
            <a:pPr lvl="0"/>
            <a:r>
              <a:rPr lang="en-IN" dirty="0"/>
              <a:t>F1 score and Recall metrics was used to see how well the positive class was predicted and is the same calculation as sensitivity.</a:t>
            </a:r>
          </a:p>
          <a:p>
            <a:pPr lvl="0"/>
            <a:r>
              <a:rPr lang="en-IN" dirty="0"/>
              <a:t>Precision was used to see the fraction of examples assigned the positive class that belong to the positive class.</a:t>
            </a:r>
          </a:p>
          <a:p>
            <a:pPr lvl="0"/>
            <a:r>
              <a:rPr lang="en-US" dirty="0" err="1"/>
              <a:t>LinearSVC</a:t>
            </a:r>
            <a:r>
              <a:rPr lang="en-US" dirty="0"/>
              <a:t> was the best fit model.</a:t>
            </a:r>
            <a:endParaRPr lang="en-IN" dirty="0"/>
          </a:p>
          <a:p>
            <a:pPr marL="0" indent="0">
              <a:buNone/>
            </a:pPr>
            <a:endParaRPr lang="en-US" dirty="0"/>
          </a:p>
        </p:txBody>
      </p:sp>
    </p:spTree>
    <p:extLst>
      <p:ext uri="{BB962C8B-B14F-4D97-AF65-F5344CB8AC3E}">
        <p14:creationId xmlns:p14="http://schemas.microsoft.com/office/powerpoint/2010/main" val="1462665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AC8CB-70D2-814D-A2A8-C2EFCF58C3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4BD391A-A99D-1943-B695-19BEF6D9DE1F}"/>
              </a:ext>
            </a:extLst>
          </p:cNvPr>
          <p:cNvSpPr>
            <a:spLocks noGrp="1"/>
          </p:cNvSpPr>
          <p:nvPr>
            <p:ph idx="1"/>
          </p:nvPr>
        </p:nvSpPr>
        <p:spPr/>
        <p:txBody>
          <a:bodyPr/>
          <a:lstStyle/>
          <a:p>
            <a:r>
              <a:rPr lang="en-US" dirty="0"/>
              <a:t>Our goal is to build a prototype of online hate and abuse comment classifier which can used to classify hate and offensive comments so that it can be controlled and restricted from spreading hatred and cyberbullying. </a:t>
            </a:r>
          </a:p>
          <a:p>
            <a:r>
              <a:rPr lang="en-US" dirty="0"/>
              <a:t> The problem we sought to solve was the tagging of internet comments that are aggressive towards other users. This means that insults to third parties such as celebrities will be tagged as inoffensive, but “u are an idiot” is clearly offensive.</a:t>
            </a:r>
            <a:endParaRPr lang="en-IN" dirty="0"/>
          </a:p>
          <a:p>
            <a:endParaRPr lang="en-IN" dirty="0"/>
          </a:p>
          <a:p>
            <a:endParaRPr lang="en-US" dirty="0"/>
          </a:p>
        </p:txBody>
      </p:sp>
    </p:spTree>
    <p:extLst>
      <p:ext uri="{BB962C8B-B14F-4D97-AF65-F5344CB8AC3E}">
        <p14:creationId xmlns:p14="http://schemas.microsoft.com/office/powerpoint/2010/main" val="997649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latin typeface="+mn-lt"/>
              </a:rPr>
              <a:t> </a:t>
            </a:r>
            <a:r>
              <a:rPr lang="en-US" b="1" u="sng" dirty="0">
                <a:latin typeface="+mn-lt"/>
              </a:rPr>
              <a:t>Explanatory Data Analysis </a:t>
            </a:r>
            <a:br>
              <a:rPr lang="en-US" sz="4800" b="1" u="sng" dirty="0"/>
            </a:br>
            <a:endParaRPr lang="en-US" sz="4800" b="1" u="sng" dirty="0"/>
          </a:p>
        </p:txBody>
      </p:sp>
      <p:sp>
        <p:nvSpPr>
          <p:cNvPr id="5" name="TextBox 4"/>
          <p:cNvSpPr txBox="1"/>
          <p:nvPr/>
        </p:nvSpPr>
        <p:spPr>
          <a:xfrm>
            <a:off x="557940" y="5551714"/>
            <a:ext cx="11459890" cy="1846659"/>
          </a:xfrm>
          <a:prstGeom prst="rect">
            <a:avLst/>
          </a:prstGeom>
          <a:noFill/>
        </p:spPr>
        <p:txBody>
          <a:bodyPr wrap="square" rtlCol="0">
            <a:spAutoFit/>
          </a:bodyPr>
          <a:lstStyle/>
          <a:p>
            <a:endParaRPr lang="en-US" sz="2400" dirty="0"/>
          </a:p>
          <a:p>
            <a:endParaRPr lang="en-US" sz="2400" dirty="0"/>
          </a:p>
          <a:p>
            <a:r>
              <a:rPr lang="en-US" sz="2400" dirty="0"/>
              <a:t>Importing the dataset from the file provided in csv format</a:t>
            </a:r>
            <a:r>
              <a:rPr lang="en-US" dirty="0"/>
              <a:t>.</a:t>
            </a:r>
            <a:endParaRPr lang="en-IN" dirty="0"/>
          </a:p>
          <a:p>
            <a:r>
              <a:rPr lang="en-US" sz="2400" dirty="0"/>
              <a:t>.</a:t>
            </a:r>
            <a:endParaRPr lang="en-IN" sz="2400" dirty="0"/>
          </a:p>
          <a:p>
            <a:endParaRPr lang="en-US" dirty="0"/>
          </a:p>
        </p:txBody>
      </p:sp>
      <p:pic>
        <p:nvPicPr>
          <p:cNvPr id="6" name="Picture 5">
            <a:extLst>
              <a:ext uri="{FF2B5EF4-FFF2-40B4-BE49-F238E27FC236}">
                <a16:creationId xmlns:a16="http://schemas.microsoft.com/office/drawing/2014/main" id="{EAF74D48-7E05-1841-9426-9171C4BA2EAE}"/>
              </a:ext>
            </a:extLst>
          </p:cNvPr>
          <p:cNvPicPr/>
          <p:nvPr/>
        </p:nvPicPr>
        <p:blipFill>
          <a:blip r:embed="rId2"/>
          <a:stretch>
            <a:fillRect/>
          </a:stretch>
        </p:blipFill>
        <p:spPr>
          <a:xfrm>
            <a:off x="680321" y="2152612"/>
            <a:ext cx="6675120" cy="2738755"/>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135741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2128" y="4114801"/>
            <a:ext cx="10597243" cy="2062103"/>
          </a:xfrm>
          <a:prstGeom prst="rect">
            <a:avLst/>
          </a:prstGeom>
          <a:noFill/>
        </p:spPr>
        <p:txBody>
          <a:bodyPr wrap="square" rtlCol="0">
            <a:spAutoFit/>
          </a:bodyPr>
          <a:lstStyle/>
          <a:p>
            <a:endParaRPr lang="en-US" sz="3200" dirty="0"/>
          </a:p>
          <a:p>
            <a:endParaRPr lang="en-US" sz="3200" dirty="0"/>
          </a:p>
          <a:p>
            <a:r>
              <a:rPr lang="en-US" sz="2800" dirty="0"/>
              <a:t>Train dataset has  159621 rows and 8 columns</a:t>
            </a:r>
            <a:endParaRPr lang="en-IN" sz="2800" dirty="0"/>
          </a:p>
          <a:p>
            <a:endParaRPr lang="en-US" dirty="0"/>
          </a:p>
          <a:p>
            <a:endParaRPr lang="en-US" dirty="0"/>
          </a:p>
        </p:txBody>
      </p:sp>
      <p:sp>
        <p:nvSpPr>
          <p:cNvPr id="3" name="Content Placeholder 2">
            <a:extLst>
              <a:ext uri="{FF2B5EF4-FFF2-40B4-BE49-F238E27FC236}">
                <a16:creationId xmlns:a16="http://schemas.microsoft.com/office/drawing/2014/main" id="{DF77EE27-7D9E-9B47-8C49-91A3ECEB92F4}"/>
              </a:ext>
            </a:extLst>
          </p:cNvPr>
          <p:cNvSpPr>
            <a:spLocks noGrp="1"/>
          </p:cNvSpPr>
          <p:nvPr>
            <p:ph idx="1"/>
          </p:nvPr>
        </p:nvSpPr>
        <p:spPr>
          <a:xfrm>
            <a:off x="680321" y="697425"/>
            <a:ext cx="9613861" cy="1172016"/>
          </a:xfrm>
        </p:spPr>
        <p:txBody>
          <a:bodyPr>
            <a:normAutofit/>
          </a:bodyPr>
          <a:lstStyle/>
          <a:p>
            <a:pPr marL="0" indent="0">
              <a:buNone/>
            </a:pPr>
            <a:r>
              <a:rPr lang="en-US" sz="3600" u="sng" dirty="0"/>
              <a:t>Train Dataset shape</a:t>
            </a:r>
          </a:p>
        </p:txBody>
      </p:sp>
      <p:pic>
        <p:nvPicPr>
          <p:cNvPr id="6" name="Picture 5">
            <a:extLst>
              <a:ext uri="{FF2B5EF4-FFF2-40B4-BE49-F238E27FC236}">
                <a16:creationId xmlns:a16="http://schemas.microsoft.com/office/drawing/2014/main" id="{71A12678-EED8-1F40-8B5A-09B4709A2034}"/>
              </a:ext>
            </a:extLst>
          </p:cNvPr>
          <p:cNvPicPr/>
          <p:nvPr/>
        </p:nvPicPr>
        <p:blipFill>
          <a:blip r:embed="rId2"/>
          <a:stretch>
            <a:fillRect/>
          </a:stretch>
        </p:blipFill>
        <p:spPr>
          <a:xfrm>
            <a:off x="702128" y="2914030"/>
            <a:ext cx="6675120" cy="688975"/>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149967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9205" y="5024439"/>
            <a:ext cx="11622795" cy="3908762"/>
          </a:xfrm>
          <a:prstGeom prst="rect">
            <a:avLst/>
          </a:prstGeom>
          <a:noFill/>
        </p:spPr>
        <p:txBody>
          <a:bodyPr wrap="square" rtlCol="0">
            <a:spAutoFit/>
          </a:bodyPr>
          <a:lstStyle/>
          <a:p>
            <a:endParaRPr lang="en-US" sz="2800" dirty="0"/>
          </a:p>
          <a:p>
            <a:r>
              <a:rPr lang="en-US" sz="2800" dirty="0"/>
              <a:t>Data is not balanced . Rows count for all the comments are not same.</a:t>
            </a:r>
          </a:p>
          <a:p>
            <a:r>
              <a:rPr lang="en-US" sz="2800" dirty="0"/>
              <a:t>Data balancing techniques like SMOTE oversampling will be used for data     balancing</a:t>
            </a:r>
            <a:r>
              <a:rPr lang="en-US" dirty="0"/>
              <a:t>.</a:t>
            </a:r>
            <a:endParaRPr lang="en-IN" dirty="0"/>
          </a:p>
          <a:p>
            <a:endParaRPr lang="en-US" sz="2800" dirty="0"/>
          </a:p>
          <a:p>
            <a:endParaRPr lang="en-US" sz="2800" dirty="0"/>
          </a:p>
          <a:p>
            <a:endParaRPr lang="en-US" sz="2400" dirty="0"/>
          </a:p>
          <a:p>
            <a:endParaRPr lang="en-US" sz="2800" dirty="0"/>
          </a:p>
          <a:p>
            <a:endParaRPr lang="en-US" sz="2800" dirty="0"/>
          </a:p>
        </p:txBody>
      </p:sp>
      <p:sp>
        <p:nvSpPr>
          <p:cNvPr id="2" name="TextBox 1">
            <a:extLst>
              <a:ext uri="{FF2B5EF4-FFF2-40B4-BE49-F238E27FC236}">
                <a16:creationId xmlns:a16="http://schemas.microsoft.com/office/drawing/2014/main" id="{0D014378-25DE-1649-8B72-294CD1ED9E48}"/>
              </a:ext>
            </a:extLst>
          </p:cNvPr>
          <p:cNvSpPr txBox="1"/>
          <p:nvPr/>
        </p:nvSpPr>
        <p:spPr>
          <a:xfrm>
            <a:off x="108488" y="666427"/>
            <a:ext cx="10197885" cy="646331"/>
          </a:xfrm>
          <a:prstGeom prst="rect">
            <a:avLst/>
          </a:prstGeom>
          <a:noFill/>
        </p:spPr>
        <p:txBody>
          <a:bodyPr wrap="square" rtlCol="0">
            <a:spAutoFit/>
          </a:bodyPr>
          <a:lstStyle/>
          <a:p>
            <a:r>
              <a:rPr lang="en-US" sz="3600" dirty="0"/>
              <a:t>   </a:t>
            </a:r>
            <a:r>
              <a:rPr lang="en-US" sz="3600" u="sng" dirty="0"/>
              <a:t>Checking count for Comments in each class</a:t>
            </a:r>
          </a:p>
        </p:txBody>
      </p:sp>
      <p:pic>
        <p:nvPicPr>
          <p:cNvPr id="5" name="Picture 4">
            <a:extLst>
              <a:ext uri="{FF2B5EF4-FFF2-40B4-BE49-F238E27FC236}">
                <a16:creationId xmlns:a16="http://schemas.microsoft.com/office/drawing/2014/main" id="{7B88F2E5-432A-584E-90DE-46C44CA8829F}"/>
              </a:ext>
            </a:extLst>
          </p:cNvPr>
          <p:cNvPicPr/>
          <p:nvPr/>
        </p:nvPicPr>
        <p:blipFill>
          <a:blip r:embed="rId2"/>
          <a:stretch>
            <a:fillRect/>
          </a:stretch>
        </p:blipFill>
        <p:spPr>
          <a:xfrm>
            <a:off x="774657" y="2561633"/>
            <a:ext cx="6675120" cy="2044700"/>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564151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F1E85-658C-AA49-9DA2-7AAF99E847E9}"/>
              </a:ext>
            </a:extLst>
          </p:cNvPr>
          <p:cNvSpPr>
            <a:spLocks noGrp="1"/>
          </p:cNvSpPr>
          <p:nvPr>
            <p:ph type="title"/>
          </p:nvPr>
        </p:nvSpPr>
        <p:spPr/>
        <p:txBody>
          <a:bodyPr/>
          <a:lstStyle/>
          <a:p>
            <a:r>
              <a:rPr lang="en-US" u="sng" dirty="0"/>
              <a:t>Data Cleaning</a:t>
            </a:r>
          </a:p>
        </p:txBody>
      </p:sp>
      <p:sp>
        <p:nvSpPr>
          <p:cNvPr id="7" name="TextBox 6">
            <a:extLst>
              <a:ext uri="{FF2B5EF4-FFF2-40B4-BE49-F238E27FC236}">
                <a16:creationId xmlns:a16="http://schemas.microsoft.com/office/drawing/2014/main" id="{DE1D5659-B6AF-CB40-8FCD-2037702D512B}"/>
              </a:ext>
            </a:extLst>
          </p:cNvPr>
          <p:cNvSpPr txBox="1"/>
          <p:nvPr/>
        </p:nvSpPr>
        <p:spPr>
          <a:xfrm>
            <a:off x="680320" y="5346917"/>
            <a:ext cx="11392859" cy="830997"/>
          </a:xfrm>
          <a:prstGeom prst="rect">
            <a:avLst/>
          </a:prstGeom>
          <a:noFill/>
        </p:spPr>
        <p:txBody>
          <a:bodyPr wrap="square" rtlCol="0">
            <a:spAutoFit/>
          </a:bodyPr>
          <a:lstStyle/>
          <a:p>
            <a:endParaRPr lang="en-US" sz="2400" dirty="0"/>
          </a:p>
          <a:p>
            <a:r>
              <a:rPr lang="en-US" sz="2400" dirty="0"/>
              <a:t>Few rows are having null values . Dropping the rows having null values.</a:t>
            </a:r>
          </a:p>
        </p:txBody>
      </p:sp>
      <p:pic>
        <p:nvPicPr>
          <p:cNvPr id="5" name="Picture 4">
            <a:extLst>
              <a:ext uri="{FF2B5EF4-FFF2-40B4-BE49-F238E27FC236}">
                <a16:creationId xmlns:a16="http://schemas.microsoft.com/office/drawing/2014/main" id="{504FC06D-049B-1B44-9B19-9704DE6F6BFC}"/>
              </a:ext>
            </a:extLst>
          </p:cNvPr>
          <p:cNvPicPr/>
          <p:nvPr/>
        </p:nvPicPr>
        <p:blipFill>
          <a:blip r:embed="rId2"/>
          <a:stretch>
            <a:fillRect/>
          </a:stretch>
        </p:blipFill>
        <p:spPr>
          <a:xfrm>
            <a:off x="680320" y="4775990"/>
            <a:ext cx="6675120" cy="715645"/>
          </a:xfrm>
          <a:prstGeom prst="rect">
            <a:avLst/>
          </a:prstGeom>
          <a:effectLst>
            <a:outerShdw blurRad="50800" dist="50800" dir="5400000" algn="ctr" rotWithShape="0">
              <a:schemeClr val="tx1"/>
            </a:outerShdw>
          </a:effectLst>
        </p:spPr>
      </p:pic>
      <p:pic>
        <p:nvPicPr>
          <p:cNvPr id="6" name="Picture 5">
            <a:extLst>
              <a:ext uri="{FF2B5EF4-FFF2-40B4-BE49-F238E27FC236}">
                <a16:creationId xmlns:a16="http://schemas.microsoft.com/office/drawing/2014/main" id="{150DE19C-1040-5145-A4B5-DCC77E4BFD47}"/>
              </a:ext>
            </a:extLst>
          </p:cNvPr>
          <p:cNvPicPr/>
          <p:nvPr/>
        </p:nvPicPr>
        <p:blipFill>
          <a:blip r:embed="rId3"/>
          <a:stretch>
            <a:fillRect/>
          </a:stretch>
        </p:blipFill>
        <p:spPr>
          <a:xfrm>
            <a:off x="680320" y="2241770"/>
            <a:ext cx="6675120" cy="2126615"/>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2428184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B4EA0-6322-4A4F-9456-8B47AAA6AB69}"/>
              </a:ext>
            </a:extLst>
          </p:cNvPr>
          <p:cNvSpPr>
            <a:spLocks noGrp="1"/>
          </p:cNvSpPr>
          <p:nvPr>
            <p:ph type="title"/>
          </p:nvPr>
        </p:nvSpPr>
        <p:spPr>
          <a:xfrm>
            <a:off x="185981" y="753228"/>
            <a:ext cx="10108202" cy="1080938"/>
          </a:xfrm>
        </p:spPr>
        <p:txBody>
          <a:bodyPr/>
          <a:lstStyle/>
          <a:p>
            <a:r>
              <a:rPr lang="en-US" dirty="0"/>
              <a:t> </a:t>
            </a:r>
            <a:br>
              <a:rPr lang="en-IN" dirty="0"/>
            </a:br>
            <a:r>
              <a:rPr lang="en-IN" dirty="0"/>
              <a:t>   </a:t>
            </a:r>
            <a:r>
              <a:rPr lang="en-US" b="1" u="sng" dirty="0"/>
              <a:t>Data Visualization </a:t>
            </a:r>
            <a:endParaRPr lang="en-IN" u="sng" dirty="0"/>
          </a:p>
        </p:txBody>
      </p:sp>
      <p:sp>
        <p:nvSpPr>
          <p:cNvPr id="3" name="Content Placeholder 2">
            <a:extLst>
              <a:ext uri="{FF2B5EF4-FFF2-40B4-BE49-F238E27FC236}">
                <a16:creationId xmlns:a16="http://schemas.microsoft.com/office/drawing/2014/main" id="{748098BB-5B8E-3946-AE48-7A96A34AF041}"/>
              </a:ext>
            </a:extLst>
          </p:cNvPr>
          <p:cNvSpPr>
            <a:spLocks noGrp="1"/>
          </p:cNvSpPr>
          <p:nvPr>
            <p:ph idx="1"/>
          </p:nvPr>
        </p:nvSpPr>
        <p:spPr>
          <a:xfrm>
            <a:off x="185981" y="5565457"/>
            <a:ext cx="11871700" cy="1176306"/>
          </a:xfrm>
        </p:spPr>
        <p:txBody>
          <a:bodyPr>
            <a:normAutofit lnSpcReduction="10000"/>
          </a:bodyPr>
          <a:lstStyle/>
          <a:p>
            <a:pPr marL="0" indent="0">
              <a:buNone/>
            </a:pPr>
            <a:endParaRPr lang="en-US" dirty="0"/>
          </a:p>
          <a:p>
            <a:r>
              <a:rPr lang="en-US" dirty="0"/>
              <a:t>Above </a:t>
            </a:r>
            <a:r>
              <a:rPr lang="en-US" dirty="0" err="1"/>
              <a:t>countplot</a:t>
            </a:r>
            <a:r>
              <a:rPr lang="en-US" dirty="0"/>
              <a:t> shows that no of comments per class. As it shows a very high range in malignant class and very low comments in threat class.</a:t>
            </a:r>
            <a:endParaRPr lang="en-IN" dirty="0"/>
          </a:p>
          <a:p>
            <a:endParaRPr lang="en-US" dirty="0"/>
          </a:p>
        </p:txBody>
      </p:sp>
      <p:pic>
        <p:nvPicPr>
          <p:cNvPr id="6" name="Picture 5">
            <a:extLst>
              <a:ext uri="{FF2B5EF4-FFF2-40B4-BE49-F238E27FC236}">
                <a16:creationId xmlns:a16="http://schemas.microsoft.com/office/drawing/2014/main" id="{FB30D2C6-541C-CA46-93FD-EC2F4C75ADBD}"/>
              </a:ext>
            </a:extLst>
          </p:cNvPr>
          <p:cNvPicPr/>
          <p:nvPr/>
        </p:nvPicPr>
        <p:blipFill>
          <a:blip r:embed="rId2"/>
          <a:stretch>
            <a:fillRect/>
          </a:stretch>
        </p:blipFill>
        <p:spPr>
          <a:xfrm>
            <a:off x="697165" y="2107770"/>
            <a:ext cx="6675120" cy="3746554"/>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2781453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7DD49-F9AF-4D40-8081-A7332E35DAEA}"/>
              </a:ext>
            </a:extLst>
          </p:cNvPr>
          <p:cNvSpPr>
            <a:spLocks noGrp="1"/>
          </p:cNvSpPr>
          <p:nvPr>
            <p:ph type="title"/>
          </p:nvPr>
        </p:nvSpPr>
        <p:spPr/>
        <p:txBody>
          <a:bodyPr/>
          <a:lstStyle/>
          <a:p>
            <a:r>
              <a:rPr lang="en-US" u="sng" dirty="0" err="1"/>
              <a:t>distplot</a:t>
            </a:r>
            <a:r>
              <a:rPr lang="en-US" u="sng" dirty="0"/>
              <a:t> for comments</a:t>
            </a:r>
          </a:p>
        </p:txBody>
      </p:sp>
      <p:sp>
        <p:nvSpPr>
          <p:cNvPr id="3" name="Content Placeholder 2">
            <a:extLst>
              <a:ext uri="{FF2B5EF4-FFF2-40B4-BE49-F238E27FC236}">
                <a16:creationId xmlns:a16="http://schemas.microsoft.com/office/drawing/2014/main" id="{062C1370-D157-9D45-81D5-53968FD43112}"/>
              </a:ext>
            </a:extLst>
          </p:cNvPr>
          <p:cNvSpPr>
            <a:spLocks noGrp="1"/>
          </p:cNvSpPr>
          <p:nvPr>
            <p:ph idx="1"/>
          </p:nvPr>
        </p:nvSpPr>
        <p:spPr>
          <a:xfrm>
            <a:off x="216976" y="5610386"/>
            <a:ext cx="11856203" cy="1084880"/>
          </a:xfrm>
        </p:spPr>
        <p:txBody>
          <a:bodyPr>
            <a:normAutofit/>
          </a:bodyPr>
          <a:lstStyle/>
          <a:p>
            <a:endParaRPr lang="en-US" dirty="0"/>
          </a:p>
          <a:p>
            <a:r>
              <a:rPr lang="en-US" dirty="0"/>
              <a:t>Above </a:t>
            </a:r>
            <a:r>
              <a:rPr lang="en-US" dirty="0" err="1"/>
              <a:t>distplot</a:t>
            </a:r>
            <a:r>
              <a:rPr lang="en-US" dirty="0"/>
              <a:t> shows  around 90 comments are highly malignant and rude too.</a:t>
            </a:r>
            <a:endParaRPr lang="en-IN" dirty="0"/>
          </a:p>
          <a:p>
            <a:endParaRPr lang="en-US" dirty="0"/>
          </a:p>
        </p:txBody>
      </p:sp>
      <p:pic>
        <p:nvPicPr>
          <p:cNvPr id="6" name="Picture 5">
            <a:extLst>
              <a:ext uri="{FF2B5EF4-FFF2-40B4-BE49-F238E27FC236}">
                <a16:creationId xmlns:a16="http://schemas.microsoft.com/office/drawing/2014/main" id="{D21FA86F-EEB4-3B41-97DF-466856F77A56}"/>
              </a:ext>
            </a:extLst>
          </p:cNvPr>
          <p:cNvPicPr/>
          <p:nvPr/>
        </p:nvPicPr>
        <p:blipFill>
          <a:blip r:embed="rId2"/>
          <a:stretch>
            <a:fillRect/>
          </a:stretch>
        </p:blipFill>
        <p:spPr>
          <a:xfrm>
            <a:off x="680321" y="2092270"/>
            <a:ext cx="6675120" cy="3704096"/>
          </a:xfrm>
          <a:prstGeom prst="rect">
            <a:avLst/>
          </a:prstGeom>
          <a:effectLst>
            <a:outerShdw blurRad="50800" dist="50800" dir="5400000" algn="ctr" rotWithShape="0">
              <a:schemeClr val="tx1"/>
            </a:outerShdw>
          </a:effectLst>
        </p:spPr>
      </p:pic>
    </p:spTree>
    <p:extLst>
      <p:ext uri="{BB962C8B-B14F-4D97-AF65-F5344CB8AC3E}">
        <p14:creationId xmlns:p14="http://schemas.microsoft.com/office/powerpoint/2010/main" val="3067617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2543</TotalTime>
  <Words>629</Words>
  <Application>Microsoft Macintosh PowerPoint</Application>
  <PresentationFormat>Widescreen</PresentationFormat>
  <Paragraphs>95</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Trebuchet MS</vt:lpstr>
      <vt:lpstr>Berlin</vt:lpstr>
      <vt:lpstr>PowerPoint Presentation</vt:lpstr>
      <vt:lpstr>    INTRODUCTION     </vt:lpstr>
      <vt:lpstr>PowerPoint Presentation</vt:lpstr>
      <vt:lpstr> Explanatory Data Analysis  </vt:lpstr>
      <vt:lpstr>PowerPoint Presentation</vt:lpstr>
      <vt:lpstr>PowerPoint Presentation</vt:lpstr>
      <vt:lpstr>Data Cleaning</vt:lpstr>
      <vt:lpstr>     Data Visualization </vt:lpstr>
      <vt:lpstr>distplot for comments</vt:lpstr>
      <vt:lpstr>Wordcloud to show words used in comments</vt:lpstr>
      <vt:lpstr>  Pre-Processing Pipeline</vt:lpstr>
      <vt:lpstr>Processed Dataset</vt:lpstr>
      <vt:lpstr>Importing Model building Libraries</vt:lpstr>
      <vt:lpstr>Model Development and Evaluation  </vt:lpstr>
      <vt:lpstr>PowerPoint Presentation</vt:lpstr>
      <vt:lpstr>Train_test_split</vt:lpstr>
      <vt:lpstr>Step 1,2 followed </vt:lpstr>
      <vt:lpstr>Step 3 </vt:lpstr>
      <vt:lpstr>F1_score </vt:lpstr>
      <vt:lpstr>Precision_score</vt:lpstr>
      <vt:lpstr>Recall_score</vt:lpstr>
      <vt:lpstr>Cross Validating the model</vt:lpstr>
      <vt:lpstr>Cross validation score</vt:lpstr>
      <vt:lpstr>PowerPoint Presentation</vt:lpstr>
      <vt:lpstr>Prediction over test_data</vt:lpstr>
      <vt:lpstr>Prediction for the test data of 153157 rows </vt:lpstr>
      <vt:lpstr>CONCLUSION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67</cp:revision>
  <dcterms:created xsi:type="dcterms:W3CDTF">2021-03-16T19:29:25Z</dcterms:created>
  <dcterms:modified xsi:type="dcterms:W3CDTF">2021-07-11T17:53:46Z</dcterms:modified>
</cp:coreProperties>
</file>