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sldIdLst>
    <p:sldId id="256" r:id="rId2"/>
    <p:sldId id="271" r:id="rId3"/>
    <p:sldId id="257" r:id="rId4"/>
    <p:sldId id="258" r:id="rId5"/>
    <p:sldId id="267" r:id="rId6"/>
    <p:sldId id="272" r:id="rId7"/>
    <p:sldId id="273" r:id="rId8"/>
    <p:sldId id="274" r:id="rId9"/>
    <p:sldId id="259" r:id="rId10"/>
    <p:sldId id="260" r:id="rId11"/>
    <p:sldId id="261" r:id="rId12"/>
    <p:sldId id="262" r:id="rId13"/>
    <p:sldId id="263" r:id="rId14"/>
    <p:sldId id="264" r:id="rId15"/>
    <p:sldId id="275" r:id="rId16"/>
    <p:sldId id="265" r:id="rId17"/>
    <p:sldId id="269" r:id="rId18"/>
    <p:sldId id="270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68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2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158E8A-0783-4B05-BC6F-774CD95266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666FD8E-7A52-45F0-98F8-86D1AB519A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07652D-5EAD-470A-BCEB-1E8550913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A46-495C-4615-A90C-BF5E24D6D217}" type="datetimeFigureOut">
              <a:rPr lang="ru-RU" smtClean="0"/>
              <a:t>21.06.2022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C10701-FD24-42A6-86CD-5AC18F277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3F23B5-2613-46AA-B4A3-D4DCA756E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CD35-6D39-4845-83DB-56ED280996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0600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D84B98-6950-4DE1-A106-FB088E95A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28BCFFA-D664-4994-8E10-B72F7071E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B51196-E779-47E3-90AE-064F6225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A46-495C-4615-A90C-BF5E24D6D217}" type="datetimeFigureOut">
              <a:rPr lang="ru-RU" smtClean="0"/>
              <a:t>21.06.2022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F62046-0030-44D2-92AE-EFCF6FA89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243BEE-32A5-409B-B78E-0FE76A314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CD35-6D39-4845-83DB-56ED280996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958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27F13B5-A412-4337-81B4-E7106CB8E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9BD81BA-794E-418E-9FEA-A85F0AD97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374C3E-A33B-417D-9AB3-3928AE4BB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A46-495C-4615-A90C-BF5E24D6D217}" type="datetimeFigureOut">
              <a:rPr lang="ru-RU" smtClean="0"/>
              <a:t>21.06.2022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658F36-2F14-4BCC-971F-A344A5A5A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FAC859-2396-44A2-89DD-5D0056E01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CD35-6D39-4845-83DB-56ED280996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377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B1684C-3597-41C4-B841-C22107BA5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51C23E-42D9-4AD1-9E0F-7204A54DF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538F70-F250-4C14-9ADE-04045A3B3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A46-495C-4615-A90C-BF5E24D6D217}" type="datetimeFigureOut">
              <a:rPr lang="ru-RU" smtClean="0"/>
              <a:t>21.06.2022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3FA81A-A719-4183-B414-3A4F73FF9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48EB79-69B1-4F8B-AD13-A70F49B22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CD35-6D39-4845-83DB-56ED280996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190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E5BB80-E827-4DF8-985C-9FDEB45DA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C2F446-C8EE-48D7-A579-2A8CBD0FE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C9A989-09EF-4DFA-B84E-9A191DE60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A46-495C-4615-A90C-BF5E24D6D217}" type="datetimeFigureOut">
              <a:rPr lang="ru-RU" smtClean="0"/>
              <a:t>21.06.2022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9E1C1E-3FC8-4CC9-BE9B-8F160AF34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2C7916-D682-4280-BCB9-4231E6164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CD35-6D39-4845-83DB-56ED280996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8736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48C967-3FC9-41C8-80CE-37BA49FED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13273D-EE27-4F46-95F6-FFE831F4BA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5CC3C30-D12E-4851-92A5-420C05AFE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6E4D88-CF03-4F7E-83B6-71FC1BD4B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A46-495C-4615-A90C-BF5E24D6D217}" type="datetimeFigureOut">
              <a:rPr lang="ru-RU" smtClean="0"/>
              <a:t>21.06.2022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0730635-A33E-481B-9A21-9AA2B4A3A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9199408-0742-49B2-8646-E0BFD25A9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CD35-6D39-4845-83DB-56ED280996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96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DB4ECA-C314-4FA0-9F35-593A09081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907062-494B-4A44-9D00-867AD6260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DE8820F-F19C-494B-A6DD-279D8FDDD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67DB46C-06F9-411D-BA05-8CB3E91ABD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A5DCCDF-14B4-4D19-B366-922DE3B27D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DA40CC3-8CF9-4DE0-8BEB-21F06960D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A46-495C-4615-A90C-BF5E24D6D217}" type="datetimeFigureOut">
              <a:rPr lang="ru-RU" smtClean="0"/>
              <a:t>21.06.2022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EFD7632-6B5D-4074-9E2D-3A436EEC5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1A7695E-D717-4864-B598-06ECA2167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CD35-6D39-4845-83DB-56ED280996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46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EAE4D5-516A-4F1E-B7CB-152AF697C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DF08D7B-A84C-4C57-935B-AA04CC450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A46-495C-4615-A90C-BF5E24D6D217}" type="datetimeFigureOut">
              <a:rPr lang="ru-RU" smtClean="0"/>
              <a:t>21.06.2022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274CED5-9458-46F7-A881-AFE137F33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357527C-6CCC-4AB8-AB0D-6F7BD1F29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CD35-6D39-4845-83DB-56ED280996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206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471DC4D-E45B-47EF-876B-18A23B74F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A46-495C-4615-A90C-BF5E24D6D217}" type="datetimeFigureOut">
              <a:rPr lang="ru-RU" smtClean="0"/>
              <a:t>21.06.2022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9C11FA2-258B-4261-8B74-C02C29154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2E92671-413F-4E19-BAA0-6FA05440E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CD35-6D39-4845-83DB-56ED280996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4085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210DB0-C4D6-4D1C-8128-46B318DB5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93206A-C53D-4414-BDA9-6D410C9AE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5F1E85F-7DA2-4ACD-A0F2-C80EFD72C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3A825A5-A31E-4ADB-8E00-7611CF7D6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A46-495C-4615-A90C-BF5E24D6D217}" type="datetimeFigureOut">
              <a:rPr lang="ru-RU" smtClean="0"/>
              <a:t>21.06.2022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4D2B0B7-529D-4459-B317-2316C31B5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970654A-D27D-4DFE-942B-18D70B650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CD35-6D39-4845-83DB-56ED280996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7626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DD596E-1C82-44E0-8130-226F1A73A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6A08C9C-77FF-4C76-B68C-C86F23B70C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3755FA7-A514-4BDE-9ADE-89F60B35C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501B5D5-56FF-43B9-B55D-BE02D2F17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A46-495C-4615-A90C-BF5E24D6D217}" type="datetimeFigureOut">
              <a:rPr lang="ru-RU" smtClean="0"/>
              <a:t>21.06.2022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EA52F8D-74E5-4ACE-B7BC-984BAF001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B17E773-38AA-4FB1-95D5-156F6652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CD35-6D39-4845-83DB-56ED280996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9596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9B3A6C-81E4-4DA1-834D-7EEC41C19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82C6AAD-79AD-4473-B388-6951FC8F1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E56F77-2628-4942-96E4-81D116B247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DCA46-495C-4615-A90C-BF5E24D6D217}" type="datetimeFigureOut">
              <a:rPr lang="ru-RU" smtClean="0"/>
              <a:t>21.06.2022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F60C27-3EBF-4B36-890B-A9DA70B7C5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A5A36B-E1B4-487F-8AB9-A00B572534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CCD35-6D39-4845-83DB-56ED280996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9980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4F5864-3671-4E85-A913-2036845841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756140"/>
          </a:xfrm>
        </p:spPr>
        <p:txBody>
          <a:bodyPr>
            <a:no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ФГБОУ ВО «Калининградский Государственный Технический Университет»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88B52D-E564-46A8-92C9-087C1D2FF993}"/>
              </a:ext>
            </a:extLst>
          </p:cNvPr>
          <p:cNvSpPr txBox="1"/>
          <p:nvPr/>
        </p:nvSpPr>
        <p:spPr>
          <a:xfrm>
            <a:off x="1994388" y="2228671"/>
            <a:ext cx="82032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на тему:</a:t>
            </a:r>
          </a:p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«Автоматизированное рабочее место директора управляющей компании»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1B719E-FF18-4681-BC20-61E5D5B79D18}"/>
              </a:ext>
            </a:extLst>
          </p:cNvPr>
          <p:cNvSpPr txBox="1"/>
          <p:nvPr/>
        </p:nvSpPr>
        <p:spPr>
          <a:xfrm>
            <a:off x="6095999" y="4587941"/>
            <a:ext cx="50218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Докладчик: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18ВТ: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Подковыров Д.Р.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доцент,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к.п.н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Заболотнова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Е.Ю.</a:t>
            </a:r>
          </a:p>
        </p:txBody>
      </p:sp>
    </p:spTree>
    <p:extLst>
      <p:ext uri="{BB962C8B-B14F-4D97-AF65-F5344CB8AC3E}">
        <p14:creationId xmlns:p14="http://schemas.microsoft.com/office/powerpoint/2010/main" val="2276504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A89C33F-9357-4F0B-95A9-58CA7D68AC80}"/>
              </a:ext>
            </a:extLst>
          </p:cNvPr>
          <p:cNvSpPr txBox="1">
            <a:spLocks/>
          </p:cNvSpPr>
          <p:nvPr/>
        </p:nvSpPr>
        <p:spPr>
          <a:xfrm>
            <a:off x="1524000" y="-1"/>
            <a:ext cx="9144000" cy="11901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окна «Аутентификация»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D262359-B5FB-461A-BCF9-BC16D020AE9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1943" y="1287056"/>
            <a:ext cx="4346399" cy="31885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B09C79C-4DE3-498E-921F-F1B3DC7B387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936342" y="2857541"/>
            <a:ext cx="5683334" cy="31590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151531-9193-43AB-A826-B5426AB1CE5D}"/>
              </a:ext>
            </a:extLst>
          </p:cNvPr>
          <p:cNvSpPr txBox="1"/>
          <p:nvPr/>
        </p:nvSpPr>
        <p:spPr>
          <a:xfrm>
            <a:off x="11509828" y="6272421"/>
            <a:ext cx="682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822672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DF0424A-97B8-4655-B2C1-093476528053}"/>
              </a:ext>
            </a:extLst>
          </p:cNvPr>
          <p:cNvSpPr txBox="1">
            <a:spLocks/>
          </p:cNvSpPr>
          <p:nvPr/>
        </p:nvSpPr>
        <p:spPr>
          <a:xfrm>
            <a:off x="1524000" y="-1"/>
            <a:ext cx="9144000" cy="11901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главного окна с открытой вкладкой «Жильцы»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D27B3BF-3548-4A0F-9687-2A4FD3DA556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6000" y="1190170"/>
            <a:ext cx="10020000" cy="53266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85FBDC-C461-4B52-A17D-1E71A460F98E}"/>
              </a:ext>
            </a:extLst>
          </p:cNvPr>
          <p:cNvSpPr txBox="1"/>
          <p:nvPr/>
        </p:nvSpPr>
        <p:spPr>
          <a:xfrm>
            <a:off x="11611428" y="6272421"/>
            <a:ext cx="580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4169207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1F3C981-FB89-4DE7-9379-A17DC9126B9E}"/>
              </a:ext>
            </a:extLst>
          </p:cNvPr>
          <p:cNvSpPr txBox="1">
            <a:spLocks/>
          </p:cNvSpPr>
          <p:nvPr/>
        </p:nvSpPr>
        <p:spPr>
          <a:xfrm>
            <a:off x="1524000" y="-1"/>
            <a:ext cx="9144000" cy="11901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главного окна с открытой вкладкой «Статистика»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CC0DBFD4-2F11-4581-B484-D795D639DAB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9333" y="1190170"/>
            <a:ext cx="10013333" cy="53333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0DFC48-F93D-4CF9-AE50-948CF326C44D}"/>
              </a:ext>
            </a:extLst>
          </p:cNvPr>
          <p:cNvSpPr txBox="1"/>
          <p:nvPr/>
        </p:nvSpPr>
        <p:spPr>
          <a:xfrm>
            <a:off x="11579469" y="6272421"/>
            <a:ext cx="612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887793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4BF690B-E428-436C-84AD-F25970302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1023" y="3888617"/>
            <a:ext cx="5823810" cy="26761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3010ECE-C2FF-4EE2-AA8A-86FB03B3B6C4}"/>
              </a:ext>
            </a:extLst>
          </p:cNvPr>
          <p:cNvSpPr txBox="1">
            <a:spLocks/>
          </p:cNvSpPr>
          <p:nvPr/>
        </p:nvSpPr>
        <p:spPr>
          <a:xfrm>
            <a:off x="1524000" y="0"/>
            <a:ext cx="9144000" cy="11901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главного окна с открытой вкладкой «Расширенный поиск»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6D88CB9-D314-4E6E-8EF4-4E529682D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00" y="1190171"/>
            <a:ext cx="6432857" cy="34285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DBCBC4E-B4F1-4F6A-A737-F47F65F4A6CF}"/>
              </a:ext>
            </a:extLst>
          </p:cNvPr>
          <p:cNvSpPr txBox="1"/>
          <p:nvPr/>
        </p:nvSpPr>
        <p:spPr>
          <a:xfrm>
            <a:off x="11597054" y="6272421"/>
            <a:ext cx="594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390103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2717B769-59F3-474E-A46E-93D116D86E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11662"/>
            <a:ext cx="10515600" cy="41410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9F1200C-266B-4807-8C0A-48763D8730F2}"/>
              </a:ext>
            </a:extLst>
          </p:cNvPr>
          <p:cNvSpPr txBox="1">
            <a:spLocks/>
          </p:cNvSpPr>
          <p:nvPr/>
        </p:nvSpPr>
        <p:spPr>
          <a:xfrm>
            <a:off x="1524000" y="0"/>
            <a:ext cx="9144000" cy="11901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окна «Парсер»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B88D14-9ACE-4F6A-8006-9C338D0925F5}"/>
              </a:ext>
            </a:extLst>
          </p:cNvPr>
          <p:cNvSpPr txBox="1"/>
          <p:nvPr/>
        </p:nvSpPr>
        <p:spPr>
          <a:xfrm>
            <a:off x="11597054" y="6272421"/>
            <a:ext cx="594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4187579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E40E4C4-69F0-4B70-AD2C-9799E91D8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0695"/>
            <a:ext cx="6885973" cy="2577780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57FFA78-B3DF-4B89-8B58-A5409649A555}"/>
              </a:ext>
            </a:extLst>
          </p:cNvPr>
          <p:cNvSpPr txBox="1">
            <a:spLocks/>
          </p:cNvSpPr>
          <p:nvPr/>
        </p:nvSpPr>
        <p:spPr>
          <a:xfrm>
            <a:off x="1524000" y="0"/>
            <a:ext cx="9144000" cy="11901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Формируемые документы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7DA9A38-3490-48D8-85E8-80F8756B7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269" y="3607551"/>
            <a:ext cx="5189433" cy="259732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F40426B-EB57-4DB3-817B-5F355E20CD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8747" y="3429000"/>
            <a:ext cx="5385713" cy="324774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C8E6935-5D0F-4D63-92F3-A0C4D9BCD9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8746" y="1428528"/>
            <a:ext cx="5385714" cy="17570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3AAA541-A58E-4D6F-BEED-8A101175A59A}"/>
              </a:ext>
            </a:extLst>
          </p:cNvPr>
          <p:cNvSpPr txBox="1"/>
          <p:nvPr/>
        </p:nvSpPr>
        <p:spPr>
          <a:xfrm>
            <a:off x="11538857" y="6272421"/>
            <a:ext cx="653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107956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47D1AD9-D03B-4FE5-BFEB-A5720F90A0ED}"/>
              </a:ext>
            </a:extLst>
          </p:cNvPr>
          <p:cNvSpPr txBox="1">
            <a:spLocks/>
          </p:cNvSpPr>
          <p:nvPr/>
        </p:nvSpPr>
        <p:spPr>
          <a:xfrm>
            <a:off x="1524000" y="0"/>
            <a:ext cx="9144000" cy="11901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Экономическая часть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A16D96-A3E4-4C1D-8C0B-9186903DAB95}"/>
              </a:ext>
            </a:extLst>
          </p:cNvPr>
          <p:cNvSpPr txBox="1"/>
          <p:nvPr/>
        </p:nvSpPr>
        <p:spPr>
          <a:xfrm>
            <a:off x="11597054" y="6272421"/>
            <a:ext cx="594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5D26C16-593F-4218-8D5E-6FA877D09C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94"/>
          <a:stretch/>
        </p:blipFill>
        <p:spPr>
          <a:xfrm>
            <a:off x="261259" y="850241"/>
            <a:ext cx="7209708" cy="542218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A221E57-F764-4330-8C0C-54BFE6AD2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16274"/>
            <a:ext cx="5904822" cy="16254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58872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07DBE44-104A-499E-A5CF-F0480DA62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716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выполнения выпускной квалификационной работы можно сделать следующие выводы:</a:t>
            </a:r>
          </a:p>
          <a:p>
            <a:pPr indent="540000" algn="just">
              <a:buFont typeface="Wingdings" panose="05000000000000000000" pitchFamily="2" charset="2"/>
              <a:buChar char="q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разработке АРМ был пройден полный цикл проектирования       программы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540000" algn="just">
              <a:buFont typeface="Wingdings" panose="05000000000000000000" pitchFamily="2" charset="2"/>
              <a:buChar char="q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Разработанная система выполняет все требования, поставленные заказчиком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540000" algn="just">
              <a:buFont typeface="Wingdings" panose="05000000000000000000" pitchFamily="2" charset="2"/>
              <a:buChar char="q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была успешна внедрена в компанию, что подтверждает акт о внедрении.</a:t>
            </a: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6613565-3EAA-404F-AB10-326C5003E96F}"/>
              </a:ext>
            </a:extLst>
          </p:cNvPr>
          <p:cNvSpPr txBox="1">
            <a:spLocks/>
          </p:cNvSpPr>
          <p:nvPr/>
        </p:nvSpPr>
        <p:spPr>
          <a:xfrm>
            <a:off x="1524000" y="0"/>
            <a:ext cx="9144000" cy="11901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Достигнутые результаты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DDA0FB-D8BB-4378-8C56-E217EFDA80F9}"/>
              </a:ext>
            </a:extLst>
          </p:cNvPr>
          <p:cNvSpPr txBox="1"/>
          <p:nvPr/>
        </p:nvSpPr>
        <p:spPr>
          <a:xfrm>
            <a:off x="11597054" y="6272421"/>
            <a:ext cx="594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4063770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4F5864-3671-4E85-A913-2036845841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756140"/>
          </a:xfrm>
        </p:spPr>
        <p:txBody>
          <a:bodyPr>
            <a:no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ФГБОУ ВО «Калининградский Государственный Технический Университет»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88B52D-E564-46A8-92C9-087C1D2FF993}"/>
              </a:ext>
            </a:extLst>
          </p:cNvPr>
          <p:cNvSpPr txBox="1"/>
          <p:nvPr/>
        </p:nvSpPr>
        <p:spPr>
          <a:xfrm>
            <a:off x="1994388" y="2228671"/>
            <a:ext cx="82032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на тему:</a:t>
            </a:r>
          </a:p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«Автоматизированное рабочее место директора управляющей компании»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1B719E-FF18-4681-BC20-61E5D5B79D18}"/>
              </a:ext>
            </a:extLst>
          </p:cNvPr>
          <p:cNvSpPr txBox="1"/>
          <p:nvPr/>
        </p:nvSpPr>
        <p:spPr>
          <a:xfrm>
            <a:off x="6095999" y="4587941"/>
            <a:ext cx="50218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Докладчик: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18ВТ: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Подковыров Д.Р.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доцент,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к.п.н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Заболотнова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Е.Ю.</a:t>
            </a:r>
          </a:p>
        </p:txBody>
      </p:sp>
    </p:spTree>
    <p:extLst>
      <p:ext uri="{BB962C8B-B14F-4D97-AF65-F5344CB8AC3E}">
        <p14:creationId xmlns:p14="http://schemas.microsoft.com/office/powerpoint/2010/main" val="2798413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43A843F3-CF3E-44BC-B62A-8E7481A71F97}"/>
              </a:ext>
            </a:extLst>
          </p:cNvPr>
          <p:cNvSpPr txBox="1">
            <a:spLocks/>
          </p:cNvSpPr>
          <p:nvPr/>
        </p:nvSpPr>
        <p:spPr>
          <a:xfrm>
            <a:off x="1524000" y="0"/>
            <a:ext cx="9144000" cy="7561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ЖКХ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3D848B-9C1F-4BF3-A93D-FC96620F2E9D}"/>
              </a:ext>
            </a:extLst>
          </p:cNvPr>
          <p:cNvSpPr txBox="1"/>
          <p:nvPr/>
        </p:nvSpPr>
        <p:spPr>
          <a:xfrm>
            <a:off x="341434" y="756140"/>
            <a:ext cx="117655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Основными целями ЖКХ, согласно указу президента Российской Федерации от 7 мая 2012 г. № 600, является усовершенствование качества жизни населения путем повышения качества надежности ЖКУ, а также обеспечение их доступности для населения.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Ключевыми приоритетами в жилищно – коммунальной сфере являются: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комфортности условий проживания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Модернизация и повышение энергоэффективности объектов ЖКХ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Переход на принцип использования наиболее эффективных технологий, применяемых при модернизации объектов коммунальной инфраструктуры.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E1610B-EA26-4DED-811C-B080885D2439}"/>
              </a:ext>
            </a:extLst>
          </p:cNvPr>
          <p:cNvSpPr txBox="1"/>
          <p:nvPr/>
        </p:nvSpPr>
        <p:spPr>
          <a:xfrm>
            <a:off x="11816862" y="6272421"/>
            <a:ext cx="375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7325581-BFF6-4104-9654-98A2F544A8F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25787" y="3696781"/>
            <a:ext cx="5940425" cy="20643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4DF4B08-D4E0-48DD-8D43-45E5A5CBAF30}"/>
              </a:ext>
            </a:extLst>
          </p:cNvPr>
          <p:cNvSpPr txBox="1"/>
          <p:nvPr/>
        </p:nvSpPr>
        <p:spPr>
          <a:xfrm>
            <a:off x="4064242" y="5839485"/>
            <a:ext cx="4319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Обобщенная структурная схема ЖКХ</a:t>
            </a:r>
          </a:p>
        </p:txBody>
      </p:sp>
    </p:spTree>
    <p:extLst>
      <p:ext uri="{BB962C8B-B14F-4D97-AF65-F5344CB8AC3E}">
        <p14:creationId xmlns:p14="http://schemas.microsoft.com/office/powerpoint/2010/main" val="2556327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A66BDF78-9F3E-4CC6-A5A7-CE85115D6C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559" y="1956251"/>
            <a:ext cx="7742881" cy="4351338"/>
          </a:xfrm>
          <a:ln>
            <a:solidFill>
              <a:schemeClr val="tx1"/>
            </a:solidFill>
          </a:ln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3AC7DEF-6107-4F21-ACC9-4BA1935DCD88}"/>
              </a:ext>
            </a:extLst>
          </p:cNvPr>
          <p:cNvSpPr txBox="1">
            <a:spLocks/>
          </p:cNvSpPr>
          <p:nvPr/>
        </p:nvSpPr>
        <p:spPr>
          <a:xfrm>
            <a:off x="1524000" y="0"/>
            <a:ext cx="9144000" cy="7561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объекта автоматизации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F0F7F2-A4F5-46B9-8C22-17A377B11FE8}"/>
              </a:ext>
            </a:extLst>
          </p:cNvPr>
          <p:cNvSpPr txBox="1"/>
          <p:nvPr/>
        </p:nvSpPr>
        <p:spPr>
          <a:xfrm>
            <a:off x="2198077" y="940777"/>
            <a:ext cx="77284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ООО «УК ЭЖК КОЛОСКОВА» создано в 2015 году. Компания владеет одним домой в управлении. Основное направление деятельности – управление недвижимым имуществом.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2F919F-FE32-498F-99BF-4BCAA65046E2}"/>
              </a:ext>
            </a:extLst>
          </p:cNvPr>
          <p:cNvSpPr txBox="1"/>
          <p:nvPr/>
        </p:nvSpPr>
        <p:spPr>
          <a:xfrm>
            <a:off x="11816862" y="6272421"/>
            <a:ext cx="375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96018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B51A860-948A-4F4C-90D9-A6415995EF78}"/>
              </a:ext>
            </a:extLst>
          </p:cNvPr>
          <p:cNvSpPr txBox="1">
            <a:spLocks/>
          </p:cNvSpPr>
          <p:nvPr/>
        </p:nvSpPr>
        <p:spPr>
          <a:xfrm>
            <a:off x="1524000" y="-1"/>
            <a:ext cx="9144000" cy="11901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организационной структуры ООО «УК ЭЖК КОЛОСКОВА»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D5C81A57-4D39-4C2D-B4A2-CE2D664E436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0047" y="1190170"/>
            <a:ext cx="7991905" cy="51876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52612A-A456-45D8-A59B-23375DE38AC9}"/>
              </a:ext>
            </a:extLst>
          </p:cNvPr>
          <p:cNvSpPr txBox="1"/>
          <p:nvPr/>
        </p:nvSpPr>
        <p:spPr>
          <a:xfrm>
            <a:off x="11816862" y="6272421"/>
            <a:ext cx="375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41880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BC661EE-BF99-4EF3-9CFF-932CDF4769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1С: Учет в управляющих компаниях ЖКХ, ТСЖ и ЖСК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Домовладелец для ТСЖ, УК и ЖСК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АСУ «Жилищный стандарт».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F0F92C1-7773-46FE-A3A3-F28502487B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интуитивно понятного взаимодействия с системой, не требующего квалификации от персонала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работы только тех функций, которые нужны управляющей компании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надежности и быстродействия системы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простоты внедрения АРМ.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8E80541-E274-4FEE-ADCF-6B0AF26A6C4F}"/>
              </a:ext>
            </a:extLst>
          </p:cNvPr>
          <p:cNvSpPr txBox="1">
            <a:spLocks/>
          </p:cNvSpPr>
          <p:nvPr/>
        </p:nvSpPr>
        <p:spPr>
          <a:xfrm>
            <a:off x="1524000" y="-5584"/>
            <a:ext cx="9144000" cy="11901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Необходимость создания оригинального АРМ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16316A-EAF4-4B1C-837F-C9CFD6BA23A4}"/>
              </a:ext>
            </a:extLst>
          </p:cNvPr>
          <p:cNvSpPr txBox="1"/>
          <p:nvPr/>
        </p:nvSpPr>
        <p:spPr>
          <a:xfrm>
            <a:off x="11816862" y="6272421"/>
            <a:ext cx="375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54162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30B50B58-BFC1-4389-BA83-B69EC4E36B7D}"/>
              </a:ext>
            </a:extLst>
          </p:cNvPr>
          <p:cNvSpPr txBox="1">
            <a:spLocks/>
          </p:cNvSpPr>
          <p:nvPr/>
        </p:nvSpPr>
        <p:spPr>
          <a:xfrm>
            <a:off x="1524000" y="-5584"/>
            <a:ext cx="9144000" cy="11901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Перечень автоматизируемых функций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C3989A-DAFB-467E-828C-A11A6F94F077}"/>
              </a:ext>
            </a:extLst>
          </p:cNvPr>
          <p:cNvSpPr txBox="1"/>
          <p:nvPr/>
        </p:nvSpPr>
        <p:spPr>
          <a:xfrm>
            <a:off x="222721" y="1184587"/>
            <a:ext cx="117465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Перед разработкой АРМ заказчиком были выдвинуты следующие функциональные задачи: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Ведение базы данных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документов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Сбор информации с сайтов: Леруа Мерлен, Бауцентр, ЭлектроЦентр.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29F94B-CFE1-4DDC-A710-2D8D3F5AAE57}"/>
              </a:ext>
            </a:extLst>
          </p:cNvPr>
          <p:cNvSpPr txBox="1"/>
          <p:nvPr/>
        </p:nvSpPr>
        <p:spPr>
          <a:xfrm>
            <a:off x="11816862" y="6272421"/>
            <a:ext cx="375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472997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32FCB53-DE62-49B8-909B-ECA5ABE562E9}"/>
              </a:ext>
            </a:extLst>
          </p:cNvPr>
          <p:cNvSpPr txBox="1">
            <a:spLocks/>
          </p:cNvSpPr>
          <p:nvPr/>
        </p:nvSpPr>
        <p:spPr>
          <a:xfrm>
            <a:off x="1524000" y="-5584"/>
            <a:ext cx="9144000" cy="11901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АРМ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E79BA53-5CC1-49F7-823B-C217B16D722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34089" y="1064638"/>
            <a:ext cx="6923821" cy="47287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3A5A6F-C143-4C72-8AAA-CC7D975BF148}"/>
              </a:ext>
            </a:extLst>
          </p:cNvPr>
          <p:cNvSpPr txBox="1"/>
          <p:nvPr/>
        </p:nvSpPr>
        <p:spPr>
          <a:xfrm>
            <a:off x="11816862" y="6272421"/>
            <a:ext cx="375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964889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2E13407-CE29-427D-B86B-55A2B6C6602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49401" y="1429849"/>
            <a:ext cx="8093198" cy="46280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760F0CF-4403-497C-BDB5-71138F4242E8}"/>
              </a:ext>
            </a:extLst>
          </p:cNvPr>
          <p:cNvSpPr txBox="1">
            <a:spLocks/>
          </p:cNvSpPr>
          <p:nvPr/>
        </p:nvSpPr>
        <p:spPr>
          <a:xfrm>
            <a:off x="1524000" y="-5584"/>
            <a:ext cx="9144000" cy="11901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Логическая структура информационной базы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A2A10C-FBC8-4C9C-9F06-C8A6A10D9119}"/>
              </a:ext>
            </a:extLst>
          </p:cNvPr>
          <p:cNvSpPr txBox="1"/>
          <p:nvPr/>
        </p:nvSpPr>
        <p:spPr>
          <a:xfrm>
            <a:off x="11816862" y="6272421"/>
            <a:ext cx="375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286365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0CEE18E-7643-4DE6-B465-83C4C9861C21}"/>
              </a:ext>
            </a:extLst>
          </p:cNvPr>
          <p:cNvSpPr txBox="1">
            <a:spLocks/>
          </p:cNvSpPr>
          <p:nvPr/>
        </p:nvSpPr>
        <p:spPr>
          <a:xfrm>
            <a:off x="1524000" y="-1"/>
            <a:ext cx="9144000" cy="11901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Технологический процесс «Деятельность директора УК»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5496658-D352-4065-AA77-1C183E215F1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2667" y="1190170"/>
            <a:ext cx="7886666" cy="54538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37B19D-46CE-4BE0-80A4-5EA6D91C2BFD}"/>
              </a:ext>
            </a:extLst>
          </p:cNvPr>
          <p:cNvSpPr txBox="1"/>
          <p:nvPr/>
        </p:nvSpPr>
        <p:spPr>
          <a:xfrm>
            <a:off x="11816862" y="6272421"/>
            <a:ext cx="375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1796218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594</TotalTime>
  <Words>411</Words>
  <Application>Microsoft Office PowerPoint</Application>
  <PresentationFormat>Широкоэкранный</PresentationFormat>
  <Paragraphs>73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Wingdings</vt:lpstr>
      <vt:lpstr>Тема Office</vt:lpstr>
      <vt:lpstr>ФГБОУ ВО «Калининградский Государственный Технический Университет»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ФГБОУ ВО «Калининградский Государственный Технический Университет»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ФГБОУ ВО «Калининградский Государственный Технический Университет»</dc:title>
  <dc:creator>piplofen</dc:creator>
  <cp:lastModifiedBy>RePack by Diakov</cp:lastModifiedBy>
  <cp:revision>60</cp:revision>
  <dcterms:created xsi:type="dcterms:W3CDTF">2022-06-17T13:22:42Z</dcterms:created>
  <dcterms:modified xsi:type="dcterms:W3CDTF">2022-06-21T12:36:13Z</dcterms:modified>
</cp:coreProperties>
</file>