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9" r:id="rId2"/>
    <p:sldId id="596" r:id="rId3"/>
    <p:sldId id="597" r:id="rId4"/>
    <p:sldId id="595" r:id="rId5"/>
    <p:sldId id="589" r:id="rId6"/>
    <p:sldId id="588" r:id="rId7"/>
    <p:sldId id="591" r:id="rId8"/>
    <p:sldId id="592" r:id="rId9"/>
    <p:sldId id="593" r:id="rId10"/>
    <p:sldId id="594" r:id="rId11"/>
    <p:sldId id="587" r:id="rId12"/>
  </p:sldIdLst>
  <p:sldSz cx="9906000" cy="6858000" type="A4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pfer, Anna" initials="KA" lastIdx="1" clrIdx="0">
    <p:extLst/>
  </p:cmAuthor>
  <p:cmAuthor id="2" name="Kupfer, Anna" initials="KA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2C5884"/>
    <a:srgbClr val="00407A"/>
    <a:srgbClr val="6753F7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6" autoAdjust="0"/>
    <p:restoredTop sz="92319" autoAdjust="0"/>
  </p:normalViewPr>
  <p:slideViewPr>
    <p:cSldViewPr>
      <p:cViewPr varScale="1">
        <p:scale>
          <a:sx n="131" d="100"/>
          <a:sy n="131" d="100"/>
        </p:scale>
        <p:origin x="924" y="12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1" d="100"/>
        <a:sy n="201" d="100"/>
      </p:scale>
      <p:origin x="0" y="94336"/>
    </p:cViewPr>
  </p:sorterViewPr>
  <p:notesViewPr>
    <p:cSldViewPr>
      <p:cViewPr varScale="1">
        <p:scale>
          <a:sx n="112" d="100"/>
          <a:sy n="112" d="100"/>
        </p:scale>
        <p:origin x="53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FB1F0-2F57-D64C-B072-FEC318DC7778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464F8-E241-274A-9D5D-966903F7C0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41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9B23C-7C69-914A-A009-78A62EE91A6A}" type="datetimeFigureOut">
              <a:rPr lang="de-DE" smtClean="0"/>
              <a:t>18.09.2017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3AF4D-9A00-B647-BF06-59E8038133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55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3AF4D-9A00-B647-BF06-59E80381338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48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noFill/>
        </p:spPr>
        <p:txBody>
          <a:bodyPr/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1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Inhalt_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31687" y="1556792"/>
            <a:ext cx="8366263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762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Zwei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31687" y="1556792"/>
            <a:ext cx="4177297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5097016" y="1556792"/>
            <a:ext cx="4177297" cy="4824536"/>
          </a:xfrm>
        </p:spPr>
        <p:txBody>
          <a:bodyPr/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913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Titel_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765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42950" y="2130429"/>
            <a:ext cx="8420100" cy="1470025"/>
          </a:xfrm>
          <a:noFill/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smtClean="0"/>
              <a:t>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55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631687" y="1556792"/>
            <a:ext cx="8366263" cy="48245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70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Contents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631687" y="1556792"/>
            <a:ext cx="4177297" cy="4824536"/>
          </a:xfrm>
        </p:spPr>
        <p:txBody>
          <a:bodyPr/>
          <a:lstStyle/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5097016" y="1556792"/>
            <a:ext cx="4177297" cy="4824536"/>
          </a:xfrm>
        </p:spPr>
        <p:txBody>
          <a:bodyPr/>
          <a:lstStyle/>
          <a:p>
            <a:pPr lvl="0"/>
            <a:r>
              <a:rPr lang="en-US" noProof="0" dirty="0" smtClean="0"/>
              <a:t>Plain text</a:t>
            </a:r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7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632521" y="269776"/>
            <a:ext cx="7992888" cy="107099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4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390394" y="480484"/>
            <a:ext cx="9125215" cy="480000"/>
          </a:xfrm>
          <a:prstGeom prst="rect">
            <a:avLst/>
          </a:prstGeom>
        </p:spPr>
        <p:txBody>
          <a:bodyPr wrap="none" lIns="0" tIns="0" rIns="360000" b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90394" y="873204"/>
            <a:ext cx="9125215" cy="480000"/>
          </a:xfrm>
          <a:prstGeom prst="rect">
            <a:avLst/>
          </a:prstGeom>
        </p:spPr>
        <p:txBody>
          <a:bodyPr wrap="none" lIns="0" tIns="0" rIns="360000" bIns="0"/>
          <a:lstStyle>
            <a:lvl1pPr marL="0" indent="0">
              <a:buNone/>
              <a:defRPr strike="noStrike" cap="none" baseline="0"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390394" y="5999129"/>
            <a:ext cx="9121774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6012" y="1557339"/>
            <a:ext cx="80899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</a:t>
            </a:r>
            <a:br>
              <a:rPr lang="de-DE" dirty="0"/>
            </a:br>
            <a:r>
              <a:rPr lang="de-DE" dirty="0"/>
              <a:t>zu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2" y="2997200"/>
            <a:ext cx="8089900" cy="2819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8585200" y="6557963"/>
            <a:ext cx="1155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900" dirty="0" smtClean="0">
                <a:solidFill>
                  <a:srgbClr val="00407A"/>
                </a:solidFill>
                <a:latin typeface="Arial" charset="0"/>
              </a:rPr>
              <a:t>p. </a:t>
            </a:r>
            <a:fld id="{A0AE5531-C084-6240-8632-6DD162C3FE44}" type="slidenum">
              <a:rPr lang="de-DE" sz="900">
                <a:solidFill>
                  <a:srgbClr val="00407A"/>
                </a:solidFill>
                <a:latin typeface="Arial" charset="0"/>
              </a:rPr>
              <a:pPr algn="r"/>
              <a:t>‹#›</a:t>
            </a:fld>
            <a:endParaRPr lang="de-DE" sz="900" dirty="0">
              <a:solidFill>
                <a:srgbClr val="00407A"/>
              </a:solidFill>
              <a:latin typeface="Arial" charset="0"/>
            </a:endParaRPr>
          </a:p>
        </p:txBody>
      </p:sp>
      <p:sp>
        <p:nvSpPr>
          <p:cNvPr id="1031" name="Rectangle 23"/>
          <p:cNvSpPr>
            <a:spLocks noChangeArrowheads="1"/>
          </p:cNvSpPr>
          <p:nvPr/>
        </p:nvSpPr>
        <p:spPr bwMode="auto">
          <a:xfrm>
            <a:off x="173038" y="6557963"/>
            <a:ext cx="8172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sz="900" baseline="0" noProof="0" dirty="0" err="1" smtClean="0">
                <a:solidFill>
                  <a:srgbClr val="00407A"/>
                </a:solidFill>
                <a:latin typeface="Arial" charset="0"/>
              </a:rPr>
              <a:t>Universität</a:t>
            </a:r>
            <a:r>
              <a:rPr lang="en-US" sz="900" baseline="0" noProof="0" dirty="0" smtClean="0">
                <a:solidFill>
                  <a:srgbClr val="00407A"/>
                </a:solidFill>
                <a:latin typeface="Arial" charset="0"/>
              </a:rPr>
              <a:t> Bamberg &amp; ETH Zurich</a:t>
            </a:r>
            <a:endParaRPr lang="en-US" sz="900" noProof="0" dirty="0">
              <a:solidFill>
                <a:srgbClr val="00407A"/>
              </a:solidFill>
              <a:latin typeface="Arial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271727" y="6524625"/>
            <a:ext cx="9362546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Arial" charset="0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1600">
          <a:solidFill>
            <a:schemeClr val="tx1"/>
          </a:solidFill>
          <a:latin typeface="Arial" charset="0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ethlog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1412776"/>
            <a:ext cx="2232248" cy="63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8" y="476672"/>
            <a:ext cx="2295289" cy="43009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720752" y="3356992"/>
            <a:ext cx="700775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407A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07A"/>
                </a:solidFill>
                <a:latin typeface="UB Scala" pitchFamily="2" charset="0"/>
              </a:defRPr>
            </a:lvl9pPr>
          </a:lstStyle>
          <a:p>
            <a:r>
              <a:rPr lang="de-DE" sz="2400" dirty="0" err="1" smtClean="0"/>
              <a:t>Introduction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Machine</a:t>
            </a:r>
            <a:r>
              <a:rPr lang="de-DE" sz="2400" dirty="0" smtClean="0"/>
              <a:t> Learning Workshop</a:t>
            </a:r>
            <a:br>
              <a:rPr lang="de-DE" sz="2400" dirty="0" smtClean="0"/>
            </a:br>
            <a:r>
              <a:rPr lang="de-DE" sz="2400" i="1" dirty="0" smtClean="0"/>
              <a:t>Data Set &amp; Feature </a:t>
            </a:r>
            <a:r>
              <a:rPr lang="de-DE" sz="2400" i="1" dirty="0" smtClean="0"/>
              <a:t>Engineering</a:t>
            </a:r>
            <a:endParaRPr lang="de-DE" sz="2400" i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743726" y="4869160"/>
            <a:ext cx="6587406" cy="1008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0"/>
              <a:buNone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dirty="0" smtClean="0">
                <a:solidFill>
                  <a:srgbClr val="00407A"/>
                </a:solidFill>
                <a:cs typeface="Arial" charset="0"/>
              </a:rPr>
              <a:t>Filipe Barata, Konstantin </a:t>
            </a:r>
            <a:r>
              <a:rPr lang="en-US" dirty="0" err="1" smtClean="0">
                <a:solidFill>
                  <a:srgbClr val="00407A"/>
                </a:solidFill>
                <a:cs typeface="Arial" charset="0"/>
              </a:rPr>
              <a:t>Hopf</a:t>
            </a:r>
            <a:endParaRPr lang="en-US" dirty="0" smtClean="0">
              <a:solidFill>
                <a:srgbClr val="00407A"/>
              </a:solidFill>
              <a:cs typeface="Arial" charset="0"/>
            </a:endParaRPr>
          </a:p>
          <a:p>
            <a:pPr algn="l"/>
            <a:endParaRPr lang="en-US" sz="500" dirty="0" smtClean="0">
              <a:solidFill>
                <a:srgbClr val="00407A"/>
              </a:solidFill>
              <a:cs typeface="Arial" charset="0"/>
            </a:endParaRPr>
          </a:p>
          <a:p>
            <a:pPr algn="l"/>
            <a:r>
              <a:rPr lang="en-US" dirty="0" smtClean="0">
                <a:solidFill>
                  <a:srgbClr val="00407A"/>
                </a:solidFill>
                <a:cs typeface="Arial" charset="0"/>
              </a:rPr>
              <a:t>Bamberg | 20. September 2017</a:t>
            </a:r>
          </a:p>
        </p:txBody>
      </p:sp>
      <p:sp>
        <p:nvSpPr>
          <p:cNvPr id="14" name="Rechteck 13"/>
          <p:cNvSpPr/>
          <p:nvPr/>
        </p:nvSpPr>
        <p:spPr>
          <a:xfrm>
            <a:off x="128464" y="6549367"/>
            <a:ext cx="9649072" cy="28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04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Balance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Formula: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𝑂𝐵𝑉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𝑂𝐵𝑉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𝑂𝐵𝑉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𝑂𝐵𝑉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eqArr>
                      </m:e>
                    </m:d>
                  </m:oMath>
                </a14:m>
                <a:endParaRPr lang="de-CH" dirty="0" smtClean="0"/>
              </a:p>
              <a:p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𝑂𝐵𝑉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𝑂𝑛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𝐵𝑎𝑙𝑎𝑛𝑐𝑒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𝑜𝑙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𝑇𝑟𝑎𝑑𝑖𝑛𝑔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de-CH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This technical indicator is used to ﬁnd buying and selling trends of a stock.</a:t>
                </a:r>
                <a:endParaRPr lang="de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Khaidem</a:t>
            </a:r>
            <a:r>
              <a:rPr lang="en-US" dirty="0"/>
              <a:t>, </a:t>
            </a:r>
            <a:r>
              <a:rPr lang="en-US" dirty="0" err="1"/>
              <a:t>Luckyson</a:t>
            </a:r>
            <a:r>
              <a:rPr lang="en-US" dirty="0"/>
              <a:t>, </a:t>
            </a:r>
            <a:r>
              <a:rPr lang="en-US" dirty="0" err="1"/>
              <a:t>Snehanshu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, and </a:t>
            </a:r>
            <a:r>
              <a:rPr lang="en-US" dirty="0" err="1"/>
              <a:t>Sudeepa</a:t>
            </a:r>
            <a:r>
              <a:rPr lang="en-US" dirty="0"/>
              <a:t> Roy </a:t>
            </a:r>
            <a:r>
              <a:rPr lang="en-US" dirty="0" err="1"/>
              <a:t>Dey</a:t>
            </a:r>
            <a:r>
              <a:rPr lang="en-US" dirty="0"/>
              <a:t>. "Predicting the direction of stock market prices using random forest." </a:t>
            </a:r>
            <a:r>
              <a:rPr lang="en-US" i="1" dirty="0" err="1"/>
              <a:t>arXiv</a:t>
            </a:r>
            <a:r>
              <a:rPr lang="en-US" i="1" dirty="0"/>
              <a:t> preprint arXiv:1605.00003</a:t>
            </a:r>
            <a:r>
              <a:rPr lang="en-US" dirty="0"/>
              <a:t> (2016).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Ethereum</a:t>
            </a:r>
            <a:r>
              <a:rPr lang="de-CH" dirty="0" smtClean="0"/>
              <a:t> Challenge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4" y="1124744"/>
            <a:ext cx="7068615" cy="50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Set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827" y="1268760"/>
            <a:ext cx="5239550" cy="4824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89104" y="2636912"/>
                <a:ext cx="35283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CH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Ethereum</a:t>
                </a:r>
                <a:r>
                  <a:rPr lang="de-CH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Exchange Rate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CH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 </a:t>
                </a:r>
                <a:r>
                  <a:rPr lang="de-CH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Period</a:t>
                </a:r>
                <a:endParaRPr lang="de-CH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e-CH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Start: 2015-08-07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e-CH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End: 2017-06-27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de-CH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de-CH" sz="1400" b="0" i="0" smtClean="0">
                        <a:latin typeface="Cambria Math" panose="02040503050406030204" pitchFamily="18" charset="0"/>
                      </a:rPr>
                      <m:t>EURO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de-CH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CH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04" y="2636912"/>
                <a:ext cx="3528392" cy="3046988"/>
              </a:xfrm>
              <a:prstGeom prst="rect">
                <a:avLst/>
              </a:prstGeom>
              <a:blipFill>
                <a:blip r:embed="rId3"/>
                <a:stretch>
                  <a:fillRect l="-691" t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4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</a:t>
            </a:r>
            <a:r>
              <a:rPr lang="en-US" dirty="0" smtClean="0"/>
              <a:t>Direction </a:t>
            </a:r>
            <a:r>
              <a:rPr lang="en-US" dirty="0"/>
              <a:t>of </a:t>
            </a:r>
            <a:r>
              <a:rPr lang="en-US" dirty="0" smtClean="0"/>
              <a:t>Stock Market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dirty="0" smtClean="0"/>
                  <a:t>Three </a:t>
                </a:r>
                <a:r>
                  <a:rPr lang="de-CH" dirty="0" err="1" smtClean="0"/>
                  <a:t>classes</a:t>
                </a:r>
                <a:r>
                  <a:rPr lang="de-CH" dirty="0" smtClean="0"/>
                  <a:t>: </a:t>
                </a:r>
                <a:r>
                  <a:rPr lang="de-CH" i="1" dirty="0" err="1" smtClean="0"/>
                  <a:t>Lower</a:t>
                </a:r>
                <a:r>
                  <a:rPr lang="de-CH" i="1" dirty="0" smtClean="0"/>
                  <a:t>, </a:t>
                </a:r>
                <a:r>
                  <a:rPr lang="de-CH" i="1" dirty="0" err="1" smtClean="0"/>
                  <a:t>Equal</a:t>
                </a:r>
                <a:r>
                  <a:rPr lang="de-CH" i="1" dirty="0"/>
                  <a:t>,</a:t>
                </a:r>
                <a:r>
                  <a:rPr lang="de-CH" i="1" dirty="0" smtClean="0"/>
                  <a:t> Higher </a:t>
                </a:r>
              </a:p>
              <a:p>
                <a:endParaRPr lang="de-CH" dirty="0" smtClean="0"/>
              </a:p>
              <a:p>
                <a:r>
                  <a:rPr lang="de-CH" dirty="0" err="1" smtClean="0"/>
                  <a:t>Labeling</a:t>
                </a:r>
                <a:r>
                  <a:rPr lang="de-CH" dirty="0" smtClean="0"/>
                  <a:t> :</a:t>
                </a:r>
              </a:p>
              <a:p>
                <a:pPr lvl="1"/>
                <a:r>
                  <a:rPr lang="de-CH" dirty="0"/>
                  <a:t>Formula: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𝐻𝑖𝑔h𝑒𝑟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𝐿𝑜𝑤𝑒𝑟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&lt;−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𝐸𝑞𝑢𝑎𝑙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de-CH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&lt;  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de-CH" dirty="0"/>
              </a:p>
              <a:p>
                <a:pPr lvl="2"/>
                <a14:m>
                  <m:oMath xmlns:m="http://schemas.openxmlformats.org/officeDocument/2006/math">
                    <m:r>
                      <a:rPr lang="de-CH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0.56 </m:t>
                    </m:r>
                    <m:r>
                      <a:rPr lang="de-CH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𝐸𝑢𝑟𝑜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0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0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Relative </a:t>
            </a:r>
            <a:r>
              <a:rPr lang="de-CH" dirty="0" err="1"/>
              <a:t>Strength</a:t>
            </a:r>
            <a:r>
              <a:rPr lang="de-CH" dirty="0"/>
              <a:t> Index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CH" b="0" dirty="0" err="1" smtClean="0"/>
                  <a:t>Formula</a:t>
                </a:r>
                <a:r>
                  <a:rPr lang="de-CH" b="0" dirty="0" smtClean="0"/>
                  <a:t>: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=100 −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𝑂𝑣𝑒𝑟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𝑝𝑎𝑠𝑡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14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𝑑𝑎𝑦𝑠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𝑂𝑣𝑒𝑟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𝑝𝑎𝑠𝑡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14 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𝑑𝑎𝑦𝑠</m:t>
                        </m:r>
                      </m:den>
                    </m:f>
                  </m:oMath>
                </a14:m>
                <a:endParaRPr lang="de-CH" dirty="0" smtClean="0"/>
              </a:p>
              <a:p>
                <a:pPr lvl="1"/>
                <a:endParaRPr lang="de-CH" dirty="0"/>
              </a:p>
              <a:p>
                <a:r>
                  <a:rPr lang="en-US" dirty="0"/>
                  <a:t>RSI is a popular momentum indicator which determines whether the stock is overbought or oversold. A stock is said to be overbought when the demand unjustiﬁably pushes the price upwards. This condition </a:t>
                </a:r>
                <a:r>
                  <a:rPr lang="en-US"/>
                  <a:t>is </a:t>
                </a:r>
                <a:r>
                  <a:rPr lang="en-US" smtClean="0"/>
                  <a:t>generally </a:t>
                </a:r>
                <a:r>
                  <a:rPr lang="en-US" dirty="0"/>
                  <a:t>interpreted as a sign that the stock is overvalued and the price is likely to go down. A stock is said to be oversold when the price goes down sharply to a level below its true value. This is a result caused due to panic selling. RSI ranges from 0 to 100 and generally, when RSI is above 70, it may indicate that the stock is overbought and when RSI is below 30, it may indicate the stock is oversold.</a:t>
                </a:r>
              </a:p>
              <a:p>
                <a:pPr lvl="1"/>
                <a:endParaRPr lang="de-CH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0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Stochastic</a:t>
            </a:r>
            <a:r>
              <a:rPr lang="de-CH" dirty="0" smtClean="0"/>
              <a:t> </a:t>
            </a:r>
            <a:r>
              <a:rPr lang="de-CH" dirty="0" err="1" smtClean="0"/>
              <a:t>Oscillator</a:t>
            </a:r>
            <a:r>
              <a:rPr lang="de-CH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1687" y="1556792"/>
                <a:ext cx="8366263" cy="48245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=100 ∗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14)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14 −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14)</m:t>
                        </m:r>
                      </m:den>
                    </m:f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𝑃𝑟𝑖𝑐𝑒</m:t>
                    </m:r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14=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14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14=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14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de-CH" dirty="0"/>
              </a:p>
              <a:p>
                <a:pPr marL="457200" lvl="1" indent="0">
                  <a:buNone/>
                </a:pPr>
                <a:endParaRPr lang="de-CH" b="0" dirty="0" smtClean="0"/>
              </a:p>
              <a:p>
                <a:r>
                  <a:rPr lang="en-US" dirty="0"/>
                  <a:t>Stochastic Oscillator follows the speed or the momentum of the price. As a rule, momentum changes before the price changes. It measures the level of the closing price relative to low-high range over a period of time.</a:t>
                </a:r>
                <a:endParaRPr lang="de-CH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687" y="1556792"/>
                <a:ext cx="8366263" cy="4824536"/>
              </a:xfr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8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Williams %R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de-CH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14 −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14 −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14)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 ∗−100</m:t>
                    </m:r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𝑃𝑟𝑖𝑐𝑒</m:t>
                    </m:r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14=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𝐿𝑜𝑤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14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14=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14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de-CH" dirty="0" smtClean="0"/>
              </a:p>
              <a:p>
                <a:pPr lvl="2"/>
                <a:endParaRPr lang="de-CH" dirty="0"/>
              </a:p>
              <a:p>
                <a:r>
                  <a:rPr lang="en-US" dirty="0"/>
                  <a:t>Williams %R ranges from -100 to 0. When its value is above -20, it indicates a sell signal and when its value is below -80, it indicates a buy signal.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0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Moving</a:t>
            </a:r>
            <a:r>
              <a:rPr lang="de-CH" dirty="0" smtClean="0"/>
              <a:t> Average </a:t>
            </a:r>
            <a:r>
              <a:rPr lang="de-CH" dirty="0" err="1" smtClean="0"/>
              <a:t>Convergence</a:t>
            </a:r>
            <a:r>
              <a:rPr lang="de-CH" dirty="0" smtClean="0"/>
              <a:t> </a:t>
            </a:r>
            <a:r>
              <a:rPr lang="de-CH" dirty="0" err="1" smtClean="0"/>
              <a:t>Divergence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𝑀𝐴𝐶𝐷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𝑆𝑖𝑔𝑛𝑎𝑙𝐿𝑖𝑛𝑒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𝑀𝐴𝐶𝐷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𝑀𝐴𝐶𝐷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𝑀𝑜𝑣𝑖𝑛𝑔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𝐶𝑜𝑛𝑣𝑒𝑟𝑔𝑒𝑛𝑐𝑒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𝐷𝑖𝑣𝑒𝑟𝑔𝑒𝑛𝑐𝑒</m:t>
                    </m:r>
                  </m:oMath>
                </a14:m>
                <a:endParaRPr lang="de-CH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𝑆𝑒𝑟𝑖𝑒𝑠</m:t>
                    </m:r>
                  </m:oMath>
                </a14:m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𝐸𝑥𝑝𝑜𝑛𝑒𝑛𝑡𝑖𝑎𝑙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𝑀𝑜𝑣𝑖𝑛𝑔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𝐴𝑣𝑒𝑟𝑎𝑔𝑒</m:t>
                    </m:r>
                  </m:oMath>
                </a14:m>
                <a:endParaRPr lang="de-CH" dirty="0" smtClean="0"/>
              </a:p>
              <a:p>
                <a:pPr lvl="1"/>
                <a:endParaRPr lang="de-CH" dirty="0"/>
              </a:p>
              <a:p>
                <a:r>
                  <a:rPr lang="en-US" dirty="0"/>
                  <a:t>EMA stands for Exponential Moving Average. When the MACD goes below the </a:t>
                </a:r>
                <a:r>
                  <a:rPr lang="en-US" dirty="0" err="1"/>
                  <a:t>SingalLine</a:t>
                </a:r>
                <a:r>
                  <a:rPr lang="en-US" dirty="0"/>
                  <a:t>, it indicates a sell signal. When it goes above the </a:t>
                </a:r>
                <a:r>
                  <a:rPr lang="en-US" dirty="0" err="1"/>
                  <a:t>SignalLine</a:t>
                </a:r>
                <a:r>
                  <a:rPr lang="en-US" dirty="0"/>
                  <a:t>, it indicates a buy signal.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3" t="-50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03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Rate of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a:rPr lang="de-CH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𝑃𝑅𝑂𝐶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  <a:p>
                <a:pPr lvl="2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𝑃𝑅𝑂𝐶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𝐶𝑙𝑜𝑠𝑖𝑛𝑔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CH" dirty="0"/>
              </a:p>
              <a:p>
                <a:pPr lvl="2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14=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𝑝𝑎𝑠𝑡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 14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de-CH" dirty="0"/>
              </a:p>
              <a:p>
                <a:pPr lvl="2"/>
                <a:endParaRPr lang="de-CH" dirty="0"/>
              </a:p>
              <a:p>
                <a:r>
                  <a:rPr lang="en-US" dirty="0"/>
                  <a:t>It measures the most recent change in price with respect to the price in n days ago.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5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-Lehre-deutsch-1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68BB2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Vorlage-Lehre-deutsch-1.pot</Template>
  <TotalTime>0</TotalTime>
  <Words>227</Words>
  <Application>Microsoft Office PowerPoint</Application>
  <PresentationFormat>A4 Paper (210x297 mm)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Cambria Math</vt:lpstr>
      <vt:lpstr>Lato</vt:lpstr>
      <vt:lpstr>Times New Roman</vt:lpstr>
      <vt:lpstr>UB Scala</vt:lpstr>
      <vt:lpstr>Wingdings</vt:lpstr>
      <vt:lpstr>Vorlage-Lehre-deutsch-1</vt:lpstr>
      <vt:lpstr>PowerPoint Presentation</vt:lpstr>
      <vt:lpstr>Ethereum Challenge </vt:lpstr>
      <vt:lpstr>Data Set </vt:lpstr>
      <vt:lpstr>Predicting the Direction of Stock Market</vt:lpstr>
      <vt:lpstr>Relative Strength Index </vt:lpstr>
      <vt:lpstr>Stochastic Oscillator </vt:lpstr>
      <vt:lpstr>Williams %R </vt:lpstr>
      <vt:lpstr>Moving Average Convergence Divergence</vt:lpstr>
      <vt:lpstr>Price Rate of Change</vt:lpstr>
      <vt:lpstr>On Balance Volume</vt:lpstr>
      <vt:lpstr>Literature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Tiefenbeck  Verena</dc:creator>
  <cp:keywords/>
  <dc:description/>
  <cp:lastModifiedBy>Da Conceição Barata  Filipe</cp:lastModifiedBy>
  <cp:revision>823</cp:revision>
  <cp:lastPrinted>2016-03-07T21:56:13Z</cp:lastPrinted>
  <dcterms:created xsi:type="dcterms:W3CDTF">2010-10-28T06:21:45Z</dcterms:created>
  <dcterms:modified xsi:type="dcterms:W3CDTF">2017-09-18T15:57:15Z</dcterms:modified>
  <cp:category/>
</cp:coreProperties>
</file>