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549" r:id="rId2"/>
    <p:sldId id="550" r:id="rId3"/>
    <p:sldId id="554" r:id="rId4"/>
    <p:sldId id="551" r:id="rId5"/>
    <p:sldId id="577" r:id="rId6"/>
    <p:sldId id="573" r:id="rId7"/>
    <p:sldId id="559" r:id="rId8"/>
    <p:sldId id="571" r:id="rId9"/>
    <p:sldId id="556" r:id="rId10"/>
    <p:sldId id="568" r:id="rId11"/>
    <p:sldId id="572" r:id="rId12"/>
    <p:sldId id="555" r:id="rId13"/>
    <p:sldId id="560" r:id="rId14"/>
    <p:sldId id="575" r:id="rId15"/>
    <p:sldId id="565" r:id="rId16"/>
    <p:sldId id="553" r:id="rId17"/>
    <p:sldId id="567" r:id="rId18"/>
    <p:sldId id="561" r:id="rId19"/>
    <p:sldId id="569" r:id="rId20"/>
    <p:sldId id="570" r:id="rId21"/>
    <p:sldId id="557" r:id="rId22"/>
    <p:sldId id="588" r:id="rId23"/>
    <p:sldId id="589" r:id="rId24"/>
    <p:sldId id="590" r:id="rId25"/>
    <p:sldId id="582" r:id="rId26"/>
    <p:sldId id="583" r:id="rId27"/>
    <p:sldId id="586" r:id="rId28"/>
    <p:sldId id="584" r:id="rId29"/>
    <p:sldId id="585" r:id="rId30"/>
    <p:sldId id="558" r:id="rId31"/>
    <p:sldId id="581" r:id="rId32"/>
    <p:sldId id="580" r:id="rId33"/>
    <p:sldId id="576" r:id="rId34"/>
    <p:sldId id="578" r:id="rId35"/>
    <p:sldId id="579" r:id="rId36"/>
    <p:sldId id="587" r:id="rId37"/>
  </p:sldIdLst>
  <p:sldSz cx="9906000" cy="6858000" type="A4"/>
  <p:notesSz cx="6794500" cy="99314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pfer, Anna" initials="KA" lastIdx="1" clrIdx="0">
    <p:extLst/>
  </p:cmAuthor>
  <p:cmAuthor id="2" name="Kupfer, Anna" initials="KA [2]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99"/>
    <a:srgbClr val="2C5884"/>
    <a:srgbClr val="00407A"/>
    <a:srgbClr val="6753F7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764" autoAdjust="0"/>
    <p:restoredTop sz="92319" autoAdjust="0"/>
  </p:normalViewPr>
  <p:slideViewPr>
    <p:cSldViewPr>
      <p:cViewPr varScale="1">
        <p:scale>
          <a:sx n="73" d="100"/>
          <a:sy n="73" d="100"/>
        </p:scale>
        <p:origin x="1524" y="7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1" d="100"/>
        <a:sy n="201" d="100"/>
      </p:scale>
      <p:origin x="0" y="94336"/>
    </p:cViewPr>
  </p:sorterViewPr>
  <p:notesViewPr>
    <p:cSldViewPr>
      <p:cViewPr varScale="1">
        <p:scale>
          <a:sx n="112" d="100"/>
          <a:sy n="112" d="100"/>
        </p:scale>
        <p:origin x="5304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FB1F0-2F57-D64C-B072-FEC318DC7778}" type="datetimeFigureOut">
              <a:rPr lang="de-DE" smtClean="0"/>
              <a:t>18.09.2017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464F8-E241-274A-9D5D-966903F7C0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141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9B23C-7C69-914A-A009-78A62EE91A6A}" type="datetimeFigureOut">
              <a:rPr lang="de-DE" smtClean="0"/>
              <a:t>18.09.2017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08025" y="744538"/>
            <a:ext cx="537845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8050"/>
            <a:ext cx="5435600" cy="44688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3AF4D-9A00-B647-BF06-59E8038133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8558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3AF4D-9A00-B647-BF06-59E80381338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489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7C7CEA-0071-447C-A8F2-797EFC380FD5}" type="slidenum">
              <a:rPr lang="de-DE" smtClean="0"/>
              <a:pPr>
                <a:defRPr/>
              </a:pPr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9154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42950" y="2130429"/>
            <a:ext cx="8420100" cy="1470025"/>
          </a:xfrm>
          <a:noFill/>
        </p:spPr>
        <p:txBody>
          <a:bodyPr/>
          <a:lstStyle/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CH" smtClean="0"/>
              <a:t>Master-Untertitelformat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4618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6255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896550" y="116632"/>
            <a:ext cx="7728859" cy="1143000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noProof="0" smtClean="0"/>
              <a:t>Mastertitelformat bearbeiten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24224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_Inhalt_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632521" y="269776"/>
            <a:ext cx="7992888" cy="1070992"/>
          </a:xfrm>
        </p:spPr>
        <p:txBody>
          <a:bodyPr/>
          <a:lstStyle>
            <a:lvl1pPr>
              <a:defRPr sz="2400"/>
            </a:lvl1pPr>
          </a:lstStyle>
          <a:p>
            <a:r>
              <a:rPr lang="de-DE" noProof="0" dirty="0" smtClean="0"/>
              <a:t>Mastertitelformat bearbeiten</a:t>
            </a:r>
            <a:endParaRPr lang="de-DE" noProof="0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631687" y="1556792"/>
            <a:ext cx="8366263" cy="4824536"/>
          </a:xfrm>
        </p:spPr>
        <p:txBody>
          <a:bodyPr/>
          <a:lstStyle/>
          <a:p>
            <a:pPr lvl="0"/>
            <a:r>
              <a:rPr lang="de-DE" noProof="0" dirty="0" smtClean="0"/>
              <a:t>Mastertextformat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87627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_Zwei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632521" y="269776"/>
            <a:ext cx="7992888" cy="1070992"/>
          </a:xfrm>
        </p:spPr>
        <p:txBody>
          <a:bodyPr/>
          <a:lstStyle>
            <a:lvl1pPr>
              <a:defRPr sz="2400"/>
            </a:lvl1pPr>
          </a:lstStyle>
          <a:p>
            <a:r>
              <a:rPr lang="de-DE" noProof="0" dirty="0" smtClean="0"/>
              <a:t>Mastertitelformat bearbeiten</a:t>
            </a:r>
            <a:endParaRPr lang="de-DE" noProof="0" dirty="0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631687" y="1556792"/>
            <a:ext cx="4177297" cy="4824536"/>
          </a:xfrm>
        </p:spPr>
        <p:txBody>
          <a:bodyPr/>
          <a:lstStyle/>
          <a:p>
            <a:pPr lvl="0"/>
            <a:r>
              <a:rPr lang="de-DE" noProof="0" dirty="0" smtClean="0"/>
              <a:t>Mastertextformat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11" name="Inhaltsplatzhalter 2"/>
          <p:cNvSpPr>
            <a:spLocks noGrp="1"/>
          </p:cNvSpPr>
          <p:nvPr>
            <p:ph idx="10"/>
          </p:nvPr>
        </p:nvSpPr>
        <p:spPr>
          <a:xfrm>
            <a:off x="5097016" y="1556792"/>
            <a:ext cx="4177297" cy="4824536"/>
          </a:xfrm>
        </p:spPr>
        <p:txBody>
          <a:bodyPr/>
          <a:lstStyle/>
          <a:p>
            <a:pPr lvl="0"/>
            <a:r>
              <a:rPr lang="de-DE" noProof="0" dirty="0" smtClean="0"/>
              <a:t>Mastertextformat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69138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Titel_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632521" y="269776"/>
            <a:ext cx="7992888" cy="1070992"/>
          </a:xfrm>
        </p:spPr>
        <p:txBody>
          <a:bodyPr/>
          <a:lstStyle>
            <a:lvl1pPr>
              <a:defRPr sz="2400"/>
            </a:lvl1pPr>
          </a:lstStyle>
          <a:p>
            <a:r>
              <a:rPr lang="de-DE" noProof="0" dirty="0" smtClean="0"/>
              <a:t>Mastertitelformat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47658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742950" y="2130429"/>
            <a:ext cx="8420100" cy="1470025"/>
          </a:xfrm>
          <a:noFill/>
        </p:spPr>
        <p:txBody>
          <a:bodyPr/>
          <a:lstStyle>
            <a:lvl1pPr>
              <a:defRPr baseline="0"/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noProof="0" dirty="0" smtClean="0"/>
              <a:t>Subtitle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0550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632521" y="269776"/>
            <a:ext cx="7992888" cy="107099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5" name="Inhaltsplatzhalter 2"/>
          <p:cNvSpPr>
            <a:spLocks noGrp="1"/>
          </p:cNvSpPr>
          <p:nvPr>
            <p:ph idx="1" hasCustomPrompt="1"/>
          </p:nvPr>
        </p:nvSpPr>
        <p:spPr>
          <a:xfrm>
            <a:off x="631687" y="1556792"/>
            <a:ext cx="8366263" cy="482453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Plain text</a:t>
            </a:r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4707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TwoContents_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32521" y="269776"/>
            <a:ext cx="7992888" cy="107099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10" name="Inhaltsplatzhalter 2"/>
          <p:cNvSpPr>
            <a:spLocks noGrp="1"/>
          </p:cNvSpPr>
          <p:nvPr>
            <p:ph idx="1" hasCustomPrompt="1"/>
          </p:nvPr>
        </p:nvSpPr>
        <p:spPr>
          <a:xfrm>
            <a:off x="631687" y="1556792"/>
            <a:ext cx="4177297" cy="4824536"/>
          </a:xfrm>
        </p:spPr>
        <p:txBody>
          <a:bodyPr/>
          <a:lstStyle/>
          <a:p>
            <a:pPr lvl="0"/>
            <a:r>
              <a:rPr lang="en-US" noProof="0" dirty="0" smtClean="0"/>
              <a:t>Plain text</a:t>
            </a:r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11" name="Inhaltsplatzhalter 2"/>
          <p:cNvSpPr>
            <a:spLocks noGrp="1"/>
          </p:cNvSpPr>
          <p:nvPr>
            <p:ph idx="10" hasCustomPrompt="1"/>
          </p:nvPr>
        </p:nvSpPr>
        <p:spPr>
          <a:xfrm>
            <a:off x="5097016" y="1556792"/>
            <a:ext cx="4177297" cy="4824536"/>
          </a:xfrm>
        </p:spPr>
        <p:txBody>
          <a:bodyPr/>
          <a:lstStyle/>
          <a:p>
            <a:pPr lvl="0"/>
            <a:r>
              <a:rPr lang="en-US" noProof="0" dirty="0" smtClean="0"/>
              <a:t>Plain text</a:t>
            </a:r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8730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Title_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 hasCustomPrompt="1"/>
          </p:nvPr>
        </p:nvSpPr>
        <p:spPr>
          <a:xfrm>
            <a:off x="632521" y="269776"/>
            <a:ext cx="7992888" cy="107099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5464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/>
          <p:cNvSpPr>
            <a:spLocks noGrp="1"/>
          </p:cNvSpPr>
          <p:nvPr>
            <p:ph type="title" hasCustomPrompt="1"/>
          </p:nvPr>
        </p:nvSpPr>
        <p:spPr>
          <a:xfrm>
            <a:off x="390394" y="480484"/>
            <a:ext cx="9125215" cy="480000"/>
          </a:xfrm>
          <a:prstGeom prst="rect">
            <a:avLst/>
          </a:prstGeom>
        </p:spPr>
        <p:txBody>
          <a:bodyPr wrap="none" lIns="0" tIns="0" rIns="360000" bIns="0" anchor="ctr" anchorCtr="0"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90394" y="873204"/>
            <a:ext cx="9125215" cy="480000"/>
          </a:xfrm>
          <a:prstGeom prst="rect">
            <a:avLst/>
          </a:prstGeom>
        </p:spPr>
        <p:txBody>
          <a:bodyPr wrap="none" lIns="0" tIns="0" rIns="360000" bIns="0"/>
          <a:lstStyle>
            <a:lvl1pPr marL="0" indent="0">
              <a:buNone/>
              <a:defRPr strike="noStrike" cap="none" baseline="0">
                <a:latin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390394" y="5999129"/>
            <a:ext cx="9121774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41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96012" y="1557339"/>
            <a:ext cx="80899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das Titelformat</a:t>
            </a:r>
            <a:br>
              <a:rPr lang="de-DE" dirty="0"/>
            </a:br>
            <a:r>
              <a:rPr lang="de-DE" dirty="0"/>
              <a:t>zu bearbeiten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012" y="2997200"/>
            <a:ext cx="8089900" cy="2819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0" name="Rectangle 23"/>
          <p:cNvSpPr>
            <a:spLocks noChangeArrowheads="1"/>
          </p:cNvSpPr>
          <p:nvPr/>
        </p:nvSpPr>
        <p:spPr bwMode="auto">
          <a:xfrm>
            <a:off x="8585200" y="6557963"/>
            <a:ext cx="1155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r>
              <a:rPr lang="de-DE" sz="900" dirty="0" smtClean="0">
                <a:solidFill>
                  <a:srgbClr val="00407A"/>
                </a:solidFill>
                <a:latin typeface="Arial" charset="0"/>
              </a:rPr>
              <a:t>p. </a:t>
            </a:r>
            <a:fld id="{A0AE5531-C084-6240-8632-6DD162C3FE44}" type="slidenum">
              <a:rPr lang="de-DE" sz="900">
                <a:solidFill>
                  <a:srgbClr val="00407A"/>
                </a:solidFill>
                <a:latin typeface="Arial" charset="0"/>
              </a:rPr>
              <a:pPr algn="r"/>
              <a:t>‹#›</a:t>
            </a:fld>
            <a:endParaRPr lang="de-DE" sz="900" dirty="0">
              <a:solidFill>
                <a:srgbClr val="00407A"/>
              </a:solidFill>
              <a:latin typeface="Arial" charset="0"/>
            </a:endParaRPr>
          </a:p>
        </p:txBody>
      </p:sp>
      <p:sp>
        <p:nvSpPr>
          <p:cNvPr id="1031" name="Rectangle 23"/>
          <p:cNvSpPr>
            <a:spLocks noChangeArrowheads="1"/>
          </p:cNvSpPr>
          <p:nvPr/>
        </p:nvSpPr>
        <p:spPr bwMode="auto">
          <a:xfrm>
            <a:off x="173038" y="6557963"/>
            <a:ext cx="81724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sz="900" baseline="0" noProof="0" dirty="0" err="1" smtClean="0">
                <a:solidFill>
                  <a:srgbClr val="00407A"/>
                </a:solidFill>
                <a:latin typeface="Arial" charset="0"/>
              </a:rPr>
              <a:t>Universität</a:t>
            </a:r>
            <a:r>
              <a:rPr lang="en-US" sz="900" baseline="0" noProof="0" dirty="0" smtClean="0">
                <a:solidFill>
                  <a:srgbClr val="00407A"/>
                </a:solidFill>
                <a:latin typeface="Arial" charset="0"/>
              </a:rPr>
              <a:t> Bamberg &amp; ETH Zurich</a:t>
            </a:r>
            <a:endParaRPr lang="en-US" sz="900" noProof="0" dirty="0">
              <a:solidFill>
                <a:srgbClr val="00407A"/>
              </a:solidFill>
              <a:latin typeface="Arial" charset="0"/>
            </a:endParaRPr>
          </a:p>
        </p:txBody>
      </p:sp>
      <p:cxnSp>
        <p:nvCxnSpPr>
          <p:cNvPr id="15" name="Gerade Verbindung 14"/>
          <p:cNvCxnSpPr/>
          <p:nvPr/>
        </p:nvCxnSpPr>
        <p:spPr>
          <a:xfrm>
            <a:off x="271727" y="6524625"/>
            <a:ext cx="9362546" cy="0"/>
          </a:xfrm>
          <a:prstGeom prst="line">
            <a:avLst/>
          </a:prstGeom>
          <a:ln>
            <a:solidFill>
              <a:srgbClr val="2C58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00407A"/>
          </a:solidFill>
          <a:latin typeface="Arial" charset="0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Arial" charset="0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1600">
          <a:solidFill>
            <a:schemeClr val="tx1"/>
          </a:solidFill>
          <a:latin typeface="Arial" charset="0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+"/>
        <a:defRPr sz="1600">
          <a:solidFill>
            <a:schemeClr val="tx1"/>
          </a:solidFill>
          <a:latin typeface="Arial" charset="0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Arial" charset="0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10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6.png"/><Relationship Id="rId7" Type="http://schemas.openxmlformats.org/officeDocument/2006/relationships/image" Target="../media/image2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10" Type="http://schemas.openxmlformats.org/officeDocument/2006/relationships/image" Target="../media/image29.png"/><Relationship Id="rId9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5.png"/><Relationship Id="rId21" Type="http://schemas.openxmlformats.org/officeDocument/2006/relationships/image" Target="../media/image43.png"/><Relationship Id="rId7" Type="http://schemas.openxmlformats.org/officeDocument/2006/relationships/image" Target="../media/image290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15.emf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33.png"/><Relationship Id="rId24" Type="http://schemas.openxmlformats.org/officeDocument/2006/relationships/image" Target="../media/image46.png"/><Relationship Id="rId5" Type="http://schemas.openxmlformats.org/officeDocument/2006/relationships/image" Target="../media/image7.pn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 descr="ethlogo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4488" y="1412776"/>
            <a:ext cx="2232248" cy="63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488" y="476672"/>
            <a:ext cx="2295289" cy="430091"/>
          </a:xfrm>
          <a:prstGeom prst="rect">
            <a:avLst/>
          </a:prstGeom>
        </p:spPr>
      </p:pic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720752" y="3356992"/>
            <a:ext cx="700775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00407A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9pPr>
          </a:lstStyle>
          <a:p>
            <a:r>
              <a:rPr lang="de-DE" sz="2400" dirty="0" err="1" smtClean="0"/>
              <a:t>Introduction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Machine</a:t>
            </a:r>
            <a:r>
              <a:rPr lang="de-DE" sz="2400" dirty="0" smtClean="0"/>
              <a:t> Learning Workshop</a:t>
            </a:r>
            <a:br>
              <a:rPr lang="de-DE" sz="2400" dirty="0" smtClean="0"/>
            </a:br>
            <a:endParaRPr lang="de-DE" sz="2400" i="1" dirty="0" smtClean="0">
              <a:solidFill>
                <a:srgbClr val="FF0000"/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2743726" y="4869160"/>
            <a:ext cx="6587406" cy="100811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0"/>
              <a:buNone/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l"/>
            <a:r>
              <a:rPr lang="en-US" dirty="0" smtClean="0">
                <a:solidFill>
                  <a:srgbClr val="00407A"/>
                </a:solidFill>
                <a:cs typeface="Arial" charset="0"/>
              </a:rPr>
              <a:t>Filipe Barata, Konstantin </a:t>
            </a:r>
            <a:r>
              <a:rPr lang="en-US" dirty="0" err="1" smtClean="0">
                <a:solidFill>
                  <a:srgbClr val="00407A"/>
                </a:solidFill>
                <a:cs typeface="Arial" charset="0"/>
              </a:rPr>
              <a:t>Hopf</a:t>
            </a:r>
            <a:endParaRPr lang="en-US" dirty="0" smtClean="0">
              <a:solidFill>
                <a:srgbClr val="00407A"/>
              </a:solidFill>
              <a:cs typeface="Arial" charset="0"/>
            </a:endParaRPr>
          </a:p>
          <a:p>
            <a:pPr algn="l"/>
            <a:endParaRPr lang="en-US" sz="500" dirty="0" smtClean="0">
              <a:solidFill>
                <a:srgbClr val="00407A"/>
              </a:solidFill>
              <a:cs typeface="Arial" charset="0"/>
            </a:endParaRPr>
          </a:p>
          <a:p>
            <a:pPr algn="l"/>
            <a:r>
              <a:rPr lang="en-US" dirty="0" smtClean="0">
                <a:solidFill>
                  <a:srgbClr val="00407A"/>
                </a:solidFill>
                <a:cs typeface="Arial" charset="0"/>
              </a:rPr>
              <a:t>Bamberg | 20. September 2017</a:t>
            </a:r>
          </a:p>
        </p:txBody>
      </p:sp>
      <p:sp>
        <p:nvSpPr>
          <p:cNvPr id="14" name="Rechteck 13"/>
          <p:cNvSpPr/>
          <p:nvPr/>
        </p:nvSpPr>
        <p:spPr>
          <a:xfrm>
            <a:off x="128464" y="6549367"/>
            <a:ext cx="9649072" cy="2867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045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</a:t>
            </a:r>
            <a:r>
              <a:rPr lang="en-US" dirty="0"/>
              <a:t>T</a:t>
            </a:r>
            <a:r>
              <a:rPr lang="en-US" dirty="0" smtClean="0"/>
              <a:t>here </a:t>
            </a:r>
            <a:r>
              <a:rPr lang="en-US" dirty="0"/>
              <a:t>S</a:t>
            </a:r>
            <a:r>
              <a:rPr lang="en-US" dirty="0" smtClean="0"/>
              <a:t>hall </a:t>
            </a:r>
            <a:r>
              <a:rPr lang="en-US" dirty="0"/>
              <a:t>B</a:t>
            </a:r>
            <a:r>
              <a:rPr lang="en-US" dirty="0" smtClean="0"/>
              <a:t>e </a:t>
            </a:r>
            <a:r>
              <a:rPr lang="en-US" dirty="0"/>
              <a:t>D</a:t>
            </a:r>
            <a:r>
              <a:rPr lang="en-US" dirty="0" smtClean="0"/>
              <a:t>ata…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the data as being generated by a black box</a:t>
            </a:r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dirty="0" err="1" smtClean="0"/>
              <a:t>There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two</a:t>
            </a:r>
            <a:r>
              <a:rPr lang="de-CH" dirty="0" smtClean="0"/>
              <a:t> </a:t>
            </a:r>
            <a:r>
              <a:rPr lang="de-CH" dirty="0" err="1" smtClean="0"/>
              <a:t>goals</a:t>
            </a:r>
            <a:r>
              <a:rPr lang="de-CH" dirty="0" smtClean="0"/>
              <a:t> in </a:t>
            </a:r>
            <a:r>
              <a:rPr lang="de-CH" dirty="0" err="1" smtClean="0"/>
              <a:t>analyzing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data</a:t>
            </a:r>
            <a:r>
              <a:rPr lang="de-CH" dirty="0" smtClean="0"/>
              <a:t>:</a:t>
            </a:r>
          </a:p>
          <a:p>
            <a:pPr lvl="1"/>
            <a:r>
              <a:rPr lang="de-CH" i="1" dirty="0" err="1" smtClean="0"/>
              <a:t>Prediction</a:t>
            </a:r>
            <a:endParaRPr lang="de-CH" i="1" dirty="0" smtClean="0"/>
          </a:p>
          <a:p>
            <a:pPr lvl="2"/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able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predict</a:t>
            </a:r>
            <a:r>
              <a:rPr lang="de-CH" dirty="0" smtClean="0"/>
              <a:t> </a:t>
            </a:r>
            <a:r>
              <a:rPr lang="de-CH" dirty="0" err="1" smtClean="0"/>
              <a:t>what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responses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going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future</a:t>
            </a:r>
            <a:r>
              <a:rPr lang="de-CH" dirty="0" smtClean="0"/>
              <a:t> </a:t>
            </a:r>
            <a:r>
              <a:rPr lang="de-CH" dirty="0" err="1" smtClean="0"/>
              <a:t>input</a:t>
            </a:r>
            <a:r>
              <a:rPr lang="de-CH" dirty="0" smtClean="0"/>
              <a:t> variables</a:t>
            </a:r>
          </a:p>
          <a:p>
            <a:pPr lvl="1"/>
            <a:r>
              <a:rPr lang="de-CH" i="1" dirty="0" smtClean="0"/>
              <a:t>Information  </a:t>
            </a:r>
          </a:p>
          <a:p>
            <a:pPr lvl="2"/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extract</a:t>
            </a:r>
            <a:r>
              <a:rPr lang="de-CH" dirty="0" smtClean="0"/>
              <a:t> </a:t>
            </a:r>
            <a:r>
              <a:rPr lang="de-CH" dirty="0" err="1" smtClean="0"/>
              <a:t>some</a:t>
            </a:r>
            <a:r>
              <a:rPr lang="de-CH" dirty="0" smtClean="0"/>
              <a:t> </a:t>
            </a:r>
            <a:r>
              <a:rPr lang="de-CH" dirty="0" err="1" smtClean="0"/>
              <a:t>information</a:t>
            </a:r>
            <a:r>
              <a:rPr lang="de-CH" dirty="0" smtClean="0"/>
              <a:t> </a:t>
            </a:r>
            <a:r>
              <a:rPr lang="de-CH" dirty="0" err="1" smtClean="0"/>
              <a:t>about</a:t>
            </a:r>
            <a:r>
              <a:rPr lang="de-CH" dirty="0" smtClean="0"/>
              <a:t> </a:t>
            </a:r>
            <a:r>
              <a:rPr lang="de-CH" dirty="0" err="1" smtClean="0"/>
              <a:t>how</a:t>
            </a:r>
            <a:r>
              <a:rPr lang="de-CH" dirty="0" smtClean="0"/>
              <a:t> </a:t>
            </a:r>
            <a:r>
              <a:rPr lang="de-CH" dirty="0" err="1" smtClean="0"/>
              <a:t>nature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associating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response</a:t>
            </a:r>
            <a:r>
              <a:rPr lang="de-CH" dirty="0" smtClean="0"/>
              <a:t> variables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input</a:t>
            </a:r>
            <a:r>
              <a:rPr lang="de-CH" dirty="0" smtClean="0"/>
              <a:t> variables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840" y="1988840"/>
            <a:ext cx="2871636" cy="71093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76536" y="5949280"/>
            <a:ext cx="4953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dirty="0" err="1">
                <a:latin typeface="Arial" panose="020B0604020202020204" pitchFamily="34" charset="0"/>
              </a:rPr>
              <a:t>Breiman</a:t>
            </a:r>
            <a:r>
              <a:rPr lang="en-US" sz="800" dirty="0">
                <a:latin typeface="Arial" panose="020B0604020202020204" pitchFamily="34" charset="0"/>
              </a:rPr>
              <a:t>, Leo. "Statistical modeling: The two cultures (with comments and a rejoinder by the author)." </a:t>
            </a:r>
            <a:r>
              <a:rPr lang="en-US" sz="800" i="1" dirty="0">
                <a:latin typeface="Arial" panose="020B0604020202020204" pitchFamily="34" charset="0"/>
              </a:rPr>
              <a:t>Statistical science</a:t>
            </a:r>
            <a:r>
              <a:rPr lang="en-US" sz="800" dirty="0">
                <a:latin typeface="Arial" panose="020B0604020202020204" pitchFamily="34" charset="0"/>
              </a:rPr>
              <a:t> 16.3 (2001): 199-231.</a:t>
            </a:r>
            <a:endParaRPr lang="en-US" sz="80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2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The </a:t>
            </a:r>
            <a:r>
              <a:rPr lang="de-CH" dirty="0" err="1" smtClean="0"/>
              <a:t>Two</a:t>
            </a:r>
            <a:r>
              <a:rPr lang="de-CH" dirty="0" smtClean="0"/>
              <a:t> </a:t>
            </a:r>
            <a:r>
              <a:rPr lang="de-CH" dirty="0" err="1" smtClean="0"/>
              <a:t>Cultures</a:t>
            </a:r>
            <a:r>
              <a:rPr lang="de-CH" dirty="0" smtClean="0"/>
              <a:t> 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32521" y="1268760"/>
            <a:ext cx="9070075" cy="4752528"/>
            <a:chOff x="495366" y="1354558"/>
            <a:chExt cx="9070075" cy="4752528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4452377" y="1354558"/>
              <a:ext cx="36003" cy="47525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95366" y="1354558"/>
              <a:ext cx="38884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2200" dirty="0" smtClean="0">
                  <a:latin typeface="+mn-lt"/>
                </a:rPr>
                <a:t>The Data Modeling Culture</a:t>
              </a:r>
              <a:endParaRPr lang="en-US" sz="2200" dirty="0">
                <a:latin typeface="+mn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28965" y="1354558"/>
              <a:ext cx="493647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2200" dirty="0" smtClean="0">
                  <a:latin typeface="+mn-lt"/>
                </a:rPr>
                <a:t>The </a:t>
              </a:r>
              <a:r>
                <a:rPr lang="de-CH" sz="2200" dirty="0" err="1" smtClean="0">
                  <a:latin typeface="+mn-lt"/>
                </a:rPr>
                <a:t>Algorithmic</a:t>
              </a:r>
              <a:r>
                <a:rPr lang="de-CH" sz="2200" dirty="0" smtClean="0">
                  <a:latin typeface="+mn-lt"/>
                </a:rPr>
                <a:t> Modeling Culture </a:t>
              </a:r>
              <a:endParaRPr lang="en-US" sz="2200" dirty="0">
                <a:latin typeface="+mn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5366" y="1816223"/>
              <a:ext cx="3888432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CH" sz="1800" dirty="0" err="1" smtClean="0">
                  <a:latin typeface="+mn-lt"/>
                </a:rPr>
                <a:t>Assuming</a:t>
              </a:r>
              <a:r>
                <a:rPr lang="de-CH" sz="1800" dirty="0" smtClean="0">
                  <a:latin typeface="+mn-lt"/>
                </a:rPr>
                <a:t> a </a:t>
              </a:r>
              <a:r>
                <a:rPr lang="de-CH" sz="1800" dirty="0" err="1" smtClean="0">
                  <a:latin typeface="+mn-lt"/>
                </a:rPr>
                <a:t>stochastic</a:t>
              </a:r>
              <a:r>
                <a:rPr lang="de-CH" sz="1800" dirty="0" smtClean="0">
                  <a:latin typeface="+mn-lt"/>
                </a:rPr>
                <a:t> </a:t>
              </a:r>
              <a:r>
                <a:rPr lang="de-CH" sz="1800" dirty="0" err="1" smtClean="0">
                  <a:latin typeface="+mn-lt"/>
                </a:rPr>
                <a:t>data</a:t>
              </a:r>
              <a:r>
                <a:rPr lang="de-CH" sz="1800" dirty="0" smtClean="0">
                  <a:latin typeface="+mn-lt"/>
                </a:rPr>
                <a:t> </a:t>
              </a:r>
              <a:r>
                <a:rPr lang="de-CH" sz="1800" dirty="0" err="1" smtClean="0">
                  <a:latin typeface="+mn-lt"/>
                </a:rPr>
                <a:t>model</a:t>
              </a:r>
              <a:r>
                <a:rPr lang="de-CH" sz="1800" dirty="0" smtClean="0">
                  <a:latin typeface="+mn-lt"/>
                </a:rPr>
                <a:t> 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de-CH" sz="1800" dirty="0" smtClean="0">
                <a:latin typeface="+mn-lt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CH" sz="1800" dirty="0" smtClean="0">
                  <a:latin typeface="+mn-lt"/>
                </a:rPr>
                <a:t>E.g. Data </a:t>
              </a:r>
              <a:r>
                <a:rPr lang="de-CH" sz="1800" dirty="0" err="1" smtClean="0">
                  <a:latin typeface="+mn-lt"/>
                </a:rPr>
                <a:t>is</a:t>
              </a:r>
              <a:r>
                <a:rPr lang="de-CH" sz="1800" dirty="0">
                  <a:latin typeface="+mn-lt"/>
                </a:rPr>
                <a:t> </a:t>
              </a:r>
              <a:r>
                <a:rPr lang="de-CH" sz="1800" dirty="0" err="1" smtClean="0">
                  <a:latin typeface="+mn-lt"/>
                </a:rPr>
                <a:t>generated</a:t>
              </a:r>
              <a:r>
                <a:rPr lang="de-CH" sz="1800" dirty="0" smtClean="0">
                  <a:latin typeface="+mn-lt"/>
                </a:rPr>
                <a:t> </a:t>
              </a:r>
              <a:r>
                <a:rPr lang="de-CH" sz="1800" dirty="0" err="1" smtClean="0">
                  <a:latin typeface="+mn-lt"/>
                </a:rPr>
                <a:t>by</a:t>
              </a:r>
              <a:r>
                <a:rPr lang="de-CH" sz="1800" dirty="0" smtClean="0">
                  <a:latin typeface="+mn-lt"/>
                </a:rPr>
                <a:t> </a:t>
              </a:r>
              <a:r>
                <a:rPr lang="de-CH" sz="1800" dirty="0" err="1" smtClean="0">
                  <a:latin typeface="+mn-lt"/>
                </a:rPr>
                <a:t>independet</a:t>
              </a:r>
              <a:r>
                <a:rPr lang="de-CH" sz="1800" dirty="0" smtClean="0">
                  <a:latin typeface="+mn-lt"/>
                </a:rPr>
                <a:t> </a:t>
              </a:r>
              <a:r>
                <a:rPr lang="de-CH" sz="1800" dirty="0" err="1" smtClean="0">
                  <a:latin typeface="+mn-lt"/>
                </a:rPr>
                <a:t>draws</a:t>
              </a:r>
              <a:r>
                <a:rPr lang="de-CH" sz="1800" dirty="0" smtClean="0">
                  <a:latin typeface="+mn-lt"/>
                </a:rPr>
                <a:t> </a:t>
              </a:r>
              <a:r>
                <a:rPr lang="de-CH" sz="1800" dirty="0" err="1" smtClean="0">
                  <a:latin typeface="+mn-lt"/>
                </a:rPr>
                <a:t>from</a:t>
              </a:r>
              <a:r>
                <a:rPr lang="de-CH" sz="1800" dirty="0" smtClean="0">
                  <a:latin typeface="+mn-lt"/>
                </a:rPr>
                <a:t> Response variables = f(</a:t>
              </a:r>
              <a:r>
                <a:rPr lang="de-CH" sz="1800" dirty="0" err="1" smtClean="0">
                  <a:latin typeface="+mn-lt"/>
                </a:rPr>
                <a:t>predictor</a:t>
              </a:r>
              <a:r>
                <a:rPr lang="de-CH" sz="1800" dirty="0" smtClean="0">
                  <a:latin typeface="+mn-lt"/>
                </a:rPr>
                <a:t> variables, </a:t>
              </a:r>
              <a:r>
                <a:rPr lang="de-CH" sz="1800" dirty="0" err="1" smtClean="0">
                  <a:latin typeface="+mn-lt"/>
                </a:rPr>
                <a:t>random</a:t>
              </a:r>
              <a:r>
                <a:rPr lang="de-CH" sz="1800" dirty="0" smtClean="0">
                  <a:latin typeface="+mn-lt"/>
                </a:rPr>
                <a:t> </a:t>
              </a:r>
              <a:r>
                <a:rPr lang="de-CH" sz="1800" dirty="0" err="1" smtClean="0">
                  <a:latin typeface="+mn-lt"/>
                </a:rPr>
                <a:t>noise</a:t>
              </a:r>
              <a:r>
                <a:rPr lang="de-CH" sz="1800" dirty="0" smtClean="0">
                  <a:latin typeface="+mn-lt"/>
                </a:rPr>
                <a:t>, </a:t>
              </a:r>
              <a:r>
                <a:rPr lang="de-CH" sz="1800" dirty="0" err="1" smtClean="0">
                  <a:latin typeface="+mn-lt"/>
                </a:rPr>
                <a:t>parameters</a:t>
              </a:r>
              <a:r>
                <a:rPr lang="de-CH" sz="1800" dirty="0" smtClean="0">
                  <a:latin typeface="+mn-lt"/>
                </a:rPr>
                <a:t>) 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de-CH" sz="1800" dirty="0" smtClean="0">
                <a:latin typeface="+mn-lt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CH" sz="1800" dirty="0" smtClean="0">
                  <a:latin typeface="+mn-lt"/>
                </a:rPr>
                <a:t>Model Validation: Yes-</a:t>
              </a:r>
              <a:r>
                <a:rPr lang="de-CH" sz="1800" dirty="0" err="1" smtClean="0">
                  <a:latin typeface="+mn-lt"/>
                </a:rPr>
                <a:t>no</a:t>
              </a:r>
              <a:r>
                <a:rPr lang="de-CH" sz="1800" dirty="0" smtClean="0">
                  <a:latin typeface="+mn-lt"/>
                </a:rPr>
                <a:t> </a:t>
              </a:r>
              <a:r>
                <a:rPr lang="de-CH" sz="1800" dirty="0" err="1" smtClean="0">
                  <a:latin typeface="+mn-lt"/>
                </a:rPr>
                <a:t>using</a:t>
              </a:r>
              <a:r>
                <a:rPr lang="de-CH" sz="1800" dirty="0" smtClean="0">
                  <a:latin typeface="+mn-lt"/>
                </a:rPr>
                <a:t> </a:t>
              </a:r>
              <a:r>
                <a:rPr lang="de-CH" sz="1800" dirty="0" err="1" smtClean="0">
                  <a:latin typeface="+mn-lt"/>
                </a:rPr>
                <a:t>goodness</a:t>
              </a:r>
              <a:r>
                <a:rPr lang="de-CH" sz="1800" dirty="0" smtClean="0">
                  <a:latin typeface="+mn-lt"/>
                </a:rPr>
                <a:t>-</a:t>
              </a:r>
              <a:r>
                <a:rPr lang="de-CH" sz="1800" dirty="0" err="1" smtClean="0">
                  <a:latin typeface="+mn-lt"/>
                </a:rPr>
                <a:t>of</a:t>
              </a:r>
              <a:r>
                <a:rPr lang="de-CH" sz="1800" dirty="0" smtClean="0">
                  <a:latin typeface="+mn-lt"/>
                </a:rPr>
                <a:t>-fit </a:t>
              </a:r>
              <a:r>
                <a:rPr lang="de-CH" sz="1800" dirty="0" err="1" smtClean="0">
                  <a:latin typeface="+mn-lt"/>
                </a:rPr>
                <a:t>tests</a:t>
              </a:r>
              <a:r>
                <a:rPr lang="de-CH" sz="1800" dirty="0" smtClean="0">
                  <a:latin typeface="+mn-lt"/>
                </a:rPr>
                <a:t> </a:t>
              </a:r>
              <a:r>
                <a:rPr lang="de-CH" sz="1800" dirty="0" err="1" smtClean="0">
                  <a:latin typeface="+mn-lt"/>
                </a:rPr>
                <a:t>and</a:t>
              </a:r>
              <a:r>
                <a:rPr lang="de-CH" sz="1800" dirty="0" smtClean="0">
                  <a:latin typeface="+mn-lt"/>
                </a:rPr>
                <a:t> residual </a:t>
              </a:r>
              <a:r>
                <a:rPr lang="de-CH" sz="1800" dirty="0" err="1" smtClean="0">
                  <a:latin typeface="+mn-lt"/>
                </a:rPr>
                <a:t>examination</a:t>
              </a:r>
              <a:endParaRPr lang="de-CH" sz="1800" dirty="0" smtClean="0">
                <a:latin typeface="+mn-lt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de-CH" sz="1800" dirty="0">
                <a:latin typeface="+mn-lt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CH" sz="1800" dirty="0" err="1" smtClean="0">
                  <a:latin typeface="+mn-lt"/>
                </a:rPr>
                <a:t>Estimated</a:t>
              </a:r>
              <a:r>
                <a:rPr lang="de-CH" sz="1800" dirty="0" smtClean="0">
                  <a:latin typeface="+mn-lt"/>
                </a:rPr>
                <a:t> Culture </a:t>
              </a:r>
              <a:r>
                <a:rPr lang="de-CH" sz="1800" dirty="0" err="1" smtClean="0">
                  <a:latin typeface="+mn-lt"/>
                </a:rPr>
                <a:t>polulation</a:t>
              </a:r>
              <a:r>
                <a:rPr lang="de-CH" sz="1800" dirty="0" smtClean="0">
                  <a:latin typeface="+mn-lt"/>
                </a:rPr>
                <a:t>: 98% </a:t>
              </a:r>
              <a:r>
                <a:rPr lang="de-CH" sz="1800" dirty="0" err="1" smtClean="0">
                  <a:latin typeface="+mn-lt"/>
                </a:rPr>
                <a:t>of</a:t>
              </a:r>
              <a:r>
                <a:rPr lang="de-CH" sz="1800" dirty="0" smtClean="0">
                  <a:latin typeface="+mn-lt"/>
                </a:rPr>
                <a:t> all </a:t>
              </a:r>
              <a:r>
                <a:rPr lang="de-CH" sz="1800" dirty="0" err="1" smtClean="0">
                  <a:latin typeface="+mn-lt"/>
                </a:rPr>
                <a:t>statisticians</a:t>
              </a:r>
              <a:r>
                <a:rPr lang="de-CH" sz="1800" dirty="0" smtClean="0">
                  <a:latin typeface="+mn-lt"/>
                </a:rPr>
                <a:t>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47795" y="2008583"/>
              <a:ext cx="3888432" cy="4001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CH" sz="1800" dirty="0" smtClean="0">
                  <a:latin typeface="+mn-lt"/>
                </a:rPr>
                <a:t>Inside box </a:t>
              </a:r>
              <a:r>
                <a:rPr lang="de-CH" sz="1800" dirty="0" err="1" smtClean="0">
                  <a:latin typeface="+mn-lt"/>
                </a:rPr>
                <a:t>complex</a:t>
              </a:r>
              <a:r>
                <a:rPr lang="de-CH" sz="1800" dirty="0" smtClean="0">
                  <a:latin typeface="+mn-lt"/>
                </a:rPr>
                <a:t> </a:t>
              </a:r>
              <a:r>
                <a:rPr lang="de-CH" sz="1800" dirty="0" err="1" smtClean="0">
                  <a:latin typeface="+mn-lt"/>
                </a:rPr>
                <a:t>and</a:t>
              </a:r>
              <a:r>
                <a:rPr lang="de-CH" sz="1800" dirty="0" smtClean="0">
                  <a:latin typeface="+mn-lt"/>
                </a:rPr>
                <a:t> </a:t>
              </a:r>
              <a:r>
                <a:rPr lang="de-CH" sz="1800" dirty="0" err="1" smtClean="0">
                  <a:latin typeface="+mn-lt"/>
                </a:rPr>
                <a:t>unknown</a:t>
              </a:r>
              <a:endParaRPr lang="de-CH" sz="1800" dirty="0" smtClean="0">
                <a:latin typeface="+mn-lt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de-CH" sz="1800" dirty="0" smtClean="0">
                <a:latin typeface="+mn-lt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CH" sz="1800" dirty="0" smtClean="0">
                  <a:latin typeface="+mn-lt"/>
                </a:rPr>
                <a:t>Find </a:t>
              </a:r>
              <a:r>
                <a:rPr lang="de-CH" sz="1800" dirty="0" err="1" smtClean="0">
                  <a:latin typeface="+mn-lt"/>
                </a:rPr>
                <a:t>function</a:t>
              </a:r>
              <a:r>
                <a:rPr lang="de-CH" sz="1800" dirty="0" smtClean="0">
                  <a:latin typeface="+mn-lt"/>
                </a:rPr>
                <a:t> f(x) – an </a:t>
              </a:r>
              <a:r>
                <a:rPr lang="de-CH" sz="1800" dirty="0" err="1" smtClean="0">
                  <a:latin typeface="+mn-lt"/>
                </a:rPr>
                <a:t>algorithm</a:t>
              </a:r>
              <a:r>
                <a:rPr lang="de-CH" sz="1800" dirty="0" smtClean="0">
                  <a:latin typeface="+mn-lt"/>
                </a:rPr>
                <a:t> </a:t>
              </a:r>
              <a:r>
                <a:rPr lang="de-CH" sz="1800" dirty="0" err="1" smtClean="0">
                  <a:latin typeface="+mn-lt"/>
                </a:rPr>
                <a:t>that</a:t>
              </a:r>
              <a:r>
                <a:rPr lang="de-CH" sz="1800" dirty="0" smtClean="0">
                  <a:latin typeface="+mn-lt"/>
                </a:rPr>
                <a:t> </a:t>
              </a:r>
              <a:r>
                <a:rPr lang="de-CH" sz="1800" dirty="0" err="1" smtClean="0">
                  <a:latin typeface="+mn-lt"/>
                </a:rPr>
                <a:t>operates</a:t>
              </a:r>
              <a:r>
                <a:rPr lang="de-CH" sz="1800" dirty="0" smtClean="0">
                  <a:latin typeface="+mn-lt"/>
                </a:rPr>
                <a:t> on x </a:t>
              </a:r>
              <a:r>
                <a:rPr lang="de-CH" sz="1800" dirty="0" err="1" smtClean="0">
                  <a:latin typeface="+mn-lt"/>
                </a:rPr>
                <a:t>to</a:t>
              </a:r>
              <a:r>
                <a:rPr lang="de-CH" sz="1800" dirty="0" smtClean="0">
                  <a:latin typeface="+mn-lt"/>
                </a:rPr>
                <a:t> </a:t>
              </a:r>
              <a:r>
                <a:rPr lang="de-CH" sz="1800" dirty="0" err="1" smtClean="0">
                  <a:latin typeface="+mn-lt"/>
                </a:rPr>
                <a:t>predict</a:t>
              </a:r>
              <a:r>
                <a:rPr lang="de-CH" sz="1800" dirty="0" smtClean="0">
                  <a:latin typeface="+mn-lt"/>
                </a:rPr>
                <a:t> </a:t>
              </a:r>
              <a:r>
                <a:rPr lang="de-CH" sz="1800" dirty="0" err="1" smtClean="0">
                  <a:latin typeface="+mn-lt"/>
                </a:rPr>
                <a:t>the</a:t>
              </a:r>
              <a:r>
                <a:rPr lang="de-CH" sz="1800" dirty="0" smtClean="0">
                  <a:latin typeface="+mn-lt"/>
                </a:rPr>
                <a:t> </a:t>
              </a:r>
              <a:r>
                <a:rPr lang="de-CH" sz="1800" dirty="0" err="1" smtClean="0">
                  <a:latin typeface="+mn-lt"/>
                </a:rPr>
                <a:t>response</a:t>
              </a:r>
              <a:r>
                <a:rPr lang="de-CH" sz="1800" dirty="0" smtClean="0">
                  <a:latin typeface="+mn-lt"/>
                </a:rPr>
                <a:t> y 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de-CH" sz="1800" dirty="0" smtClean="0">
                <a:latin typeface="+mn-lt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CH" sz="1800" dirty="0" smtClean="0">
                  <a:latin typeface="+mn-lt"/>
                </a:rPr>
                <a:t>Model </a:t>
              </a:r>
              <a:r>
                <a:rPr lang="de-CH" sz="1800" dirty="0" err="1" smtClean="0">
                  <a:latin typeface="+mn-lt"/>
                </a:rPr>
                <a:t>validation</a:t>
              </a:r>
              <a:r>
                <a:rPr lang="de-CH" sz="1800" dirty="0" smtClean="0">
                  <a:latin typeface="+mn-lt"/>
                </a:rPr>
                <a:t>: </a:t>
              </a:r>
              <a:r>
                <a:rPr lang="de-CH" sz="1800" dirty="0" err="1" smtClean="0">
                  <a:latin typeface="+mn-lt"/>
                </a:rPr>
                <a:t>Measured</a:t>
              </a:r>
              <a:r>
                <a:rPr lang="de-CH" sz="1800" dirty="0" smtClean="0">
                  <a:latin typeface="+mn-lt"/>
                </a:rPr>
                <a:t> </a:t>
              </a:r>
              <a:r>
                <a:rPr lang="de-CH" sz="1800" dirty="0" err="1" smtClean="0">
                  <a:latin typeface="+mn-lt"/>
                </a:rPr>
                <a:t>by</a:t>
              </a:r>
              <a:r>
                <a:rPr lang="de-CH" sz="1800" dirty="0" smtClean="0">
                  <a:latin typeface="+mn-lt"/>
                </a:rPr>
                <a:t> </a:t>
              </a:r>
              <a:r>
                <a:rPr lang="de-CH" sz="1800" dirty="0" err="1" smtClean="0">
                  <a:latin typeface="+mn-lt"/>
                </a:rPr>
                <a:t>predictive</a:t>
              </a:r>
              <a:r>
                <a:rPr lang="de-CH" sz="1800" dirty="0" smtClean="0">
                  <a:latin typeface="+mn-lt"/>
                </a:rPr>
                <a:t> </a:t>
              </a:r>
              <a:r>
                <a:rPr lang="de-CH" sz="1800" dirty="0" err="1" smtClean="0">
                  <a:latin typeface="+mn-lt"/>
                </a:rPr>
                <a:t>accuracy</a:t>
              </a:r>
              <a:endParaRPr lang="de-CH" sz="1800" dirty="0" smtClean="0">
                <a:latin typeface="+mn-lt"/>
              </a:endParaRPr>
            </a:p>
            <a:p>
              <a:endParaRPr lang="de-CH" sz="1800" dirty="0" smtClean="0">
                <a:latin typeface="+mn-lt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CH" sz="1800" dirty="0" err="1" smtClean="0">
                  <a:latin typeface="+mn-lt"/>
                </a:rPr>
                <a:t>Estimated</a:t>
              </a:r>
              <a:r>
                <a:rPr lang="de-CH" sz="1800" dirty="0" smtClean="0">
                  <a:latin typeface="+mn-lt"/>
                </a:rPr>
                <a:t> </a:t>
              </a:r>
              <a:r>
                <a:rPr lang="de-CH" sz="1800" dirty="0" err="1" smtClean="0">
                  <a:latin typeface="+mn-lt"/>
                </a:rPr>
                <a:t>culture</a:t>
              </a:r>
              <a:r>
                <a:rPr lang="de-CH" sz="1800" dirty="0" smtClean="0">
                  <a:latin typeface="+mn-lt"/>
                </a:rPr>
                <a:t> </a:t>
              </a:r>
              <a:r>
                <a:rPr lang="de-CH" sz="1800" dirty="0" err="1" smtClean="0">
                  <a:latin typeface="+mn-lt"/>
                </a:rPr>
                <a:t>population</a:t>
              </a:r>
              <a:r>
                <a:rPr lang="de-CH" sz="1800" dirty="0" smtClean="0">
                  <a:latin typeface="+mn-lt"/>
                </a:rPr>
                <a:t>. 2% </a:t>
              </a:r>
              <a:r>
                <a:rPr lang="de-CH" sz="1800" dirty="0" err="1" smtClean="0">
                  <a:latin typeface="+mn-lt"/>
                </a:rPr>
                <a:t>of</a:t>
              </a:r>
              <a:r>
                <a:rPr lang="de-CH" sz="1800" dirty="0" smtClean="0">
                  <a:latin typeface="+mn-lt"/>
                </a:rPr>
                <a:t> </a:t>
              </a:r>
              <a:r>
                <a:rPr lang="de-CH" sz="1800" dirty="0" err="1" smtClean="0">
                  <a:latin typeface="+mn-lt"/>
                </a:rPr>
                <a:t>statisticians</a:t>
              </a:r>
              <a:r>
                <a:rPr lang="de-CH" sz="1800" dirty="0" smtClean="0">
                  <a:latin typeface="+mn-lt"/>
                </a:rPr>
                <a:t>, </a:t>
              </a:r>
              <a:r>
                <a:rPr lang="de-CH" sz="1800" dirty="0" err="1" smtClean="0">
                  <a:latin typeface="+mn-lt"/>
                </a:rPr>
                <a:t>many</a:t>
              </a:r>
              <a:r>
                <a:rPr lang="de-CH" sz="1800" dirty="0" smtClean="0">
                  <a:latin typeface="+mn-lt"/>
                </a:rPr>
                <a:t> in </a:t>
              </a:r>
              <a:r>
                <a:rPr lang="de-CH" sz="1800" dirty="0" err="1" smtClean="0">
                  <a:latin typeface="+mn-lt"/>
                </a:rPr>
                <a:t>other</a:t>
              </a:r>
              <a:r>
                <a:rPr lang="de-CH" sz="1800" dirty="0" smtClean="0">
                  <a:latin typeface="+mn-lt"/>
                </a:rPr>
                <a:t> </a:t>
              </a:r>
              <a:r>
                <a:rPr lang="de-CH" sz="1800" dirty="0" err="1" smtClean="0">
                  <a:latin typeface="+mn-lt"/>
                </a:rPr>
                <a:t>fields</a:t>
              </a:r>
              <a:r>
                <a:rPr lang="de-CH" sz="1800" dirty="0" smtClean="0">
                  <a:latin typeface="+mn-lt"/>
                </a:rPr>
                <a:t>  </a:t>
              </a:r>
              <a:endParaRPr lang="de-CH" sz="1800" dirty="0">
                <a:latin typeface="+mn-lt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2000" dirty="0">
                <a:solidFill>
                  <a:srgbClr val="2C5884"/>
                </a:solidFill>
                <a:latin typeface="+mn-lt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776536" y="6147018"/>
            <a:ext cx="4953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dirty="0" err="1">
                <a:latin typeface="Arial" panose="020B0604020202020204" pitchFamily="34" charset="0"/>
              </a:rPr>
              <a:t>Breiman</a:t>
            </a:r>
            <a:r>
              <a:rPr lang="en-US" sz="800" dirty="0">
                <a:latin typeface="Arial" panose="020B0604020202020204" pitchFamily="34" charset="0"/>
              </a:rPr>
              <a:t>, Leo. "Statistical modeling: The two cultures (with comments and a rejoinder by the author)." </a:t>
            </a:r>
            <a:r>
              <a:rPr lang="en-US" sz="800" i="1" dirty="0">
                <a:latin typeface="Arial" panose="020B0604020202020204" pitchFamily="34" charset="0"/>
              </a:rPr>
              <a:t>Statistical science</a:t>
            </a:r>
            <a:r>
              <a:rPr lang="en-US" sz="800" dirty="0">
                <a:latin typeface="Arial" panose="020B0604020202020204" pitchFamily="34" charset="0"/>
              </a:rPr>
              <a:t> 16.3 (2001): 199-231.</a:t>
            </a:r>
            <a:endParaRPr lang="en-US" sz="80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32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learning goal? 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797067" y="3212976"/>
            <a:ext cx="7344816" cy="2713540"/>
            <a:chOff x="848544" y="3191956"/>
            <a:chExt cx="7344816" cy="2713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0672" y="3938334"/>
              <a:ext cx="2079032" cy="116815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32720" y="3191956"/>
              <a:ext cx="1922356" cy="108012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88704" y="4680320"/>
              <a:ext cx="2442647" cy="1225176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848544" y="3938334"/>
              <a:ext cx="158417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dirty="0" smtClean="0"/>
                <a:t>ƒ:</a:t>
              </a:r>
              <a:endParaRPr lang="en-US" sz="8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91391" y="3783047"/>
              <a:ext cx="122413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dirty="0" smtClean="0"/>
                <a:t>→</a:t>
              </a:r>
              <a:endParaRPr lang="en-US" sz="8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609184" y="4230022"/>
              <a:ext cx="15841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CAT</a:t>
              </a:r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771088" y="1329640"/>
                <a:ext cx="8070344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We search a function </a:t>
                </a:r>
                <a14:m>
                  <m:oMath xmlns:m="http://schemas.openxmlformats.org/officeDocument/2006/math">
                    <m:r>
                      <a:rPr lang="de-CH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CH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CH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CH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out of the hypothesis class/ solution space </a:t>
                </a:r>
                <a14:m>
                  <m:oMath xmlns:m="http://schemas.openxmlformats.org/officeDocument/2006/math">
                    <m:r>
                      <a:rPr lang="de-CH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such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8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e-CH" sz="1800" i="1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de-CH" sz="18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de-CH" sz="1800" i="1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de-CH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de-CH" sz="18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r>
                        <a:rPr lang="de-CH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r>
                        <a:rPr lang="de-CH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de-CH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</m:t>
                      </m:r>
                      <m:r>
                        <a:rPr lang="de-CH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de-CH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CH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de-CH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CH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de-CH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sz="18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88" y="1329640"/>
                <a:ext cx="8070344" cy="1200329"/>
              </a:xfrm>
              <a:prstGeom prst="rect">
                <a:avLst/>
              </a:prstGeom>
              <a:blipFill>
                <a:blip r:embed="rId5"/>
                <a:stretch>
                  <a:fillRect l="-604" t="-2538" b="-4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9164" y="3849997"/>
            <a:ext cx="1850730" cy="123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44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and Measurements -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Measurements represent objects in a data space </a:t>
            </a:r>
          </a:p>
          <a:p>
            <a:pPr lvl="1"/>
            <a:r>
              <a:rPr lang="en-US" dirty="0" smtClean="0"/>
              <a:t>e.g. cat pictures as objects and pixel intensity as measurements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696" y="2492896"/>
            <a:ext cx="1850730" cy="1231577"/>
          </a:xfrm>
          <a:prstGeom prst="rect">
            <a:avLst/>
          </a:prstGeom>
        </p:spPr>
      </p:pic>
      <p:sp>
        <p:nvSpPr>
          <p:cNvPr id="5" name="Striped Right Arrow 4"/>
          <p:cNvSpPr/>
          <p:nvPr/>
        </p:nvSpPr>
        <p:spPr>
          <a:xfrm>
            <a:off x="4376936" y="2939826"/>
            <a:ext cx="978408" cy="484632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riped Right Arrow 5"/>
          <p:cNvSpPr/>
          <p:nvPr/>
        </p:nvSpPr>
        <p:spPr>
          <a:xfrm rot="2092895">
            <a:off x="4358572" y="4360335"/>
            <a:ext cx="978408" cy="484632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854" y="2420888"/>
            <a:ext cx="1787406" cy="17679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284251" y="4869160"/>
                <a:ext cx="600036" cy="9190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251" y="4869160"/>
                <a:ext cx="600036" cy="9190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6616" y="6013525"/>
            <a:ext cx="7013798" cy="32255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31687" y="5445224"/>
            <a:ext cx="194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Typical: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28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Objects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Measurements</a:t>
            </a:r>
            <a:r>
              <a:rPr lang="de-CH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CH" sz="2000" dirty="0" smtClean="0"/>
                  <a:t>Real </a:t>
                </a:r>
                <a:r>
                  <a:rPr lang="de-CH" sz="2000" dirty="0" err="1" smtClean="0"/>
                  <a:t>data</a:t>
                </a:r>
                <a:r>
                  <a:rPr lang="de-CH" sz="2000" dirty="0" smtClean="0"/>
                  <a:t> </a:t>
                </a:r>
                <a:r>
                  <a:rPr lang="de-CH" sz="2000" dirty="0" err="1" smtClean="0"/>
                  <a:t>often</a:t>
                </a:r>
                <a:r>
                  <a:rPr lang="de-CH" sz="2000" dirty="0" smtClean="0"/>
                  <a:t> not </a:t>
                </a:r>
                <a14:m>
                  <m:oMath xmlns:m="http://schemas.openxmlformats.org/officeDocument/2006/math">
                    <m:r>
                      <a:rPr lang="de-CH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C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C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r>
                  <a:rPr lang="de-CH" sz="2000" dirty="0" smtClean="0"/>
                  <a:t>Real </a:t>
                </a:r>
                <a:r>
                  <a:rPr lang="de-CH" sz="2000" dirty="0" err="1" smtClean="0"/>
                  <a:t>data</a:t>
                </a:r>
                <a:r>
                  <a:rPr lang="de-CH" sz="2000" dirty="0" smtClean="0"/>
                  <a:t> not well-</a:t>
                </a:r>
                <a:r>
                  <a:rPr lang="de-CH" sz="2000" dirty="0" err="1" smtClean="0"/>
                  <a:t>behaved</a:t>
                </a:r>
                <a:r>
                  <a:rPr lang="de-CH" sz="2000" dirty="0" smtClean="0"/>
                  <a:t> </a:t>
                </a:r>
                <a:r>
                  <a:rPr lang="de-CH" sz="2000" dirty="0" err="1" smtClean="0"/>
                  <a:t>according</a:t>
                </a:r>
                <a:r>
                  <a:rPr lang="de-CH" sz="2000" dirty="0" smtClean="0"/>
                  <a:t> </a:t>
                </a:r>
                <a:r>
                  <a:rPr lang="de-CH" sz="2000" dirty="0" err="1" smtClean="0"/>
                  <a:t>to</a:t>
                </a:r>
                <a:r>
                  <a:rPr lang="de-CH" sz="2000" dirty="0" smtClean="0"/>
                  <a:t> </a:t>
                </a:r>
                <a:r>
                  <a:rPr lang="de-CH" sz="2000" dirty="0" err="1" smtClean="0"/>
                  <a:t>the</a:t>
                </a:r>
                <a:r>
                  <a:rPr lang="de-CH" sz="2000" dirty="0" smtClean="0"/>
                  <a:t> </a:t>
                </a:r>
                <a:r>
                  <a:rPr lang="de-CH" sz="2000" dirty="0" err="1" smtClean="0"/>
                  <a:t>machine</a:t>
                </a:r>
                <a:r>
                  <a:rPr lang="de-CH" sz="2000" dirty="0" smtClean="0"/>
                  <a:t> </a:t>
                </a:r>
                <a:r>
                  <a:rPr lang="de-CH" sz="2000" dirty="0" err="1" smtClean="0"/>
                  <a:t>learning</a:t>
                </a:r>
                <a:r>
                  <a:rPr lang="de-CH" sz="2000" dirty="0" smtClean="0"/>
                  <a:t> </a:t>
                </a:r>
                <a:r>
                  <a:rPr lang="de-CH" sz="2000" dirty="0" err="1" smtClean="0"/>
                  <a:t>algorithms</a:t>
                </a:r>
                <a:endParaRPr lang="de-CH" sz="2000" dirty="0" smtClean="0"/>
              </a:p>
              <a:p>
                <a:r>
                  <a:rPr lang="de-CH" sz="2000" dirty="0" smtClean="0"/>
                  <a:t>Features </a:t>
                </a:r>
                <a:r>
                  <a:rPr lang="de-CH" sz="2000" dirty="0" err="1" smtClean="0"/>
                  <a:t>need</a:t>
                </a:r>
                <a:r>
                  <a:rPr lang="de-CH" sz="2000" dirty="0" smtClean="0"/>
                  <a:t> </a:t>
                </a:r>
                <a:r>
                  <a:rPr lang="de-CH" sz="2000" dirty="0" err="1" smtClean="0"/>
                  <a:t>to</a:t>
                </a:r>
                <a:r>
                  <a:rPr lang="de-CH" sz="2000" dirty="0" smtClean="0"/>
                  <a:t> </a:t>
                </a:r>
                <a:r>
                  <a:rPr lang="de-CH" sz="2000" dirty="0" err="1" smtClean="0"/>
                  <a:t>be</a:t>
                </a:r>
                <a:r>
                  <a:rPr lang="de-CH" sz="2000" dirty="0" smtClean="0"/>
                  <a:t> </a:t>
                </a:r>
                <a:r>
                  <a:rPr lang="de-CH" sz="2000" dirty="0" err="1" smtClean="0"/>
                  <a:t>engineered</a:t>
                </a:r>
                <a:r>
                  <a:rPr lang="de-CH" sz="2000" dirty="0" smtClean="0"/>
                  <a:t> </a:t>
                </a:r>
              </a:p>
              <a:p>
                <a:r>
                  <a:rPr lang="de-CH" sz="2000" dirty="0" smtClean="0"/>
                  <a:t>A priori </a:t>
                </a:r>
                <a:r>
                  <a:rPr lang="de-CH" sz="2000" dirty="0" err="1" smtClean="0"/>
                  <a:t>knowledge</a:t>
                </a:r>
                <a:r>
                  <a:rPr lang="de-CH" sz="2000" dirty="0" smtClean="0"/>
                  <a:t> </a:t>
                </a:r>
                <a:r>
                  <a:rPr lang="de-CH" sz="2000" dirty="0" err="1" smtClean="0"/>
                  <a:t>about</a:t>
                </a:r>
                <a:r>
                  <a:rPr lang="de-CH" sz="2000" dirty="0" smtClean="0"/>
                  <a:t> </a:t>
                </a:r>
                <a:r>
                  <a:rPr lang="de-CH" sz="2000" dirty="0" err="1" smtClean="0"/>
                  <a:t>the</a:t>
                </a:r>
                <a:r>
                  <a:rPr lang="de-CH" sz="2000" dirty="0" smtClean="0"/>
                  <a:t> </a:t>
                </a:r>
                <a:r>
                  <a:rPr lang="de-CH" sz="2000" dirty="0" err="1" smtClean="0"/>
                  <a:t>data</a:t>
                </a:r>
                <a:r>
                  <a:rPr lang="de-CH" sz="2000" dirty="0" smtClean="0"/>
                  <a:t> </a:t>
                </a:r>
                <a:r>
                  <a:rPr lang="de-CH" sz="2000" dirty="0" err="1" smtClean="0"/>
                  <a:t>may</a:t>
                </a:r>
                <a:r>
                  <a:rPr lang="de-CH" sz="2000" dirty="0" smtClean="0"/>
                  <a:t> </a:t>
                </a:r>
                <a:r>
                  <a:rPr lang="de-CH" sz="2000" dirty="0" err="1" smtClean="0"/>
                  <a:t>be</a:t>
                </a:r>
                <a:r>
                  <a:rPr lang="de-CH" sz="2000" dirty="0" smtClean="0"/>
                  <a:t> </a:t>
                </a:r>
                <a:r>
                  <a:rPr lang="de-CH" sz="2000" dirty="0" err="1" smtClean="0"/>
                  <a:t>helpful</a:t>
                </a:r>
                <a:endParaRPr lang="de-CH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6" t="-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06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Space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92" y="1340768"/>
            <a:ext cx="8366263" cy="4824536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Measurement space </a:t>
            </a:r>
            <a:r>
              <a:rPr lang="en-US" sz="2400" dirty="0" smtClean="0"/>
              <a:t>X: the mathematical space in which the data are represented, e.g., numerical, </a:t>
            </a:r>
            <a:r>
              <a:rPr lang="en-US" sz="2400" dirty="0" err="1"/>
              <a:t>b</a:t>
            </a:r>
            <a:r>
              <a:rPr lang="en-US" sz="2400" dirty="0" err="1" smtClean="0"/>
              <a:t>oolean</a:t>
            </a:r>
            <a:r>
              <a:rPr lang="en-US" sz="2400" dirty="0" smtClean="0"/>
              <a:t> or categorical features. 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Features</a:t>
            </a:r>
            <a:r>
              <a:rPr lang="en-US" sz="2400" dirty="0" smtClean="0"/>
              <a:t> are derived quantities or indirect observations which often significantly compress the information content of measurements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Remark</a:t>
            </a:r>
            <a:r>
              <a:rPr lang="en-US" sz="2400" dirty="0" smtClean="0">
                <a:solidFill>
                  <a:srgbClr val="00B050"/>
                </a:solidFill>
              </a:rPr>
              <a:t>: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The selection of a specific feature space predetermines the metric to compare data; this choice is the first significant design decision in a machine learning system 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13040" y="6237312"/>
            <a:ext cx="4953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dirty="0" err="1" smtClean="0">
                <a:latin typeface="Arial" panose="020B0604020202020204" pitchFamily="34" charset="0"/>
              </a:rPr>
              <a:t>Buhmann</a:t>
            </a:r>
            <a:r>
              <a:rPr lang="en-US" sz="800" dirty="0" smtClean="0">
                <a:latin typeface="Arial" panose="020B0604020202020204" pitchFamily="34" charset="0"/>
              </a:rPr>
              <a:t>, Joachim, “Machine Learning." </a:t>
            </a:r>
            <a:r>
              <a:rPr lang="en-US" sz="800" i="1" dirty="0" smtClean="0">
                <a:latin typeface="Arial" panose="020B0604020202020204" pitchFamily="34" charset="0"/>
              </a:rPr>
              <a:t>ETH Zurich</a:t>
            </a:r>
            <a:r>
              <a:rPr lang="en-US" sz="800" i="1" dirty="0">
                <a:latin typeface="Arial" panose="020B0604020202020204" pitchFamily="34" charset="0"/>
              </a:rPr>
              <a:t>.</a:t>
            </a:r>
            <a:r>
              <a:rPr lang="en-US" sz="800" i="1" dirty="0" smtClean="0">
                <a:latin typeface="Arial" panose="020B0604020202020204" pitchFamily="34" charset="0"/>
              </a:rPr>
              <a:t> 2016</a:t>
            </a:r>
            <a:r>
              <a:rPr lang="en-US" sz="800" dirty="0" smtClean="0">
                <a:latin typeface="Arial" panose="020B0604020202020204" pitchFamily="34" charset="0"/>
              </a:rPr>
              <a:t>. Lecture</a:t>
            </a:r>
            <a:endParaRPr lang="en-US" sz="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61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Learning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04528" y="1484784"/>
            <a:ext cx="8496944" cy="47561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0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+"/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 smtClean="0"/>
              <a:t>Estimation of Dependencies Based on Empirical Data</a:t>
            </a:r>
          </a:p>
          <a:p>
            <a:pPr marL="673100" lvl="1" indent="0">
              <a:buFontTx/>
              <a:buNone/>
            </a:pPr>
            <a:endParaRPr lang="en-US" kern="0" dirty="0" smtClean="0"/>
          </a:p>
          <a:p>
            <a:pPr marL="673100" lvl="1" indent="0">
              <a:buFontTx/>
              <a:buNone/>
            </a:pPr>
            <a:r>
              <a:rPr lang="en-US" kern="0" dirty="0" smtClean="0"/>
              <a:t>Typical learning problems: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b="1" kern="0" dirty="0" smtClean="0"/>
              <a:t>Classification: Learning an indicator function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kern="0" dirty="0" smtClean="0"/>
              <a:t>Regression: Learning a real valued function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kern="0" dirty="0" smtClean="0"/>
              <a:t>Dimension reduction: Learning a linear or nonlinear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kern="0" dirty="0" smtClean="0"/>
              <a:t>Data Compression: Learning a coding efficient representation </a:t>
            </a:r>
          </a:p>
        </p:txBody>
      </p:sp>
      <p:sp>
        <p:nvSpPr>
          <p:cNvPr id="3" name="Rectangle 2"/>
          <p:cNvSpPr/>
          <p:nvPr/>
        </p:nvSpPr>
        <p:spPr>
          <a:xfrm>
            <a:off x="3224808" y="5589377"/>
            <a:ext cx="4953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dirty="0" err="1">
                <a:latin typeface="Arial" panose="020B0604020202020204" pitchFamily="34" charset="0"/>
              </a:rPr>
              <a:t>Vapnik</a:t>
            </a:r>
            <a:r>
              <a:rPr lang="en-US" sz="800" dirty="0">
                <a:latin typeface="Arial" panose="020B0604020202020204" pitchFamily="34" charset="0"/>
              </a:rPr>
              <a:t>, Vladimir </a:t>
            </a:r>
            <a:r>
              <a:rPr lang="en-US" sz="800" dirty="0" err="1">
                <a:latin typeface="Arial" panose="020B0604020202020204" pitchFamily="34" charset="0"/>
              </a:rPr>
              <a:t>Naumovich</a:t>
            </a:r>
            <a:r>
              <a:rPr lang="en-US" sz="800" dirty="0">
                <a:latin typeface="Arial" panose="020B0604020202020204" pitchFamily="34" charset="0"/>
              </a:rPr>
              <a:t>, and Samuel </a:t>
            </a:r>
            <a:r>
              <a:rPr lang="en-US" sz="800" dirty="0" err="1">
                <a:latin typeface="Arial" panose="020B0604020202020204" pitchFamily="34" charset="0"/>
              </a:rPr>
              <a:t>Kotz</a:t>
            </a:r>
            <a:r>
              <a:rPr lang="en-US" sz="800" dirty="0">
                <a:latin typeface="Arial" panose="020B0604020202020204" pitchFamily="34" charset="0"/>
              </a:rPr>
              <a:t>. </a:t>
            </a:r>
            <a:r>
              <a:rPr lang="en-US" sz="800" i="1" dirty="0">
                <a:latin typeface="Arial" panose="020B0604020202020204" pitchFamily="34" charset="0"/>
              </a:rPr>
              <a:t>Estimation of dependences based on empirical data</a:t>
            </a:r>
            <a:r>
              <a:rPr lang="en-US" sz="800" dirty="0">
                <a:latin typeface="Arial" panose="020B0604020202020204" pitchFamily="34" charset="0"/>
              </a:rPr>
              <a:t>. Vol. 40. New York: Springer-</a:t>
            </a:r>
            <a:r>
              <a:rPr lang="en-US" sz="800" dirty="0" err="1">
                <a:latin typeface="Arial" panose="020B0604020202020204" pitchFamily="34" charset="0"/>
              </a:rPr>
              <a:t>Verlag</a:t>
            </a:r>
            <a:r>
              <a:rPr lang="en-US" sz="800" dirty="0">
                <a:latin typeface="Arial" panose="020B0604020202020204" pitchFamily="34" charset="0"/>
              </a:rPr>
              <a:t>, 1982.</a:t>
            </a:r>
            <a:endParaRPr lang="en-US" sz="80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64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Classification: </a:t>
            </a:r>
            <a:r>
              <a:rPr lang="en-US" dirty="0"/>
              <a:t>L</a:t>
            </a:r>
            <a:r>
              <a:rPr lang="en-US" dirty="0" smtClean="0"/>
              <a:t>earning </a:t>
            </a:r>
            <a:r>
              <a:rPr lang="en-US" dirty="0"/>
              <a:t>an indicator function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672" y="884338"/>
            <a:ext cx="5439001" cy="4082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66274" y="4581128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Binary Classification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56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Regression: </a:t>
            </a:r>
            <a:r>
              <a:rPr lang="en-US" dirty="0"/>
              <a:t>L</a:t>
            </a:r>
            <a:r>
              <a:rPr lang="en-US" dirty="0" smtClean="0"/>
              <a:t>earning </a:t>
            </a:r>
            <a:r>
              <a:rPr lang="en-US" dirty="0"/>
              <a:t>a </a:t>
            </a:r>
            <a:r>
              <a:rPr lang="en-US" dirty="0" smtClean="0"/>
              <a:t>Real </a:t>
            </a:r>
            <a:r>
              <a:rPr lang="en-US" dirty="0"/>
              <a:t>V</a:t>
            </a:r>
            <a:r>
              <a:rPr lang="en-US" dirty="0" smtClean="0"/>
              <a:t>alued </a:t>
            </a:r>
            <a:r>
              <a:rPr lang="en-US" dirty="0"/>
              <a:t>F</a:t>
            </a:r>
            <a:r>
              <a:rPr lang="en-US" dirty="0" smtClean="0"/>
              <a:t>unction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88" y="1916832"/>
            <a:ext cx="9084221" cy="27011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2521" y="4725144"/>
            <a:ext cx="2736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Linear Regression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01072" y="4797152"/>
            <a:ext cx="27363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Non- Linear Regression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85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 Reduction: </a:t>
            </a:r>
            <a:r>
              <a:rPr lang="en-US" dirty="0"/>
              <a:t>L</a:t>
            </a:r>
            <a:r>
              <a:rPr lang="en-US" dirty="0" smtClean="0"/>
              <a:t>earning </a:t>
            </a:r>
            <a:r>
              <a:rPr lang="en-US" dirty="0"/>
              <a:t>a </a:t>
            </a:r>
            <a:r>
              <a:rPr lang="en-US" dirty="0" smtClean="0"/>
              <a:t>Linear </a:t>
            </a:r>
            <a:r>
              <a:rPr lang="en-US" dirty="0"/>
              <a:t>or </a:t>
            </a:r>
            <a:r>
              <a:rPr lang="en-US" dirty="0" smtClean="0"/>
              <a:t>Nonlinear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Projection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608" y="1772816"/>
            <a:ext cx="6604992" cy="29283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92760" y="5085184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Principal Component Analysis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16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32521" y="1556792"/>
            <a:ext cx="8857817" cy="4824536"/>
          </a:xfrm>
        </p:spPr>
        <p:txBody>
          <a:bodyPr/>
          <a:lstStyle/>
          <a:p>
            <a:r>
              <a:rPr lang="en-US" dirty="0" smtClean="0"/>
              <a:t>Part A (13:15 </a:t>
            </a:r>
            <a:r>
              <a:rPr lang="mr-IN" dirty="0" smtClean="0"/>
              <a:t>–</a:t>
            </a:r>
            <a:r>
              <a:rPr lang="en-US" dirty="0" smtClean="0"/>
              <a:t> 14:45)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ntro/basics/general input for machine learning</a:t>
            </a:r>
            <a:r>
              <a:rPr lang="en-US" dirty="0"/>
              <a:t> </a:t>
            </a:r>
            <a:r>
              <a:rPr lang="en-US" dirty="0" smtClean="0"/>
              <a:t>(30 min, </a:t>
            </a:r>
            <a:r>
              <a:rPr lang="en-US" b="1" dirty="0" smtClean="0">
                <a:solidFill>
                  <a:schemeClr val="accent1"/>
                </a:solidFill>
              </a:rPr>
              <a:t>Filipe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Walk-through R code (30 min, </a:t>
            </a:r>
            <a:r>
              <a:rPr lang="en-US" b="1" dirty="0" smtClean="0">
                <a:solidFill>
                  <a:schemeClr val="accent6"/>
                </a:solidFill>
              </a:rPr>
              <a:t>Konstantin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Hands on: load data, feature extraction, classification (30 min)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Part B (15:15 </a:t>
            </a:r>
            <a:r>
              <a:rPr lang="mr-IN" dirty="0" smtClean="0"/>
              <a:t>–</a:t>
            </a:r>
            <a:r>
              <a:rPr lang="en-US" dirty="0" smtClean="0"/>
              <a:t> 16:45)</a:t>
            </a:r>
          </a:p>
          <a:p>
            <a:pPr lvl="1"/>
            <a:r>
              <a:rPr lang="en-US" dirty="0" smtClean="0"/>
              <a:t>Short intro: feature extraction from trading data (5-10 min, </a:t>
            </a:r>
            <a:r>
              <a:rPr lang="en-US" b="1" dirty="0" smtClean="0">
                <a:solidFill>
                  <a:schemeClr val="accent1"/>
                </a:solidFill>
              </a:rPr>
              <a:t>Filipe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Hands on: feature development (20 min)</a:t>
            </a:r>
          </a:p>
          <a:p>
            <a:pPr lvl="1"/>
            <a:r>
              <a:rPr lang="en-US" dirty="0" smtClean="0"/>
              <a:t>Technical input: classification algorithms and parameter (30 min, </a:t>
            </a:r>
            <a:r>
              <a:rPr lang="en-US" b="1" dirty="0" smtClean="0">
                <a:solidFill>
                  <a:schemeClr val="accent6"/>
                </a:solidFill>
              </a:rPr>
              <a:t>Konstantin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Hands on: tune model (20 min)</a:t>
            </a:r>
          </a:p>
          <a:p>
            <a:pPr lvl="1"/>
            <a:r>
              <a:rPr lang="en-US" dirty="0" smtClean="0"/>
              <a:t>Wrap-up: comparison of model performances, feedback (10 min)</a:t>
            </a:r>
          </a:p>
        </p:txBody>
      </p:sp>
    </p:spTree>
    <p:extLst>
      <p:ext uri="{BB962C8B-B14F-4D97-AF65-F5344CB8AC3E}">
        <p14:creationId xmlns:p14="http://schemas.microsoft.com/office/powerpoint/2010/main" val="209197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Compression: </a:t>
            </a:r>
            <a:r>
              <a:rPr lang="en-US" dirty="0"/>
              <a:t>L</a:t>
            </a:r>
            <a:r>
              <a:rPr lang="en-US" dirty="0" smtClean="0"/>
              <a:t>earning </a:t>
            </a:r>
            <a:r>
              <a:rPr lang="en-US" dirty="0"/>
              <a:t>a </a:t>
            </a:r>
            <a:r>
              <a:rPr lang="en-US" dirty="0" smtClean="0"/>
              <a:t>Coding </a:t>
            </a:r>
            <a:r>
              <a:rPr lang="en-US" dirty="0"/>
              <a:t>E</a:t>
            </a:r>
            <a:r>
              <a:rPr lang="en-US" dirty="0" smtClean="0"/>
              <a:t>fficient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Representation </a:t>
            </a:r>
            <a:endParaRPr lang="en-US" dirty="0"/>
          </a:p>
        </p:txBody>
      </p:sp>
      <p:sp>
        <p:nvSpPr>
          <p:cNvPr id="4" name="AutoShape 2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778" y="1988840"/>
            <a:ext cx="1850730" cy="1231577"/>
          </a:xfrm>
          <a:prstGeom prst="rect">
            <a:avLst/>
          </a:prstGeom>
        </p:spPr>
      </p:pic>
      <p:sp>
        <p:nvSpPr>
          <p:cNvPr id="8" name="Striped Right Arrow 7"/>
          <p:cNvSpPr/>
          <p:nvPr/>
        </p:nvSpPr>
        <p:spPr>
          <a:xfrm>
            <a:off x="3089018" y="2435770"/>
            <a:ext cx="978408" cy="484632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936" y="1916832"/>
            <a:ext cx="1787406" cy="1767925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523341"/>
              </p:ext>
            </p:extLst>
          </p:nvPr>
        </p:nvGraphicFramePr>
        <p:xfrm>
          <a:off x="7446064" y="2312326"/>
          <a:ext cx="93610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52">
                  <a:extLst>
                    <a:ext uri="{9D8B030D-6E8A-4147-A177-3AD203B41FA5}">
                      <a16:colId xmlns:a16="http://schemas.microsoft.com/office/drawing/2014/main" val="216251515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102098339"/>
                    </a:ext>
                  </a:extLst>
                </a:gridCol>
              </a:tblGrid>
              <a:tr h="304038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16475"/>
                  </a:ext>
                </a:extLst>
              </a:tr>
              <a:tr h="304038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733821"/>
                  </a:ext>
                </a:extLst>
              </a:tr>
            </a:tbl>
          </a:graphicData>
        </a:graphic>
      </p:graphicFrame>
      <p:sp>
        <p:nvSpPr>
          <p:cNvPr id="14" name="Striped Right Arrow 13"/>
          <p:cNvSpPr/>
          <p:nvPr/>
        </p:nvSpPr>
        <p:spPr>
          <a:xfrm>
            <a:off x="6315999" y="2435770"/>
            <a:ext cx="978408" cy="484632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778" y="4116929"/>
            <a:ext cx="1850730" cy="1231577"/>
          </a:xfrm>
          <a:prstGeom prst="rect">
            <a:avLst/>
          </a:prstGeom>
        </p:spPr>
      </p:pic>
      <p:sp>
        <p:nvSpPr>
          <p:cNvPr id="18" name="Striped Right Arrow 17"/>
          <p:cNvSpPr/>
          <p:nvPr/>
        </p:nvSpPr>
        <p:spPr>
          <a:xfrm rot="10800000">
            <a:off x="3089018" y="4563859"/>
            <a:ext cx="978408" cy="484632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936" y="4044921"/>
            <a:ext cx="1787406" cy="1767925"/>
          </a:xfrm>
          <a:prstGeom prst="rect">
            <a:avLst/>
          </a:prstGeom>
        </p:spPr>
      </p:pic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946523"/>
              </p:ext>
            </p:extLst>
          </p:nvPr>
        </p:nvGraphicFramePr>
        <p:xfrm>
          <a:off x="7446064" y="4440415"/>
          <a:ext cx="93610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52">
                  <a:extLst>
                    <a:ext uri="{9D8B030D-6E8A-4147-A177-3AD203B41FA5}">
                      <a16:colId xmlns:a16="http://schemas.microsoft.com/office/drawing/2014/main" val="216251515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102098339"/>
                    </a:ext>
                  </a:extLst>
                </a:gridCol>
              </a:tblGrid>
              <a:tr h="304038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16475"/>
                  </a:ext>
                </a:extLst>
              </a:tr>
              <a:tr h="304038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733821"/>
                  </a:ext>
                </a:extLst>
              </a:tr>
            </a:tbl>
          </a:graphicData>
        </a:graphic>
      </p:graphicFrame>
      <p:sp>
        <p:nvSpPr>
          <p:cNvPr id="21" name="Striped Right Arrow 20"/>
          <p:cNvSpPr/>
          <p:nvPr/>
        </p:nvSpPr>
        <p:spPr>
          <a:xfrm rot="10800000">
            <a:off x="6315999" y="4563859"/>
            <a:ext cx="978408" cy="484632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4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Dependencies Based on Empirical Data	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91193" y="1556792"/>
                <a:ext cx="8366263" cy="482453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We search a function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out of the hypothesis class/ solution space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such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de-CH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CH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de-CH" dirty="0" err="1" smtClean="0">
                    <a:ea typeface="Cambria Math" panose="02040503050406030204" pitchFamily="18" charset="0"/>
                  </a:rPr>
                  <a:t>Often</a:t>
                </a:r>
                <a:r>
                  <a:rPr lang="de-CH" dirty="0" smtClean="0">
                    <a:ea typeface="Cambria Math" panose="02040503050406030204" pitchFamily="18" charset="0"/>
                  </a:rPr>
                  <a:t>, </a:t>
                </a:r>
                <a:r>
                  <a:rPr lang="de-CH" dirty="0" err="1" smtClean="0">
                    <a:ea typeface="Cambria Math" panose="02040503050406030204" pitchFamily="18" charset="0"/>
                  </a:rPr>
                  <a:t>we</a:t>
                </a:r>
                <a:r>
                  <a:rPr lang="de-CH" dirty="0" smtClean="0">
                    <a:ea typeface="Cambria Math" panose="02040503050406030204" pitchFamily="18" charset="0"/>
                  </a:rPr>
                  <a:t> </a:t>
                </a:r>
                <a:r>
                  <a:rPr lang="de-CH" dirty="0" err="1" smtClean="0">
                    <a:ea typeface="Cambria Math" panose="02040503050406030204" pitchFamily="18" charset="0"/>
                  </a:rPr>
                  <a:t>index</a:t>
                </a:r>
                <a:r>
                  <a:rPr lang="de-CH" dirty="0" smtClean="0">
                    <a:ea typeface="Cambria Math" panose="02040503050406030204" pitchFamily="18" charset="0"/>
                  </a:rPr>
                  <a:t> </a:t>
                </a:r>
                <a:r>
                  <a:rPr lang="de-CH" dirty="0" err="1" smtClean="0">
                    <a:ea typeface="Cambria Math" panose="02040503050406030204" pitchFamily="18" charset="0"/>
                  </a:rPr>
                  <a:t>the</a:t>
                </a:r>
                <a:r>
                  <a:rPr lang="de-CH" dirty="0" smtClean="0">
                    <a:ea typeface="Cambria Math" panose="02040503050406030204" pitchFamily="18" charset="0"/>
                  </a:rPr>
                  <a:t> </a:t>
                </a:r>
                <a:r>
                  <a:rPr lang="de-CH" dirty="0" err="1" smtClean="0">
                    <a:ea typeface="Cambria Math" panose="02040503050406030204" pitchFamily="18" charset="0"/>
                  </a:rPr>
                  <a:t>function</a:t>
                </a:r>
                <a:r>
                  <a:rPr lang="de-CH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CH" dirty="0" smtClean="0">
                    <a:ea typeface="Cambria Math" panose="02040503050406030204" pitchFamily="18" charset="0"/>
                  </a:rPr>
                  <a:t>by a </a:t>
                </a:r>
                <a:r>
                  <a:rPr lang="de-CH" dirty="0" err="1" smtClean="0">
                    <a:ea typeface="Cambria Math" panose="02040503050406030204" pitchFamily="18" charset="0"/>
                  </a:rPr>
                  <a:t>parameter</a:t>
                </a:r>
                <a:r>
                  <a:rPr lang="de-CH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de-CH" dirty="0" smtClean="0">
                    <a:ea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de-CH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de-CH" b="1" dirty="0" smtClean="0">
                    <a:ea typeface="Cambria Math" panose="02040503050406030204" pitchFamily="18" charset="0"/>
                  </a:rPr>
                  <a:t>Quality </a:t>
                </a:r>
                <a:r>
                  <a:rPr lang="de-CH" b="1" dirty="0" err="1" smtClean="0">
                    <a:ea typeface="Cambria Math" panose="02040503050406030204" pitchFamily="18" charset="0"/>
                  </a:rPr>
                  <a:t>of</a:t>
                </a:r>
                <a:r>
                  <a:rPr lang="de-CH" b="1" dirty="0" smtClean="0">
                    <a:ea typeface="Cambria Math" panose="02040503050406030204" pitchFamily="18" charset="0"/>
                  </a:rPr>
                  <a:t> </a:t>
                </a:r>
                <a:r>
                  <a:rPr lang="de-CH" b="1" dirty="0" err="1" smtClean="0">
                    <a:ea typeface="Cambria Math" panose="02040503050406030204" pitchFamily="18" charset="0"/>
                  </a:rPr>
                  <a:t>the</a:t>
                </a:r>
                <a:r>
                  <a:rPr lang="de-CH" b="1" dirty="0" smtClean="0">
                    <a:ea typeface="Cambria Math" panose="02040503050406030204" pitchFamily="18" charset="0"/>
                  </a:rPr>
                  <a:t> </a:t>
                </a:r>
                <a:r>
                  <a:rPr lang="de-CH" b="1" dirty="0" err="1" smtClean="0">
                    <a:ea typeface="Cambria Math" panose="02040503050406030204" pitchFamily="18" charset="0"/>
                  </a:rPr>
                  <a:t>estimate</a:t>
                </a:r>
                <a:r>
                  <a:rPr lang="de-CH" b="1" dirty="0" smtClean="0">
                    <a:ea typeface="Cambria Math" panose="02040503050406030204" pitchFamily="18" charset="0"/>
                  </a:rPr>
                  <a:t> </a:t>
                </a:r>
                <a:r>
                  <a:rPr lang="de-CH" b="1" dirty="0" err="1" smtClean="0">
                    <a:ea typeface="Cambria Math" panose="02040503050406030204" pitchFamily="18" charset="0"/>
                  </a:rPr>
                  <a:t>for</a:t>
                </a:r>
                <a:r>
                  <a:rPr lang="de-CH" b="1" dirty="0" smtClean="0">
                    <a:ea typeface="Cambria Math" panose="02040503050406030204" pitchFamily="18" charset="0"/>
                  </a:rPr>
                  <a:t> </a:t>
                </a:r>
                <a:r>
                  <a:rPr lang="de-CH" b="1" dirty="0" err="1" smtClean="0">
                    <a:ea typeface="Cambria Math" panose="02040503050406030204" pitchFamily="18" charset="0"/>
                  </a:rPr>
                  <a:t>given</a:t>
                </a:r>
                <a:r>
                  <a:rPr lang="de-CH" b="1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CH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</m:oMath>
                </a14:m>
                <a:endParaRPr lang="de-CH" b="1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de-CH" dirty="0" smtClean="0">
                    <a:ea typeface="Cambria Math" panose="02040503050406030204" pitchFamily="18" charset="0"/>
                  </a:rPr>
                  <a:t>The </a:t>
                </a:r>
                <a:r>
                  <a:rPr lang="de-CH" dirty="0" err="1" smtClean="0">
                    <a:ea typeface="Cambria Math" panose="02040503050406030204" pitchFamily="18" charset="0"/>
                  </a:rPr>
                  <a:t>loss</a:t>
                </a:r>
                <a:r>
                  <a:rPr lang="de-CH" dirty="0" smtClean="0">
                    <a:ea typeface="Cambria Math" panose="02040503050406030204" pitchFamily="18" charset="0"/>
                  </a:rPr>
                  <a:t> </a:t>
                </a:r>
                <a:r>
                  <a:rPr lang="de-CH" dirty="0" err="1" smtClean="0">
                    <a:ea typeface="Cambria Math" panose="02040503050406030204" pitchFamily="18" charset="0"/>
                  </a:rPr>
                  <a:t>function</a:t>
                </a:r>
                <a:r>
                  <a:rPr lang="de-CH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de-CH" dirty="0" smtClean="0">
                    <a:ea typeface="Cambria Math" panose="02040503050406030204" pitchFamily="18" charset="0"/>
                  </a:rPr>
                  <a:t> </a:t>
                </a:r>
                <a:r>
                  <a:rPr lang="de-CH" dirty="0" err="1" smtClean="0">
                    <a:ea typeface="Cambria Math" panose="02040503050406030204" pitchFamily="18" charset="0"/>
                  </a:rPr>
                  <a:t>measures</a:t>
                </a:r>
                <a:r>
                  <a:rPr lang="de-CH" dirty="0" smtClean="0">
                    <a:ea typeface="Cambria Math" panose="02040503050406030204" pitchFamily="18" charset="0"/>
                  </a:rPr>
                  <a:t> </a:t>
                </a:r>
                <a:r>
                  <a:rPr lang="de-CH" dirty="0" err="1" smtClean="0">
                    <a:ea typeface="Cambria Math" panose="02040503050406030204" pitchFamily="18" charset="0"/>
                  </a:rPr>
                  <a:t>the</a:t>
                </a:r>
                <a:r>
                  <a:rPr lang="de-CH" dirty="0" smtClean="0">
                    <a:ea typeface="Cambria Math" panose="02040503050406030204" pitchFamily="18" charset="0"/>
                  </a:rPr>
                  <a:t> </a:t>
                </a:r>
                <a:r>
                  <a:rPr lang="de-CH" dirty="0" err="1" smtClean="0">
                    <a:ea typeface="Cambria Math" panose="02040503050406030204" pitchFamily="18" charset="0"/>
                  </a:rPr>
                  <a:t>deviation</a:t>
                </a:r>
                <a:r>
                  <a:rPr lang="de-CH" dirty="0" smtClean="0">
                    <a:ea typeface="Cambria Math" panose="02040503050406030204" pitchFamily="18" charset="0"/>
                  </a:rPr>
                  <a:t> </a:t>
                </a:r>
                <a:r>
                  <a:rPr lang="de-CH" dirty="0" err="1" smtClean="0">
                    <a:ea typeface="Cambria Math" panose="02040503050406030204" pitchFamily="18" charset="0"/>
                  </a:rPr>
                  <a:t>between</a:t>
                </a:r>
                <a:r>
                  <a:rPr lang="de-CH" dirty="0" smtClean="0">
                    <a:ea typeface="Cambria Math" panose="02040503050406030204" pitchFamily="18" charset="0"/>
                  </a:rPr>
                  <a:t> </a:t>
                </a:r>
                <a:r>
                  <a:rPr lang="de-CH" dirty="0" err="1" smtClean="0">
                    <a:ea typeface="Cambria Math" panose="02040503050406030204" pitchFamily="18" charset="0"/>
                  </a:rPr>
                  <a:t>dependent</a:t>
                </a:r>
                <a:r>
                  <a:rPr lang="de-CH" dirty="0" smtClean="0">
                    <a:ea typeface="Cambria Math" panose="02040503050406030204" pitchFamily="18" charset="0"/>
                  </a:rPr>
                  <a:t> variables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de-CH" dirty="0" smtClean="0">
                    <a:ea typeface="Cambria Math" panose="02040503050406030204" pitchFamily="18" charset="0"/>
                  </a:rPr>
                  <a:t> </a:t>
                </a:r>
                <a:r>
                  <a:rPr lang="de-CH" dirty="0" err="1" smtClean="0">
                    <a:ea typeface="Cambria Math" panose="02040503050406030204" pitchFamily="18" charset="0"/>
                  </a:rPr>
                  <a:t>and</a:t>
                </a:r>
                <a:r>
                  <a:rPr lang="de-CH" dirty="0" smtClean="0">
                    <a:ea typeface="Cambria Math" panose="02040503050406030204" pitchFamily="18" charset="0"/>
                  </a:rPr>
                  <a:t> </a:t>
                </a:r>
                <a:r>
                  <a:rPr lang="de-CH" dirty="0" err="1" smtClean="0">
                    <a:ea typeface="Cambria Math" panose="02040503050406030204" pitchFamily="18" charset="0"/>
                  </a:rPr>
                  <a:t>prediction</a:t>
                </a:r>
                <a:r>
                  <a:rPr lang="de-CH" dirty="0" smtClean="0">
                    <a:ea typeface="Cambria Math" panose="02040503050406030204" pitchFamily="18" charset="0"/>
                  </a:rPr>
                  <a:t> </a:t>
                </a:r>
                <a:r>
                  <a:rPr lang="de-CH" dirty="0" err="1" smtClean="0">
                    <a:ea typeface="Cambria Math" panose="02040503050406030204" pitchFamily="18" charset="0"/>
                  </a:rPr>
                  <a:t>of</a:t>
                </a:r>
                <a:r>
                  <a:rPr lang="de-CH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de-CH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CH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𝕀</m:t>
                                  </m:r>
                                </m:e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≠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sub>
                              </m:sSub>
                            </m:e>
                            <m:e>
                              <m:func>
                                <m:func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CH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𝑦𝑓</m:t>
                                      </m:r>
                                      <m:d>
                                        <m:dPr>
                                          <m:ctrlP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de-CH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de-CH" dirty="0" smtClean="0">
                    <a:ea typeface="Cambria Math" panose="02040503050406030204" pitchFamily="18" charset="0"/>
                  </a:rPr>
                  <a:t> </a:t>
                </a:r>
                <a:endParaRPr lang="de-CH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			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1193" y="1556792"/>
                <a:ext cx="8366263" cy="4824536"/>
              </a:xfrm>
              <a:blipFill>
                <a:blip r:embed="rId2"/>
                <a:stretch>
                  <a:fillRect l="-583" t="-631" r="-1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681192" y="4941168"/>
            <a:ext cx="3584376" cy="1154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Quadratic loss (regression)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0-1 loss (classification)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Exponential loss (classification)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2480" y="6273606"/>
            <a:ext cx="4953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dirty="0" err="1" smtClean="0">
                <a:latin typeface="Arial" panose="020B0604020202020204" pitchFamily="34" charset="0"/>
              </a:rPr>
              <a:t>Buhmann</a:t>
            </a:r>
            <a:r>
              <a:rPr lang="en-US" sz="800" dirty="0" smtClean="0">
                <a:latin typeface="Arial" panose="020B0604020202020204" pitchFamily="34" charset="0"/>
              </a:rPr>
              <a:t>, Joachim, “Machine Learning." </a:t>
            </a:r>
            <a:r>
              <a:rPr lang="en-US" sz="800" i="1" dirty="0" smtClean="0">
                <a:latin typeface="Arial" panose="020B0604020202020204" pitchFamily="34" charset="0"/>
              </a:rPr>
              <a:t>ETH Zurich</a:t>
            </a:r>
            <a:r>
              <a:rPr lang="en-US" sz="800" i="1" dirty="0">
                <a:latin typeface="Arial" panose="020B0604020202020204" pitchFamily="34" charset="0"/>
              </a:rPr>
              <a:t>.</a:t>
            </a:r>
            <a:r>
              <a:rPr lang="en-US" sz="800" i="1" dirty="0" smtClean="0">
                <a:latin typeface="Arial" panose="020B0604020202020204" pitchFamily="34" charset="0"/>
              </a:rPr>
              <a:t> 2016</a:t>
            </a:r>
            <a:r>
              <a:rPr lang="en-US" sz="800" dirty="0" smtClean="0">
                <a:latin typeface="Arial" panose="020B0604020202020204" pitchFamily="34" charset="0"/>
              </a:rPr>
              <a:t>. Lecture</a:t>
            </a:r>
            <a:endParaRPr lang="en-US" sz="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66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Classifier evaluation</a:t>
            </a:r>
            <a:endParaRPr lang="en-US" dirty="0"/>
          </a:p>
        </p:txBody>
      </p:sp>
      <p:sp>
        <p:nvSpPr>
          <p:cNvPr id="13" name="Content Placeholder 50"/>
          <p:cNvSpPr txBox="1">
            <a:spLocks/>
          </p:cNvSpPr>
          <p:nvPr/>
        </p:nvSpPr>
        <p:spPr>
          <a:xfrm>
            <a:off x="611560" y="1672223"/>
            <a:ext cx="9001000" cy="40340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ts val="800"/>
              </a:spcBef>
              <a:spcAft>
                <a:spcPts val="200"/>
              </a:spcAft>
              <a:buChar char="•"/>
              <a:defRPr sz="2400" b="0" i="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rtl="0" eaLnBrk="1" fontAlgn="base" hangingPunct="1">
              <a:spcBef>
                <a:spcPts val="400"/>
              </a:spcBef>
              <a:spcAft>
                <a:spcPts val="0"/>
              </a:spcAft>
              <a:buChar char="•"/>
              <a:defRPr sz="2000" b="0" i="0">
                <a:solidFill>
                  <a:schemeClr val="accent1">
                    <a:lumMod val="75000"/>
                  </a:schemeClr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rtl="0" eaLnBrk="1" fontAlgn="base" hangingPunct="1">
              <a:spcBef>
                <a:spcPts val="400"/>
              </a:spcBef>
              <a:spcAft>
                <a:spcPct val="0"/>
              </a:spcAft>
              <a:buFont typeface="Wingdings" charset="0"/>
              <a:buChar char="§"/>
              <a:defRPr sz="2000" b="0" i="0">
                <a:solidFill>
                  <a:schemeClr val="accent2">
                    <a:lumMod val="75000"/>
                  </a:schemeClr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rtl="0" eaLnBrk="1" fontAlgn="base" hangingPunct="1">
              <a:spcBef>
                <a:spcPts val="200"/>
              </a:spcBef>
              <a:spcAft>
                <a:spcPct val="0"/>
              </a:spcAft>
              <a:buChar char="+"/>
              <a:defRPr sz="1800" b="0" i="0">
                <a:solidFill>
                  <a:schemeClr val="accent3">
                    <a:lumMod val="50000"/>
                  </a:schemeClr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rtl="0" eaLnBrk="1" fontAlgn="base" hangingPunct="1">
              <a:spcBef>
                <a:spcPts val="200"/>
              </a:spcBef>
              <a:spcAft>
                <a:spcPct val="0"/>
              </a:spcAft>
              <a:buChar char="–"/>
              <a:defRPr sz="1600" b="0" i="0">
                <a:solidFill>
                  <a:schemeClr val="accent3">
                    <a:lumMod val="50000"/>
                  </a:schemeClr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200"/>
              </a:spcAft>
              <a:buClrTx/>
              <a:buSz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4080"/>
                </a:solidFill>
                <a:effectLst/>
                <a:uLnTx/>
                <a:uFillTx/>
              </a:rPr>
              <a:t>Accuracy: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4080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“Correct decisions</a:t>
            </a:r>
            <a:r>
              <a:rPr lang="en-US" sz="2000" kern="0" dirty="0" smtClean="0">
                <a:solidFill>
                  <a:sysClr val="windowText" lastClr="000000"/>
                </a:solidFill>
              </a:rPr>
              <a:t>”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6876256" y="1347281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Arial"/>
                <a:cs typeface="Arial"/>
              </a:rPr>
              <a:t>Confusion Matrices</a:t>
            </a:r>
            <a:endParaRPr lang="en-US" sz="1800" b="1" dirty="0">
              <a:latin typeface="Arial"/>
              <a:cs typeface="Arial"/>
            </a:endParaRPr>
          </a:p>
        </p:txBody>
      </p:sp>
      <p:graphicFrame>
        <p:nvGraphicFramePr>
          <p:cNvPr id="17" name="Tabelle 16"/>
          <p:cNvGraphicFramePr>
            <a:graphicFrameLocks noGrp="1"/>
          </p:cNvGraphicFramePr>
          <p:nvPr>
            <p:extLst/>
          </p:nvPr>
        </p:nvGraphicFramePr>
        <p:xfrm>
          <a:off x="5241031" y="1804262"/>
          <a:ext cx="4248473" cy="976665"/>
        </p:xfrm>
        <a:graphic>
          <a:graphicData uri="http://schemas.openxmlformats.org/drawingml/2006/table">
            <a:tbl>
              <a:tblPr firstRow="1" bandRow="1"/>
              <a:tblGrid>
                <a:gridCol w="1656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4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7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55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US" sz="11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True positive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True negative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5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Predicted positive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b="1" dirty="0" smtClean="0">
                          <a:latin typeface="Arial"/>
                          <a:cs typeface="Arial"/>
                        </a:rPr>
                        <a:t>TP</a:t>
                      </a:r>
                      <a:endParaRPr lang="en-US" sz="14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b="1" dirty="0" smtClean="0">
                          <a:latin typeface="Arial"/>
                          <a:cs typeface="Arial"/>
                        </a:rPr>
                        <a:t>FP</a:t>
                      </a:r>
                      <a:endParaRPr lang="en-US" sz="14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5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Predicted negative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b="1" dirty="0" smtClean="0">
                          <a:latin typeface="Arial"/>
                          <a:cs typeface="Arial"/>
                        </a:rPr>
                        <a:t>FN</a:t>
                      </a:r>
                      <a:endParaRPr lang="en-US" sz="14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b="1" dirty="0" smtClean="0">
                          <a:latin typeface="Arial"/>
                          <a:cs typeface="Arial"/>
                        </a:rPr>
                        <a:t>TN</a:t>
                      </a:r>
                      <a:endParaRPr lang="en-US" sz="14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1020063" y="2235647"/>
                <a:ext cx="3788921" cy="581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𝐴𝑐𝑐𝑢𝑟𝑎𝑐𝑦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</a:rPr>
                            <m:t>𝑇𝑃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𝑇𝑁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charset="0"/>
                            </a:rPr>
                            <m:t>𝑇𝑃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𝐹𝑁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𝐹𝑃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063" y="2235647"/>
                <a:ext cx="3788921" cy="58137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1020063" y="3728192"/>
                <a:ext cx="2496774" cy="581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𝑃𝑟𝑒𝑐𝑖𝑠𝑖𝑜𝑛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charset="0"/>
                            </a:rPr>
                            <m:t>𝑇𝑃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063" y="3728192"/>
                <a:ext cx="2496774" cy="5813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hteck 20"/>
          <p:cNvSpPr/>
          <p:nvPr/>
        </p:nvSpPr>
        <p:spPr>
          <a:xfrm>
            <a:off x="611560" y="3181376"/>
            <a:ext cx="61416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800"/>
              </a:spcBef>
              <a:spcAft>
                <a:spcPts val="200"/>
              </a:spcAft>
              <a:defRPr/>
            </a:pPr>
            <a:r>
              <a:rPr lang="en-US" sz="2000" b="1" kern="0" dirty="0">
                <a:solidFill>
                  <a:srgbClr val="004080"/>
                </a:solidFill>
                <a:latin typeface="Arial"/>
                <a:cs typeface="Arial"/>
              </a:rPr>
              <a:t>Precision</a:t>
            </a:r>
            <a:r>
              <a:rPr lang="en-US" sz="2000" kern="0" dirty="0">
                <a:solidFill>
                  <a:srgbClr val="004080"/>
                </a:solidFill>
                <a:latin typeface="Arial"/>
                <a:cs typeface="Arial"/>
              </a:rPr>
              <a:t>: </a:t>
            </a:r>
            <a:r>
              <a:rPr lang="en-US"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“Actual positives among positively tested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”</a:t>
            </a:r>
            <a:endParaRPr lang="en-US" sz="200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aphicFrame>
        <p:nvGraphicFramePr>
          <p:cNvPr id="22" name="Tabelle 21"/>
          <p:cNvGraphicFramePr>
            <a:graphicFrameLocks noGrp="1"/>
          </p:cNvGraphicFramePr>
          <p:nvPr>
            <p:extLst/>
          </p:nvPr>
        </p:nvGraphicFramePr>
        <p:xfrm>
          <a:off x="5241031" y="3316431"/>
          <a:ext cx="4248473" cy="976665"/>
        </p:xfrm>
        <a:graphic>
          <a:graphicData uri="http://schemas.openxmlformats.org/drawingml/2006/table">
            <a:tbl>
              <a:tblPr firstRow="1" bandRow="1"/>
              <a:tblGrid>
                <a:gridCol w="1656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4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7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55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US" sz="11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True positive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True negative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5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Predicted positive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b="1" dirty="0" smtClean="0">
                          <a:latin typeface="Arial"/>
                          <a:cs typeface="Arial"/>
                        </a:rPr>
                        <a:t>TP</a:t>
                      </a:r>
                      <a:endParaRPr lang="en-US" sz="14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b="1" dirty="0" smtClean="0">
                          <a:latin typeface="Arial"/>
                          <a:cs typeface="Arial"/>
                        </a:rPr>
                        <a:t>FP</a:t>
                      </a:r>
                      <a:endParaRPr lang="en-US" sz="14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5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Predicted negative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b="1" dirty="0" smtClean="0">
                          <a:latin typeface="Arial"/>
                          <a:cs typeface="Arial"/>
                        </a:rPr>
                        <a:t>FN</a:t>
                      </a:r>
                      <a:endParaRPr lang="en-US" sz="14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b="1" dirty="0" smtClean="0">
                          <a:latin typeface="Arial"/>
                          <a:cs typeface="Arial"/>
                        </a:rPr>
                        <a:t>TN</a:t>
                      </a:r>
                      <a:endParaRPr lang="en-US" sz="14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Rechteck 22"/>
          <p:cNvSpPr/>
          <p:nvPr/>
        </p:nvSpPr>
        <p:spPr>
          <a:xfrm>
            <a:off x="611560" y="4714483"/>
            <a:ext cx="61416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800"/>
              </a:spcBef>
              <a:spcAft>
                <a:spcPts val="200"/>
              </a:spcAft>
              <a:defRPr/>
            </a:pPr>
            <a:r>
              <a:rPr lang="en-US" sz="2000" b="1" kern="0" dirty="0" smtClean="0">
                <a:solidFill>
                  <a:srgbClr val="004080"/>
                </a:solidFill>
                <a:latin typeface="Arial"/>
                <a:cs typeface="Arial"/>
              </a:rPr>
              <a:t>Recall</a:t>
            </a:r>
            <a:r>
              <a:rPr lang="en-US" sz="2000" kern="0" dirty="0" smtClean="0">
                <a:solidFill>
                  <a:srgbClr val="004080"/>
                </a:solidFill>
                <a:latin typeface="Arial"/>
                <a:cs typeface="Arial"/>
              </a:rPr>
              <a:t>: 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“Ability to detect positives”</a:t>
            </a:r>
            <a:endParaRPr lang="en-US" sz="200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aphicFrame>
        <p:nvGraphicFramePr>
          <p:cNvPr id="24" name="Tabelle 23"/>
          <p:cNvGraphicFramePr>
            <a:graphicFrameLocks noGrp="1"/>
          </p:cNvGraphicFramePr>
          <p:nvPr>
            <p:extLst/>
          </p:nvPr>
        </p:nvGraphicFramePr>
        <p:xfrm>
          <a:off x="5232406" y="4756591"/>
          <a:ext cx="4248473" cy="976665"/>
        </p:xfrm>
        <a:graphic>
          <a:graphicData uri="http://schemas.openxmlformats.org/drawingml/2006/table">
            <a:tbl>
              <a:tblPr firstRow="1" bandRow="1"/>
              <a:tblGrid>
                <a:gridCol w="1656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4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7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55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US" sz="11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True positive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True negative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5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Predicted positive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b="1" dirty="0" smtClean="0">
                          <a:latin typeface="Arial"/>
                          <a:cs typeface="Arial"/>
                        </a:rPr>
                        <a:t>TP</a:t>
                      </a:r>
                      <a:endParaRPr lang="en-US" sz="14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b="1" dirty="0" smtClean="0">
                          <a:latin typeface="Arial"/>
                          <a:cs typeface="Arial"/>
                        </a:rPr>
                        <a:t>FP</a:t>
                      </a:r>
                      <a:endParaRPr lang="en-US" sz="14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5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Predicted negative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b="1" dirty="0" smtClean="0">
                          <a:latin typeface="Arial"/>
                          <a:cs typeface="Arial"/>
                        </a:rPr>
                        <a:t>FN</a:t>
                      </a:r>
                      <a:endParaRPr lang="en-US" sz="14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b="1" dirty="0" smtClean="0">
                          <a:latin typeface="Arial"/>
                          <a:cs typeface="Arial"/>
                        </a:rPr>
                        <a:t>TN</a:t>
                      </a:r>
                      <a:endParaRPr lang="en-US" sz="14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1020063" y="5151878"/>
                <a:ext cx="2525628" cy="581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𝑃𝑟𝑒𝑐𝑖𝑠𝑖𝑜𝑛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charset="0"/>
                            </a:rPr>
                            <m:t>𝑇𝑃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063" y="5151878"/>
                <a:ext cx="2525628" cy="58137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520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Trade-off between precision and recall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classifier tuning, </a:t>
            </a:r>
            <a:r>
              <a:rPr lang="en-US" b="1" dirty="0" smtClean="0"/>
              <a:t>precision and recall needs to be optimized</a:t>
            </a:r>
          </a:p>
          <a:p>
            <a:r>
              <a:rPr lang="en-US" dirty="0" smtClean="0"/>
              <a:t>Therefore, the harmonic mean between both measures F</a:t>
            </a:r>
            <a:r>
              <a:rPr lang="en-US" baseline="-25000" dirty="0" smtClean="0"/>
              <a:t>1</a:t>
            </a:r>
            <a:r>
              <a:rPr lang="en-US" dirty="0" smtClean="0"/>
              <a:t> is considered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</a:t>
            </a:r>
            <a:r>
              <a:rPr lang="en-US" baseline="-25000" dirty="0" smtClean="0"/>
              <a:t>1</a:t>
            </a:r>
            <a:r>
              <a:rPr lang="en-US" dirty="0" smtClean="0"/>
              <a:t> has its best value at 1 and its worst at 0</a:t>
            </a:r>
          </a:p>
          <a:p>
            <a:endParaRPr lang="en-US" dirty="0"/>
          </a:p>
          <a:p>
            <a:r>
              <a:rPr lang="en-US" dirty="0" smtClean="0"/>
              <a:t>To weight either precision or recall, </a:t>
            </a:r>
            <a:br>
              <a:rPr lang="en-US" dirty="0" smtClean="0"/>
            </a:br>
            <a:r>
              <a:rPr lang="en-US" dirty="0" smtClean="0"/>
              <a:t>the parameter β can be introduced: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1208584" y="5025048"/>
                <a:ext cx="4503092" cy="636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=(1+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charset="0"/>
                        </a:rPr>
                        <m:t>)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</a:rPr>
                            <m:t>𝑝𝑟𝑒𝑐𝑖𝑠𝑖𝑜𝑛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∗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𝑟𝑒𝑐𝑎𝑙𝑙</m:t>
                          </m:r>
                        </m:num>
                        <m:den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∗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𝑝𝑟𝑒𝑐𝑖𝑠𝑖𝑜𝑛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𝑟𝑒𝑐𝑎𝑙𝑙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584" y="5025048"/>
                <a:ext cx="4503092" cy="6362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1208584" y="2360752"/>
                <a:ext cx="2951001" cy="636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=2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</a:rPr>
                            <m:t>𝑝𝑟𝑒𝑐𝑖𝑠𝑖𝑜𝑛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∗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𝑟𝑒𝑐𝑎𝑙𝑙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charset="0"/>
                            </a:rPr>
                            <m:t>𝑝𝑟𝑒𝑐𝑖𝑠𝑖𝑜𝑛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𝑟𝑒𝑐𝑎𝑙𝑙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584" y="2360752"/>
                <a:ext cx="2951001" cy="6362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Bild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096" y="2606547"/>
            <a:ext cx="3883432" cy="286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90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Receiver Operating Characteristics (ROC)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en-US" dirty="0" smtClean="0"/>
              <a:t>A further tool for classifier evaluation are ROC curves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smtClean="0"/>
              <a:t>ROC shows the trade-off between the 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true positive rate (TPR=TP/P) and 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false positive rate (FPR=FP/N).</a:t>
            </a:r>
          </a:p>
          <a:p>
            <a:pPr>
              <a:lnSpc>
                <a:spcPct val="130000"/>
              </a:lnSpc>
            </a:pPr>
            <a:endParaRPr lang="en-US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US" dirty="0" smtClean="0"/>
              <a:t>The area under ROC curve (AUC) is a </a:t>
            </a:r>
            <a:br>
              <a:rPr lang="en-US" dirty="0" smtClean="0"/>
            </a:br>
            <a:r>
              <a:rPr lang="en-US" dirty="0" smtClean="0"/>
              <a:t>common metric for classifier evaluation.</a:t>
            </a:r>
          </a:p>
          <a:p>
            <a:pPr>
              <a:lnSpc>
                <a:spcPct val="130000"/>
              </a:lnSpc>
            </a:pPr>
            <a:endParaRPr lang="en-US" dirty="0" smtClean="0"/>
          </a:p>
          <a:p>
            <a:endParaRPr lang="en-US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064" y="2168437"/>
            <a:ext cx="4054249" cy="4005064"/>
          </a:xfrm>
          <a:prstGeom prst="rect">
            <a:avLst/>
          </a:prstGeom>
        </p:spPr>
      </p:pic>
      <p:sp>
        <p:nvSpPr>
          <p:cNvPr id="5" name="Freihandform 4"/>
          <p:cNvSpPr/>
          <p:nvPr/>
        </p:nvSpPr>
        <p:spPr>
          <a:xfrm>
            <a:off x="6080166" y="2303813"/>
            <a:ext cx="3372592" cy="3384468"/>
          </a:xfrm>
          <a:custGeom>
            <a:avLst/>
            <a:gdLst>
              <a:gd name="connsiteX0" fmla="*/ 0 w 3372592"/>
              <a:gd name="connsiteY0" fmla="*/ 3384468 h 3384468"/>
              <a:gd name="connsiteX1" fmla="*/ 3372592 w 3372592"/>
              <a:gd name="connsiteY1" fmla="*/ 3384468 h 3384468"/>
              <a:gd name="connsiteX2" fmla="*/ 3360717 w 3372592"/>
              <a:gd name="connsiteY2" fmla="*/ 0 h 3384468"/>
              <a:gd name="connsiteX3" fmla="*/ 2695699 w 3372592"/>
              <a:gd name="connsiteY3" fmla="*/ 35626 h 3384468"/>
              <a:gd name="connsiteX4" fmla="*/ 2707574 w 3372592"/>
              <a:gd name="connsiteY4" fmla="*/ 724395 h 3384468"/>
              <a:gd name="connsiteX5" fmla="*/ 665018 w 3372592"/>
              <a:gd name="connsiteY5" fmla="*/ 700644 h 3384468"/>
              <a:gd name="connsiteX6" fmla="*/ 676894 w 3372592"/>
              <a:gd name="connsiteY6" fmla="*/ 2066306 h 3384468"/>
              <a:gd name="connsiteX7" fmla="*/ 11876 w 3372592"/>
              <a:gd name="connsiteY7" fmla="*/ 2054431 h 3384468"/>
              <a:gd name="connsiteX8" fmla="*/ 11876 w 3372592"/>
              <a:gd name="connsiteY8" fmla="*/ 2054431 h 3384468"/>
              <a:gd name="connsiteX0" fmla="*/ 0 w 3372592"/>
              <a:gd name="connsiteY0" fmla="*/ 3384468 h 3384468"/>
              <a:gd name="connsiteX1" fmla="*/ 3372592 w 3372592"/>
              <a:gd name="connsiteY1" fmla="*/ 3384468 h 3384468"/>
              <a:gd name="connsiteX2" fmla="*/ 3360717 w 3372592"/>
              <a:gd name="connsiteY2" fmla="*/ 0 h 3384468"/>
              <a:gd name="connsiteX3" fmla="*/ 2695699 w 3372592"/>
              <a:gd name="connsiteY3" fmla="*/ 35626 h 3384468"/>
              <a:gd name="connsiteX4" fmla="*/ 2707574 w 3372592"/>
              <a:gd name="connsiteY4" fmla="*/ 724395 h 3384468"/>
              <a:gd name="connsiteX5" fmla="*/ 665018 w 3372592"/>
              <a:gd name="connsiteY5" fmla="*/ 700644 h 3384468"/>
              <a:gd name="connsiteX6" fmla="*/ 676894 w 3372592"/>
              <a:gd name="connsiteY6" fmla="*/ 2030680 h 3384468"/>
              <a:gd name="connsiteX7" fmla="*/ 11876 w 3372592"/>
              <a:gd name="connsiteY7" fmla="*/ 2054431 h 3384468"/>
              <a:gd name="connsiteX8" fmla="*/ 11876 w 3372592"/>
              <a:gd name="connsiteY8" fmla="*/ 2054431 h 3384468"/>
              <a:gd name="connsiteX0" fmla="*/ 0 w 3372592"/>
              <a:gd name="connsiteY0" fmla="*/ 3384468 h 3384468"/>
              <a:gd name="connsiteX1" fmla="*/ 3372592 w 3372592"/>
              <a:gd name="connsiteY1" fmla="*/ 3384468 h 3384468"/>
              <a:gd name="connsiteX2" fmla="*/ 3360717 w 3372592"/>
              <a:gd name="connsiteY2" fmla="*/ 0 h 3384468"/>
              <a:gd name="connsiteX3" fmla="*/ 2695699 w 3372592"/>
              <a:gd name="connsiteY3" fmla="*/ 35626 h 3384468"/>
              <a:gd name="connsiteX4" fmla="*/ 2707574 w 3372592"/>
              <a:gd name="connsiteY4" fmla="*/ 724395 h 3384468"/>
              <a:gd name="connsiteX5" fmla="*/ 665018 w 3372592"/>
              <a:gd name="connsiteY5" fmla="*/ 700644 h 3384468"/>
              <a:gd name="connsiteX6" fmla="*/ 676894 w 3372592"/>
              <a:gd name="connsiteY6" fmla="*/ 2030680 h 3384468"/>
              <a:gd name="connsiteX7" fmla="*/ 11876 w 3372592"/>
              <a:gd name="connsiteY7" fmla="*/ 2054431 h 3384468"/>
              <a:gd name="connsiteX8" fmla="*/ 11876 w 3372592"/>
              <a:gd name="connsiteY8" fmla="*/ 2054431 h 3384468"/>
              <a:gd name="connsiteX9" fmla="*/ 0 w 3372592"/>
              <a:gd name="connsiteY9" fmla="*/ 3384468 h 3384468"/>
              <a:gd name="connsiteX0" fmla="*/ 0 w 3372592"/>
              <a:gd name="connsiteY0" fmla="*/ 3384468 h 3384468"/>
              <a:gd name="connsiteX1" fmla="*/ 3372592 w 3372592"/>
              <a:gd name="connsiteY1" fmla="*/ 3384468 h 3384468"/>
              <a:gd name="connsiteX2" fmla="*/ 3360717 w 3372592"/>
              <a:gd name="connsiteY2" fmla="*/ 0 h 3384468"/>
              <a:gd name="connsiteX3" fmla="*/ 2695699 w 3372592"/>
              <a:gd name="connsiteY3" fmla="*/ 35626 h 3384468"/>
              <a:gd name="connsiteX4" fmla="*/ 2707574 w 3372592"/>
              <a:gd name="connsiteY4" fmla="*/ 699902 h 3384468"/>
              <a:gd name="connsiteX5" fmla="*/ 665018 w 3372592"/>
              <a:gd name="connsiteY5" fmla="*/ 700644 h 3384468"/>
              <a:gd name="connsiteX6" fmla="*/ 676894 w 3372592"/>
              <a:gd name="connsiteY6" fmla="*/ 2030680 h 3384468"/>
              <a:gd name="connsiteX7" fmla="*/ 11876 w 3372592"/>
              <a:gd name="connsiteY7" fmla="*/ 2054431 h 3384468"/>
              <a:gd name="connsiteX8" fmla="*/ 11876 w 3372592"/>
              <a:gd name="connsiteY8" fmla="*/ 2054431 h 3384468"/>
              <a:gd name="connsiteX9" fmla="*/ 0 w 3372592"/>
              <a:gd name="connsiteY9" fmla="*/ 3384468 h 3384468"/>
              <a:gd name="connsiteX0" fmla="*/ 886195 w 4258787"/>
              <a:gd name="connsiteY0" fmla="*/ 3384468 h 3384468"/>
              <a:gd name="connsiteX1" fmla="*/ 4258787 w 4258787"/>
              <a:gd name="connsiteY1" fmla="*/ 3384468 h 3384468"/>
              <a:gd name="connsiteX2" fmla="*/ 4246912 w 4258787"/>
              <a:gd name="connsiteY2" fmla="*/ 0 h 3384468"/>
              <a:gd name="connsiteX3" fmla="*/ 3581894 w 4258787"/>
              <a:gd name="connsiteY3" fmla="*/ 35626 h 3384468"/>
              <a:gd name="connsiteX4" fmla="*/ 3593769 w 4258787"/>
              <a:gd name="connsiteY4" fmla="*/ 699902 h 3384468"/>
              <a:gd name="connsiteX5" fmla="*/ 1551213 w 4258787"/>
              <a:gd name="connsiteY5" fmla="*/ 700644 h 3384468"/>
              <a:gd name="connsiteX6" fmla="*/ 1563089 w 4258787"/>
              <a:gd name="connsiteY6" fmla="*/ 2030680 h 3384468"/>
              <a:gd name="connsiteX7" fmla="*/ 898071 w 4258787"/>
              <a:gd name="connsiteY7" fmla="*/ 2054431 h 3384468"/>
              <a:gd name="connsiteX8" fmla="*/ 0 w 4258787"/>
              <a:gd name="connsiteY8" fmla="*/ 2299359 h 3384468"/>
              <a:gd name="connsiteX9" fmla="*/ 886195 w 4258787"/>
              <a:gd name="connsiteY9" fmla="*/ 3384468 h 3384468"/>
              <a:gd name="connsiteX0" fmla="*/ 886195 w 4258787"/>
              <a:gd name="connsiteY0" fmla="*/ 3384468 h 3384468"/>
              <a:gd name="connsiteX1" fmla="*/ 4258787 w 4258787"/>
              <a:gd name="connsiteY1" fmla="*/ 3384468 h 3384468"/>
              <a:gd name="connsiteX2" fmla="*/ 4246912 w 4258787"/>
              <a:gd name="connsiteY2" fmla="*/ 0 h 3384468"/>
              <a:gd name="connsiteX3" fmla="*/ 3581894 w 4258787"/>
              <a:gd name="connsiteY3" fmla="*/ 35626 h 3384468"/>
              <a:gd name="connsiteX4" fmla="*/ 3593769 w 4258787"/>
              <a:gd name="connsiteY4" fmla="*/ 699902 h 3384468"/>
              <a:gd name="connsiteX5" fmla="*/ 1551213 w 4258787"/>
              <a:gd name="connsiteY5" fmla="*/ 700644 h 3384468"/>
              <a:gd name="connsiteX6" fmla="*/ 1563089 w 4258787"/>
              <a:gd name="connsiteY6" fmla="*/ 2030680 h 3384468"/>
              <a:gd name="connsiteX7" fmla="*/ 898071 w 4258787"/>
              <a:gd name="connsiteY7" fmla="*/ 2029938 h 3384468"/>
              <a:gd name="connsiteX8" fmla="*/ 0 w 4258787"/>
              <a:gd name="connsiteY8" fmla="*/ 2299359 h 3384468"/>
              <a:gd name="connsiteX9" fmla="*/ 886195 w 4258787"/>
              <a:gd name="connsiteY9" fmla="*/ 3384468 h 3384468"/>
              <a:gd name="connsiteX0" fmla="*/ 272357 w 3644949"/>
              <a:gd name="connsiteY0" fmla="*/ 3384468 h 3384468"/>
              <a:gd name="connsiteX1" fmla="*/ 3644949 w 3644949"/>
              <a:gd name="connsiteY1" fmla="*/ 3384468 h 3384468"/>
              <a:gd name="connsiteX2" fmla="*/ 3633074 w 3644949"/>
              <a:gd name="connsiteY2" fmla="*/ 0 h 3384468"/>
              <a:gd name="connsiteX3" fmla="*/ 2968056 w 3644949"/>
              <a:gd name="connsiteY3" fmla="*/ 35626 h 3384468"/>
              <a:gd name="connsiteX4" fmla="*/ 2979931 w 3644949"/>
              <a:gd name="connsiteY4" fmla="*/ 699902 h 3384468"/>
              <a:gd name="connsiteX5" fmla="*/ 937375 w 3644949"/>
              <a:gd name="connsiteY5" fmla="*/ 700644 h 3384468"/>
              <a:gd name="connsiteX6" fmla="*/ 949251 w 3644949"/>
              <a:gd name="connsiteY6" fmla="*/ 2030680 h 3384468"/>
              <a:gd name="connsiteX7" fmla="*/ 284233 w 3644949"/>
              <a:gd name="connsiteY7" fmla="*/ 2029938 h 3384468"/>
              <a:gd name="connsiteX8" fmla="*/ 272357 w 3644949"/>
              <a:gd name="connsiteY8" fmla="*/ 3384468 h 3384468"/>
              <a:gd name="connsiteX0" fmla="*/ 310139 w 3682731"/>
              <a:gd name="connsiteY0" fmla="*/ 3384468 h 3384468"/>
              <a:gd name="connsiteX1" fmla="*/ 3682731 w 3682731"/>
              <a:gd name="connsiteY1" fmla="*/ 3384468 h 3384468"/>
              <a:gd name="connsiteX2" fmla="*/ 3670856 w 3682731"/>
              <a:gd name="connsiteY2" fmla="*/ 0 h 3384468"/>
              <a:gd name="connsiteX3" fmla="*/ 3005838 w 3682731"/>
              <a:gd name="connsiteY3" fmla="*/ 35626 h 3384468"/>
              <a:gd name="connsiteX4" fmla="*/ 3017713 w 3682731"/>
              <a:gd name="connsiteY4" fmla="*/ 699902 h 3384468"/>
              <a:gd name="connsiteX5" fmla="*/ 975157 w 3682731"/>
              <a:gd name="connsiteY5" fmla="*/ 700644 h 3384468"/>
              <a:gd name="connsiteX6" fmla="*/ 987033 w 3682731"/>
              <a:gd name="connsiteY6" fmla="*/ 2030680 h 3384468"/>
              <a:gd name="connsiteX7" fmla="*/ 322015 w 3682731"/>
              <a:gd name="connsiteY7" fmla="*/ 2029938 h 3384468"/>
              <a:gd name="connsiteX8" fmla="*/ 310139 w 3682731"/>
              <a:gd name="connsiteY8" fmla="*/ 3384468 h 3384468"/>
              <a:gd name="connsiteX0" fmla="*/ 310139 w 3682731"/>
              <a:gd name="connsiteY0" fmla="*/ 3384468 h 3384468"/>
              <a:gd name="connsiteX1" fmla="*/ 3682731 w 3682731"/>
              <a:gd name="connsiteY1" fmla="*/ 3384468 h 3384468"/>
              <a:gd name="connsiteX2" fmla="*/ 3670856 w 3682731"/>
              <a:gd name="connsiteY2" fmla="*/ 0 h 3384468"/>
              <a:gd name="connsiteX3" fmla="*/ 3005838 w 3682731"/>
              <a:gd name="connsiteY3" fmla="*/ 35626 h 3384468"/>
              <a:gd name="connsiteX4" fmla="*/ 3017713 w 3682731"/>
              <a:gd name="connsiteY4" fmla="*/ 699902 h 3384468"/>
              <a:gd name="connsiteX5" fmla="*/ 975157 w 3682731"/>
              <a:gd name="connsiteY5" fmla="*/ 700644 h 3384468"/>
              <a:gd name="connsiteX6" fmla="*/ 987033 w 3682731"/>
              <a:gd name="connsiteY6" fmla="*/ 2030680 h 3384468"/>
              <a:gd name="connsiteX7" fmla="*/ 322015 w 3682731"/>
              <a:gd name="connsiteY7" fmla="*/ 2029938 h 3384468"/>
              <a:gd name="connsiteX8" fmla="*/ 310139 w 3682731"/>
              <a:gd name="connsiteY8" fmla="*/ 3384468 h 3384468"/>
              <a:gd name="connsiteX0" fmla="*/ 247210 w 3619802"/>
              <a:gd name="connsiteY0" fmla="*/ 3384468 h 3384468"/>
              <a:gd name="connsiteX1" fmla="*/ 3619802 w 3619802"/>
              <a:gd name="connsiteY1" fmla="*/ 3384468 h 3384468"/>
              <a:gd name="connsiteX2" fmla="*/ 3607927 w 3619802"/>
              <a:gd name="connsiteY2" fmla="*/ 0 h 3384468"/>
              <a:gd name="connsiteX3" fmla="*/ 2942909 w 3619802"/>
              <a:gd name="connsiteY3" fmla="*/ 35626 h 3384468"/>
              <a:gd name="connsiteX4" fmla="*/ 2954784 w 3619802"/>
              <a:gd name="connsiteY4" fmla="*/ 699902 h 3384468"/>
              <a:gd name="connsiteX5" fmla="*/ 912228 w 3619802"/>
              <a:gd name="connsiteY5" fmla="*/ 700644 h 3384468"/>
              <a:gd name="connsiteX6" fmla="*/ 924104 w 3619802"/>
              <a:gd name="connsiteY6" fmla="*/ 2030680 h 3384468"/>
              <a:gd name="connsiteX7" fmla="*/ 259086 w 3619802"/>
              <a:gd name="connsiteY7" fmla="*/ 2029938 h 3384468"/>
              <a:gd name="connsiteX8" fmla="*/ 247210 w 3619802"/>
              <a:gd name="connsiteY8" fmla="*/ 3384468 h 3384468"/>
              <a:gd name="connsiteX0" fmla="*/ 247210 w 3619802"/>
              <a:gd name="connsiteY0" fmla="*/ 3384468 h 3384468"/>
              <a:gd name="connsiteX1" fmla="*/ 3619802 w 3619802"/>
              <a:gd name="connsiteY1" fmla="*/ 3384468 h 3384468"/>
              <a:gd name="connsiteX2" fmla="*/ 3607927 w 3619802"/>
              <a:gd name="connsiteY2" fmla="*/ 0 h 3384468"/>
              <a:gd name="connsiteX3" fmla="*/ 2942909 w 3619802"/>
              <a:gd name="connsiteY3" fmla="*/ 35626 h 3384468"/>
              <a:gd name="connsiteX4" fmla="*/ 2954784 w 3619802"/>
              <a:gd name="connsiteY4" fmla="*/ 699902 h 3384468"/>
              <a:gd name="connsiteX5" fmla="*/ 912228 w 3619802"/>
              <a:gd name="connsiteY5" fmla="*/ 700644 h 3384468"/>
              <a:gd name="connsiteX6" fmla="*/ 924104 w 3619802"/>
              <a:gd name="connsiteY6" fmla="*/ 2030680 h 3384468"/>
              <a:gd name="connsiteX7" fmla="*/ 259086 w 3619802"/>
              <a:gd name="connsiteY7" fmla="*/ 2029938 h 3384468"/>
              <a:gd name="connsiteX8" fmla="*/ 247210 w 3619802"/>
              <a:gd name="connsiteY8" fmla="*/ 3384468 h 3384468"/>
              <a:gd name="connsiteX0" fmla="*/ 0 w 3372592"/>
              <a:gd name="connsiteY0" fmla="*/ 3384468 h 3384468"/>
              <a:gd name="connsiteX1" fmla="*/ 3372592 w 3372592"/>
              <a:gd name="connsiteY1" fmla="*/ 3384468 h 3384468"/>
              <a:gd name="connsiteX2" fmla="*/ 3360717 w 3372592"/>
              <a:gd name="connsiteY2" fmla="*/ 0 h 3384468"/>
              <a:gd name="connsiteX3" fmla="*/ 2695699 w 3372592"/>
              <a:gd name="connsiteY3" fmla="*/ 35626 h 3384468"/>
              <a:gd name="connsiteX4" fmla="*/ 2707574 w 3372592"/>
              <a:gd name="connsiteY4" fmla="*/ 699902 h 3384468"/>
              <a:gd name="connsiteX5" fmla="*/ 665018 w 3372592"/>
              <a:gd name="connsiteY5" fmla="*/ 700644 h 3384468"/>
              <a:gd name="connsiteX6" fmla="*/ 676894 w 3372592"/>
              <a:gd name="connsiteY6" fmla="*/ 2030680 h 3384468"/>
              <a:gd name="connsiteX7" fmla="*/ 11876 w 3372592"/>
              <a:gd name="connsiteY7" fmla="*/ 2029938 h 3384468"/>
              <a:gd name="connsiteX8" fmla="*/ 0 w 3372592"/>
              <a:gd name="connsiteY8" fmla="*/ 3384468 h 3384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72592" h="3384468">
                <a:moveTo>
                  <a:pt x="0" y="3384468"/>
                </a:moveTo>
                <a:lnTo>
                  <a:pt x="3372592" y="3384468"/>
                </a:lnTo>
                <a:cubicBezTo>
                  <a:pt x="3368634" y="2256312"/>
                  <a:pt x="3364675" y="1128156"/>
                  <a:pt x="3360717" y="0"/>
                </a:cubicBezTo>
                <a:lnTo>
                  <a:pt x="2695699" y="35626"/>
                </a:lnTo>
                <a:lnTo>
                  <a:pt x="2707574" y="699902"/>
                </a:lnTo>
                <a:lnTo>
                  <a:pt x="665018" y="700644"/>
                </a:lnTo>
                <a:lnTo>
                  <a:pt x="676894" y="2030680"/>
                </a:lnTo>
                <a:cubicBezTo>
                  <a:pt x="455221" y="2038597"/>
                  <a:pt x="344385" y="2030309"/>
                  <a:pt x="11876" y="2029938"/>
                </a:cubicBezTo>
                <a:cubicBezTo>
                  <a:pt x="5881" y="2570246"/>
                  <a:pt x="3216" y="2644363"/>
                  <a:pt x="0" y="3384468"/>
                </a:cubicBezTo>
                <a:close/>
              </a:path>
            </a:pathLst>
          </a:custGeom>
          <a:solidFill>
            <a:schemeClr val="accent3">
              <a:alpha val="58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ihandform 7"/>
          <p:cNvSpPr/>
          <p:nvPr/>
        </p:nvSpPr>
        <p:spPr>
          <a:xfrm>
            <a:off x="6066064" y="2302329"/>
            <a:ext cx="3396343" cy="3396342"/>
          </a:xfrm>
          <a:custGeom>
            <a:avLst/>
            <a:gdLst>
              <a:gd name="connsiteX0" fmla="*/ 0 w 3396343"/>
              <a:gd name="connsiteY0" fmla="*/ 3396342 h 3396342"/>
              <a:gd name="connsiteX1" fmla="*/ 3396343 w 3396343"/>
              <a:gd name="connsiteY1" fmla="*/ 3396342 h 3396342"/>
              <a:gd name="connsiteX2" fmla="*/ 3388179 w 3396343"/>
              <a:gd name="connsiteY2" fmla="*/ 0 h 3396342"/>
              <a:gd name="connsiteX3" fmla="*/ 0 w 3396343"/>
              <a:gd name="connsiteY3" fmla="*/ 3396342 h 3396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6343" h="3396342">
                <a:moveTo>
                  <a:pt x="0" y="3396342"/>
                </a:moveTo>
                <a:lnTo>
                  <a:pt x="3396343" y="3396342"/>
                </a:lnTo>
                <a:cubicBezTo>
                  <a:pt x="3393622" y="2264228"/>
                  <a:pt x="3390900" y="1132114"/>
                  <a:pt x="3388179" y="0"/>
                </a:cubicBezTo>
                <a:lnTo>
                  <a:pt x="0" y="3396342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/>
          <p:cNvSpPr txBox="1"/>
          <p:nvPr/>
        </p:nvSpPr>
        <p:spPr>
          <a:xfrm>
            <a:off x="7498599" y="4928768"/>
            <a:ext cx="1726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Random guessing: </a:t>
            </a:r>
            <a:br>
              <a:rPr lang="en-US" sz="14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AUC = 0.5</a:t>
            </a:r>
            <a:endParaRPr lang="en-US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6720903" y="3121804"/>
            <a:ext cx="1564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latin typeface="Arial" charset="0"/>
                <a:ea typeface="Arial" charset="0"/>
                <a:cs typeface="Arial" charset="0"/>
              </a:rPr>
              <a:t>Classification:</a:t>
            </a:r>
            <a:br>
              <a:rPr lang="en-US" sz="1400" smtClean="0">
                <a:latin typeface="Arial" charset="0"/>
                <a:ea typeface="Arial" charset="0"/>
                <a:cs typeface="Arial" charset="0"/>
              </a:rPr>
            </a:br>
            <a:r>
              <a:rPr lang="en-US" sz="1400" smtClean="0">
                <a:latin typeface="Arial" charset="0"/>
                <a:ea typeface="Arial" charset="0"/>
                <a:cs typeface="Arial" charset="0"/>
              </a:rPr>
              <a:t>ideally AUC 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&gt; 0.5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25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Expected</a:t>
            </a:r>
            <a:r>
              <a:rPr lang="de-CH" dirty="0" smtClean="0"/>
              <a:t> </a:t>
            </a:r>
            <a:r>
              <a:rPr lang="de-CH" dirty="0" err="1" smtClean="0"/>
              <a:t>risk</a:t>
            </a:r>
            <a:r>
              <a:rPr lang="de-CH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6656" y="1196752"/>
            <a:ext cx="6684019" cy="47960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13040" y="6125973"/>
            <a:ext cx="4953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dirty="0" err="1" smtClean="0">
                <a:latin typeface="Arial" panose="020B0604020202020204" pitchFamily="34" charset="0"/>
              </a:rPr>
              <a:t>Buhmann</a:t>
            </a:r>
            <a:r>
              <a:rPr lang="en-US" sz="800" dirty="0" smtClean="0">
                <a:latin typeface="Arial" panose="020B0604020202020204" pitchFamily="34" charset="0"/>
              </a:rPr>
              <a:t>, Joachim, “Machine Learning." </a:t>
            </a:r>
            <a:r>
              <a:rPr lang="en-US" sz="800" i="1" dirty="0" smtClean="0">
                <a:latin typeface="Arial" panose="020B0604020202020204" pitchFamily="34" charset="0"/>
              </a:rPr>
              <a:t>ETH Zurich</a:t>
            </a:r>
            <a:r>
              <a:rPr lang="en-US" sz="800" i="1" dirty="0">
                <a:latin typeface="Arial" panose="020B0604020202020204" pitchFamily="34" charset="0"/>
              </a:rPr>
              <a:t>.</a:t>
            </a:r>
            <a:r>
              <a:rPr lang="en-US" sz="800" i="1" dirty="0" smtClean="0">
                <a:latin typeface="Arial" panose="020B0604020202020204" pitchFamily="34" charset="0"/>
              </a:rPr>
              <a:t> 2016</a:t>
            </a:r>
            <a:r>
              <a:rPr lang="en-US" sz="800" dirty="0" smtClean="0">
                <a:latin typeface="Arial" panose="020B0604020202020204" pitchFamily="34" charset="0"/>
              </a:rPr>
              <a:t>. Lecture</a:t>
            </a:r>
            <a:endParaRPr lang="en-US" sz="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33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Empirical</a:t>
            </a:r>
            <a:r>
              <a:rPr lang="de-CH" dirty="0" smtClean="0"/>
              <a:t> </a:t>
            </a:r>
            <a:r>
              <a:rPr lang="de-CH" dirty="0" err="1" smtClean="0"/>
              <a:t>Risk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632" y="1196752"/>
            <a:ext cx="6858523" cy="479024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13040" y="6125973"/>
            <a:ext cx="4953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dirty="0" err="1" smtClean="0">
                <a:latin typeface="Arial" panose="020B0604020202020204" pitchFamily="34" charset="0"/>
              </a:rPr>
              <a:t>Buhmann</a:t>
            </a:r>
            <a:r>
              <a:rPr lang="en-US" sz="800" dirty="0" smtClean="0">
                <a:latin typeface="Arial" panose="020B0604020202020204" pitchFamily="34" charset="0"/>
              </a:rPr>
              <a:t>, Joachim, “Machine Learning." </a:t>
            </a:r>
            <a:r>
              <a:rPr lang="en-US" sz="800" i="1" dirty="0" smtClean="0">
                <a:latin typeface="Arial" panose="020B0604020202020204" pitchFamily="34" charset="0"/>
              </a:rPr>
              <a:t>ETH Zurich</a:t>
            </a:r>
            <a:r>
              <a:rPr lang="en-US" sz="800" i="1" dirty="0">
                <a:latin typeface="Arial" panose="020B0604020202020204" pitchFamily="34" charset="0"/>
              </a:rPr>
              <a:t>.</a:t>
            </a:r>
            <a:r>
              <a:rPr lang="en-US" sz="800" i="1" dirty="0" smtClean="0">
                <a:latin typeface="Arial" panose="020B0604020202020204" pitchFamily="34" charset="0"/>
              </a:rPr>
              <a:t> 2016</a:t>
            </a:r>
            <a:r>
              <a:rPr lang="en-US" sz="800" dirty="0" smtClean="0">
                <a:latin typeface="Arial" panose="020B0604020202020204" pitchFamily="34" charset="0"/>
              </a:rPr>
              <a:t>. Lecture</a:t>
            </a:r>
            <a:endParaRPr lang="en-US" sz="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81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requires to infer a functional or statistical relationship between variables when we only know noisy samples. Approximation and interpolation in function estimation are such procedures.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>
                <a:solidFill>
                  <a:srgbClr val="FF0000"/>
                </a:solidFill>
              </a:rPr>
              <a:t>problem without additional assumptions is mathematically ill-deﬁned since many different functions might be compatible with noisy observations.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We</a:t>
            </a:r>
            <a:r>
              <a:rPr lang="en-US" dirty="0">
                <a:solidFill>
                  <a:srgbClr val="00B050"/>
                </a:solidFill>
              </a:rPr>
              <a:t>, therefore, require that our inference has to “work” on future data. Mathematically, the expected quality of inference should be high and not necessarily the empirically observed quality.</a:t>
            </a:r>
          </a:p>
        </p:txBody>
      </p:sp>
      <p:sp>
        <p:nvSpPr>
          <p:cNvPr id="4" name="Rectangle 3"/>
          <p:cNvSpPr/>
          <p:nvPr/>
        </p:nvSpPr>
        <p:spPr>
          <a:xfrm>
            <a:off x="5313040" y="6125973"/>
            <a:ext cx="4953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dirty="0" err="1" smtClean="0">
                <a:latin typeface="Arial" panose="020B0604020202020204" pitchFamily="34" charset="0"/>
              </a:rPr>
              <a:t>Buhmann</a:t>
            </a:r>
            <a:r>
              <a:rPr lang="en-US" sz="800" dirty="0" smtClean="0">
                <a:latin typeface="Arial" panose="020B0604020202020204" pitchFamily="34" charset="0"/>
              </a:rPr>
              <a:t>, Joachim, “Machine Learning." </a:t>
            </a:r>
            <a:r>
              <a:rPr lang="en-US" sz="800" i="1" dirty="0" smtClean="0">
                <a:latin typeface="Arial" panose="020B0604020202020204" pitchFamily="34" charset="0"/>
              </a:rPr>
              <a:t>ETH Zurich</a:t>
            </a:r>
            <a:r>
              <a:rPr lang="en-US" sz="800" i="1" dirty="0">
                <a:latin typeface="Arial" panose="020B0604020202020204" pitchFamily="34" charset="0"/>
              </a:rPr>
              <a:t>.</a:t>
            </a:r>
            <a:r>
              <a:rPr lang="en-US" sz="800" i="1" dirty="0" smtClean="0">
                <a:latin typeface="Arial" panose="020B0604020202020204" pitchFamily="34" charset="0"/>
              </a:rPr>
              <a:t> 2016</a:t>
            </a:r>
            <a:r>
              <a:rPr lang="en-US" sz="800" dirty="0" smtClean="0">
                <a:latin typeface="Arial" panose="020B0604020202020204" pitchFamily="34" charset="0"/>
              </a:rPr>
              <a:t>. Lecture</a:t>
            </a:r>
            <a:endParaRPr lang="en-US" sz="80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26587" y="4350728"/>
                <a:ext cx="6048672" cy="1100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CH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func>
                                <m:func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func>
                                    <m:func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de-CH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de-CH" b="0" i="0" smtClean="0">
                                              <a:latin typeface="Cambria Math" panose="02040503050406030204" pitchFamily="18" charset="0"/>
                                            </a:rPr>
                                            <m:t>min</m:t>
                                          </m:r>
                                        </m:e>
                                        <m:lim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den>
                                      </m:f>
                                    </m:e>
                                  </m:func>
                                </m:fName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d>
                                            <m:dPr>
                                              <m:ctrlPr>
                                                <a:rPr lang="de-CH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de-CH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e-CH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CH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e-CH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CH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de-CH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func>
                            </m:fName>
                            <m:e>
                              <m:r>
                                <m:rPr>
                                  <m:nor/>
                                </m:rPr>
                                <a:rPr lang="en-US" dirty="0"/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Regression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) 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87" y="4350728"/>
                <a:ext cx="6048672" cy="11005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/>
          <p:cNvSpPr/>
          <p:nvPr/>
        </p:nvSpPr>
        <p:spPr>
          <a:xfrm>
            <a:off x="6335728" y="4437112"/>
            <a:ext cx="372407" cy="873374"/>
          </a:xfrm>
          <a:prstGeom prst="leftBrace">
            <a:avLst>
              <a:gd name="adj1" fmla="val 40079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56323" y="4383480"/>
            <a:ext cx="1872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Existence</a:t>
            </a:r>
            <a:endParaRPr lang="de-CH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Convergence</a:t>
            </a:r>
            <a:endParaRPr lang="de-CH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7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Empirical</a:t>
            </a:r>
            <a:r>
              <a:rPr lang="de-CH" dirty="0" smtClean="0"/>
              <a:t> </a:t>
            </a:r>
            <a:r>
              <a:rPr lang="de-CH" dirty="0"/>
              <a:t>T</a:t>
            </a:r>
            <a:r>
              <a:rPr lang="de-CH" dirty="0" smtClean="0"/>
              <a:t>est </a:t>
            </a:r>
            <a:r>
              <a:rPr lang="de-CH" dirty="0"/>
              <a:t>E</a:t>
            </a:r>
            <a:r>
              <a:rPr lang="de-CH" dirty="0" smtClean="0"/>
              <a:t>rror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/>
              <a:t>E</a:t>
            </a:r>
            <a:r>
              <a:rPr lang="de-CH" dirty="0" err="1" smtClean="0"/>
              <a:t>xpected</a:t>
            </a:r>
            <a:r>
              <a:rPr lang="de-CH" dirty="0" smtClean="0"/>
              <a:t> </a:t>
            </a:r>
            <a:r>
              <a:rPr lang="de-CH" dirty="0" err="1"/>
              <a:t>R</a:t>
            </a:r>
            <a:r>
              <a:rPr lang="de-CH" dirty="0" err="1" smtClean="0"/>
              <a:t>isk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600" y="1412776"/>
            <a:ext cx="6820422" cy="47051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13040" y="6125973"/>
            <a:ext cx="4953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dirty="0" err="1" smtClean="0">
                <a:latin typeface="Arial" panose="020B0604020202020204" pitchFamily="34" charset="0"/>
              </a:rPr>
              <a:t>Buhmann</a:t>
            </a:r>
            <a:r>
              <a:rPr lang="en-US" sz="800" dirty="0" smtClean="0">
                <a:latin typeface="Arial" panose="020B0604020202020204" pitchFamily="34" charset="0"/>
              </a:rPr>
              <a:t>, Joachim, “Machine Learning." </a:t>
            </a:r>
            <a:r>
              <a:rPr lang="en-US" sz="800" i="1" dirty="0" smtClean="0">
                <a:latin typeface="Arial" panose="020B0604020202020204" pitchFamily="34" charset="0"/>
              </a:rPr>
              <a:t>ETH Zurich</a:t>
            </a:r>
            <a:r>
              <a:rPr lang="en-US" sz="800" i="1" dirty="0">
                <a:latin typeface="Arial" panose="020B0604020202020204" pitchFamily="34" charset="0"/>
              </a:rPr>
              <a:t>.</a:t>
            </a:r>
            <a:r>
              <a:rPr lang="en-US" sz="800" i="1" dirty="0" smtClean="0">
                <a:latin typeface="Arial" panose="020B0604020202020204" pitchFamily="34" charset="0"/>
              </a:rPr>
              <a:t> 2016</a:t>
            </a:r>
            <a:r>
              <a:rPr lang="en-US" sz="800" dirty="0" smtClean="0">
                <a:latin typeface="Arial" panose="020B0604020202020204" pitchFamily="34" charset="0"/>
              </a:rPr>
              <a:t>. Lecture</a:t>
            </a:r>
            <a:endParaRPr lang="en-US" sz="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11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672" y="1265201"/>
            <a:ext cx="5561208" cy="243828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Dimensions </a:t>
            </a:r>
            <a:endParaRPr lang="en-US" dirty="0"/>
          </a:p>
        </p:txBody>
      </p:sp>
      <p:grpSp>
        <p:nvGrpSpPr>
          <p:cNvPr id="69" name="Group 68"/>
          <p:cNvGrpSpPr/>
          <p:nvPr/>
        </p:nvGrpSpPr>
        <p:grpSpPr>
          <a:xfrm>
            <a:off x="2005906" y="3853542"/>
            <a:ext cx="2851618" cy="2441803"/>
            <a:chOff x="1199339" y="3933056"/>
            <a:chExt cx="2235058" cy="2153771"/>
          </a:xfrm>
        </p:grpSpPr>
        <p:grpSp>
          <p:nvGrpSpPr>
            <p:cNvPr id="64" name="Group 63"/>
            <p:cNvGrpSpPr/>
            <p:nvPr/>
          </p:nvGrpSpPr>
          <p:grpSpPr>
            <a:xfrm>
              <a:off x="1199339" y="3933056"/>
              <a:ext cx="2161527" cy="1800200"/>
              <a:chOff x="1199339" y="3933056"/>
              <a:chExt cx="2161527" cy="1800200"/>
            </a:xfrm>
          </p:grpSpPr>
          <p:grpSp>
            <p:nvGrpSpPr>
              <p:cNvPr id="62" name="Group 61"/>
              <p:cNvGrpSpPr/>
              <p:nvPr/>
            </p:nvGrpSpPr>
            <p:grpSpPr>
              <a:xfrm>
                <a:off x="1199339" y="3933056"/>
                <a:ext cx="2161527" cy="1800200"/>
                <a:chOff x="1206989" y="3717032"/>
                <a:chExt cx="2161527" cy="1800200"/>
              </a:xfrm>
            </p:grpSpPr>
            <p:grpSp>
              <p:nvGrpSpPr>
                <p:cNvPr id="52" name="Group 51"/>
                <p:cNvGrpSpPr/>
                <p:nvPr/>
              </p:nvGrpSpPr>
              <p:grpSpPr>
                <a:xfrm>
                  <a:off x="1206989" y="3717032"/>
                  <a:ext cx="2161527" cy="1800200"/>
                  <a:chOff x="1206989" y="3717032"/>
                  <a:chExt cx="2161527" cy="1800200"/>
                </a:xfrm>
              </p:grpSpPr>
              <p:cxnSp>
                <p:nvCxnSpPr>
                  <p:cNvPr id="49" name="Straight Arrow Connector 48"/>
                  <p:cNvCxnSpPr/>
                  <p:nvPr/>
                </p:nvCxnSpPr>
                <p:spPr bwMode="auto">
                  <a:xfrm flipV="1">
                    <a:off x="1352600" y="3717032"/>
                    <a:ext cx="0" cy="180020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triangle"/>
                  </a:ln>
                  <a:effectLst/>
                </p:spPr>
              </p:cxnSp>
              <p:cxnSp>
                <p:nvCxnSpPr>
                  <p:cNvPr id="51" name="Straight Arrow Connector 50"/>
                  <p:cNvCxnSpPr/>
                  <p:nvPr/>
                </p:nvCxnSpPr>
                <p:spPr bwMode="auto">
                  <a:xfrm>
                    <a:off x="1206989" y="5445224"/>
                    <a:ext cx="2161527" cy="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triangle"/>
                  </a:ln>
                  <a:effectLst/>
                </p:spPr>
              </p:cxnSp>
            </p:grpSp>
            <p:sp>
              <p:nvSpPr>
                <p:cNvPr id="57" name="Freeform 56"/>
                <p:cNvSpPr/>
                <p:nvPr/>
              </p:nvSpPr>
              <p:spPr bwMode="auto">
                <a:xfrm>
                  <a:off x="1352601" y="4066594"/>
                  <a:ext cx="1944216" cy="897940"/>
                </a:xfrm>
                <a:custGeom>
                  <a:avLst/>
                  <a:gdLst>
                    <a:gd name="connsiteX0" fmla="*/ 0 w 2032987"/>
                    <a:gd name="connsiteY0" fmla="*/ 0 h 825012"/>
                    <a:gd name="connsiteX1" fmla="*/ 985422 w 2032987"/>
                    <a:gd name="connsiteY1" fmla="*/ 816745 h 825012"/>
                    <a:gd name="connsiteX2" fmla="*/ 2032987 w 2032987"/>
                    <a:gd name="connsiteY2" fmla="*/ 443883 h 825012"/>
                    <a:gd name="connsiteX3" fmla="*/ 2032987 w 2032987"/>
                    <a:gd name="connsiteY3" fmla="*/ 443883 h 825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32987" h="825012">
                      <a:moveTo>
                        <a:pt x="0" y="0"/>
                      </a:moveTo>
                      <a:cubicBezTo>
                        <a:pt x="323295" y="371382"/>
                        <a:pt x="646591" y="742765"/>
                        <a:pt x="985422" y="816745"/>
                      </a:cubicBezTo>
                      <a:cubicBezTo>
                        <a:pt x="1324253" y="890725"/>
                        <a:pt x="2032987" y="443883"/>
                        <a:pt x="2032987" y="443883"/>
                      </a:cubicBezTo>
                      <a:lnTo>
                        <a:pt x="2032987" y="443883"/>
                      </a:lnTo>
                    </a:path>
                  </a:pathLst>
                </a:custGeom>
                <a:noFill/>
                <a:ln w="28575" cap="flat" cmpd="sng" algn="ctr">
                  <a:solidFill>
                    <a:srgbClr val="FB2C5B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900" b="1" i="0" u="none" strike="noStrike" cap="none" normalizeH="0" baseline="0" smtClean="0">
                    <a:ln>
                      <a:noFill/>
                    </a:ln>
                    <a:solidFill>
                      <a:srgbClr val="193B5C"/>
                    </a:solidFill>
                    <a:effectLst/>
                    <a:latin typeface="MetaPlusBlack" pitchFamily="1" charset="0"/>
                  </a:endParaRPr>
                </a:p>
              </p:txBody>
            </p:sp>
            <p:cxnSp>
              <p:nvCxnSpPr>
                <p:cNvPr id="59" name="Straight Connector 58"/>
                <p:cNvCxnSpPr/>
                <p:nvPr/>
              </p:nvCxnSpPr>
              <p:spPr bwMode="auto">
                <a:xfrm flipH="1">
                  <a:off x="2382311" y="4960035"/>
                  <a:ext cx="6290" cy="489688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1" name="Freeform 60"/>
                <p:cNvSpPr/>
                <p:nvPr/>
              </p:nvSpPr>
              <p:spPr bwMode="auto">
                <a:xfrm>
                  <a:off x="1390830" y="4110361"/>
                  <a:ext cx="1769619" cy="1334863"/>
                </a:xfrm>
                <a:custGeom>
                  <a:avLst/>
                  <a:gdLst>
                    <a:gd name="connsiteX0" fmla="*/ 0 w 1411550"/>
                    <a:gd name="connsiteY0" fmla="*/ 0 h 1340528"/>
                    <a:gd name="connsiteX1" fmla="*/ 452762 w 1411550"/>
                    <a:gd name="connsiteY1" fmla="*/ 958789 h 1340528"/>
                    <a:gd name="connsiteX2" fmla="*/ 1411550 w 1411550"/>
                    <a:gd name="connsiteY2" fmla="*/ 1340528 h 13405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11550" h="1340528">
                      <a:moveTo>
                        <a:pt x="0" y="0"/>
                      </a:moveTo>
                      <a:cubicBezTo>
                        <a:pt x="108752" y="367684"/>
                        <a:pt x="217504" y="735368"/>
                        <a:pt x="452762" y="958789"/>
                      </a:cubicBezTo>
                      <a:cubicBezTo>
                        <a:pt x="688020" y="1182210"/>
                        <a:pt x="1049785" y="1261369"/>
                        <a:pt x="1411550" y="1340528"/>
                      </a:cubicBezTo>
                    </a:path>
                  </a:pathLst>
                </a:custGeom>
                <a:noFill/>
                <a:ln w="28575" cap="flat" cmpd="sng" algn="ctr">
                  <a:solidFill>
                    <a:srgbClr val="1773BA"/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900" b="1" i="0" u="none" strike="noStrike" cap="none" normalizeH="0" baseline="0" smtClean="0">
                    <a:ln>
                      <a:noFill/>
                    </a:ln>
                    <a:solidFill>
                      <a:srgbClr val="193B5C"/>
                    </a:solidFill>
                    <a:effectLst/>
                    <a:latin typeface="MetaPlusBlack" pitchFamily="1" charset="0"/>
                  </a:endParaRPr>
                </a:p>
              </p:txBody>
            </p:sp>
          </p:grpSp>
          <p:sp>
            <p:nvSpPr>
              <p:cNvPr id="63" name="TextBox 62"/>
              <p:cNvSpPr txBox="1"/>
              <p:nvPr/>
            </p:nvSpPr>
            <p:spPr>
              <a:xfrm>
                <a:off x="1320766" y="3940801"/>
                <a:ext cx="1255969" cy="3529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% error</a:t>
                </a:r>
                <a:endParaRPr lang="en-US" sz="2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649163" y="4553076"/>
              <a:ext cx="785234" cy="352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B2C5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</a:t>
              </a:r>
              <a:endParaRPr lang="en-US" sz="2000" dirty="0">
                <a:solidFill>
                  <a:srgbClr val="FB2C5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300531" y="5304905"/>
              <a:ext cx="1398882" cy="352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1773B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training</a:t>
              </a:r>
              <a:endParaRPr lang="en-US" sz="2000" dirty="0">
                <a:solidFill>
                  <a:srgbClr val="1773B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1530959" y="5686717"/>
                  <a:ext cx="162184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0000"/>
                      </a:solidFill>
                    </a:rPr>
                    <a:t>c</a:t>
                  </a:r>
                  <a:r>
                    <a:rPr lang="en-US" dirty="0" smtClean="0">
                      <a:solidFill>
                        <a:srgbClr val="000000"/>
                      </a:solidFill>
                    </a:rPr>
                    <a:t>apacity </a:t>
                  </a:r>
                  <a14:m>
                    <m:oMath xmlns:m="http://schemas.openxmlformats.org/officeDocument/2006/math">
                      <m:r>
                        <a:rPr lang="de-CH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CH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0959" y="5686717"/>
                  <a:ext cx="1621840" cy="400110"/>
                </a:xfrm>
                <a:prstGeom prst="rect">
                  <a:avLst/>
                </a:prstGeom>
                <a:blipFill>
                  <a:blip r:embed="rId5"/>
                  <a:stretch>
                    <a:fillRect l="-2941" t="-5405" b="-135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2211278" y="5224434"/>
                  <a:ext cx="122311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de-CH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de-CH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CH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de-CH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1278" y="5224434"/>
                  <a:ext cx="1223119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Title 1"/>
          <p:cNvSpPr txBox="1">
            <a:spLocks/>
          </p:cNvSpPr>
          <p:nvPr/>
        </p:nvSpPr>
        <p:spPr bwMode="auto">
          <a:xfrm>
            <a:off x="632521" y="269776"/>
            <a:ext cx="7992888" cy="107099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9pPr>
          </a:lstStyle>
          <a:p>
            <a:r>
              <a:rPr lang="en-US" kern="0" dirty="0" smtClean="0"/>
              <a:t>ng Dependencies Based on Empirical Data	</a:t>
            </a:r>
            <a:endParaRPr lang="en-US" kern="0" dirty="0"/>
          </a:p>
        </p:txBody>
      </p:sp>
      <p:sp>
        <p:nvSpPr>
          <p:cNvPr id="44" name="Title 1"/>
          <p:cNvSpPr txBox="1">
            <a:spLocks/>
          </p:cNvSpPr>
          <p:nvPr/>
        </p:nvSpPr>
        <p:spPr bwMode="auto">
          <a:xfrm>
            <a:off x="944518" y="560076"/>
            <a:ext cx="7992888" cy="107099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9pPr>
          </a:lstStyle>
          <a:p>
            <a:r>
              <a:rPr lang="de-CH" kern="0" dirty="0" smtClean="0">
                <a:solidFill>
                  <a:srgbClr val="336699"/>
                </a:solidFill>
              </a:rPr>
              <a:t>Bias vs. </a:t>
            </a:r>
            <a:r>
              <a:rPr lang="de-CH" kern="0" dirty="0" err="1" smtClean="0">
                <a:solidFill>
                  <a:srgbClr val="336699"/>
                </a:solidFill>
              </a:rPr>
              <a:t>Variance</a:t>
            </a:r>
            <a:endParaRPr lang="en-US" kern="0" dirty="0">
              <a:solidFill>
                <a:srgbClr val="336699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5233554" y="3862014"/>
            <a:ext cx="2777934" cy="2388296"/>
            <a:chOff x="4824156" y="3645023"/>
            <a:chExt cx="2777934" cy="2388296"/>
          </a:xfrm>
        </p:grpSpPr>
        <p:grpSp>
          <p:nvGrpSpPr>
            <p:cNvPr id="50" name="Group 49"/>
            <p:cNvGrpSpPr/>
            <p:nvPr/>
          </p:nvGrpSpPr>
          <p:grpSpPr>
            <a:xfrm>
              <a:off x="4824156" y="3645023"/>
              <a:ext cx="2757803" cy="2040947"/>
              <a:chOff x="1206989" y="3717032"/>
              <a:chExt cx="2161527" cy="1800200"/>
            </a:xfrm>
          </p:grpSpPr>
          <p:cxnSp>
            <p:nvCxnSpPr>
              <p:cNvPr id="73" name="Straight Arrow Connector 72"/>
              <p:cNvCxnSpPr/>
              <p:nvPr/>
            </p:nvCxnSpPr>
            <p:spPr bwMode="auto">
              <a:xfrm flipV="1">
                <a:off x="1352600" y="3717032"/>
                <a:ext cx="0" cy="180020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5" name="Straight Arrow Connector 74"/>
              <p:cNvCxnSpPr/>
              <p:nvPr/>
            </p:nvCxnSpPr>
            <p:spPr bwMode="auto">
              <a:xfrm>
                <a:off x="1206989" y="5445224"/>
                <a:ext cx="2161527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53" name="TextBox 52"/>
            <p:cNvSpPr txBox="1"/>
            <p:nvPr/>
          </p:nvSpPr>
          <p:spPr>
            <a:xfrm>
              <a:off x="4979080" y="3653804"/>
              <a:ext cx="16024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% error</a:t>
              </a:r>
              <a:endPara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488633" y="4309216"/>
              <a:ext cx="10018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B2C5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</a:t>
              </a:r>
              <a:endParaRPr lang="en-US" sz="2000" dirty="0">
                <a:solidFill>
                  <a:srgbClr val="FB2C5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5152329" y="5633209"/>
                  <a:ext cx="244976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</a:t>
                  </a:r>
                  <a:r>
                    <a:rPr lang="en-US" sz="2000" dirty="0" smtClean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raining set size </a:t>
                  </a:r>
                  <a14:m>
                    <m:oMath xmlns:m="http://schemas.openxmlformats.org/officeDocument/2006/math">
                      <m:r>
                        <a:rPr lang="de-CH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de-CH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2329" y="5633209"/>
                  <a:ext cx="2449761" cy="400110"/>
                </a:xfrm>
                <a:prstGeom prst="rect">
                  <a:avLst/>
                </a:prstGeom>
                <a:blipFill>
                  <a:blip r:embed="rId7"/>
                  <a:stretch>
                    <a:fillRect l="-2736" t="-7692" b="-2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Freeform 55"/>
            <p:cNvSpPr/>
            <p:nvPr/>
          </p:nvSpPr>
          <p:spPr bwMode="auto">
            <a:xfrm>
              <a:off x="5157926" y="4030462"/>
              <a:ext cx="1731146" cy="781235"/>
            </a:xfrm>
            <a:custGeom>
              <a:avLst/>
              <a:gdLst>
                <a:gd name="connsiteX0" fmla="*/ 0 w 1731146"/>
                <a:gd name="connsiteY0" fmla="*/ 0 h 781235"/>
                <a:gd name="connsiteX1" fmla="*/ 506027 w 1731146"/>
                <a:gd name="connsiteY1" fmla="*/ 612559 h 781235"/>
                <a:gd name="connsiteX2" fmla="*/ 1731146 w 1731146"/>
                <a:gd name="connsiteY2" fmla="*/ 781235 h 781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31146" h="781235">
                  <a:moveTo>
                    <a:pt x="0" y="0"/>
                  </a:moveTo>
                  <a:cubicBezTo>
                    <a:pt x="108751" y="241176"/>
                    <a:pt x="217503" y="482353"/>
                    <a:pt x="506027" y="612559"/>
                  </a:cubicBezTo>
                  <a:cubicBezTo>
                    <a:pt x="794551" y="742765"/>
                    <a:pt x="1262848" y="762000"/>
                    <a:pt x="1731146" y="781235"/>
                  </a:cubicBezTo>
                </a:path>
              </a:pathLst>
            </a:custGeom>
            <a:noFill/>
            <a:ln w="28575" cap="flat" cmpd="sng" algn="ctr">
              <a:solidFill>
                <a:srgbClr val="FB2C5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900" b="1" i="0" u="none" strike="noStrike" cap="none" normalizeH="0" baseline="0" smtClean="0">
                <a:ln>
                  <a:noFill/>
                </a:ln>
                <a:solidFill>
                  <a:srgbClr val="193B5C"/>
                </a:solidFill>
                <a:effectLst/>
                <a:latin typeface="MetaPlusBlack" pitchFamily="1" charset="0"/>
              </a:endParaRPr>
            </a:p>
          </p:txBody>
        </p:sp>
        <p:sp>
          <p:nvSpPr>
            <p:cNvPr id="58" name="Freeform 57"/>
            <p:cNvSpPr/>
            <p:nvPr/>
          </p:nvSpPr>
          <p:spPr bwMode="auto">
            <a:xfrm>
              <a:off x="5335480" y="4847208"/>
              <a:ext cx="1544714" cy="710213"/>
            </a:xfrm>
            <a:custGeom>
              <a:avLst/>
              <a:gdLst>
                <a:gd name="connsiteX0" fmla="*/ 0 w 1544714"/>
                <a:gd name="connsiteY0" fmla="*/ 710213 h 710213"/>
                <a:gd name="connsiteX1" fmla="*/ 310718 w 1544714"/>
                <a:gd name="connsiteY1" fmla="*/ 266330 h 710213"/>
                <a:gd name="connsiteX2" fmla="*/ 1544714 w 1544714"/>
                <a:gd name="connsiteY2" fmla="*/ 0 h 71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44714" h="710213">
                  <a:moveTo>
                    <a:pt x="0" y="710213"/>
                  </a:moveTo>
                  <a:cubicBezTo>
                    <a:pt x="26633" y="547456"/>
                    <a:pt x="53266" y="384699"/>
                    <a:pt x="310718" y="266330"/>
                  </a:cubicBezTo>
                  <a:cubicBezTo>
                    <a:pt x="568170" y="147961"/>
                    <a:pt x="1344966" y="45868"/>
                    <a:pt x="1544714" y="0"/>
                  </a:cubicBezTo>
                </a:path>
              </a:pathLst>
            </a:custGeom>
            <a:noFill/>
            <a:ln w="28575" cap="flat" cmpd="sng" algn="ctr">
              <a:solidFill>
                <a:srgbClr val="0070BB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900" b="1" i="0" u="none" strike="noStrike" cap="none" normalizeH="0" baseline="0" smtClean="0">
                <a:ln>
                  <a:noFill/>
                </a:ln>
                <a:solidFill>
                  <a:srgbClr val="193B5C"/>
                </a:solidFill>
                <a:effectLst/>
                <a:latin typeface="MetaPlusBlack" pitchFamily="1" charset="0"/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 bwMode="auto">
            <a:xfrm flipV="1">
              <a:off x="5009935" y="4825234"/>
              <a:ext cx="2442945" cy="2017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5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5003669" y="4417136"/>
                  <a:ext cx="656013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a14:m>
                  <a:r>
                    <a:rPr lang="en-US" dirty="0" smtClean="0"/>
                    <a:t> 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96" name="Rectangle 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3669" y="4417136"/>
                  <a:ext cx="656013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/>
                <p:cNvSpPr/>
                <p:nvPr/>
              </p:nvSpPr>
              <p:spPr>
                <a:xfrm>
                  <a:off x="5560258" y="5109103"/>
                  <a:ext cx="5186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solidFill>
                                <a:srgbClr val="0070B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0070BB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0070BB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a14:m>
                  <a:r>
                    <a:rPr lang="en-US" dirty="0" smtClean="0">
                      <a:solidFill>
                        <a:srgbClr val="0070BB"/>
                      </a:solidFill>
                    </a:rPr>
                    <a:t>  </a:t>
                  </a:r>
                  <a:endParaRPr lang="en-US" dirty="0">
                    <a:solidFill>
                      <a:srgbClr val="0070BB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Rectangle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0258" y="5109103"/>
                  <a:ext cx="518668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81780" y="3192121"/>
            <a:ext cx="3590925" cy="409575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5313040" y="6301468"/>
            <a:ext cx="4953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dirty="0" err="1" smtClean="0">
                <a:latin typeface="Arial" panose="020B0604020202020204" pitchFamily="34" charset="0"/>
              </a:rPr>
              <a:t>Buhmann</a:t>
            </a:r>
            <a:r>
              <a:rPr lang="en-US" sz="800" dirty="0" smtClean="0">
                <a:latin typeface="Arial" panose="020B0604020202020204" pitchFamily="34" charset="0"/>
              </a:rPr>
              <a:t>, Joachim, “Machine Learning." </a:t>
            </a:r>
            <a:r>
              <a:rPr lang="en-US" sz="800" i="1" dirty="0" smtClean="0">
                <a:latin typeface="Arial" panose="020B0604020202020204" pitchFamily="34" charset="0"/>
              </a:rPr>
              <a:t>ETH Zurich</a:t>
            </a:r>
            <a:r>
              <a:rPr lang="en-US" sz="800" i="1" dirty="0">
                <a:latin typeface="Arial" panose="020B0604020202020204" pitchFamily="34" charset="0"/>
              </a:rPr>
              <a:t>.</a:t>
            </a:r>
            <a:r>
              <a:rPr lang="en-US" sz="800" i="1" dirty="0" smtClean="0">
                <a:latin typeface="Arial" panose="020B0604020202020204" pitchFamily="34" charset="0"/>
              </a:rPr>
              <a:t> 2016</a:t>
            </a:r>
            <a:r>
              <a:rPr lang="en-US" sz="800" dirty="0" smtClean="0">
                <a:latin typeface="Arial" panose="020B0604020202020204" pitchFamily="34" charset="0"/>
              </a:rPr>
              <a:t>. Lecture</a:t>
            </a:r>
            <a:endParaRPr lang="en-US" sz="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6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101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32521" y="1556792"/>
            <a:ext cx="8857817" cy="4824536"/>
          </a:xfrm>
        </p:spPr>
        <p:txBody>
          <a:bodyPr/>
          <a:lstStyle/>
          <a:p>
            <a:r>
              <a:rPr lang="de-CH" sz="2400" dirty="0" err="1" smtClean="0">
                <a:latin typeface="+mj-lt"/>
              </a:rPr>
              <a:t>What</a:t>
            </a:r>
            <a:r>
              <a:rPr lang="de-CH" sz="2400" dirty="0" smtClean="0">
                <a:latin typeface="+mj-lt"/>
              </a:rPr>
              <a:t> </a:t>
            </a:r>
            <a:r>
              <a:rPr lang="de-CH" sz="2400" dirty="0" err="1" smtClean="0">
                <a:latin typeface="+mj-lt"/>
              </a:rPr>
              <a:t>is</a:t>
            </a:r>
            <a:r>
              <a:rPr lang="de-CH" sz="2400" dirty="0" smtClean="0">
                <a:latin typeface="+mj-lt"/>
              </a:rPr>
              <a:t> </a:t>
            </a:r>
            <a:r>
              <a:rPr lang="de-CH" sz="2400" dirty="0" err="1" smtClean="0">
                <a:latin typeface="+mj-lt"/>
              </a:rPr>
              <a:t>Machine</a:t>
            </a:r>
            <a:r>
              <a:rPr lang="de-CH" sz="2400" dirty="0" smtClean="0">
                <a:latin typeface="+mj-lt"/>
              </a:rPr>
              <a:t> Learning?</a:t>
            </a:r>
          </a:p>
          <a:p>
            <a:r>
              <a:rPr lang="de-CH" sz="2400" dirty="0" smtClean="0">
                <a:latin typeface="+mj-lt"/>
              </a:rPr>
              <a:t>Statistical </a:t>
            </a:r>
            <a:r>
              <a:rPr lang="de-CH" sz="2400" dirty="0" err="1" smtClean="0">
                <a:latin typeface="+mj-lt"/>
              </a:rPr>
              <a:t>Inference</a:t>
            </a:r>
            <a:r>
              <a:rPr lang="de-CH" sz="2400" dirty="0" smtClean="0">
                <a:latin typeface="+mj-lt"/>
              </a:rPr>
              <a:t>: </a:t>
            </a:r>
            <a:r>
              <a:rPr lang="de-CH" sz="2400" dirty="0" err="1" smtClean="0">
                <a:latin typeface="+mj-lt"/>
              </a:rPr>
              <a:t>Two</a:t>
            </a:r>
            <a:r>
              <a:rPr lang="de-CH" sz="2400" dirty="0" smtClean="0">
                <a:latin typeface="+mj-lt"/>
              </a:rPr>
              <a:t> </a:t>
            </a:r>
            <a:r>
              <a:rPr lang="de-CH" sz="2400" dirty="0" err="1" smtClean="0">
                <a:latin typeface="+mj-lt"/>
              </a:rPr>
              <a:t>Cultures</a:t>
            </a:r>
            <a:endParaRPr lang="de-CH" sz="2400" dirty="0" smtClean="0">
              <a:latin typeface="+mj-lt"/>
            </a:endParaRPr>
          </a:p>
          <a:p>
            <a:r>
              <a:rPr lang="de-CH" sz="2400" dirty="0" smtClean="0">
                <a:latin typeface="+mj-lt"/>
              </a:rPr>
              <a:t>Objects </a:t>
            </a:r>
            <a:r>
              <a:rPr lang="de-CH" sz="2400" dirty="0" err="1" smtClean="0">
                <a:latin typeface="+mj-lt"/>
              </a:rPr>
              <a:t>and</a:t>
            </a:r>
            <a:r>
              <a:rPr lang="de-CH" sz="2400" dirty="0" smtClean="0">
                <a:latin typeface="+mj-lt"/>
              </a:rPr>
              <a:t> </a:t>
            </a:r>
            <a:r>
              <a:rPr lang="de-CH" sz="2400" dirty="0" err="1" smtClean="0">
                <a:latin typeface="+mj-lt"/>
              </a:rPr>
              <a:t>Measurements</a:t>
            </a:r>
            <a:endParaRPr lang="de-CH" sz="2400" dirty="0" smtClean="0">
              <a:latin typeface="+mj-lt"/>
            </a:endParaRPr>
          </a:p>
          <a:p>
            <a:r>
              <a:rPr lang="de-CH" sz="2400" dirty="0"/>
              <a:t>Goal </a:t>
            </a:r>
            <a:r>
              <a:rPr lang="de-CH" sz="2400" dirty="0" err="1"/>
              <a:t>of</a:t>
            </a:r>
            <a:r>
              <a:rPr lang="de-CH" sz="2400" dirty="0"/>
              <a:t> </a:t>
            </a:r>
            <a:r>
              <a:rPr lang="de-CH" sz="2400" dirty="0" smtClean="0"/>
              <a:t>Learning</a:t>
            </a:r>
          </a:p>
          <a:p>
            <a:r>
              <a:rPr lang="de-CH" sz="2400" dirty="0" err="1" smtClean="0">
                <a:latin typeface="+mj-lt"/>
              </a:rPr>
              <a:t>Empirical</a:t>
            </a:r>
            <a:r>
              <a:rPr lang="de-CH" sz="2400" dirty="0" smtClean="0">
                <a:latin typeface="+mj-lt"/>
              </a:rPr>
              <a:t> </a:t>
            </a:r>
            <a:r>
              <a:rPr lang="de-CH" sz="2400" dirty="0" err="1" smtClean="0">
                <a:latin typeface="+mj-lt"/>
              </a:rPr>
              <a:t>Risk</a:t>
            </a:r>
            <a:r>
              <a:rPr lang="de-CH" sz="2400" dirty="0" smtClean="0">
                <a:latin typeface="+mj-lt"/>
              </a:rPr>
              <a:t> </a:t>
            </a:r>
          </a:p>
          <a:p>
            <a:r>
              <a:rPr lang="de-CH" sz="2400" dirty="0" smtClean="0">
                <a:latin typeface="+mj-lt"/>
              </a:rPr>
              <a:t>Bias </a:t>
            </a:r>
            <a:r>
              <a:rPr lang="de-CH" sz="2400" dirty="0" err="1" smtClean="0">
                <a:latin typeface="+mj-lt"/>
              </a:rPr>
              <a:t>vs</a:t>
            </a:r>
            <a:r>
              <a:rPr lang="de-CH" sz="2400" dirty="0" smtClean="0">
                <a:latin typeface="+mj-lt"/>
              </a:rPr>
              <a:t> </a:t>
            </a:r>
            <a:r>
              <a:rPr lang="de-CH" sz="2400" dirty="0" err="1" smtClean="0">
                <a:latin typeface="+mj-lt"/>
              </a:rPr>
              <a:t>Variance</a:t>
            </a:r>
            <a:endParaRPr lang="de-CH" sz="2400" dirty="0" smtClean="0">
              <a:latin typeface="+mj-lt"/>
            </a:endParaRPr>
          </a:p>
          <a:p>
            <a:r>
              <a:rPr lang="de-CH" sz="2400" dirty="0" smtClean="0">
                <a:latin typeface="+mj-lt"/>
              </a:rPr>
              <a:t>Evaluation  </a:t>
            </a:r>
          </a:p>
          <a:p>
            <a:r>
              <a:rPr lang="de-CH" sz="2400" dirty="0" err="1" smtClean="0">
                <a:latin typeface="+mj-lt"/>
              </a:rPr>
              <a:t>Literature</a:t>
            </a:r>
            <a:endParaRPr lang="de-CH" sz="2400" dirty="0" smtClean="0">
              <a:latin typeface="+mj-lt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716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5079" y="3039412"/>
            <a:ext cx="2348766" cy="17629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Pipeline</a:t>
            </a:r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443280" y="2022506"/>
            <a:ext cx="1986057" cy="1650419"/>
            <a:chOff x="423201" y="1971841"/>
            <a:chExt cx="1986057" cy="165041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3201" y="2425800"/>
              <a:ext cx="1314121" cy="71048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6291" y="1971841"/>
              <a:ext cx="1215088" cy="65694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5261" y="2877088"/>
              <a:ext cx="1543955" cy="745172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39443" y="2357396"/>
              <a:ext cx="1169815" cy="749065"/>
            </a:xfrm>
            <a:prstGeom prst="rect">
              <a:avLst/>
            </a:prstGeom>
          </p:spPr>
        </p:pic>
      </p:grpSp>
      <p:grpSp>
        <p:nvGrpSpPr>
          <p:cNvPr id="64" name="Group 63"/>
          <p:cNvGrpSpPr/>
          <p:nvPr/>
        </p:nvGrpSpPr>
        <p:grpSpPr>
          <a:xfrm>
            <a:off x="3345397" y="1832567"/>
            <a:ext cx="1302848" cy="1613977"/>
            <a:chOff x="3345397" y="1832567"/>
            <a:chExt cx="1302848" cy="16139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419717" y="2175328"/>
                  <a:ext cx="461683" cy="7239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eqArr>
                                    <m:eqArr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eqArr>
                                </m:e>
                              </m:mr>
                              <m:m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9717" y="2175328"/>
                  <a:ext cx="461683" cy="723909"/>
                </a:xfrm>
                <a:prstGeom prst="rect">
                  <a:avLst/>
                </a:prstGeom>
                <a:blipFill>
                  <a:blip r:embed="rId7"/>
                  <a:stretch>
                    <a:fillRect r="-7895" b="-260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716072" y="2093222"/>
                  <a:ext cx="461683" cy="7239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eqArr>
                                    <m:eqArr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eqArr>
                                </m:e>
                              </m:mr>
                              <m:m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6072" y="2093222"/>
                  <a:ext cx="461683" cy="723909"/>
                </a:xfrm>
                <a:prstGeom prst="rect">
                  <a:avLst/>
                </a:prstGeom>
                <a:blipFill>
                  <a:blip r:embed="rId8"/>
                  <a:stretch>
                    <a:fillRect r="-9333" b="-268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900964" y="2437050"/>
                  <a:ext cx="461683" cy="7239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eqArr>
                                    <m:eqArr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eqArr>
                                </m:e>
                              </m:mr>
                              <m:m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0964" y="2437050"/>
                  <a:ext cx="461683" cy="723909"/>
                </a:xfrm>
                <a:prstGeom prst="rect">
                  <a:avLst/>
                </a:prstGeom>
                <a:blipFill>
                  <a:blip r:embed="rId9"/>
                  <a:stretch>
                    <a:fillRect r="-7895" b="-260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650558" y="2521646"/>
                  <a:ext cx="461683" cy="7239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eqArr>
                                    <m:eqArr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eqArr>
                                </m:e>
                              </m:mr>
                              <m:m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0558" y="2521646"/>
                  <a:ext cx="461683" cy="723909"/>
                </a:xfrm>
                <a:prstGeom prst="rect">
                  <a:avLst/>
                </a:prstGeom>
                <a:blipFill>
                  <a:blip r:embed="rId10"/>
                  <a:stretch>
                    <a:fillRect r="-7895" b="-271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3345397" y="2722635"/>
                  <a:ext cx="461683" cy="7239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eqArr>
                                    <m:eqArr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eqArr>
                                </m:e>
                              </m:mr>
                              <m:m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5397" y="2722635"/>
                  <a:ext cx="461683" cy="723909"/>
                </a:xfrm>
                <a:prstGeom prst="rect">
                  <a:avLst/>
                </a:prstGeom>
                <a:blipFill>
                  <a:blip r:embed="rId11"/>
                  <a:stretch>
                    <a:fillRect r="-7895" b="-271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706139" y="1832567"/>
                  <a:ext cx="461683" cy="7239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eqArr>
                                    <m:eqArr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eqArr>
                                </m:e>
                              </m:mr>
                              <m:m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6139" y="1832567"/>
                  <a:ext cx="461683" cy="723909"/>
                </a:xfrm>
                <a:prstGeom prst="rect">
                  <a:avLst/>
                </a:prstGeom>
                <a:blipFill>
                  <a:blip r:embed="rId12"/>
                  <a:stretch>
                    <a:fillRect r="-7895" b="-271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009823" y="1880180"/>
                  <a:ext cx="461683" cy="7239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eqArr>
                                    <m:eqArr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eqArr>
                                </m:e>
                              </m:mr>
                              <m:m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9823" y="1880180"/>
                  <a:ext cx="461683" cy="723909"/>
                </a:xfrm>
                <a:prstGeom prst="rect">
                  <a:avLst/>
                </a:prstGeom>
                <a:blipFill>
                  <a:blip r:embed="rId13"/>
                  <a:stretch>
                    <a:fillRect r="-7895" b="-268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186562" y="2194521"/>
                  <a:ext cx="461683" cy="7239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eqArr>
                                    <m:eqArr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eqArr>
                                </m:e>
                              </m:mr>
                              <m:m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6562" y="2194521"/>
                  <a:ext cx="461683" cy="723909"/>
                </a:xfrm>
                <a:prstGeom prst="rect">
                  <a:avLst/>
                </a:prstGeom>
                <a:blipFill>
                  <a:blip r:embed="rId14"/>
                  <a:stretch>
                    <a:fillRect r="-7895" b="-260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927842" y="2606178"/>
                  <a:ext cx="461683" cy="7239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eqArr>
                                    <m:eqArr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eqArr>
                                </m:e>
                              </m:mr>
                              <m:m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7842" y="2606178"/>
                  <a:ext cx="461683" cy="723909"/>
                </a:xfrm>
                <a:prstGeom prst="rect">
                  <a:avLst/>
                </a:prstGeom>
                <a:blipFill>
                  <a:blip r:embed="rId15"/>
                  <a:stretch>
                    <a:fillRect r="-7895" b="-271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2179929" y="1088439"/>
            <a:ext cx="1433627" cy="1080601"/>
            <a:chOff x="2179929" y="1088439"/>
            <a:chExt cx="1433627" cy="1080601"/>
          </a:xfrm>
        </p:grpSpPr>
        <p:sp>
          <p:nvSpPr>
            <p:cNvPr id="23" name="Right Arrow 22"/>
            <p:cNvSpPr/>
            <p:nvPr/>
          </p:nvSpPr>
          <p:spPr>
            <a:xfrm>
              <a:off x="2317834" y="1684408"/>
              <a:ext cx="978408" cy="484632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79929" y="1088439"/>
              <a:ext cx="14336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Features </a:t>
              </a:r>
              <a:r>
                <a:rPr lang="de-CH" sz="1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Extraction</a:t>
              </a:r>
              <a:endParaRPr 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724809" y="1401188"/>
            <a:ext cx="1433627" cy="766326"/>
            <a:chOff x="4724809" y="1401188"/>
            <a:chExt cx="1433627" cy="766326"/>
          </a:xfrm>
        </p:grpSpPr>
        <p:sp>
          <p:nvSpPr>
            <p:cNvPr id="27" name="Right Arrow 26"/>
            <p:cNvSpPr/>
            <p:nvPr/>
          </p:nvSpPr>
          <p:spPr>
            <a:xfrm>
              <a:off x="4852577" y="1682882"/>
              <a:ext cx="978408" cy="484632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724809" y="1401188"/>
              <a:ext cx="1433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Training</a:t>
              </a:r>
              <a:endParaRPr 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241076" y="1411604"/>
            <a:ext cx="1433627" cy="766326"/>
            <a:chOff x="7241076" y="1411604"/>
            <a:chExt cx="1433627" cy="766326"/>
          </a:xfrm>
        </p:grpSpPr>
        <p:sp>
          <p:nvSpPr>
            <p:cNvPr id="30" name="Right Arrow 29"/>
            <p:cNvSpPr/>
            <p:nvPr/>
          </p:nvSpPr>
          <p:spPr>
            <a:xfrm>
              <a:off x="7368844" y="1693298"/>
              <a:ext cx="978408" cy="484632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241076" y="1411604"/>
              <a:ext cx="1433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Evaluation </a:t>
              </a:r>
              <a:endParaRPr 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2" name="AutoShape 2" descr="Bildergebnis für d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4" descr="Bildergebnis für elefan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AutoShape 6" descr="Bildergebnis für tige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578937" y="4156166"/>
            <a:ext cx="1723403" cy="1539971"/>
            <a:chOff x="709317" y="4300215"/>
            <a:chExt cx="1723403" cy="1539971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09317" y="4300215"/>
              <a:ext cx="1191065" cy="824286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825675" y="4941194"/>
              <a:ext cx="1093157" cy="898992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1456703" y="4461947"/>
              <a:ext cx="976017" cy="802658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1372252" y="5093021"/>
              <a:ext cx="1016971" cy="747165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2955090" y="3709563"/>
            <a:ext cx="1709918" cy="2307426"/>
            <a:chOff x="2952121" y="3791162"/>
            <a:chExt cx="1709918" cy="23074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3419212" y="3791162"/>
                  <a:ext cx="784702" cy="101245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eqArr>
                                    <m:eqArr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eqArr>
                                </m:e>
                              </m:mr>
                              <m:m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9212" y="3791162"/>
                  <a:ext cx="784702" cy="101245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8" name="Group 57"/>
            <p:cNvGrpSpPr/>
            <p:nvPr/>
          </p:nvGrpSpPr>
          <p:grpSpPr>
            <a:xfrm>
              <a:off x="2952121" y="3958284"/>
              <a:ext cx="1709918" cy="2140304"/>
              <a:chOff x="2952121" y="3958284"/>
              <a:chExt cx="1709918" cy="214030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Rectangle 38"/>
                  <p:cNvSpPr/>
                  <p:nvPr/>
                </p:nvSpPr>
                <p:spPr>
                  <a:xfrm>
                    <a:off x="3036660" y="3995294"/>
                    <a:ext cx="784702" cy="101245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de-CH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de-CH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e>
                                        <m:r>
                                          <a:rPr lang="de-CH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eqArr>
                                  </m:e>
                                </m:mr>
                                <m:m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9" name="Rectangle 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6660" y="3995294"/>
                    <a:ext cx="784702" cy="1012457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/>
                  <p:cNvSpPr/>
                  <p:nvPr/>
                </p:nvSpPr>
                <p:spPr>
                  <a:xfrm>
                    <a:off x="3189060" y="4147694"/>
                    <a:ext cx="784702" cy="101245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de-CH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de-CH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e>
                                        <m:r>
                                          <a:rPr lang="de-CH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eqArr>
                                  </m:e>
                                </m:mr>
                                <m:m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Rectangle 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9060" y="4147694"/>
                    <a:ext cx="784702" cy="1012457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/>
                  <p:cNvSpPr/>
                  <p:nvPr/>
                </p:nvSpPr>
                <p:spPr>
                  <a:xfrm>
                    <a:off x="3341460" y="4300094"/>
                    <a:ext cx="784702" cy="101245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de-CH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de-CH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e>
                                        <m:r>
                                          <a:rPr lang="de-CH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eqArr>
                                  </m:e>
                                </m:mr>
                                <m:m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Rectangle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1460" y="4300094"/>
                    <a:ext cx="784702" cy="1012457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/>
                  <p:cNvSpPr/>
                  <p:nvPr/>
                </p:nvSpPr>
                <p:spPr>
                  <a:xfrm>
                    <a:off x="3493860" y="4452494"/>
                    <a:ext cx="784702" cy="101245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de-CH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de-CH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e>
                                        <m:r>
                                          <a:rPr lang="de-CH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eqArr>
                                  </m:e>
                                </m:mr>
                                <m:m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2" name="Rectangle 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93860" y="4452494"/>
                    <a:ext cx="784702" cy="1012457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/>
                  <p:cNvSpPr/>
                  <p:nvPr/>
                </p:nvSpPr>
                <p:spPr>
                  <a:xfrm>
                    <a:off x="3646260" y="4604894"/>
                    <a:ext cx="784702" cy="101245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de-CH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de-CH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e>
                                        <m:r>
                                          <a:rPr lang="de-CH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eqArr>
                                  </m:e>
                                </m:mr>
                                <m:m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3" name="Rectangle 4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46260" y="4604894"/>
                    <a:ext cx="784702" cy="1012457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/>
                  <p:cNvSpPr/>
                  <p:nvPr/>
                </p:nvSpPr>
                <p:spPr>
                  <a:xfrm>
                    <a:off x="3420137" y="3958284"/>
                    <a:ext cx="784702" cy="101245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de-CH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de-CH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e>
                                        <m:r>
                                          <a:rPr lang="de-CH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eqArr>
                                  </m:e>
                                </m:mr>
                                <m:m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5" name="Rectangle 4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0137" y="3958284"/>
                    <a:ext cx="784702" cy="1012457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3572537" y="4110684"/>
                    <a:ext cx="784702" cy="101245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de-CH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de-CH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e>
                                        <m:r>
                                          <a:rPr lang="de-CH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eqArr>
                                  </m:e>
                                </m:mr>
                                <m:m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6" name="Rectangle 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72537" y="4110684"/>
                    <a:ext cx="784702" cy="1012457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/>
                  <p:cNvSpPr/>
                  <p:nvPr/>
                </p:nvSpPr>
                <p:spPr>
                  <a:xfrm>
                    <a:off x="3724937" y="4263084"/>
                    <a:ext cx="784702" cy="101245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de-CH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de-CH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e>
                                        <m:r>
                                          <a:rPr lang="de-CH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eqArr>
                                  </m:e>
                                </m:mr>
                                <m:m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7" name="Rectangle 4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4937" y="4263084"/>
                    <a:ext cx="784702" cy="1012457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/>
                  <p:cNvSpPr/>
                  <p:nvPr/>
                </p:nvSpPr>
                <p:spPr>
                  <a:xfrm>
                    <a:off x="3877337" y="4415484"/>
                    <a:ext cx="784702" cy="101245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de-CH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de-CH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e>
                                        <m:r>
                                          <a:rPr lang="de-CH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eqArr>
                                  </m:e>
                                </m:mr>
                                <m:m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8" name="Rectangle 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7337" y="4415484"/>
                    <a:ext cx="784702" cy="1012457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Rectangle 48"/>
                  <p:cNvSpPr/>
                  <p:nvPr/>
                </p:nvSpPr>
                <p:spPr>
                  <a:xfrm>
                    <a:off x="2952121" y="4476531"/>
                    <a:ext cx="784702" cy="101245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de-CH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de-CH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e>
                                        <m:r>
                                          <a:rPr lang="de-CH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eqArr>
                                  </m:e>
                                </m:mr>
                                <m:m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9" name="Rectangle 4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52121" y="4476531"/>
                    <a:ext cx="784702" cy="1012457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Rectangle 49"/>
                  <p:cNvSpPr/>
                  <p:nvPr/>
                </p:nvSpPr>
                <p:spPr>
                  <a:xfrm>
                    <a:off x="3104521" y="4628931"/>
                    <a:ext cx="784702" cy="101245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de-CH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de-CH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e>
                                        <m:r>
                                          <a:rPr lang="de-CH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eqArr>
                                  </m:e>
                                </m:mr>
                                <m:m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0" name="Rectangle 4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4521" y="4628931"/>
                    <a:ext cx="784702" cy="1012457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Rectangle 50"/>
                  <p:cNvSpPr/>
                  <p:nvPr/>
                </p:nvSpPr>
                <p:spPr>
                  <a:xfrm>
                    <a:off x="3256921" y="4781331"/>
                    <a:ext cx="784702" cy="101245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de-CH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de-CH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e>
                                        <m:r>
                                          <a:rPr lang="de-CH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eqArr>
                                  </m:e>
                                </m:mr>
                                <m:m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1" name="Rectangle 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6921" y="4781331"/>
                    <a:ext cx="784702" cy="1012457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Rectangle 51"/>
                  <p:cNvSpPr/>
                  <p:nvPr/>
                </p:nvSpPr>
                <p:spPr>
                  <a:xfrm>
                    <a:off x="3409321" y="4933731"/>
                    <a:ext cx="784702" cy="101245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de-CH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de-CH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e>
                                        <m:r>
                                          <a:rPr lang="de-CH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eqArr>
                                  </m:e>
                                </m:mr>
                                <m:m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2" name="Rectangle 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9321" y="4933731"/>
                    <a:ext cx="784702" cy="1012457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Rectangle 52"/>
                  <p:cNvSpPr/>
                  <p:nvPr/>
                </p:nvSpPr>
                <p:spPr>
                  <a:xfrm>
                    <a:off x="3561721" y="5086131"/>
                    <a:ext cx="784702" cy="101245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de-CH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de-CH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e>
                                        <m:r>
                                          <a:rPr lang="de-CH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eqArr>
                                  </m:e>
                                </m:mr>
                                <m:m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3" name="Rectangle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61721" y="5086131"/>
                    <a:ext cx="784702" cy="1012457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68" name="TextBox 67"/>
          <p:cNvSpPr txBox="1"/>
          <p:nvPr/>
        </p:nvSpPr>
        <p:spPr>
          <a:xfrm>
            <a:off x="1107536" y="6093471"/>
            <a:ext cx="1433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321797" y="6060822"/>
            <a:ext cx="1433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935217" y="6060822"/>
            <a:ext cx="1433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81471" y="1654562"/>
            <a:ext cx="1116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de-CH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  <a:r>
              <a:rPr lang="de-CH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05832" y="3813618"/>
            <a:ext cx="1412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de-CH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de-CH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  <a:r>
              <a:rPr lang="de-CH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3" name="Picture 9" descr="https://www.analyticsvidhya.com/wp-content/uploads/2015/01/ROC.png"/>
          <p:cNvPicPr>
            <a:picLocks noChangeAspect="1" noChangeArrowheads="1"/>
          </p:cNvPicPr>
          <p:nvPr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889" y="2690520"/>
            <a:ext cx="1668768" cy="1019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613694"/>
              </p:ext>
            </p:extLst>
          </p:nvPr>
        </p:nvGraphicFramePr>
        <p:xfrm>
          <a:off x="7999850" y="4523295"/>
          <a:ext cx="1584846" cy="779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282">
                  <a:extLst>
                    <a:ext uri="{9D8B030D-6E8A-4147-A177-3AD203B41FA5}">
                      <a16:colId xmlns:a16="http://schemas.microsoft.com/office/drawing/2014/main" val="1840183488"/>
                    </a:ext>
                  </a:extLst>
                </a:gridCol>
                <a:gridCol w="528282">
                  <a:extLst>
                    <a:ext uri="{9D8B030D-6E8A-4147-A177-3AD203B41FA5}">
                      <a16:colId xmlns:a16="http://schemas.microsoft.com/office/drawing/2014/main" val="349716747"/>
                    </a:ext>
                  </a:extLst>
                </a:gridCol>
                <a:gridCol w="528282">
                  <a:extLst>
                    <a:ext uri="{9D8B030D-6E8A-4147-A177-3AD203B41FA5}">
                      <a16:colId xmlns:a16="http://schemas.microsoft.com/office/drawing/2014/main" val="3703700323"/>
                    </a:ext>
                  </a:extLst>
                </a:gridCol>
              </a:tblGrid>
              <a:tr h="364568">
                <a:tc>
                  <a:txBody>
                    <a:bodyPr/>
                    <a:lstStyle/>
                    <a:p>
                      <a:r>
                        <a:rPr lang="de-CH" sz="1000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Open Sans" panose="020B0606030504020204" pitchFamily="34" charset="0"/>
                          <a:cs typeface="Arial" panose="020B0604020202020204" pitchFamily="34" charset="0"/>
                        </a:rPr>
                        <a:t>Sensitivity</a:t>
                      </a:r>
                      <a:endParaRPr lang="en-US" sz="1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Open Sans" panose="020B0606030504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7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Open Sans" panose="020B0606030504020204" pitchFamily="34" charset="0"/>
                          <a:cs typeface="Arial" panose="020B0604020202020204" pitchFamily="34" charset="0"/>
                        </a:rPr>
                        <a:t>Specificity</a:t>
                      </a:r>
                      <a:r>
                        <a:rPr lang="de-CH" sz="10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Open Sans" panose="020B0606030504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Open Sans" panose="020B0606030504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7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Open Sans" panose="020B0606030504020204" pitchFamily="34" charset="0"/>
                          <a:cs typeface="Arial" panose="020B0604020202020204" pitchFamily="34" charset="0"/>
                        </a:rPr>
                        <a:t>Accuracy</a:t>
                      </a:r>
                      <a:endParaRPr lang="en-US" sz="1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Open Sans" panose="020B0606030504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7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823690"/>
                  </a:ext>
                </a:extLst>
              </a:tr>
              <a:tr h="3831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0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Open Sans" panose="020B0606030504020204" pitchFamily="34" charset="0"/>
                          <a:cs typeface="Arial" panose="020B0604020202020204" pitchFamily="34" charset="0"/>
                        </a:rPr>
                        <a:t>92 </a:t>
                      </a:r>
                      <a:r>
                        <a:rPr lang="de-CH" sz="10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Open Sans" panose="020B0606030504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sz="1000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Open Sans" panose="020B0606030504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B2C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0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Open Sans" panose="020B0606030504020204" pitchFamily="34" charset="0"/>
                          <a:cs typeface="Arial" panose="020B0604020202020204" pitchFamily="34" charset="0"/>
                        </a:rPr>
                        <a:t>83</a:t>
                      </a:r>
                      <a:r>
                        <a:rPr lang="de-CH" sz="10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Open Sans" panose="020B0606030504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CH" sz="10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Open Sans" panose="020B0606030504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sz="1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Open Sans" panose="020B0606030504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B2C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0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Open Sans" panose="020B0606030504020204" pitchFamily="34" charset="0"/>
                          <a:cs typeface="Arial" panose="020B0604020202020204" pitchFamily="34" charset="0"/>
                        </a:rPr>
                        <a:t>88</a:t>
                      </a:r>
                      <a:r>
                        <a:rPr lang="de-CH" sz="10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Open Sans" panose="020B0606030504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CH" sz="10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Open Sans" panose="020B0606030504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sz="1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Open Sans" panose="020B0606030504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B2C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404267"/>
                  </a:ext>
                </a:extLst>
              </a:tr>
            </a:tbl>
          </a:graphicData>
        </a:graphic>
      </p:graphicFrame>
      <p:sp>
        <p:nvSpPr>
          <p:cNvPr id="77" name="TextBox 76"/>
          <p:cNvSpPr txBox="1"/>
          <p:nvPr/>
        </p:nvSpPr>
        <p:spPr>
          <a:xfrm>
            <a:off x="8347252" y="6016989"/>
            <a:ext cx="1433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89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728494" y="3739213"/>
            <a:ext cx="8424936" cy="1128480"/>
            <a:chOff x="704528" y="3966384"/>
            <a:chExt cx="8424936" cy="112848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528" y="4365104"/>
              <a:ext cx="8424936" cy="72976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3260811" y="3966384"/>
              <a:ext cx="42550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Train &amp; Validation &amp; Test</a:t>
              </a:r>
              <a:endPara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09822" y="1159522"/>
            <a:ext cx="8424936" cy="1048182"/>
            <a:chOff x="704528" y="1948770"/>
            <a:chExt cx="8424936" cy="1048182"/>
          </a:xfrm>
        </p:grpSpPr>
        <p:grpSp>
          <p:nvGrpSpPr>
            <p:cNvPr id="17" name="Group 16"/>
            <p:cNvGrpSpPr/>
            <p:nvPr/>
          </p:nvGrpSpPr>
          <p:grpSpPr>
            <a:xfrm>
              <a:off x="704528" y="2348880"/>
              <a:ext cx="8424936" cy="648072"/>
              <a:chOff x="704528" y="3068960"/>
              <a:chExt cx="7199311" cy="576064"/>
            </a:xfrm>
          </p:grpSpPr>
          <p:sp>
            <p:nvSpPr>
              <p:cNvPr id="14" name="Rectangle 13"/>
              <p:cNvSpPr/>
              <p:nvPr/>
            </p:nvSpPr>
            <p:spPr bwMode="auto">
              <a:xfrm>
                <a:off x="704528" y="3068960"/>
                <a:ext cx="4320480" cy="576064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900" b="1" i="0" u="none" strike="noStrike" cap="none" normalizeH="0" baseline="0" smtClean="0">
                  <a:ln>
                    <a:noFill/>
                  </a:ln>
                  <a:solidFill>
                    <a:srgbClr val="193B5C"/>
                  </a:solidFill>
                  <a:effectLst/>
                  <a:latin typeface="MetaPlusBlack" pitchFamily="1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5026497" y="3068960"/>
                <a:ext cx="1438671" cy="576064"/>
              </a:xfrm>
              <a:prstGeom prst="rect">
                <a:avLst/>
              </a:prstGeom>
              <a:solidFill>
                <a:srgbClr val="0800B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900" b="1" i="0" u="none" strike="noStrike" cap="none" normalizeH="0" baseline="0" smtClean="0">
                  <a:ln>
                    <a:noFill/>
                  </a:ln>
                  <a:solidFill>
                    <a:srgbClr val="193B5C"/>
                  </a:solidFill>
                  <a:effectLst/>
                  <a:latin typeface="MetaPlusBlack" pitchFamily="1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 bwMode="auto">
              <a:xfrm>
                <a:off x="6465168" y="3068960"/>
                <a:ext cx="1438671" cy="576064"/>
              </a:xfrm>
              <a:prstGeom prst="rect">
                <a:avLst/>
              </a:prstGeom>
              <a:solidFill>
                <a:srgbClr val="C7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900" b="1" i="0" u="none" strike="noStrike" cap="none" normalizeH="0" baseline="0" smtClean="0">
                  <a:ln>
                    <a:noFill/>
                  </a:ln>
                  <a:solidFill>
                    <a:srgbClr val="193B5C"/>
                  </a:solidFill>
                  <a:effectLst/>
                  <a:latin typeface="MetaPlusBlack" pitchFamily="1" charset="0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2576736" y="1948770"/>
              <a:ext cx="33123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Train</a:t>
              </a:r>
              <a:endPara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804823" y="1948770"/>
              <a:ext cx="16360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Validation</a:t>
              </a:r>
              <a:endPara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797146" y="1948770"/>
              <a:ext cx="79502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</a:t>
              </a:r>
              <a:endPara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2" name="Straight Arrow Connector 21"/>
          <p:cNvCxnSpPr/>
          <p:nvPr/>
        </p:nvCxnSpPr>
        <p:spPr bwMode="auto">
          <a:xfrm flipV="1">
            <a:off x="560512" y="1268760"/>
            <a:ext cx="0" cy="475252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Box 25"/>
          <p:cNvSpPr txBox="1"/>
          <p:nvPr/>
        </p:nvSpPr>
        <p:spPr>
          <a:xfrm rot="16200000">
            <a:off x="-723642" y="2794511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US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 bwMode="auto">
          <a:xfrm>
            <a:off x="632521" y="269776"/>
            <a:ext cx="7992888" cy="107099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9pPr>
          </a:lstStyle>
          <a:p>
            <a:r>
              <a:rPr lang="en-US" kern="0" dirty="0" smtClean="0">
                <a:solidFill>
                  <a:srgbClr val="336699"/>
                </a:solidFill>
              </a:rPr>
              <a:t>Evaluation </a:t>
            </a:r>
            <a:r>
              <a:rPr lang="en-US" kern="0" dirty="0" smtClean="0"/>
              <a:t> Dependencies Based on Empirical Data	</a:t>
            </a:r>
            <a:endParaRPr lang="en-US" kern="0" dirty="0"/>
          </a:p>
        </p:txBody>
      </p:sp>
      <p:sp>
        <p:nvSpPr>
          <p:cNvPr id="2" name="Rectangle 1"/>
          <p:cNvSpPr/>
          <p:nvPr/>
        </p:nvSpPr>
        <p:spPr>
          <a:xfrm>
            <a:off x="656135" y="2293945"/>
            <a:ext cx="84813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Randomly split your dataset into a training set, a validation set and a test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Due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to the large size of the validation and the test set, the estimation of the generalization error is accurate enough to be used for model selection and model assessment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709822" y="4962838"/>
            <a:ext cx="76560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May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not be able to aﬀord sacriﬁcing a large fraction of the available data for validation and testing.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Instead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one can use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cross-validation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bootstrapping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 rot="16200000">
            <a:off x="-738869" y="564602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 rot="16200000">
            <a:off x="-649516" y="4934749"/>
            <a:ext cx="2160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  <a:endParaRPr lang="en-US" sz="9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13040" y="6125973"/>
            <a:ext cx="4953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dirty="0" err="1" smtClean="0">
                <a:latin typeface="Arial" panose="020B0604020202020204" pitchFamily="34" charset="0"/>
              </a:rPr>
              <a:t>Buhmann</a:t>
            </a:r>
            <a:r>
              <a:rPr lang="en-US" sz="800" dirty="0" smtClean="0">
                <a:latin typeface="Arial" panose="020B0604020202020204" pitchFamily="34" charset="0"/>
              </a:rPr>
              <a:t>, Joachim, “Machine Learning." </a:t>
            </a:r>
            <a:r>
              <a:rPr lang="en-US" sz="800" i="1" dirty="0" smtClean="0">
                <a:latin typeface="Arial" panose="020B0604020202020204" pitchFamily="34" charset="0"/>
              </a:rPr>
              <a:t>ETH Zurich</a:t>
            </a:r>
            <a:r>
              <a:rPr lang="en-US" sz="800" i="1" dirty="0">
                <a:latin typeface="Arial" panose="020B0604020202020204" pitchFamily="34" charset="0"/>
              </a:rPr>
              <a:t>.</a:t>
            </a:r>
            <a:r>
              <a:rPr lang="en-US" sz="800" i="1" dirty="0" smtClean="0">
                <a:latin typeface="Arial" panose="020B0604020202020204" pitchFamily="34" charset="0"/>
              </a:rPr>
              <a:t> 2016</a:t>
            </a:r>
            <a:r>
              <a:rPr lang="en-US" sz="800" dirty="0" smtClean="0">
                <a:latin typeface="Arial" panose="020B0604020202020204" pitchFamily="34" charset="0"/>
              </a:rPr>
              <a:t>. Lecture</a:t>
            </a:r>
            <a:endParaRPr lang="en-US" sz="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69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Numerical</a:t>
            </a:r>
            <a:r>
              <a:rPr lang="de-CH" dirty="0" smtClean="0"/>
              <a:t> </a:t>
            </a:r>
            <a:r>
              <a:rPr lang="de-CH" dirty="0" err="1" smtClean="0"/>
              <a:t>Estimation</a:t>
            </a:r>
            <a:r>
              <a:rPr lang="de-CH" dirty="0" smtClean="0"/>
              <a:t> </a:t>
            </a:r>
            <a:r>
              <a:rPr lang="de-CH" dirty="0" err="1" smtClean="0"/>
              <a:t>Techniques</a:t>
            </a:r>
            <a:r>
              <a:rPr lang="de-CH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521" y="1700808"/>
            <a:ext cx="7734300" cy="4000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13040" y="6125973"/>
            <a:ext cx="4953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dirty="0" err="1" smtClean="0">
                <a:latin typeface="Arial" panose="020B0604020202020204" pitchFamily="34" charset="0"/>
              </a:rPr>
              <a:t>Buhmann</a:t>
            </a:r>
            <a:r>
              <a:rPr lang="en-US" sz="800" dirty="0" smtClean="0">
                <a:latin typeface="Arial" panose="020B0604020202020204" pitchFamily="34" charset="0"/>
              </a:rPr>
              <a:t>, Joachim, “Machine Learning." </a:t>
            </a:r>
            <a:r>
              <a:rPr lang="en-US" sz="800" i="1" dirty="0" smtClean="0">
                <a:latin typeface="Arial" panose="020B0604020202020204" pitchFamily="34" charset="0"/>
              </a:rPr>
              <a:t>ETH Zurich</a:t>
            </a:r>
            <a:r>
              <a:rPr lang="en-US" sz="800" i="1" dirty="0">
                <a:latin typeface="Arial" panose="020B0604020202020204" pitchFamily="34" charset="0"/>
              </a:rPr>
              <a:t>.</a:t>
            </a:r>
            <a:r>
              <a:rPr lang="en-US" sz="800" i="1" dirty="0" smtClean="0">
                <a:latin typeface="Arial" panose="020B0604020202020204" pitchFamily="34" charset="0"/>
              </a:rPr>
              <a:t> 2016</a:t>
            </a:r>
            <a:r>
              <a:rPr lang="en-US" sz="800" dirty="0" smtClean="0">
                <a:latin typeface="Arial" panose="020B0604020202020204" pitchFamily="34" charset="0"/>
              </a:rPr>
              <a:t>. Lecture</a:t>
            </a:r>
            <a:endParaRPr lang="en-US" sz="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85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de-CH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de-CH" dirty="0" smtClean="0"/>
                  <a:t>-</a:t>
                </a:r>
                <a:r>
                  <a:rPr lang="de-CH" dirty="0" err="1" smtClean="0"/>
                  <a:t>Fold</a:t>
                </a:r>
                <a:r>
                  <a:rPr lang="de-CH" dirty="0" smtClean="0"/>
                  <a:t> Cross-Validation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192" y="1052736"/>
            <a:ext cx="7439546" cy="538920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313040" y="6125973"/>
            <a:ext cx="4953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dirty="0" err="1" smtClean="0">
                <a:latin typeface="Arial" panose="020B0604020202020204" pitchFamily="34" charset="0"/>
              </a:rPr>
              <a:t>Buhmann</a:t>
            </a:r>
            <a:r>
              <a:rPr lang="en-US" sz="800" dirty="0" smtClean="0">
                <a:latin typeface="Arial" panose="020B0604020202020204" pitchFamily="34" charset="0"/>
              </a:rPr>
              <a:t>, Joachim, “Machine Learning." </a:t>
            </a:r>
            <a:r>
              <a:rPr lang="en-US" sz="800" i="1" dirty="0" smtClean="0">
                <a:latin typeface="Arial" panose="020B0604020202020204" pitchFamily="34" charset="0"/>
              </a:rPr>
              <a:t>ETH Zurich</a:t>
            </a:r>
            <a:r>
              <a:rPr lang="en-US" sz="800" i="1" dirty="0">
                <a:latin typeface="Arial" panose="020B0604020202020204" pitchFamily="34" charset="0"/>
              </a:rPr>
              <a:t>.</a:t>
            </a:r>
            <a:r>
              <a:rPr lang="en-US" sz="800" i="1" dirty="0" smtClean="0">
                <a:latin typeface="Arial" panose="020B0604020202020204" pitchFamily="34" charset="0"/>
              </a:rPr>
              <a:t> 2016</a:t>
            </a:r>
            <a:r>
              <a:rPr lang="en-US" sz="800" dirty="0" smtClean="0">
                <a:latin typeface="Arial" panose="020B0604020202020204" pitchFamily="34" charset="0"/>
              </a:rPr>
              <a:t>. Lecture</a:t>
            </a:r>
            <a:endParaRPr lang="en-US" sz="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90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2560" y="620688"/>
            <a:ext cx="7560840" cy="561844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13040" y="6239128"/>
            <a:ext cx="4953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dirty="0" err="1" smtClean="0">
                <a:latin typeface="Arial" panose="020B0604020202020204" pitchFamily="34" charset="0"/>
              </a:rPr>
              <a:t>Buhmann</a:t>
            </a:r>
            <a:r>
              <a:rPr lang="en-US" sz="800" dirty="0" smtClean="0">
                <a:latin typeface="Arial" panose="020B0604020202020204" pitchFamily="34" charset="0"/>
              </a:rPr>
              <a:t>, Joachim, “Machine Learning." </a:t>
            </a:r>
            <a:r>
              <a:rPr lang="en-US" sz="800" i="1" dirty="0" smtClean="0">
                <a:latin typeface="Arial" panose="020B0604020202020204" pitchFamily="34" charset="0"/>
              </a:rPr>
              <a:t>ETH Zurich</a:t>
            </a:r>
            <a:r>
              <a:rPr lang="en-US" sz="800" i="1" dirty="0">
                <a:latin typeface="Arial" panose="020B0604020202020204" pitchFamily="34" charset="0"/>
              </a:rPr>
              <a:t>.</a:t>
            </a:r>
            <a:r>
              <a:rPr lang="en-US" sz="800" i="1" dirty="0" smtClean="0">
                <a:latin typeface="Arial" panose="020B0604020202020204" pitchFamily="34" charset="0"/>
              </a:rPr>
              <a:t> 2016</a:t>
            </a:r>
            <a:r>
              <a:rPr lang="en-US" sz="800" dirty="0" smtClean="0">
                <a:latin typeface="Arial" panose="020B0604020202020204" pitchFamily="34" charset="0"/>
              </a:rPr>
              <a:t>. Lecture</a:t>
            </a:r>
            <a:endParaRPr lang="en-US" sz="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37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de-CH" i="1" dirty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de-CH" dirty="0"/>
                  <a:t>-</a:t>
                </a:r>
                <a:r>
                  <a:rPr lang="de-CH" dirty="0" err="1"/>
                  <a:t>Fold</a:t>
                </a:r>
                <a:r>
                  <a:rPr lang="de-CH" dirty="0"/>
                  <a:t> Cross-Validation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6184" y="1052736"/>
            <a:ext cx="7425562" cy="526975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36576" y="6214768"/>
            <a:ext cx="4953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dirty="0" err="1" smtClean="0">
                <a:latin typeface="Arial" panose="020B0604020202020204" pitchFamily="34" charset="0"/>
              </a:rPr>
              <a:t>Buhmann</a:t>
            </a:r>
            <a:r>
              <a:rPr lang="en-US" sz="800" dirty="0" smtClean="0">
                <a:latin typeface="Arial" panose="020B0604020202020204" pitchFamily="34" charset="0"/>
              </a:rPr>
              <a:t>, Joachim, “Machine Learning." </a:t>
            </a:r>
            <a:r>
              <a:rPr lang="en-US" sz="800" i="1" dirty="0" smtClean="0">
                <a:latin typeface="Arial" panose="020B0604020202020204" pitchFamily="34" charset="0"/>
              </a:rPr>
              <a:t>ETH Zurich</a:t>
            </a:r>
            <a:r>
              <a:rPr lang="en-US" sz="800" i="1" dirty="0">
                <a:latin typeface="Arial" panose="020B0604020202020204" pitchFamily="34" charset="0"/>
              </a:rPr>
              <a:t>.</a:t>
            </a:r>
            <a:r>
              <a:rPr lang="en-US" sz="800" i="1" dirty="0" smtClean="0">
                <a:latin typeface="Arial" panose="020B0604020202020204" pitchFamily="34" charset="0"/>
              </a:rPr>
              <a:t> 2016</a:t>
            </a:r>
            <a:r>
              <a:rPr lang="en-US" sz="800" dirty="0" smtClean="0">
                <a:latin typeface="Arial" panose="020B0604020202020204" pitchFamily="34" charset="0"/>
              </a:rPr>
              <a:t>. Lecture</a:t>
            </a:r>
            <a:endParaRPr lang="en-US" sz="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64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Literature</a:t>
            </a:r>
            <a:r>
              <a:rPr lang="de-CH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Bishop, Christopher M. </a:t>
            </a:r>
            <a:r>
              <a:rPr lang="en-US" i="1" dirty="0"/>
              <a:t>Pattern recognition and machine learning</a:t>
            </a:r>
            <a:r>
              <a:rPr lang="en-US" dirty="0"/>
              <a:t>. springer, 2006.</a:t>
            </a:r>
          </a:p>
          <a:p>
            <a:r>
              <a:rPr lang="en-US" dirty="0" err="1"/>
              <a:t>Duda</a:t>
            </a:r>
            <a:r>
              <a:rPr lang="en-US" dirty="0"/>
              <a:t>, Richard O., Peter E. Hart, and David G. Stork. </a:t>
            </a:r>
            <a:r>
              <a:rPr lang="en-US" i="1" dirty="0"/>
              <a:t>Pattern classification</a:t>
            </a:r>
            <a:r>
              <a:rPr lang="en-US" dirty="0"/>
              <a:t>. John Wiley &amp; Sons, 2012.</a:t>
            </a:r>
          </a:p>
          <a:p>
            <a:r>
              <a:rPr lang="en-US" dirty="0"/>
              <a:t>Friedman, Jerome, Trevor Hastie, and Robert </a:t>
            </a:r>
            <a:r>
              <a:rPr lang="en-US" dirty="0" err="1"/>
              <a:t>Tibshirani</a:t>
            </a:r>
            <a:r>
              <a:rPr lang="en-US" dirty="0"/>
              <a:t>. </a:t>
            </a:r>
            <a:r>
              <a:rPr lang="en-US" i="1" dirty="0"/>
              <a:t>The elements of statistical learning</a:t>
            </a:r>
            <a:r>
              <a:rPr lang="en-US" dirty="0"/>
              <a:t>. Vol. 1. New York: Springer series in statistics, 2001.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72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2640" y="2348880"/>
            <a:ext cx="53285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4171A"/>
                </a:solidFill>
                <a:latin typeface="Segoe UI" panose="020B0502040204020203" pitchFamily="34" charset="0"/>
              </a:rPr>
              <a:t>Big data is like teenage sex: everyone talks about it, nobody really knows how to do it, everyone thinks </a:t>
            </a:r>
            <a:r>
              <a:rPr lang="en-US" dirty="0" smtClean="0">
                <a:solidFill>
                  <a:srgbClr val="14171A"/>
                </a:solidFill>
                <a:latin typeface="Segoe UI" panose="020B0502040204020203" pitchFamily="34" charset="0"/>
              </a:rPr>
              <a:t>everyone else is doing it, so everyone claims they are doing it...</a:t>
            </a:r>
          </a:p>
          <a:p>
            <a:r>
              <a:rPr lang="en-US" dirty="0">
                <a:solidFill>
                  <a:srgbClr val="14171A"/>
                </a:solidFill>
                <a:latin typeface="Segoe UI" panose="020B0502040204020203" pitchFamily="34" charset="0"/>
              </a:rPr>
              <a:t>	</a:t>
            </a:r>
            <a:r>
              <a:rPr lang="en-US" dirty="0" smtClean="0">
                <a:solidFill>
                  <a:srgbClr val="14171A"/>
                </a:solidFill>
                <a:latin typeface="Segoe UI" panose="020B0502040204020203" pitchFamily="34" charset="0"/>
              </a:rPr>
              <a:t>		</a:t>
            </a:r>
          </a:p>
          <a:p>
            <a:r>
              <a:rPr lang="en-US" i="1" dirty="0">
                <a:solidFill>
                  <a:srgbClr val="14171A"/>
                </a:solidFill>
                <a:latin typeface="Segoe UI" panose="020B0502040204020203" pitchFamily="34" charset="0"/>
              </a:rPr>
              <a:t>	</a:t>
            </a:r>
            <a:r>
              <a:rPr lang="en-US" i="1" dirty="0" smtClean="0">
                <a:solidFill>
                  <a:srgbClr val="14171A"/>
                </a:solidFill>
                <a:latin typeface="Segoe UI" panose="020B0502040204020203" pitchFamily="34" charset="0"/>
              </a:rPr>
              <a:t>			Dan </a:t>
            </a:r>
            <a:r>
              <a:rPr lang="en-US" i="1" dirty="0" err="1" smtClean="0">
                <a:solidFill>
                  <a:srgbClr val="14171A"/>
                </a:solidFill>
                <a:latin typeface="Segoe UI" panose="020B0502040204020203" pitchFamily="34" charset="0"/>
              </a:rPr>
              <a:t>Ariely</a:t>
            </a:r>
            <a:r>
              <a:rPr lang="en-US" i="1" dirty="0" smtClean="0">
                <a:solidFill>
                  <a:srgbClr val="14171A"/>
                </a:solidFill>
                <a:latin typeface="Segoe UI" panose="020B0502040204020203" pitchFamily="34" charset="0"/>
              </a:rPr>
              <a:t>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263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Machine</a:t>
            </a:r>
            <a:r>
              <a:rPr lang="de-CH" dirty="0"/>
              <a:t> Learning?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0053" y="1700808"/>
            <a:ext cx="6377823" cy="384988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40053" y="5935493"/>
            <a:ext cx="4953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latin typeface="Arial" panose="020B0604020202020204" pitchFamily="34" charset="0"/>
              </a:rPr>
              <a:t>Roach, Jay, Mike Myers, and Elizabeth Hurley. "Austin powers: International man of mystery." </a:t>
            </a:r>
            <a:r>
              <a:rPr lang="en-US" sz="800" i="1" dirty="0">
                <a:latin typeface="Arial" panose="020B0604020202020204" pitchFamily="34" charset="0"/>
              </a:rPr>
              <a:t>United States: New Line Cinema</a:t>
            </a:r>
            <a:r>
              <a:rPr lang="en-US" sz="800" dirty="0">
                <a:latin typeface="Arial" panose="020B0604020202020204" pitchFamily="34" charset="0"/>
              </a:rPr>
              <a:t> (1997).</a:t>
            </a:r>
            <a:endParaRPr lang="en-US" sz="80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26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What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Machine</a:t>
            </a:r>
            <a:r>
              <a:rPr lang="de-CH" dirty="0" smtClean="0"/>
              <a:t> Learning?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760" y="1196752"/>
            <a:ext cx="6892409" cy="479410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60147" y="6093296"/>
            <a:ext cx="4953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dirty="0" err="1">
                <a:latin typeface="Arial" panose="020B0604020202020204" pitchFamily="34" charset="0"/>
              </a:rPr>
              <a:t>Venugopalan</a:t>
            </a:r>
            <a:r>
              <a:rPr lang="en-US" sz="800" dirty="0">
                <a:latin typeface="Arial" panose="020B0604020202020204" pitchFamily="34" charset="0"/>
              </a:rPr>
              <a:t>, </a:t>
            </a:r>
            <a:r>
              <a:rPr lang="en-US" sz="800" dirty="0" err="1">
                <a:latin typeface="Arial" panose="020B0604020202020204" pitchFamily="34" charset="0"/>
              </a:rPr>
              <a:t>Subhashini</a:t>
            </a:r>
            <a:r>
              <a:rPr lang="en-US" sz="800" dirty="0">
                <a:latin typeface="Arial" panose="020B0604020202020204" pitchFamily="34" charset="0"/>
              </a:rPr>
              <a:t>, et al. "Translating videos to natural language using deep recurrent neural networks." </a:t>
            </a:r>
            <a:r>
              <a:rPr lang="en-US" sz="800" i="1" dirty="0" err="1">
                <a:latin typeface="Arial" panose="020B0604020202020204" pitchFamily="34" charset="0"/>
              </a:rPr>
              <a:t>arXiv</a:t>
            </a:r>
            <a:r>
              <a:rPr lang="en-US" sz="800" i="1" dirty="0">
                <a:latin typeface="Arial" panose="020B0604020202020204" pitchFamily="34" charset="0"/>
              </a:rPr>
              <a:t> preprint arXiv:1412.4729</a:t>
            </a:r>
            <a:r>
              <a:rPr lang="en-US" sz="800" dirty="0">
                <a:latin typeface="Arial" panose="020B0604020202020204" pitchFamily="34" charset="0"/>
              </a:rPr>
              <a:t> (2014).</a:t>
            </a:r>
            <a:endParaRPr lang="en-US" sz="80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59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270380" y="1124744"/>
            <a:ext cx="7083624" cy="2713540"/>
            <a:chOff x="1272153" y="620688"/>
            <a:chExt cx="7083624" cy="2713540"/>
          </a:xfrm>
        </p:grpSpPr>
        <p:grpSp>
          <p:nvGrpSpPr>
            <p:cNvPr id="5" name="Group 4"/>
            <p:cNvGrpSpPr/>
            <p:nvPr/>
          </p:nvGrpSpPr>
          <p:grpSpPr>
            <a:xfrm>
              <a:off x="2360712" y="620688"/>
              <a:ext cx="5995065" cy="2713540"/>
              <a:chOff x="2216696" y="1628800"/>
              <a:chExt cx="5995065" cy="2713540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16696" y="2375178"/>
                <a:ext cx="2079032" cy="1168152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8744" y="1628800"/>
                <a:ext cx="1922356" cy="1080120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04728" y="3117164"/>
                <a:ext cx="2442647" cy="1225176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6627585" y="2297534"/>
                <a:ext cx="1584176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0" dirty="0" smtClean="0"/>
                  <a:t>ƒ</a:t>
                </a:r>
                <a:endParaRPr lang="en-US" sz="80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307415" y="2219891"/>
                <a:ext cx="1224136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0" dirty="0" smtClean="0"/>
                  <a:t>→</a:t>
                </a:r>
                <a:endParaRPr lang="en-US" sz="8000" dirty="0"/>
              </a:p>
            </p:txBody>
          </p:sp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08668" y="2311753"/>
                <a:ext cx="1850730" cy="1231577"/>
              </a:xfrm>
              <a:prstGeom prst="rect">
                <a:avLst/>
              </a:prstGeom>
            </p:spPr>
          </p:pic>
        </p:grpSp>
        <p:sp>
          <p:nvSpPr>
            <p:cNvPr id="25" name="TextBox 24"/>
            <p:cNvSpPr txBox="1"/>
            <p:nvPr/>
          </p:nvSpPr>
          <p:spPr>
            <a:xfrm rot="16200000">
              <a:off x="358261" y="1720308"/>
              <a:ext cx="2289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LEARNING </a:t>
              </a:r>
              <a:endParaRPr lang="en-US" dirty="0">
                <a:latin typeface="+mj-lt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264010" y="4131841"/>
            <a:ext cx="7354001" cy="2289449"/>
            <a:chOff x="1265783" y="3627785"/>
            <a:chExt cx="7354001" cy="2289449"/>
          </a:xfrm>
        </p:grpSpPr>
        <p:grpSp>
          <p:nvGrpSpPr>
            <p:cNvPr id="21" name="Group 20"/>
            <p:cNvGrpSpPr/>
            <p:nvPr/>
          </p:nvGrpSpPr>
          <p:grpSpPr>
            <a:xfrm>
              <a:off x="2432720" y="4110791"/>
              <a:ext cx="6187064" cy="1323439"/>
              <a:chOff x="1064567" y="3952405"/>
              <a:chExt cx="6187064" cy="1323439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1064567" y="3952405"/>
                <a:ext cx="520297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0" dirty="0" smtClean="0"/>
                  <a:t>ƒ(      )</a:t>
                </a:r>
                <a:endParaRPr lang="en-US" sz="8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038187" y="4212107"/>
                    <a:ext cx="767839" cy="92333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6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en-US" sz="6000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8187" y="4212107"/>
                    <a:ext cx="767839" cy="92333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" name="TextBox 18"/>
              <p:cNvSpPr txBox="1"/>
              <p:nvPr/>
            </p:nvSpPr>
            <p:spPr>
              <a:xfrm>
                <a:off x="5091391" y="4278021"/>
                <a:ext cx="216024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 smtClean="0">
                    <a:latin typeface="+mj-lt"/>
                  </a:rPr>
                  <a:t>“CAT”</a:t>
                </a:r>
                <a:endParaRPr lang="en-US" sz="5400" dirty="0">
                  <a:latin typeface="+mj-lt"/>
                </a:endParaRPr>
              </a:p>
            </p:txBody>
          </p:sp>
        </p:grp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84826" y="4148127"/>
              <a:ext cx="1452191" cy="1560858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 rot="16200000">
              <a:off x="351891" y="4541677"/>
              <a:ext cx="2289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PREDICTION</a:t>
              </a:r>
              <a:endParaRPr lang="en-US" dirty="0">
                <a:latin typeface="+mj-lt"/>
              </a:endParaRPr>
            </a:p>
          </p:txBody>
        </p:sp>
      </p:grp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632521" y="269776"/>
            <a:ext cx="7992888" cy="1070992"/>
          </a:xfrm>
        </p:spPr>
        <p:txBody>
          <a:bodyPr/>
          <a:lstStyle/>
          <a:p>
            <a:r>
              <a:rPr lang="de-CH" dirty="0" err="1" smtClean="0"/>
              <a:t>What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Machine</a:t>
            </a:r>
            <a:r>
              <a:rPr lang="de-CH" dirty="0" smtClean="0"/>
              <a:t> Learning?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72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12" y="1196752"/>
            <a:ext cx="8362415" cy="478650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4098587" y="6199282"/>
            <a:ext cx="10882466" cy="1616083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2514966" rtl="0" eaLnBrk="1" latinLnBrk="0" hangingPunct="1">
              <a:defRPr sz="49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57483" algn="l" defTabSz="2514966" rtl="0" eaLnBrk="1" latinLnBrk="0" hangingPunct="1">
              <a:defRPr sz="49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514966" algn="l" defTabSz="2514966" rtl="0" eaLnBrk="1" latinLnBrk="0" hangingPunct="1">
              <a:defRPr sz="49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772449" algn="l" defTabSz="2514966" rtl="0" eaLnBrk="1" latinLnBrk="0" hangingPunct="1">
              <a:defRPr sz="49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029932" algn="l" defTabSz="2514966" rtl="0" eaLnBrk="1" latinLnBrk="0" hangingPunct="1">
              <a:defRPr sz="49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287414" algn="l" defTabSz="2514966" rtl="0" eaLnBrk="1" latinLnBrk="0" hangingPunct="1">
              <a:defRPr sz="49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544897" algn="l" defTabSz="2514966" rtl="0" eaLnBrk="1" latinLnBrk="0" hangingPunct="1">
              <a:defRPr sz="49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802380" algn="l" defTabSz="2514966" rtl="0" eaLnBrk="1" latinLnBrk="0" hangingPunct="1">
              <a:defRPr sz="49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059863" algn="l" defTabSz="2514966" rtl="0" eaLnBrk="1" latinLnBrk="0" hangingPunct="1">
              <a:defRPr sz="49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YouTube Noto"/>
              </a:rPr>
              <a:t>Yann </a:t>
            </a:r>
            <a:r>
              <a:rPr lang="en-US" dirty="0" err="1">
                <a:solidFill>
                  <a:srgbClr val="000000"/>
                </a:solidFill>
                <a:latin typeface="YouTube Noto"/>
              </a:rPr>
              <a:t>LeCun</a:t>
            </a:r>
            <a:r>
              <a:rPr lang="en-US" dirty="0">
                <a:solidFill>
                  <a:srgbClr val="000000"/>
                </a:solidFill>
                <a:latin typeface="YouTube Noto"/>
              </a:rPr>
              <a:t> : The Next Frontier in AI: </a:t>
            </a:r>
            <a:endParaRPr lang="en-US" dirty="0" smtClean="0">
              <a:solidFill>
                <a:srgbClr val="000000"/>
              </a:solidFill>
              <a:latin typeface="YouTube Not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YouTube Noto"/>
              </a:rPr>
              <a:t>Unsupervised </a:t>
            </a:r>
            <a:r>
              <a:rPr lang="en-US" dirty="0">
                <a:solidFill>
                  <a:srgbClr val="000000"/>
                </a:solidFill>
                <a:latin typeface="YouTube Noto"/>
              </a:rPr>
              <a:t>Learning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864768" y="6165304"/>
            <a:ext cx="4953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dirty="0" smtClean="0">
                <a:latin typeface="Arial" panose="020B0604020202020204" pitchFamily="34" charset="0"/>
              </a:rPr>
              <a:t>Yann, </a:t>
            </a:r>
            <a:r>
              <a:rPr lang="en-US" sz="800" dirty="0" err="1" smtClean="0">
                <a:latin typeface="Arial" panose="020B0604020202020204" pitchFamily="34" charset="0"/>
              </a:rPr>
              <a:t>Lecun</a:t>
            </a:r>
            <a:r>
              <a:rPr lang="en-US" sz="800" dirty="0" smtClean="0">
                <a:latin typeface="Arial" panose="020B0604020202020204" pitchFamily="34" charset="0"/>
              </a:rPr>
              <a:t>, “Deep Learning and the Future of AI." </a:t>
            </a:r>
            <a:r>
              <a:rPr lang="en-US" sz="800" i="1" dirty="0" smtClean="0">
                <a:latin typeface="Arial" panose="020B0604020202020204" pitchFamily="34" charset="0"/>
              </a:rPr>
              <a:t>Talk, </a:t>
            </a:r>
            <a:r>
              <a:rPr lang="en-US" sz="800" i="1" dirty="0" err="1" smtClean="0">
                <a:latin typeface="Arial" panose="020B0604020202020204" pitchFamily="34" charset="0"/>
              </a:rPr>
              <a:t>SoftBank</a:t>
            </a:r>
            <a:r>
              <a:rPr lang="en-US" sz="800" i="1" dirty="0" smtClean="0">
                <a:latin typeface="Arial" panose="020B0604020202020204" pitchFamily="34" charset="0"/>
              </a:rPr>
              <a:t> Robotics Europe</a:t>
            </a:r>
            <a:r>
              <a:rPr lang="en-US" sz="800" dirty="0" smtClean="0">
                <a:latin typeface="Arial" panose="020B0604020202020204" pitchFamily="34" charset="0"/>
              </a:rPr>
              <a:t>.</a:t>
            </a:r>
            <a:endParaRPr lang="en-US" sz="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20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“Machine Learning” Relate to Neighboring Scientific Areas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21" y="1306984"/>
            <a:ext cx="7662162" cy="503443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13040" y="6125973"/>
            <a:ext cx="4953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dirty="0" err="1" smtClean="0">
                <a:latin typeface="Arial" panose="020B0604020202020204" pitchFamily="34" charset="0"/>
              </a:rPr>
              <a:t>Buhmann</a:t>
            </a:r>
            <a:r>
              <a:rPr lang="en-US" sz="800" dirty="0" smtClean="0">
                <a:latin typeface="Arial" panose="020B0604020202020204" pitchFamily="34" charset="0"/>
              </a:rPr>
              <a:t>, Joachim, “Machine Learning." </a:t>
            </a:r>
            <a:r>
              <a:rPr lang="en-US" sz="800" i="1" dirty="0" smtClean="0">
                <a:latin typeface="Arial" panose="020B0604020202020204" pitchFamily="34" charset="0"/>
              </a:rPr>
              <a:t>ETH Zurich</a:t>
            </a:r>
            <a:r>
              <a:rPr lang="en-US" sz="800" i="1" dirty="0">
                <a:latin typeface="Arial" panose="020B0604020202020204" pitchFamily="34" charset="0"/>
              </a:rPr>
              <a:t>.</a:t>
            </a:r>
            <a:r>
              <a:rPr lang="en-US" sz="800" i="1" dirty="0" smtClean="0">
                <a:latin typeface="Arial" panose="020B0604020202020204" pitchFamily="34" charset="0"/>
              </a:rPr>
              <a:t> 2016</a:t>
            </a:r>
            <a:r>
              <a:rPr lang="en-US" sz="800" dirty="0" smtClean="0">
                <a:latin typeface="Arial" panose="020B0604020202020204" pitchFamily="34" charset="0"/>
              </a:rPr>
              <a:t>. Lecture</a:t>
            </a:r>
            <a:endParaRPr lang="en-US" sz="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55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orlage-Lehre-deutsch-1">
  <a:themeElements>
    <a:clrScheme name="Benutzerdefiniert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68BB2C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b-cd-neu-v2-4 1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97BF0D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88AD0B"/>
        </a:accent6>
        <a:hlink>
          <a:srgbClr val="92A5C5"/>
        </a:hlink>
        <a:folHlink>
          <a:srgbClr val="C6D98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2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FFD300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E7BF00"/>
        </a:accent6>
        <a:hlink>
          <a:srgbClr val="92A5C5"/>
        </a:hlink>
        <a:folHlink>
          <a:srgbClr val="FFE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3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E6444F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D03D47"/>
        </a:accent6>
        <a:hlink>
          <a:srgbClr val="92A5C5"/>
        </a:hlink>
        <a:folHlink>
          <a:srgbClr val="F1998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4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878783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7A7A76"/>
        </a:accent6>
        <a:hlink>
          <a:srgbClr val="92A5C5"/>
        </a:hlink>
        <a:folHlink>
          <a:srgbClr val="B9BA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5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00457D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003E71"/>
        </a:accent6>
        <a:hlink>
          <a:srgbClr val="92A5C5"/>
        </a:hlink>
        <a:folHlink>
          <a:srgbClr val="C8D0E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Vorlage-Lehre-deutsch-1.pot</Template>
  <TotalTime>0</TotalTime>
  <Words>1376</Words>
  <Application>Microsoft Office PowerPoint</Application>
  <PresentationFormat>A4 Paper (210x297 mm)</PresentationFormat>
  <Paragraphs>292</Paragraphs>
  <Slides>36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9" baseType="lpstr">
      <vt:lpstr>ＭＳ Ｐゴシック</vt:lpstr>
      <vt:lpstr>Arial</vt:lpstr>
      <vt:lpstr>Calibri</vt:lpstr>
      <vt:lpstr>Cambria Math</vt:lpstr>
      <vt:lpstr>Lato</vt:lpstr>
      <vt:lpstr>MetaPlusBlack</vt:lpstr>
      <vt:lpstr>Open Sans</vt:lpstr>
      <vt:lpstr>Segoe UI</vt:lpstr>
      <vt:lpstr>Times New Roman</vt:lpstr>
      <vt:lpstr>UB Scala</vt:lpstr>
      <vt:lpstr>Wingdings</vt:lpstr>
      <vt:lpstr>YouTube Noto</vt:lpstr>
      <vt:lpstr>Vorlage-Lehre-deutsch-1</vt:lpstr>
      <vt:lpstr>PowerPoint Presentation</vt:lpstr>
      <vt:lpstr>Agenda</vt:lpstr>
      <vt:lpstr>Machine Learning 101</vt:lpstr>
      <vt:lpstr>PowerPoint Presentation</vt:lpstr>
      <vt:lpstr>What is Machine Learning? </vt:lpstr>
      <vt:lpstr>What is Machine Learning? </vt:lpstr>
      <vt:lpstr>What is Machine Learning? </vt:lpstr>
      <vt:lpstr>What is Machine Learning?</vt:lpstr>
      <vt:lpstr>How Does “Machine Learning” Relate to Neighboring Scientific Areas</vt:lpstr>
      <vt:lpstr>And There Shall Be Data…</vt:lpstr>
      <vt:lpstr>The Two Cultures </vt:lpstr>
      <vt:lpstr>What is the learning goal? </vt:lpstr>
      <vt:lpstr>Objects and Measurements - Features</vt:lpstr>
      <vt:lpstr>Objects and Measurements </vt:lpstr>
      <vt:lpstr>Feature Space </vt:lpstr>
      <vt:lpstr>The Goal of Learning</vt:lpstr>
      <vt:lpstr>Classification: Learning an indicator function</vt:lpstr>
      <vt:lpstr>Regression: Learning a Real Valued Function</vt:lpstr>
      <vt:lpstr>Dimension Reduction: Learning a Linear or Nonlinear Projection </vt:lpstr>
      <vt:lpstr>Data Compression: Learning a Coding Efficient Representation </vt:lpstr>
      <vt:lpstr>Estimating Dependencies Based on Empirical Data </vt:lpstr>
      <vt:lpstr>Classifier evaluation</vt:lpstr>
      <vt:lpstr>Trade-off between precision and recall</vt:lpstr>
      <vt:lpstr>Recap: Receiver Operating Characteristics (ROC)</vt:lpstr>
      <vt:lpstr>Expected risk </vt:lpstr>
      <vt:lpstr>Empirical Risk</vt:lpstr>
      <vt:lpstr>Remarks</vt:lpstr>
      <vt:lpstr>Empirical Test Error and Expected Risk</vt:lpstr>
      <vt:lpstr>Data Dimensions </vt:lpstr>
      <vt:lpstr>Learning Pipeline</vt:lpstr>
      <vt:lpstr>Evaluation</vt:lpstr>
      <vt:lpstr>Numerical Estimation Techniques </vt:lpstr>
      <vt:lpstr>K-Fold Cross-Validation </vt:lpstr>
      <vt:lpstr>PowerPoint Presentation</vt:lpstr>
      <vt:lpstr>K-Fold Cross-Validation </vt:lpstr>
      <vt:lpstr>Literature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Tiefenbeck  Verena</dc:creator>
  <cp:keywords/>
  <dc:description/>
  <cp:lastModifiedBy>Da Conceição Barata  Filipe</cp:lastModifiedBy>
  <cp:revision>785</cp:revision>
  <cp:lastPrinted>2016-03-07T21:56:13Z</cp:lastPrinted>
  <dcterms:created xsi:type="dcterms:W3CDTF">2010-10-28T06:21:45Z</dcterms:created>
  <dcterms:modified xsi:type="dcterms:W3CDTF">2017-09-18T09:13:33Z</dcterms:modified>
  <cp:category/>
</cp:coreProperties>
</file>