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5"/>
  </p:notesMasterIdLst>
  <p:sldIdLst>
    <p:sldId id="257" r:id="rId5"/>
    <p:sldId id="258" r:id="rId6"/>
    <p:sldId id="259" r:id="rId7"/>
    <p:sldId id="260" r:id="rId8"/>
    <p:sldId id="277" r:id="rId9"/>
    <p:sldId id="278" r:id="rId10"/>
    <p:sldId id="279" r:id="rId11"/>
    <p:sldId id="261"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5" autoAdjust="0"/>
    <p:restoredTop sz="59942" autoAdjust="0"/>
  </p:normalViewPr>
  <p:slideViewPr>
    <p:cSldViewPr snapToGrid="0">
      <p:cViewPr>
        <p:scale>
          <a:sx n="86" d="100"/>
          <a:sy n="86" d="100"/>
        </p:scale>
        <p:origin x="514" y="101"/>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E3775AAE-0936-40B9-ACF9-A981EEF95D23}" type="datetimeFigureOut">
              <a:t>3/26/2019</a:t>
            </a:fld>
            <a:endParaRPr lang="es-ES"/>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B37B1F30-39B2-4CE2-8EF3-91F3179569A5}" type="slidenum">
              <a:t>‹Nº›</a:t>
            </a:fld>
            <a:endParaRPr lang="es-E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notas 2"/>
          <p:cNvSpPr>
            <a:spLocks noGrp="1"/>
          </p:cNvSpPr>
          <p:nvPr>
            <p:ph type="body" idx="1"/>
          </p:nvPr>
        </p:nvSpPr>
        <p:spPr/>
        <p:txBody>
          <a:bodyPr/>
          <a:lstStyle/>
          <a:p>
            <a:r>
              <a:rPr lang="es-ES"/>
              <a:t>Hemos diseñado esta plantilla para que cada miembro del equipo del proyecto tenga un conjunto de diapositivas con su propio tema. De esta manera, los miembros agregan una nueva diapositiva al conjunto: </a:t>
            </a:r>
          </a:p>
          <a:p>
            <a:r>
              <a:rPr lang="es-ES"/>
              <a:t/>
            </a:r>
            <a:br>
              <a:rPr lang="es-ES"/>
            </a:br>
            <a:endParaRPr lang="es-ES"/>
          </a:p>
          <a:p>
            <a:r>
              <a:rPr lang="es-ES"/>
              <a:t>Marque el lugar donde desea agregar la diapositiva: seleccione una existente en el panel de miniaturas, haga clic en el botón Nueva diapositiva y luego elija un diseño. </a:t>
            </a:r>
          </a:p>
          <a:p>
            <a:r>
              <a:rPr lang="es-ES"/>
              <a:t/>
            </a:r>
            <a:br>
              <a:rPr lang="es-ES"/>
            </a:br>
            <a:endParaRPr lang="es-ES"/>
          </a:p>
          <a:p>
            <a:r>
              <a:rPr lang="es-ES"/>
              <a:t>La nueva diapositiva tiene el mismo tema que la anterior que seleccionó. </a:t>
            </a:r>
          </a:p>
          <a:p>
            <a:r>
              <a:rPr lang="es-ES"/>
              <a:t/>
            </a:r>
            <a:br>
              <a:rPr lang="es-ES"/>
            </a:br>
            <a:endParaRPr lang="es-ES"/>
          </a:p>
          <a:p>
            <a:r>
              <a:rPr lang="es-ES"/>
              <a:t>Tenga cuidado. No moleste a los demás moderadores al cambiar accidentalmente sus temas. Eso puede suceder si elige un tema Variante de la pestaña Diseño, que aplica esa apariencia a todas las diapositivas de la presentación. </a:t>
            </a:r>
            <a:endParaRPr lang="es-ES" dirty="0"/>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smtClean="0"/>
              <a:pPr/>
              <a:t>1</a:t>
            </a:fld>
            <a:endParaRPr lang="es-ES"/>
          </a:p>
        </p:txBody>
      </p:sp>
      <p:sp>
        <p:nvSpPr>
          <p:cNvPr id="7" name="Marcador de posición de imagen de diapositiva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a:t>2</a:t>
            </a:fld>
            <a:endParaRPr lang="es-E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a:t>3</a:t>
            </a:fld>
            <a:endParaRPr lang="es-E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a:t>4</a:t>
            </a:fld>
            <a:endParaRPr lang="es-E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a:t>8</a:t>
            </a:fld>
            <a:endParaRPr lang="es-E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a:t>9</a:t>
            </a:fld>
            <a:endParaRPr lang="es-ES"/>
          </a:p>
        </p:txBody>
      </p:sp>
    </p:spTree>
    <p:extLst>
      <p:ext uri="{BB962C8B-B14F-4D97-AF65-F5344CB8AC3E}">
        <p14:creationId xmlns:p14="http://schemas.microsoft.com/office/powerpoint/2010/main" val="412205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a:p>
        </p:txBody>
      </p:sp>
      <p:sp>
        <p:nvSpPr>
          <p:cNvPr id="4" name="Marcador de posición de número de diapositiva 3"/>
          <p:cNvSpPr>
            <a:spLocks noGrp="1"/>
          </p:cNvSpPr>
          <p:nvPr>
            <p:ph type="sldNum" sz="quarter" idx="10"/>
          </p:nvPr>
        </p:nvSpPr>
        <p:spPr/>
        <p:txBody>
          <a:bodyPr/>
          <a:lstStyle/>
          <a:p>
            <a:fld id="{A7666ED7-631A-46AF-B451-227D0A8685A0}" type="slidenum">
              <a:rPr lang="es-ES"/>
              <a:t>10</a:t>
            </a:fld>
            <a:endParaRPr lang="es-ES"/>
          </a:p>
        </p:txBody>
      </p:sp>
    </p:spTree>
    <p:extLst>
      <p:ext uri="{BB962C8B-B14F-4D97-AF65-F5344CB8AC3E}">
        <p14:creationId xmlns:p14="http://schemas.microsoft.com/office/powerpoint/2010/main" val="1891506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Imagen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2" y="2733709"/>
            <a:ext cx="8144134"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2" y="4394039"/>
            <a:ext cx="8144134"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fld id="{78ABE3C1-DBE1-495D-B57B-2849774B866A}" type="datetimeFigureOut">
              <a:t>3/26/2019</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a:xfrm>
            <a:off x="9255346" y="2750337"/>
            <a:ext cx="1171888" cy="1356442"/>
          </a:xfrm>
        </p:spPr>
        <p:txBody>
          <a:bodyPr/>
          <a:lstStyle/>
          <a:p>
            <a:fld id="{6D22F896-40B5-4ADD-8801-0D06FADFA095}" type="slidenum">
              <a:t>‹Nº›</a:t>
            </a:fld>
            <a:endParaRPr lang="es-ES"/>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Imagen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ángulo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4711616"/>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19" y="5169583"/>
            <a:ext cx="9613862"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46C117F-5CCF-4837-BE5F-2B92066CAFAF}"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a:xfrm>
            <a:off x="10729455" y="4711309"/>
            <a:ext cx="1154151" cy="1090789"/>
          </a:xfrm>
        </p:spPr>
        <p:txBody>
          <a:bodyPr/>
          <a:lstStyle/>
          <a:p>
            <a:fld id="{6D22F896-40B5-4ADD-8801-0D06FADFA095}" type="slidenum">
              <a:t>‹Nº›</a:t>
            </a:fld>
            <a:endParaRPr lang="es-E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Imagen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ángulo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609597"/>
            <a:ext cx="9613858"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2" y="4711615"/>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84EB90BD-B6CE-46B7-997F-7313B992CCDC}"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a:xfrm>
            <a:off x="10729455" y="4711615"/>
            <a:ext cx="1154151" cy="1090789"/>
          </a:xfrm>
        </p:spPr>
        <p:txBody>
          <a:bodyPr/>
          <a:lstStyle/>
          <a:p>
            <a:fld id="{6D22F896-40B5-4ADD-8801-0D06FADFA095}" type="slidenum">
              <a:t>‹Nº›</a:t>
            </a:fld>
            <a:endParaRPr lang="es-E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Imagen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ángulo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8"/>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8"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4" name="Marcador de posición de texto 3"/>
          <p:cNvSpPr>
            <a:spLocks noGrp="1"/>
          </p:cNvSpPr>
          <p:nvPr>
            <p:ph type="body" sz="half" idx="2"/>
          </p:nvPr>
        </p:nvSpPr>
        <p:spPr>
          <a:xfrm>
            <a:off x="680322" y="4711615"/>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CDB9D11F-B188-461D-B23F-39381795C052}"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a:xfrm>
            <a:off x="10729455" y="4709925"/>
            <a:ext cx="1154151" cy="1090789"/>
          </a:xfrm>
        </p:spPr>
        <p:txBody>
          <a:bodyPr/>
          <a:lstStyle/>
          <a:p>
            <a:fld id="{6D22F896-40B5-4ADD-8801-0D06FADFA095}" type="slidenum">
              <a:t>‹Nº›</a:t>
            </a:fld>
            <a:endParaRPr lang="es-ES"/>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Imagen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ángulo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4711615"/>
            <a:ext cx="9613862"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0" y="5300149"/>
            <a:ext cx="9613862"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52E6D8D9-55A2-4063-B0F3-121F44549695}"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a:xfrm>
            <a:off x="10729455" y="4709925"/>
            <a:ext cx="1154151" cy="1090789"/>
          </a:xfrm>
        </p:spPr>
        <p:txBody>
          <a:bodyPr/>
          <a:lstStyle/>
          <a:p>
            <a:fld id="{6D22F896-40B5-4ADD-8801-0D06FADFA095}" type="slidenum">
              <a:t>‹Nº›</a:t>
            </a:fld>
            <a:endParaRPr lang="es-E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Imagen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ángulo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2"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6" y="2336873"/>
            <a:ext cx="3070034"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8" name="Marcador de posición de texto 3"/>
          <p:cNvSpPr>
            <a:spLocks noGrp="1"/>
          </p:cNvSpPr>
          <p:nvPr>
            <p:ph type="body" sz="half" idx="15"/>
          </p:nvPr>
        </p:nvSpPr>
        <p:spPr>
          <a:xfrm>
            <a:off x="680322" y="3022673"/>
            <a:ext cx="3049702"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0" name="Marcador de posición de texto 3"/>
          <p:cNvSpPr>
            <a:spLocks noGrp="1"/>
          </p:cNvSpPr>
          <p:nvPr>
            <p:ph type="body" sz="half" idx="16"/>
          </p:nvPr>
        </p:nvSpPr>
        <p:spPr>
          <a:xfrm>
            <a:off x="3945470" y="3022673"/>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4"/>
          <p:cNvSpPr>
            <a:spLocks noGrp="1"/>
          </p:cNvSpPr>
          <p:nvPr>
            <p:ph type="body" sz="quarter" idx="13"/>
          </p:nvPr>
        </p:nvSpPr>
        <p:spPr>
          <a:xfrm>
            <a:off x="7224156"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12" name="Marcador de posición de texto 3"/>
          <p:cNvSpPr>
            <a:spLocks noGrp="1"/>
          </p:cNvSpPr>
          <p:nvPr>
            <p:ph type="body" sz="half" idx="17"/>
          </p:nvPr>
        </p:nvSpPr>
        <p:spPr>
          <a:xfrm>
            <a:off x="7224156" y="3022673"/>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D4B24536-994D-4021-A283-9F449C0DB509}" type="datetimeFigureOut">
              <a:t>3/26/2019</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Imagen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ángulo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18"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0" name="Marcador de posición de imagen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18"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3" name="Marcador de posición de imagen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17"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5" name="Marcador de posición de texto 4"/>
          <p:cNvSpPr>
            <a:spLocks noGrp="1"/>
          </p:cNvSpPr>
          <p:nvPr>
            <p:ph type="body" sz="quarter" idx="13"/>
          </p:nvPr>
        </p:nvSpPr>
        <p:spPr>
          <a:xfrm>
            <a:off x="7230678"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26" name="Marcador de posición de imagen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3CBBBB78-C96F-47B7-AB17-D852CA960AC9}" type="datetimeFigureOut">
              <a:t>3/26/2019</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Imagen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ángulo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1FA3F48C-C7C6-4055-9F49-3777875E72AE}" type="datetimeFigureOut">
              <a:t>3/26/2019</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1" y="609597"/>
            <a:ext cx="1073802"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6" y="5936187"/>
            <a:ext cx="2743200" cy="365125"/>
          </a:xfrm>
        </p:spPr>
        <p:txBody>
          <a:bodyPr/>
          <a:lstStyle/>
          <a:p>
            <a:fld id="{6178E61D-D431-422C-9764-11DAFE33AB63}" type="datetimeFigureOut">
              <a:t>3/26/2019</a:t>
            </a:fld>
            <a:endParaRPr lang="es-ES"/>
          </a:p>
        </p:txBody>
      </p:sp>
      <p:sp>
        <p:nvSpPr>
          <p:cNvPr id="5" name="Marcador de posición de pie de página 4"/>
          <p:cNvSpPr>
            <a:spLocks noGrp="1"/>
          </p:cNvSpPr>
          <p:nvPr>
            <p:ph type="ftr" sz="quarter" idx="11"/>
          </p:nvPr>
        </p:nvSpPr>
        <p:spPr>
          <a:xfrm>
            <a:off x="680321" y="5936188"/>
            <a:ext cx="6126805" cy="365125"/>
          </a:xfrm>
        </p:spPr>
        <p:txBody>
          <a:bodyPr/>
          <a:lstStyle/>
          <a:p>
            <a:endParaRPr lang="es-ES"/>
          </a:p>
        </p:txBody>
      </p:sp>
      <p:sp>
        <p:nvSpPr>
          <p:cNvPr id="6" name="Marcador de posición de número de diapositiva 5"/>
          <p:cNvSpPr>
            <a:spLocks noGrp="1"/>
          </p:cNvSpPr>
          <p:nvPr>
            <p:ph type="sldNum" sz="quarter" idx="12"/>
          </p:nvPr>
        </p:nvSpPr>
        <p:spPr>
          <a:xfrm>
            <a:off x="10097550" y="5398633"/>
            <a:ext cx="1154151" cy="1090789"/>
          </a:xfrm>
        </p:spPr>
        <p:txBody>
          <a:bodyPr anchor="t"/>
          <a:lstStyle>
            <a:lvl1pPr algn="ctr" latinLnBrk="0">
              <a:defRPr lang="es-ES"/>
            </a:lvl1pPr>
          </a:lstStyle>
          <a:p>
            <a:fld id="{6D22F896-40B5-4ADD-8801-0D06FADFA095}" type="slidenum">
              <a:pPr/>
              <a:t>‹Nº›</a:t>
            </a:fld>
            <a:endParaRPr lang="es-E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Imagen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ángulo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12DE42F4-6EEF-4EF7-8ED4-2208F0F89A08}" type="datetimeFigureOut">
              <a:t>3/26/2019</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1"/>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30578ACC-22D6-47C1-A373-4FD133E34F3C}" type="datetimeFigureOut">
              <a:t>3/26/2019</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a:xfrm>
            <a:off x="10729455" y="2869895"/>
            <a:ext cx="1154151" cy="1090789"/>
          </a:xfrm>
        </p:spPr>
        <p:txBody>
          <a:bodyPr/>
          <a:lstStyle/>
          <a:p>
            <a:fld id="{6D22F896-40B5-4ADD-8801-0D06FADFA095}" type="slidenum">
              <a:t>‹Nº›</a:t>
            </a:fld>
            <a:endParaRPr lang="es-ES"/>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Imagen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ángulo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fld id="{4E5A6C69-6797-4E8A-BF37-F2C3751466E9}"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Imagen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ángulo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753229"/>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0" y="2336873"/>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4"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fld id="{D82014A1-A632-4878-A0D3-F52BA7563730}" type="datetimeFigureOut">
              <a:t>3/26/2019</a:t>
            </a:fld>
            <a:endParaRPr lang="es-ES"/>
          </a:p>
        </p:txBody>
      </p:sp>
      <p:sp>
        <p:nvSpPr>
          <p:cNvPr id="8" name="Marcador de posición de pie de página 7"/>
          <p:cNvSpPr>
            <a:spLocks noGrp="1"/>
          </p:cNvSpPr>
          <p:nvPr>
            <p:ph type="ftr" sz="quarter" idx="11"/>
          </p:nvPr>
        </p:nvSpPr>
        <p:spPr/>
        <p:txBody>
          <a:bodyPr/>
          <a:lstStyle/>
          <a:p>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Imagen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ángulo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fld id="{CE99F462-093F-4566-844B-4C71F2739DA5}" type="datetimeFigureOut">
              <a:t>3/26/2019</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ángulo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fld id="{3D24A7AC-904D-4781-85BA-7D10C17ED021}" type="datetimeFigureOut">
              <a:t>3/26/2019</a:t>
            </a:fld>
            <a:endParaRPr lang="es-ES"/>
          </a:p>
        </p:txBody>
      </p:sp>
      <p:sp>
        <p:nvSpPr>
          <p:cNvPr id="3" name="Marcador de posición de pie de página 2"/>
          <p:cNvSpPr>
            <a:spLocks noGrp="1"/>
          </p:cNvSpPr>
          <p:nvPr>
            <p:ph type="ftr" sz="quarter" idx="11"/>
          </p:nvPr>
        </p:nvSpPr>
        <p:spPr/>
        <p:txBody>
          <a:bodyPr/>
          <a:lstStyle/>
          <a:p>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Imagen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ángulo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2" y="2336872"/>
            <a:ext cx="3790078"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E331444B-B92B-4E27-8C94-BB93EAF5CB18}"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Imagen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ángulo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3"/>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363EFA5E-FA76-400D-B3DC-F0BA90E6D107}" type="datetimeFigureOut">
              <a:t>3/26/2019</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t>‹Nº›</a:t>
            </a:fld>
            <a:endParaRPr lang="es-E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fld id="{9D6E9DEC-419B-4CC5-A080-3B06BD5A8291}" type="datetimeFigureOut">
              <a:t>3/26/2019</a:t>
            </a:fld>
            <a:endParaRPr lang="es-ES"/>
          </a:p>
        </p:txBody>
      </p:sp>
      <p:sp>
        <p:nvSpPr>
          <p:cNvPr id="5" name="Marcador de posición de pie de página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6D22F896-40B5-4ADD-8801-0D06FADFA095}" type="slidenum">
              <a:pPr/>
              <a:t>‹Nº›</a:t>
            </a:fld>
            <a:endParaRPr lang="es-E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creek.com/python/example/106684/PyQt5.QtGui.QIntValidato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instintoprogramador.com.mx/2018/05/conceptos-sobre-el-patron-mvc.html" TargetMode="External"/><Relationship Id="rId4" Type="http://schemas.openxmlformats.org/officeDocument/2006/relationships/hyperlink" Target="http://www.pythondiario.com/2018/07/base-de-datos-sqlite-con-pyqt5.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59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Shopping Car</a:t>
            </a:r>
          </a:p>
        </p:txBody>
      </p:sp>
      <p:sp>
        <p:nvSpPr>
          <p:cNvPr id="3" name="Subtítulo 2"/>
          <p:cNvSpPr>
            <a:spLocks noGrp="1"/>
          </p:cNvSpPr>
          <p:nvPr>
            <p:ph type="subTitle" idx="1"/>
          </p:nvPr>
        </p:nvSpPr>
        <p:spPr>
          <a:xfrm>
            <a:off x="680322" y="4394039"/>
            <a:ext cx="8245964" cy="1423287"/>
          </a:xfrm>
        </p:spPr>
        <p:txBody>
          <a:bodyPr>
            <a:normAutofit fontScale="25000" lnSpcReduction="20000"/>
          </a:bodyPr>
          <a:lstStyle/>
          <a:p>
            <a:r>
              <a:rPr lang="es-ES" sz="8000" b="1" dirty="0" smtClean="0">
                <a:ln w="9525">
                  <a:solidFill>
                    <a:schemeClr val="bg1"/>
                  </a:solidFill>
                  <a:prstDash val="solid"/>
                </a:ln>
                <a:effectLst>
                  <a:outerShdw blurRad="12700" dist="38100" dir="2700000" algn="tl" rotWithShape="0">
                    <a:schemeClr val="bg1">
                      <a:lumMod val="50000"/>
                    </a:schemeClr>
                  </a:outerShdw>
                </a:effectLst>
              </a:rPr>
              <a:t>Ariel </a:t>
            </a:r>
            <a:r>
              <a:rPr lang="es-ES" sz="8000" b="1" dirty="0">
                <a:ln w="9525">
                  <a:solidFill>
                    <a:schemeClr val="bg1"/>
                  </a:solidFill>
                  <a:prstDash val="solid"/>
                </a:ln>
                <a:effectLst>
                  <a:outerShdw blurRad="12700" dist="38100" dir="2700000" algn="tl" rotWithShape="0">
                    <a:schemeClr val="bg1">
                      <a:lumMod val="50000"/>
                    </a:schemeClr>
                  </a:outerShdw>
                </a:effectLst>
              </a:rPr>
              <a:t>Gonzales</a:t>
            </a:r>
          </a:p>
          <a:p>
            <a:r>
              <a:rPr lang="es-ES" sz="8000" b="1" dirty="0">
                <a:ln w="9525">
                  <a:solidFill>
                    <a:schemeClr val="bg1"/>
                  </a:solidFill>
                  <a:prstDash val="solid"/>
                </a:ln>
                <a:effectLst>
                  <a:outerShdw blurRad="12700" dist="38100" dir="2700000" algn="tl" rotWithShape="0">
                    <a:schemeClr val="bg1">
                      <a:lumMod val="50000"/>
                    </a:schemeClr>
                  </a:outerShdw>
                </a:effectLst>
              </a:rPr>
              <a:t>Franz Vidangoz</a:t>
            </a:r>
          </a:p>
          <a:p>
            <a:r>
              <a:rPr lang="es-ES" sz="8000" b="1" dirty="0">
                <a:ln w="9525">
                  <a:solidFill>
                    <a:schemeClr val="bg1"/>
                  </a:solidFill>
                  <a:prstDash val="solid"/>
                </a:ln>
                <a:effectLst>
                  <a:outerShdw blurRad="12700" dist="38100" dir="2700000" algn="tl" rotWithShape="0">
                    <a:schemeClr val="bg1">
                      <a:lumMod val="50000"/>
                    </a:schemeClr>
                  </a:outerShdw>
                </a:effectLst>
              </a:rPr>
              <a:t>Vivian  Zamorano</a:t>
            </a:r>
          </a:p>
          <a:p>
            <a:r>
              <a:rPr lang="es-ES" sz="8000" b="1" dirty="0">
                <a:ln w="9525">
                  <a:solidFill>
                    <a:schemeClr val="bg1"/>
                  </a:solidFill>
                  <a:prstDash val="solid"/>
                </a:ln>
                <a:effectLst>
                  <a:outerShdw blurRad="12700" dist="38100" dir="2700000" algn="tl" rotWithShape="0">
                    <a:schemeClr val="bg1">
                      <a:lumMod val="50000"/>
                    </a:schemeClr>
                  </a:outerShdw>
                </a:effectLst>
              </a:rPr>
              <a:t>Kattya Espinoza</a:t>
            </a:r>
          </a:p>
          <a:p>
            <a:endParaRPr lang="es-ES" b="1" dirty="0">
              <a:ln w="9525">
                <a:solidFill>
                  <a:schemeClr val="bg1"/>
                </a:solidFill>
                <a:prstDash val="solid"/>
              </a:ln>
              <a:effectLst>
                <a:outerShdw blurRad="12700" dist="38100" dir="2700000" algn="tl" rotWithShape="0">
                  <a:schemeClr val="bg1">
                    <a:lumMod val="50000"/>
                  </a:schemeClr>
                </a:outerShdw>
              </a:effectLst>
            </a:endParaRPr>
          </a:p>
          <a:p>
            <a:endParaRPr lang="es-ES" b="1" dirty="0">
              <a:ln w="9525">
                <a:solidFill>
                  <a:schemeClr val="bg1"/>
                </a:solidFill>
                <a:prstDash val="solid"/>
              </a:ln>
              <a:effectLst>
                <a:outerShdw blurRad="12700" dist="38100" dir="2700000" algn="tl" rotWithShape="0">
                  <a:schemeClr val="bg1">
                    <a:lumMod val="50000"/>
                  </a:schemeClr>
                </a:outerShdw>
              </a:effectLst>
            </a:endParaRPr>
          </a:p>
        </p:txBody>
      </p:sp>
      <p:sp>
        <p:nvSpPr>
          <p:cNvPr id="4" name="Subtítulo 2"/>
          <p:cNvSpPr txBox="1">
            <a:spLocks/>
          </p:cNvSpPr>
          <p:nvPr/>
        </p:nvSpPr>
        <p:spPr>
          <a:xfrm>
            <a:off x="-150025" y="5878849"/>
            <a:ext cx="4902414" cy="887711"/>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s-ES"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lang="es-ES"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lang="es-ES"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lang="es-ES"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lang="es-ES"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lang="es-ES"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lang="es-ES"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lang="es-ES"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lang="es-ES" sz="1600" kern="1200">
                <a:solidFill>
                  <a:schemeClr val="tx1"/>
                </a:solidFill>
                <a:latin typeface="+mn-lt"/>
                <a:ea typeface="+mn-ea"/>
                <a:cs typeface="+mn-cs"/>
              </a:defRPr>
            </a:lvl9pPr>
          </a:lstStyle>
          <a:p>
            <a:r>
              <a:rPr lang="en-US" sz="3200" b="1" dirty="0" smtClean="0">
                <a:ln w="12700">
                  <a:solidFill>
                    <a:schemeClr val="accent5"/>
                  </a:solidFill>
                  <a:prstDash val="solid"/>
                </a:ln>
                <a:pattFill prst="ltDnDiag">
                  <a:fgClr>
                    <a:schemeClr val="accent5">
                      <a:lumMod val="60000"/>
                      <a:lumOff val="40000"/>
                    </a:schemeClr>
                  </a:fgClr>
                  <a:bgClr>
                    <a:schemeClr val="bg1"/>
                  </a:bgClr>
                </a:pattFill>
                <a:effectLst/>
              </a:rPr>
              <a:t>Trainer: Paolo Sandoval</a:t>
            </a:r>
          </a:p>
          <a:p>
            <a:endParaRPr lang="en-US" sz="3200" b="1" dirty="0" smtClean="0">
              <a:ln w="12700">
                <a:solidFill>
                  <a:schemeClr val="accent5"/>
                </a:solidFill>
                <a:prstDash val="solid"/>
              </a:ln>
              <a:pattFill prst="ltDnDiag">
                <a:fgClr>
                  <a:schemeClr val="accent5">
                    <a:lumMod val="60000"/>
                    <a:lumOff val="40000"/>
                  </a:schemeClr>
                </a:fgClr>
                <a:bgClr>
                  <a:schemeClr val="bg1"/>
                </a:bgClr>
              </a:pattFill>
              <a:effectLst/>
            </a:endParaRPr>
          </a:p>
          <a:p>
            <a:endParaRPr lang="en-US" sz="3200" b="1"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lumMod val="95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References</a:t>
            </a:r>
            <a:endParaRPr lang="es-ES" dirty="0"/>
          </a:p>
        </p:txBody>
      </p:sp>
      <p:sp>
        <p:nvSpPr>
          <p:cNvPr id="5" name="CuadroTexto 4"/>
          <p:cNvSpPr txBox="1"/>
          <p:nvPr/>
        </p:nvSpPr>
        <p:spPr>
          <a:xfrm>
            <a:off x="809897" y="2403566"/>
            <a:ext cx="10607040"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hlinkClick r:id="rId3"/>
              </a:rPr>
              <a:t>https://</a:t>
            </a:r>
            <a:r>
              <a:rPr lang="en-US" dirty="0" smtClean="0">
                <a:solidFill>
                  <a:schemeClr val="bg1"/>
                </a:solidFill>
                <a:hlinkClick r:id="rId3"/>
              </a:rPr>
              <a:t>www.programcreek.com/python/example/106684/PyQt5.QtGui.QIntValidator</a:t>
            </a:r>
            <a:r>
              <a:rPr lang="en-US" dirty="0" smtClean="0">
                <a:solidFill>
                  <a:schemeClr val="bg1"/>
                </a:solidFill>
              </a:rPr>
              <a:t> </a:t>
            </a:r>
            <a:endParaRPr lang="en-US" dirty="0">
              <a:solidFill>
                <a:schemeClr val="bg1"/>
              </a:solidFill>
            </a:endParaRPr>
          </a:p>
          <a:p>
            <a:r>
              <a:rPr lang="en-US" dirty="0">
                <a:solidFill>
                  <a:schemeClr val="bg1"/>
                </a:solidFill>
                <a:hlinkClick r:id="rId4"/>
              </a:rPr>
              <a:t>http://</a:t>
            </a:r>
            <a:r>
              <a:rPr lang="en-US" dirty="0" smtClean="0">
                <a:solidFill>
                  <a:schemeClr val="bg1"/>
                </a:solidFill>
                <a:hlinkClick r:id="rId4"/>
              </a:rPr>
              <a:t>www.pythondiario.com/2018/07/base-de-datos-sqlite-con-pyqt5.html</a:t>
            </a:r>
            <a:r>
              <a:rPr lang="en-US" dirty="0" smtClean="0">
                <a:solidFill>
                  <a:schemeClr val="bg1"/>
                </a:solidFill>
              </a:rPr>
              <a:t> </a:t>
            </a:r>
          </a:p>
          <a:p>
            <a:r>
              <a:rPr lang="en-US" dirty="0">
                <a:hlinkClick r:id="rId5"/>
              </a:rPr>
              <a:t>https://www.instintoprogramador.com.mx/2018/05/conceptos-sobre-el-patron-mvc.html</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Schedule</a:t>
            </a:r>
            <a:r>
              <a:rPr lang="es-ES" dirty="0" smtClean="0"/>
              <a:t> </a:t>
            </a:r>
            <a:r>
              <a:rPr lang="es-ES" dirty="0"/>
              <a:t>/ </a:t>
            </a:r>
            <a:r>
              <a:rPr lang="es-ES" dirty="0" err="1"/>
              <a:t>Themes</a:t>
            </a:r>
            <a:endParaRPr lang="es-ES" dirty="0"/>
          </a:p>
        </p:txBody>
      </p:sp>
      <p:sp>
        <p:nvSpPr>
          <p:cNvPr id="3" name="Marcador de posición de contenido 2"/>
          <p:cNvSpPr>
            <a:spLocks noGrp="1"/>
          </p:cNvSpPr>
          <p:nvPr>
            <p:ph idx="1"/>
          </p:nvPr>
        </p:nvSpPr>
        <p:spPr/>
        <p:txBody>
          <a:bodyPr/>
          <a:lstStyle/>
          <a:p>
            <a:r>
              <a:rPr lang="en-US" dirty="0">
                <a:ln w="0"/>
                <a:solidFill>
                  <a:schemeClr val="bg1">
                    <a:lumMod val="85000"/>
                    <a:lumOff val="15000"/>
                  </a:schemeClr>
                </a:solidFill>
                <a:effectLst>
                  <a:outerShdw blurRad="38100" dist="19050" dir="2700000" algn="tl" rotWithShape="0">
                    <a:schemeClr val="dk1">
                      <a:alpha val="40000"/>
                    </a:schemeClr>
                  </a:outerShdw>
                </a:effectLst>
              </a:rPr>
              <a:t>Project description</a:t>
            </a:r>
          </a:p>
          <a:p>
            <a:r>
              <a:rPr lang="en-US" dirty="0">
                <a:ln w="0"/>
                <a:solidFill>
                  <a:schemeClr val="bg1">
                    <a:lumMod val="85000"/>
                    <a:lumOff val="15000"/>
                  </a:schemeClr>
                </a:solidFill>
                <a:effectLst>
                  <a:outerShdw blurRad="38100" dist="19050" dir="2700000" algn="tl" rotWithShape="0">
                    <a:schemeClr val="dk1">
                      <a:alpha val="40000"/>
                    </a:schemeClr>
                  </a:outerShdw>
                </a:effectLst>
              </a:rPr>
              <a:t>Methodology of the project</a:t>
            </a:r>
          </a:p>
          <a:p>
            <a:r>
              <a:rPr lang="en-US" dirty="0">
                <a:ln w="0"/>
                <a:solidFill>
                  <a:schemeClr val="bg1">
                    <a:lumMod val="85000"/>
                    <a:lumOff val="15000"/>
                  </a:schemeClr>
                </a:solidFill>
                <a:effectLst>
                  <a:outerShdw blurRad="38100" dist="19050" dir="2700000" algn="tl" rotWithShape="0">
                    <a:schemeClr val="dk1">
                      <a:alpha val="40000"/>
                    </a:schemeClr>
                  </a:outerShdw>
                </a:effectLst>
              </a:rPr>
              <a:t>Obtaining details of the investigation</a:t>
            </a:r>
          </a:p>
          <a:p>
            <a:r>
              <a:rPr lang="en-US" dirty="0">
                <a:ln w="0"/>
                <a:solidFill>
                  <a:schemeClr val="bg1">
                    <a:lumMod val="85000"/>
                    <a:lumOff val="15000"/>
                  </a:schemeClr>
                </a:solidFill>
                <a:effectLst>
                  <a:outerShdw blurRad="38100" dist="19050" dir="2700000" algn="tl" rotWithShape="0">
                    <a:schemeClr val="dk1">
                      <a:alpha val="40000"/>
                    </a:schemeClr>
                  </a:outerShdw>
                </a:effectLst>
              </a:rPr>
              <a:t>C</a:t>
            </a:r>
            <a:r>
              <a:rPr lang="en-US" dirty="0" smtClean="0">
                <a:ln w="0"/>
                <a:solidFill>
                  <a:schemeClr val="bg1">
                    <a:lumMod val="85000"/>
                    <a:lumOff val="15000"/>
                  </a:schemeClr>
                </a:solidFill>
                <a:effectLst>
                  <a:outerShdw blurRad="38100" dist="19050" dir="2700000" algn="tl" rotWithShape="0">
                    <a:schemeClr val="dk1">
                      <a:alpha val="40000"/>
                    </a:schemeClr>
                  </a:outerShdw>
                </a:effectLst>
              </a:rPr>
              <a:t>onclusion</a:t>
            </a:r>
            <a:endParaRPr lang="es-ES" dirty="0">
              <a:ln w="0"/>
              <a:solidFill>
                <a:schemeClr val="bg1">
                  <a:lumMod val="85000"/>
                  <a:lumOff val="1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Project </a:t>
            </a:r>
            <a:r>
              <a:rPr lang="es-ES" dirty="0" err="1"/>
              <a:t>description</a:t>
            </a:r>
            <a:endParaRPr lang="es-ES" dirty="0"/>
          </a:p>
        </p:txBody>
      </p:sp>
      <p:sp>
        <p:nvSpPr>
          <p:cNvPr id="8" name="Marcador de posición de texto 7"/>
          <p:cNvSpPr>
            <a:spLocks noGrp="1"/>
          </p:cNvSpPr>
          <p:nvPr>
            <p:ph type="body" idx="1"/>
          </p:nvPr>
        </p:nvSpPr>
        <p:spPr/>
        <p:txBody>
          <a:bodyPr/>
          <a:lstStyle/>
          <a:p>
            <a:r>
              <a:rPr lang="es-ES"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endParaRPr lang="es-ES"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Marcador de posición de contenido 2"/>
          <p:cNvSpPr>
            <a:spLocks noGrp="1"/>
          </p:cNvSpPr>
          <p:nvPr>
            <p:ph sz="half" idx="2"/>
          </p:nvPr>
        </p:nvSpPr>
        <p:spPr/>
        <p:txBody>
          <a:bodyPr/>
          <a:lstStyle/>
          <a:p>
            <a:r>
              <a:rPr lang="en-US" dirty="0">
                <a:ln w="0"/>
                <a:solidFill>
                  <a:schemeClr val="bg1">
                    <a:lumMod val="85000"/>
                    <a:lumOff val="15000"/>
                  </a:schemeClr>
                </a:solidFill>
                <a:effectLst>
                  <a:outerShdw blurRad="38100" dist="19050" dir="2700000" algn="tl" rotWithShape="0">
                    <a:schemeClr val="dk1">
                      <a:alpha val="40000"/>
                    </a:schemeClr>
                  </a:outerShdw>
                </a:effectLst>
              </a:rPr>
              <a:t>Develop an application that allows a client to perform </a:t>
            </a:r>
            <a:r>
              <a:rPr lang="en-US" dirty="0" smtClean="0">
                <a:ln w="0"/>
                <a:solidFill>
                  <a:schemeClr val="bg1">
                    <a:lumMod val="85000"/>
                    <a:lumOff val="15000"/>
                  </a:schemeClr>
                </a:solidFill>
                <a:effectLst>
                  <a:outerShdw blurRad="38100" dist="19050" dir="2700000" algn="tl" rotWithShape="0">
                    <a:schemeClr val="dk1">
                      <a:alpha val="40000"/>
                    </a:schemeClr>
                  </a:outerShdw>
                </a:effectLst>
              </a:rPr>
              <a:t>a purchase </a:t>
            </a:r>
            <a:r>
              <a:rPr lang="en-US" dirty="0">
                <a:ln w="0"/>
                <a:solidFill>
                  <a:schemeClr val="bg1">
                    <a:lumMod val="85000"/>
                    <a:lumOff val="15000"/>
                  </a:schemeClr>
                </a:solidFill>
                <a:effectLst>
                  <a:outerShdw blurRad="38100" dist="19050" dir="2700000" algn="tl" rotWithShape="0">
                    <a:schemeClr val="dk1">
                      <a:alpha val="40000"/>
                    </a:schemeClr>
                  </a:outerShdw>
                </a:effectLst>
              </a:rPr>
              <a:t>order which can include one or several items available through the virtual store.</a:t>
            </a:r>
            <a:endParaRPr lang="es-ES" dirty="0">
              <a:ln w="0"/>
              <a:solidFill>
                <a:schemeClr val="bg1">
                  <a:lumMod val="85000"/>
                  <a:lumOff val="15000"/>
                </a:schemeClr>
              </a:solidFill>
              <a:effectLst>
                <a:outerShdw blurRad="38100" dist="19050" dir="2700000" algn="tl" rotWithShape="0">
                  <a:schemeClr val="dk1">
                    <a:alpha val="40000"/>
                  </a:schemeClr>
                </a:outerShdw>
              </a:effectLst>
            </a:endParaRPr>
          </a:p>
        </p:txBody>
      </p:sp>
      <p:sp>
        <p:nvSpPr>
          <p:cNvPr id="9" name="Marcador de posición de texto 8"/>
          <p:cNvSpPr>
            <a:spLocks noGrp="1"/>
          </p:cNvSpPr>
          <p:nvPr>
            <p:ph type="body" sz="quarter" idx="3"/>
          </p:nvPr>
        </p:nvSpPr>
        <p:spPr/>
        <p:txBody>
          <a:bodyPr/>
          <a:lstStyle/>
          <a:p>
            <a:r>
              <a:rPr lang="es-ES"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Results</a:t>
            </a:r>
            <a:endParaRPr lang="es-ES"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Marcador de posición de contenido 3"/>
          <p:cNvSpPr>
            <a:spLocks noGrp="1"/>
          </p:cNvSpPr>
          <p:nvPr>
            <p:ph sz="quarter" idx="4"/>
          </p:nvPr>
        </p:nvSpPr>
        <p:spPr/>
        <p:txBody>
          <a:bodyPr/>
          <a:lstStyle/>
          <a:p>
            <a:r>
              <a:rPr lang="en-US" dirty="0">
                <a:ln w="0"/>
                <a:solidFill>
                  <a:schemeClr val="bg1">
                    <a:lumMod val="85000"/>
                    <a:lumOff val="15000"/>
                  </a:schemeClr>
                </a:solidFill>
                <a:effectLst>
                  <a:outerShdw blurRad="38100" dist="19050" dir="2700000" algn="tl" rotWithShape="0">
                    <a:schemeClr val="dk1">
                      <a:alpha val="40000"/>
                    </a:schemeClr>
                  </a:outerShdw>
                </a:effectLst>
              </a:rPr>
              <a:t>It offers the buyer the convenience of acquiring all types of products from anywhere, through an online connection and with a simple click. Something that turns out to be quite convenient nowadays and that also starts to be one of the most common ways of doing business.</a:t>
            </a:r>
            <a:endParaRPr lang="es-ES" dirty="0">
              <a:ln w="0"/>
              <a:solidFill>
                <a:schemeClr val="bg1">
                  <a:lumMod val="85000"/>
                  <a:lumOff val="1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Procedure</a:t>
            </a:r>
            <a:r>
              <a:rPr lang="es-ES" dirty="0"/>
              <a:t> / </a:t>
            </a:r>
            <a:r>
              <a:rPr lang="es-ES" dirty="0" err="1"/>
              <a:t>methodology</a:t>
            </a:r>
            <a:endParaRPr lang="es-ES" dirty="0"/>
          </a:p>
        </p:txBody>
      </p:sp>
      <p:sp>
        <p:nvSpPr>
          <p:cNvPr id="3" name="Marcador de posición de contenido 2"/>
          <p:cNvSpPr>
            <a:spLocks noGrp="1"/>
          </p:cNvSpPr>
          <p:nvPr>
            <p:ph idx="1"/>
          </p:nvPr>
        </p:nvSpPr>
        <p:spPr/>
        <p:txBody>
          <a:bodyPr/>
          <a:lstStyle/>
          <a:p>
            <a:r>
              <a:rPr lang="en-US" dirty="0">
                <a:ln w="0"/>
                <a:solidFill>
                  <a:schemeClr val="bg1">
                    <a:lumMod val="85000"/>
                    <a:lumOff val="15000"/>
                  </a:schemeClr>
                </a:solidFill>
                <a:effectLst>
                  <a:outerShdw blurRad="38100" dist="19050" dir="2700000" algn="tl" rotWithShape="0">
                    <a:schemeClr val="dk1">
                      <a:alpha val="40000"/>
                    </a:schemeClr>
                  </a:outerShdw>
                </a:effectLst>
              </a:rPr>
              <a:t>The design pattern (Design Pattern) Model-View-Controller (MVC)</a:t>
            </a:r>
          </a:p>
          <a:p>
            <a:endParaRPr lang="en-US" dirty="0">
              <a:ln w="0"/>
              <a:solidFill>
                <a:schemeClr val="bg1">
                  <a:lumMod val="85000"/>
                  <a:lumOff val="15000"/>
                </a:schemeClr>
              </a:solidFill>
              <a:effectLst>
                <a:outerShdw blurRad="38100" dist="19050" dir="2700000" algn="tl" rotWithShape="0">
                  <a:schemeClr val="dk1">
                    <a:alpha val="40000"/>
                  </a:schemeClr>
                </a:outerShdw>
              </a:effectLst>
            </a:endParaRPr>
          </a:p>
          <a:p>
            <a:r>
              <a:rPr lang="en-US" dirty="0">
                <a:ln w="0"/>
                <a:solidFill>
                  <a:schemeClr val="bg1">
                    <a:lumMod val="85000"/>
                    <a:lumOff val="15000"/>
                  </a:schemeClr>
                </a:solidFill>
                <a:effectLst>
                  <a:outerShdw blurRad="38100" dist="19050" dir="2700000" algn="tl" rotWithShape="0">
                    <a:schemeClr val="dk1">
                      <a:alpha val="40000"/>
                    </a:schemeClr>
                  </a:outerShdw>
                </a:effectLst>
              </a:rPr>
              <a:t> The database that was used is </a:t>
            </a:r>
            <a:r>
              <a:rPr lang="en-US" dirty="0" smtClean="0">
                <a:ln w="0"/>
                <a:solidFill>
                  <a:schemeClr val="bg1">
                    <a:lumMod val="85000"/>
                    <a:lumOff val="15000"/>
                  </a:schemeClr>
                </a:solidFill>
                <a:effectLst>
                  <a:outerShdw blurRad="38100" dist="19050" dir="2700000" algn="tl" rotWithShape="0">
                    <a:schemeClr val="dk1">
                      <a:alpha val="40000"/>
                    </a:schemeClr>
                  </a:outerShdw>
                </a:effectLst>
              </a:rPr>
              <a:t>SQLite 3</a:t>
            </a:r>
            <a:endParaRPr lang="en-US" dirty="0">
              <a:ln w="0"/>
              <a:solidFill>
                <a:schemeClr val="bg1">
                  <a:lumMod val="85000"/>
                  <a:lumOff val="15000"/>
                </a:schemeClr>
              </a:solidFill>
              <a:effectLst>
                <a:outerShdw blurRad="38100" dist="19050" dir="2700000" algn="tl" rotWithShape="0">
                  <a:schemeClr val="dk1">
                    <a:alpha val="40000"/>
                  </a:schemeClr>
                </a:outerShdw>
              </a:effectLst>
            </a:endParaRPr>
          </a:p>
          <a:p>
            <a:endParaRPr lang="es-ES" dirty="0">
              <a:ln w="0"/>
              <a:solidFill>
                <a:schemeClr val="bg1">
                  <a:lumMod val="85000"/>
                  <a:lumOff val="1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AA9F-3F78-4C66-B19D-07FCA4D642E5}"/>
              </a:ext>
            </a:extLst>
          </p:cNvPr>
          <p:cNvSpPr>
            <a:spLocks noGrp="1"/>
          </p:cNvSpPr>
          <p:nvPr>
            <p:ph type="title"/>
          </p:nvPr>
        </p:nvSpPr>
        <p:spPr/>
        <p:txBody>
          <a:bodyPr/>
          <a:lstStyle/>
          <a:p>
            <a:r>
              <a:rPr lang="en-US" dirty="0"/>
              <a:t>Model-View-Controller Design Pattern with Python</a:t>
            </a:r>
          </a:p>
        </p:txBody>
      </p:sp>
      <p:sp>
        <p:nvSpPr>
          <p:cNvPr id="3" name="Content Placeholder 2">
            <a:extLst>
              <a:ext uri="{FF2B5EF4-FFF2-40B4-BE49-F238E27FC236}">
                <a16:creationId xmlns:a16="http://schemas.microsoft.com/office/drawing/2014/main" id="{5C4451E1-4F4A-458C-9944-879A7CFAABD2}"/>
              </a:ext>
            </a:extLst>
          </p:cNvPr>
          <p:cNvSpPr>
            <a:spLocks noGrp="1"/>
          </p:cNvSpPr>
          <p:nvPr>
            <p:ph idx="1"/>
          </p:nvPr>
        </p:nvSpPr>
        <p:spPr>
          <a:xfrm>
            <a:off x="680321" y="2336873"/>
            <a:ext cx="10849828" cy="3599316"/>
          </a:xfrm>
        </p:spPr>
        <p:txBody>
          <a:bodyPr/>
          <a:lstStyle/>
          <a:p>
            <a:r>
              <a:rPr lang="en-US" dirty="0">
                <a:solidFill>
                  <a:schemeClr val="bg1">
                    <a:lumMod val="85000"/>
                    <a:lumOff val="15000"/>
                  </a:schemeClr>
                </a:solidFill>
              </a:rPr>
              <a:t>The MVC is nothing more than the application of the principle of "Separation of Concerns" (Separation of Concern) to the design of applications, where each of the components of the pattern has a well-defined and unique responsibility.</a:t>
            </a:r>
          </a:p>
          <a:p>
            <a:endParaRPr lang="en-US" dirty="0">
              <a:solidFill>
                <a:schemeClr val="bg1">
                  <a:lumMod val="85000"/>
                  <a:lumOff val="15000"/>
                </a:schemeClr>
              </a:solidFill>
            </a:endParaRPr>
          </a:p>
          <a:p>
            <a:r>
              <a:rPr lang="en-US" dirty="0">
                <a:solidFill>
                  <a:schemeClr val="bg1">
                    <a:lumMod val="85000"/>
                    <a:lumOff val="15000"/>
                  </a:schemeClr>
                </a:solidFill>
              </a:rPr>
              <a:t>The Model contains and manages the business logic, data, status and other fundamental rules of the application. The data can be stored in the Model itself or in a database, in the latter case only the Model can access this database.</a:t>
            </a:r>
          </a:p>
        </p:txBody>
      </p:sp>
    </p:spTree>
    <p:extLst>
      <p:ext uri="{BB962C8B-B14F-4D97-AF65-F5344CB8AC3E}">
        <p14:creationId xmlns:p14="http://schemas.microsoft.com/office/powerpoint/2010/main" val="8659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AA9F-3F78-4C66-B19D-07FCA4D642E5}"/>
              </a:ext>
            </a:extLst>
          </p:cNvPr>
          <p:cNvSpPr>
            <a:spLocks noGrp="1"/>
          </p:cNvSpPr>
          <p:nvPr>
            <p:ph type="title"/>
          </p:nvPr>
        </p:nvSpPr>
        <p:spPr/>
        <p:txBody>
          <a:bodyPr/>
          <a:lstStyle/>
          <a:p>
            <a:r>
              <a:rPr lang="en-US" dirty="0"/>
              <a:t>Model-View-Controller Design Pattern with Python</a:t>
            </a:r>
          </a:p>
        </p:txBody>
      </p:sp>
      <p:grpSp>
        <p:nvGrpSpPr>
          <p:cNvPr id="33" name="Grupo 32"/>
          <p:cNvGrpSpPr/>
          <p:nvPr/>
        </p:nvGrpSpPr>
        <p:grpSpPr>
          <a:xfrm>
            <a:off x="1868512" y="2298798"/>
            <a:ext cx="8066453" cy="3919122"/>
            <a:chOff x="1868512" y="2298798"/>
            <a:chExt cx="8066453" cy="3919122"/>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512" y="2298798"/>
              <a:ext cx="7805721" cy="3919122"/>
            </a:xfrm>
            <a:prstGeom prst="rect">
              <a:avLst/>
            </a:prstGeom>
          </p:spPr>
        </p:pic>
        <p:sp>
          <p:nvSpPr>
            <p:cNvPr id="7" name="CuadroTexto 6"/>
            <p:cNvSpPr txBox="1"/>
            <p:nvPr/>
          </p:nvSpPr>
          <p:spPr>
            <a:xfrm>
              <a:off x="4850674" y="2934789"/>
              <a:ext cx="2168434" cy="369332"/>
            </a:xfrm>
            <a:prstGeom prst="rect">
              <a:avLst/>
            </a:prstGeom>
            <a:noFill/>
          </p:spPr>
          <p:txBody>
            <a:bodyPr wrap="square" rtlCol="0">
              <a:spAutoFit/>
            </a:bodyPr>
            <a:lstStyle/>
            <a:p>
              <a:r>
                <a:rPr lang="es-419" dirty="0" err="1">
                  <a:solidFill>
                    <a:schemeClr val="bg1">
                      <a:lumMod val="85000"/>
                      <a:lumOff val="15000"/>
                    </a:schemeClr>
                  </a:solidFill>
                </a:rPr>
                <a:t>c</a:t>
              </a:r>
              <a:r>
                <a:rPr lang="es-419" dirty="0" err="1" smtClean="0">
                  <a:solidFill>
                    <a:schemeClr val="bg1">
                      <a:lumMod val="85000"/>
                      <a:lumOff val="15000"/>
                    </a:schemeClr>
                  </a:solidFill>
                </a:rPr>
                <a:t>art_controller</a:t>
              </a:r>
              <a:endParaRPr lang="en-US" dirty="0">
                <a:solidFill>
                  <a:schemeClr val="bg1">
                    <a:lumMod val="85000"/>
                    <a:lumOff val="15000"/>
                  </a:schemeClr>
                </a:solidFill>
              </a:endParaRPr>
            </a:p>
          </p:txBody>
        </p:sp>
        <p:sp>
          <p:nvSpPr>
            <p:cNvPr id="8" name="CuadroTexto 7"/>
            <p:cNvSpPr txBox="1"/>
            <p:nvPr/>
          </p:nvSpPr>
          <p:spPr>
            <a:xfrm>
              <a:off x="2599508" y="5072744"/>
              <a:ext cx="2168434" cy="369332"/>
            </a:xfrm>
            <a:prstGeom prst="rect">
              <a:avLst/>
            </a:prstGeom>
            <a:noFill/>
          </p:spPr>
          <p:txBody>
            <a:bodyPr wrap="square" rtlCol="0">
              <a:spAutoFit/>
            </a:bodyPr>
            <a:lstStyle/>
            <a:p>
              <a:r>
                <a:rPr lang="es-419" dirty="0" err="1">
                  <a:solidFill>
                    <a:schemeClr val="bg1">
                      <a:lumMod val="85000"/>
                      <a:lumOff val="15000"/>
                    </a:schemeClr>
                  </a:solidFill>
                </a:rPr>
                <a:t>m</a:t>
              </a:r>
              <a:r>
                <a:rPr lang="es-419" dirty="0" err="1" smtClean="0">
                  <a:solidFill>
                    <a:schemeClr val="bg1">
                      <a:lumMod val="85000"/>
                      <a:lumOff val="15000"/>
                    </a:schemeClr>
                  </a:solidFill>
                </a:rPr>
                <a:t>ain_view</a:t>
              </a:r>
              <a:endParaRPr lang="en-US" dirty="0">
                <a:solidFill>
                  <a:schemeClr val="bg1">
                    <a:lumMod val="85000"/>
                    <a:lumOff val="15000"/>
                  </a:schemeClr>
                </a:solidFill>
              </a:endParaRPr>
            </a:p>
          </p:txBody>
        </p:sp>
        <p:sp>
          <p:nvSpPr>
            <p:cNvPr id="9" name="CuadroTexto 8"/>
            <p:cNvSpPr txBox="1"/>
            <p:nvPr/>
          </p:nvSpPr>
          <p:spPr>
            <a:xfrm>
              <a:off x="2129244" y="5339138"/>
              <a:ext cx="2390503" cy="369332"/>
            </a:xfrm>
            <a:prstGeom prst="rect">
              <a:avLst/>
            </a:prstGeom>
            <a:noFill/>
          </p:spPr>
          <p:txBody>
            <a:bodyPr wrap="square" rtlCol="0">
              <a:spAutoFit/>
            </a:bodyPr>
            <a:lstStyle/>
            <a:p>
              <a:r>
                <a:rPr lang="es-419" dirty="0" err="1" smtClean="0">
                  <a:solidFill>
                    <a:schemeClr val="bg1">
                      <a:lumMod val="85000"/>
                      <a:lumOff val="15000"/>
                    </a:schemeClr>
                  </a:solidFill>
                </a:rPr>
                <a:t>product_insert_view</a:t>
              </a:r>
              <a:endParaRPr lang="en-US" dirty="0">
                <a:solidFill>
                  <a:schemeClr val="bg1">
                    <a:lumMod val="85000"/>
                    <a:lumOff val="15000"/>
                  </a:schemeClr>
                </a:solidFill>
              </a:endParaRPr>
            </a:p>
          </p:txBody>
        </p:sp>
        <p:sp>
          <p:nvSpPr>
            <p:cNvPr id="10" name="CuadroTexto 9"/>
            <p:cNvSpPr txBox="1"/>
            <p:nvPr/>
          </p:nvSpPr>
          <p:spPr>
            <a:xfrm>
              <a:off x="2129244" y="5587334"/>
              <a:ext cx="2390503" cy="369332"/>
            </a:xfrm>
            <a:prstGeom prst="rect">
              <a:avLst/>
            </a:prstGeom>
            <a:noFill/>
          </p:spPr>
          <p:txBody>
            <a:bodyPr wrap="square" rtlCol="0">
              <a:spAutoFit/>
            </a:bodyPr>
            <a:lstStyle/>
            <a:p>
              <a:r>
                <a:rPr lang="es-419" dirty="0" err="1" smtClean="0">
                  <a:solidFill>
                    <a:schemeClr val="bg1">
                      <a:lumMod val="85000"/>
                      <a:lumOff val="15000"/>
                    </a:schemeClr>
                  </a:solidFill>
                </a:rPr>
                <a:t>product_show_view</a:t>
              </a:r>
              <a:endParaRPr lang="en-US" dirty="0">
                <a:solidFill>
                  <a:schemeClr val="bg1">
                    <a:lumMod val="85000"/>
                    <a:lumOff val="15000"/>
                  </a:schemeClr>
                </a:solidFill>
              </a:endParaRPr>
            </a:p>
          </p:txBody>
        </p:sp>
        <p:sp>
          <p:nvSpPr>
            <p:cNvPr id="11" name="CuadroTexto 10"/>
            <p:cNvSpPr txBox="1"/>
            <p:nvPr/>
          </p:nvSpPr>
          <p:spPr>
            <a:xfrm>
              <a:off x="7766531" y="5072744"/>
              <a:ext cx="2168434" cy="1015663"/>
            </a:xfrm>
            <a:prstGeom prst="rect">
              <a:avLst/>
            </a:prstGeom>
            <a:noFill/>
          </p:spPr>
          <p:txBody>
            <a:bodyPr wrap="square" rtlCol="0">
              <a:spAutoFit/>
            </a:bodyPr>
            <a:lstStyle/>
            <a:p>
              <a:r>
                <a:rPr lang="es-419" sz="1500" dirty="0" err="1">
                  <a:solidFill>
                    <a:schemeClr val="bg1">
                      <a:lumMod val="85000"/>
                      <a:lumOff val="15000"/>
                    </a:schemeClr>
                  </a:solidFill>
                </a:rPr>
                <a:t>i</a:t>
              </a:r>
              <a:r>
                <a:rPr lang="es-419" sz="1500" dirty="0" err="1" smtClean="0">
                  <a:solidFill>
                    <a:schemeClr val="bg1">
                      <a:lumMod val="85000"/>
                      <a:lumOff val="15000"/>
                    </a:schemeClr>
                  </a:solidFill>
                </a:rPr>
                <a:t>tem</a:t>
              </a:r>
              <a:endParaRPr lang="es-419" sz="1500" dirty="0" smtClean="0">
                <a:solidFill>
                  <a:schemeClr val="bg1">
                    <a:lumMod val="85000"/>
                    <a:lumOff val="15000"/>
                  </a:schemeClr>
                </a:solidFill>
              </a:endParaRPr>
            </a:p>
            <a:p>
              <a:r>
                <a:rPr lang="es-419" sz="1500" dirty="0" err="1">
                  <a:solidFill>
                    <a:schemeClr val="bg1">
                      <a:lumMod val="85000"/>
                      <a:lumOff val="15000"/>
                    </a:schemeClr>
                  </a:solidFill>
                </a:rPr>
                <a:t>m</a:t>
              </a:r>
              <a:r>
                <a:rPr lang="es-419" sz="1500" dirty="0" err="1" smtClean="0">
                  <a:solidFill>
                    <a:schemeClr val="bg1">
                      <a:lumMod val="85000"/>
                      <a:lumOff val="15000"/>
                    </a:schemeClr>
                  </a:solidFill>
                </a:rPr>
                <a:t>odel</a:t>
              </a:r>
              <a:endParaRPr lang="es-419" sz="1500" dirty="0" smtClean="0">
                <a:solidFill>
                  <a:schemeClr val="bg1">
                    <a:lumMod val="85000"/>
                    <a:lumOff val="15000"/>
                  </a:schemeClr>
                </a:solidFill>
              </a:endParaRPr>
            </a:p>
            <a:p>
              <a:r>
                <a:rPr lang="es-419" sz="1500" dirty="0" err="1">
                  <a:solidFill>
                    <a:schemeClr val="bg1">
                      <a:lumMod val="85000"/>
                      <a:lumOff val="15000"/>
                    </a:schemeClr>
                  </a:solidFill>
                </a:rPr>
                <a:t>s</a:t>
              </a:r>
              <a:r>
                <a:rPr lang="es-419" sz="1500" dirty="0" err="1" smtClean="0">
                  <a:solidFill>
                    <a:schemeClr val="bg1">
                      <a:lumMod val="85000"/>
                      <a:lumOff val="15000"/>
                    </a:schemeClr>
                  </a:solidFill>
                </a:rPr>
                <a:t>hopping_car</a:t>
              </a:r>
              <a:endParaRPr lang="es-419" sz="1500" dirty="0" smtClean="0">
                <a:solidFill>
                  <a:schemeClr val="bg1">
                    <a:lumMod val="85000"/>
                    <a:lumOff val="15000"/>
                  </a:schemeClr>
                </a:solidFill>
              </a:endParaRPr>
            </a:p>
            <a:p>
              <a:r>
                <a:rPr lang="es-419" sz="1500" dirty="0" smtClean="0">
                  <a:solidFill>
                    <a:schemeClr val="bg1">
                      <a:lumMod val="85000"/>
                      <a:lumOff val="15000"/>
                    </a:schemeClr>
                  </a:solidFill>
                </a:rPr>
                <a:t>store</a:t>
              </a:r>
              <a:endParaRPr lang="en-US" sz="1500" dirty="0">
                <a:solidFill>
                  <a:schemeClr val="bg1">
                    <a:lumMod val="85000"/>
                    <a:lumOff val="15000"/>
                  </a:schemeClr>
                </a:solidFill>
              </a:endParaRPr>
            </a:p>
          </p:txBody>
        </p:sp>
      </p:gr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4182" y="3465639"/>
            <a:ext cx="1383538" cy="1567135"/>
          </a:xfrm>
          <a:prstGeom prst="rect">
            <a:avLst/>
          </a:prstGeom>
        </p:spPr>
      </p:pic>
      <p:sp>
        <p:nvSpPr>
          <p:cNvPr id="13" name="CuadroTexto 12"/>
          <p:cNvSpPr txBox="1"/>
          <p:nvPr/>
        </p:nvSpPr>
        <p:spPr>
          <a:xfrm>
            <a:off x="10746377" y="3500101"/>
            <a:ext cx="609600" cy="461665"/>
          </a:xfrm>
          <a:prstGeom prst="rect">
            <a:avLst/>
          </a:prstGeom>
          <a:noFill/>
        </p:spPr>
        <p:txBody>
          <a:bodyPr wrap="square" rtlCol="0">
            <a:spAutoFit/>
          </a:bodyPr>
          <a:lstStyle/>
          <a:p>
            <a:r>
              <a:rPr lang="es-419" sz="2400" dirty="0" smtClean="0"/>
              <a:t>DB</a:t>
            </a:r>
            <a:endParaRPr lang="en-US" sz="2400" dirty="0"/>
          </a:p>
        </p:txBody>
      </p:sp>
      <p:cxnSp>
        <p:nvCxnSpPr>
          <p:cNvPr id="31" name="Conector recto de flecha 30"/>
          <p:cNvCxnSpPr/>
          <p:nvPr/>
        </p:nvCxnSpPr>
        <p:spPr>
          <a:xfrm flipV="1">
            <a:off x="9605554" y="4362994"/>
            <a:ext cx="688628" cy="976144"/>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360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AA9F-3F78-4C66-B19D-07FCA4D642E5}"/>
              </a:ext>
            </a:extLst>
          </p:cNvPr>
          <p:cNvSpPr>
            <a:spLocks noGrp="1"/>
          </p:cNvSpPr>
          <p:nvPr>
            <p:ph type="title"/>
          </p:nvPr>
        </p:nvSpPr>
        <p:spPr/>
        <p:txBody>
          <a:bodyPr/>
          <a:lstStyle/>
          <a:p>
            <a:r>
              <a:rPr lang="en-US" dirty="0"/>
              <a:t>Model-View-Controller Design Pattern with Python</a:t>
            </a:r>
          </a:p>
        </p:txBody>
      </p:sp>
      <p:grpSp>
        <p:nvGrpSpPr>
          <p:cNvPr id="3" name="Grupo 2"/>
          <p:cNvGrpSpPr/>
          <p:nvPr/>
        </p:nvGrpSpPr>
        <p:grpSpPr>
          <a:xfrm>
            <a:off x="549289" y="2676107"/>
            <a:ext cx="2394207" cy="2711921"/>
            <a:chOff x="4407186" y="3007033"/>
            <a:chExt cx="2394207" cy="2711921"/>
          </a:xfrm>
        </p:grpSpPr>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186" y="3007033"/>
              <a:ext cx="2394207" cy="2711921"/>
            </a:xfrm>
            <a:prstGeom prst="rect">
              <a:avLst/>
            </a:prstGeom>
          </p:spPr>
        </p:pic>
        <p:sp>
          <p:nvSpPr>
            <p:cNvPr id="13" name="CuadroTexto 12"/>
            <p:cNvSpPr txBox="1"/>
            <p:nvPr/>
          </p:nvSpPr>
          <p:spPr>
            <a:xfrm>
              <a:off x="5299489" y="3221427"/>
              <a:ext cx="726842" cy="461665"/>
            </a:xfrm>
            <a:prstGeom prst="rect">
              <a:avLst/>
            </a:prstGeom>
            <a:noFill/>
          </p:spPr>
          <p:txBody>
            <a:bodyPr wrap="square" rtlCol="0">
              <a:spAutoFit/>
            </a:bodyPr>
            <a:lstStyle/>
            <a:p>
              <a:r>
                <a:rPr lang="es-419" sz="2400" dirty="0" smtClean="0"/>
                <a:t>DB</a:t>
              </a:r>
              <a:endParaRPr lang="en-US" sz="2400" dirty="0"/>
            </a:p>
          </p:txBody>
        </p:sp>
      </p:grpSp>
      <p:cxnSp>
        <p:nvCxnSpPr>
          <p:cNvPr id="5" name="Conector recto de flecha 4"/>
          <p:cNvCxnSpPr/>
          <p:nvPr/>
        </p:nvCxnSpPr>
        <p:spPr>
          <a:xfrm flipV="1">
            <a:off x="3135086" y="2676107"/>
            <a:ext cx="1645920" cy="90311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p:cNvCxnSpPr/>
          <p:nvPr/>
        </p:nvCxnSpPr>
        <p:spPr>
          <a:xfrm>
            <a:off x="3135086" y="4315608"/>
            <a:ext cx="1724297" cy="82244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6" name="CuadroTexto 15"/>
          <p:cNvSpPr txBox="1"/>
          <p:nvPr/>
        </p:nvSpPr>
        <p:spPr>
          <a:xfrm>
            <a:off x="4955177" y="2377440"/>
            <a:ext cx="2734492" cy="369332"/>
          </a:xfrm>
          <a:prstGeom prst="rect">
            <a:avLst/>
          </a:prstGeom>
          <a:noFill/>
        </p:spPr>
        <p:txBody>
          <a:bodyPr wrap="square" rtlCol="0">
            <a:spAutoFit/>
          </a:bodyPr>
          <a:lstStyle/>
          <a:p>
            <a:r>
              <a:rPr lang="es-419" dirty="0" err="1">
                <a:solidFill>
                  <a:schemeClr val="bg1"/>
                </a:solidFill>
              </a:rPr>
              <a:t>d</a:t>
            </a:r>
            <a:r>
              <a:rPr lang="es-419" dirty="0" err="1" smtClean="0">
                <a:solidFill>
                  <a:schemeClr val="bg1"/>
                </a:solidFill>
              </a:rPr>
              <a:t>atabase_connection</a:t>
            </a:r>
            <a:endParaRPr lang="en-US" dirty="0">
              <a:solidFill>
                <a:schemeClr val="bg1"/>
              </a:solidFill>
            </a:endParaRPr>
          </a:p>
        </p:txBody>
      </p:sp>
      <p:sp>
        <p:nvSpPr>
          <p:cNvPr id="18" name="CuadroTexto 17"/>
          <p:cNvSpPr txBox="1"/>
          <p:nvPr/>
        </p:nvSpPr>
        <p:spPr>
          <a:xfrm>
            <a:off x="5050973" y="4953391"/>
            <a:ext cx="2734492" cy="369332"/>
          </a:xfrm>
          <a:prstGeom prst="rect">
            <a:avLst/>
          </a:prstGeom>
          <a:noFill/>
        </p:spPr>
        <p:txBody>
          <a:bodyPr wrap="square" rtlCol="0">
            <a:spAutoFit/>
          </a:bodyPr>
          <a:lstStyle/>
          <a:p>
            <a:r>
              <a:rPr lang="es-419" dirty="0" err="1" smtClean="0">
                <a:solidFill>
                  <a:schemeClr val="bg1"/>
                </a:solidFill>
              </a:rPr>
              <a:t>database_manager</a:t>
            </a:r>
            <a:endParaRPr lang="en-US" dirty="0">
              <a:solidFill>
                <a:schemeClr val="bg1"/>
              </a:solidFill>
            </a:endParaRPr>
          </a:p>
        </p:txBody>
      </p:sp>
      <p:cxnSp>
        <p:nvCxnSpPr>
          <p:cNvPr id="19" name="Conector recto de flecha 18"/>
          <p:cNvCxnSpPr/>
          <p:nvPr/>
        </p:nvCxnSpPr>
        <p:spPr>
          <a:xfrm>
            <a:off x="7567749" y="2562106"/>
            <a:ext cx="96665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1" name="Conector recto de flecha 20"/>
          <p:cNvCxnSpPr/>
          <p:nvPr/>
        </p:nvCxnSpPr>
        <p:spPr>
          <a:xfrm>
            <a:off x="7480452" y="5144874"/>
            <a:ext cx="96665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2" name="CuadroTexto 21"/>
          <p:cNvSpPr txBox="1"/>
          <p:nvPr/>
        </p:nvSpPr>
        <p:spPr>
          <a:xfrm>
            <a:off x="8729666" y="2238940"/>
            <a:ext cx="2734492" cy="646331"/>
          </a:xfrm>
          <a:prstGeom prst="rect">
            <a:avLst/>
          </a:prstGeom>
          <a:noFill/>
        </p:spPr>
        <p:txBody>
          <a:bodyPr wrap="square" rtlCol="0">
            <a:spAutoFit/>
          </a:bodyPr>
          <a:lstStyle/>
          <a:p>
            <a:r>
              <a:rPr lang="es-419" dirty="0" err="1" smtClean="0">
                <a:solidFill>
                  <a:schemeClr val="bg1"/>
                </a:solidFill>
              </a:rPr>
              <a:t>Items</a:t>
            </a:r>
            <a:r>
              <a:rPr lang="es-419" dirty="0" smtClean="0">
                <a:solidFill>
                  <a:schemeClr val="bg1"/>
                </a:solidFill>
              </a:rPr>
              <a:t> </a:t>
            </a:r>
          </a:p>
          <a:p>
            <a:r>
              <a:rPr lang="es-419" dirty="0" smtClean="0">
                <a:solidFill>
                  <a:schemeClr val="bg1"/>
                </a:solidFill>
              </a:rPr>
              <a:t>Records </a:t>
            </a:r>
            <a:endParaRPr lang="en-US" dirty="0">
              <a:solidFill>
                <a:schemeClr val="bg1"/>
              </a:solidFill>
            </a:endParaRPr>
          </a:p>
        </p:txBody>
      </p:sp>
      <p:sp>
        <p:nvSpPr>
          <p:cNvPr id="23" name="CuadroTexto 22"/>
          <p:cNvSpPr txBox="1"/>
          <p:nvPr/>
        </p:nvSpPr>
        <p:spPr>
          <a:xfrm>
            <a:off x="7689669" y="2254328"/>
            <a:ext cx="757434" cy="307777"/>
          </a:xfrm>
          <a:prstGeom prst="rect">
            <a:avLst/>
          </a:prstGeom>
          <a:noFill/>
        </p:spPr>
        <p:txBody>
          <a:bodyPr wrap="square" rtlCol="0">
            <a:spAutoFit/>
          </a:bodyPr>
          <a:lstStyle/>
          <a:p>
            <a:r>
              <a:rPr lang="es-419" sz="1400" i="1" dirty="0" err="1" smtClean="0">
                <a:solidFill>
                  <a:srgbClr val="00B050"/>
                </a:solidFill>
              </a:rPr>
              <a:t>tables</a:t>
            </a:r>
            <a:endParaRPr lang="es-419" sz="1400" i="1" dirty="0" smtClean="0">
              <a:solidFill>
                <a:srgbClr val="00B050"/>
              </a:solidFill>
            </a:endParaRPr>
          </a:p>
        </p:txBody>
      </p:sp>
      <p:sp>
        <p:nvSpPr>
          <p:cNvPr id="24" name="CuadroTexto 23"/>
          <p:cNvSpPr txBox="1"/>
          <p:nvPr/>
        </p:nvSpPr>
        <p:spPr>
          <a:xfrm>
            <a:off x="7532322" y="4805513"/>
            <a:ext cx="1002077" cy="307777"/>
          </a:xfrm>
          <a:prstGeom prst="rect">
            <a:avLst/>
          </a:prstGeom>
          <a:noFill/>
        </p:spPr>
        <p:txBody>
          <a:bodyPr wrap="square" rtlCol="0">
            <a:spAutoFit/>
          </a:bodyPr>
          <a:lstStyle/>
          <a:p>
            <a:r>
              <a:rPr lang="es-419" sz="1400" i="1" dirty="0" err="1" smtClean="0">
                <a:solidFill>
                  <a:srgbClr val="00B050"/>
                </a:solidFill>
              </a:rPr>
              <a:t>methods</a:t>
            </a:r>
            <a:endParaRPr lang="es-419" sz="1400" i="1" dirty="0" smtClean="0">
              <a:solidFill>
                <a:srgbClr val="00B050"/>
              </a:solidFill>
            </a:endParaRPr>
          </a:p>
        </p:txBody>
      </p:sp>
      <p:sp>
        <p:nvSpPr>
          <p:cNvPr id="25" name="CuadroTexto 24"/>
          <p:cNvSpPr txBox="1"/>
          <p:nvPr/>
        </p:nvSpPr>
        <p:spPr>
          <a:xfrm>
            <a:off x="8674457" y="4676392"/>
            <a:ext cx="2734492" cy="1200329"/>
          </a:xfrm>
          <a:prstGeom prst="rect">
            <a:avLst/>
          </a:prstGeom>
          <a:noFill/>
        </p:spPr>
        <p:txBody>
          <a:bodyPr wrap="square" rtlCol="0">
            <a:spAutoFit/>
          </a:bodyPr>
          <a:lstStyle/>
          <a:p>
            <a:r>
              <a:rPr lang="es-419" dirty="0" err="1" smtClean="0">
                <a:solidFill>
                  <a:schemeClr val="bg1"/>
                </a:solidFill>
              </a:rPr>
              <a:t>Insert</a:t>
            </a:r>
            <a:endParaRPr lang="es-419" dirty="0" smtClean="0">
              <a:solidFill>
                <a:schemeClr val="bg1"/>
              </a:solidFill>
            </a:endParaRPr>
          </a:p>
          <a:p>
            <a:r>
              <a:rPr lang="es-419" dirty="0" err="1" smtClean="0">
                <a:solidFill>
                  <a:schemeClr val="bg1"/>
                </a:solidFill>
              </a:rPr>
              <a:t>Delete</a:t>
            </a:r>
            <a:endParaRPr lang="es-419" dirty="0" smtClean="0">
              <a:solidFill>
                <a:schemeClr val="bg1"/>
              </a:solidFill>
            </a:endParaRPr>
          </a:p>
          <a:p>
            <a:r>
              <a:rPr lang="es-419" dirty="0" err="1" smtClean="0">
                <a:solidFill>
                  <a:schemeClr val="bg1"/>
                </a:solidFill>
              </a:rPr>
              <a:t>Update</a:t>
            </a:r>
            <a:endParaRPr lang="es-419" dirty="0" smtClean="0">
              <a:solidFill>
                <a:schemeClr val="bg1"/>
              </a:solidFill>
            </a:endParaRPr>
          </a:p>
          <a:p>
            <a:r>
              <a:rPr lang="es-419" dirty="0" err="1" smtClean="0">
                <a:solidFill>
                  <a:schemeClr val="bg1"/>
                </a:solidFill>
              </a:rPr>
              <a:t>Select</a:t>
            </a:r>
            <a:r>
              <a:rPr lang="es-419"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86237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Development</a:t>
            </a:r>
            <a:r>
              <a:rPr lang="es-ES" dirty="0"/>
              <a:t> </a:t>
            </a:r>
            <a:r>
              <a:rPr lang="es-ES" dirty="0" err="1"/>
              <a:t>procedure</a:t>
            </a:r>
            <a:endParaRPr lang="es-ES" dirty="0"/>
          </a:p>
        </p:txBody>
      </p:sp>
      <p:sp>
        <p:nvSpPr>
          <p:cNvPr id="3" name="Marcador de posición de contenido 2"/>
          <p:cNvSpPr>
            <a:spLocks noGrp="1"/>
          </p:cNvSpPr>
          <p:nvPr>
            <p:ph idx="1"/>
          </p:nvPr>
        </p:nvSpPr>
        <p:spPr/>
        <p:txBody>
          <a:bodyPr>
            <a:normAutofit fontScale="92500" lnSpcReduction="10000"/>
          </a:bodyPr>
          <a:lstStyle/>
          <a:p>
            <a:r>
              <a:rPr lang="en-US" dirty="0">
                <a:solidFill>
                  <a:schemeClr val="bg1">
                    <a:lumMod val="85000"/>
                    <a:lumOff val="15000"/>
                  </a:schemeClr>
                </a:solidFill>
              </a:rPr>
              <a:t>The </a:t>
            </a:r>
            <a:r>
              <a:rPr lang="en-US" i="1" dirty="0">
                <a:solidFill>
                  <a:schemeClr val="bg1">
                    <a:lumMod val="85000"/>
                    <a:lumOff val="15000"/>
                  </a:schemeClr>
                </a:solidFill>
              </a:rPr>
              <a:t>Model</a:t>
            </a:r>
            <a:r>
              <a:rPr lang="en-US" dirty="0">
                <a:solidFill>
                  <a:schemeClr val="bg1">
                    <a:lumMod val="85000"/>
                    <a:lumOff val="15000"/>
                  </a:schemeClr>
                </a:solidFill>
              </a:rPr>
              <a:t> contains and manages the business logic, data, status and other fundamental rules of the application. The data can be stored in the Model itself or in a database, in the latter case only the Model can access this database.</a:t>
            </a:r>
          </a:p>
          <a:p>
            <a:r>
              <a:rPr lang="en-US" dirty="0">
                <a:solidFill>
                  <a:schemeClr val="bg1">
                    <a:lumMod val="85000"/>
                    <a:lumOff val="15000"/>
                  </a:schemeClr>
                </a:solidFill>
              </a:rPr>
              <a:t>The </a:t>
            </a:r>
            <a:r>
              <a:rPr lang="en-US" i="1" dirty="0">
                <a:solidFill>
                  <a:schemeClr val="bg1">
                    <a:lumMod val="85000"/>
                    <a:lumOff val="15000"/>
                  </a:schemeClr>
                </a:solidFill>
              </a:rPr>
              <a:t>View</a:t>
            </a:r>
            <a:r>
              <a:rPr lang="en-US" dirty="0">
                <a:solidFill>
                  <a:schemeClr val="bg1">
                    <a:lumMod val="85000"/>
                    <a:lumOff val="15000"/>
                  </a:schemeClr>
                </a:solidFill>
              </a:rPr>
              <a:t> is the visual component, that is, a visual representation of the Model that the user can usually see on the screen, such as: Graphical User Interfaces (GUI).</a:t>
            </a:r>
          </a:p>
          <a:p>
            <a:r>
              <a:rPr lang="en-US" i="1" dirty="0">
                <a:solidFill>
                  <a:schemeClr val="bg1">
                    <a:lumMod val="85000"/>
                    <a:lumOff val="15000"/>
                  </a:schemeClr>
                </a:solidFill>
              </a:rPr>
              <a:t>Controller</a:t>
            </a:r>
            <a:r>
              <a:rPr lang="en-US" dirty="0">
                <a:solidFill>
                  <a:schemeClr val="bg1">
                    <a:lumMod val="85000"/>
                    <a:lumOff val="15000"/>
                  </a:schemeClr>
                </a:solidFill>
              </a:rPr>
              <a:t> is nothing more than the link or means of communication between the Model and the View. All communication flow between the Model and the View is managed through the Controller, therefore, there will be no direct communication between these</a:t>
            </a:r>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20000"/>
                <a:lumOff val="80000"/>
              </a:schemeClr>
            </a:gs>
            <a:gs pos="100000">
              <a:schemeClr val="tx1"/>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Conclusion</a:t>
            </a:r>
            <a:endParaRPr lang="es-ES" dirty="0"/>
          </a:p>
        </p:txBody>
      </p:sp>
      <p:sp>
        <p:nvSpPr>
          <p:cNvPr id="3" name="Marcador de posición de contenido 2"/>
          <p:cNvSpPr>
            <a:spLocks noGrp="1"/>
          </p:cNvSpPr>
          <p:nvPr>
            <p:ph idx="1"/>
          </p:nvPr>
        </p:nvSpPr>
        <p:spPr>
          <a:xfrm>
            <a:off x="680321" y="2336873"/>
            <a:ext cx="11084959" cy="3599316"/>
          </a:xfrm>
        </p:spPr>
        <p:txBody>
          <a:bodyPr/>
          <a:lstStyle/>
          <a:p>
            <a:r>
              <a:rPr lang="en-US" dirty="0" smtClean="0">
                <a:solidFill>
                  <a:schemeClr val="bg1">
                    <a:lumMod val="85000"/>
                    <a:lumOff val="15000"/>
                  </a:schemeClr>
                </a:solidFill>
              </a:rPr>
              <a:t>In </a:t>
            </a:r>
            <a:r>
              <a:rPr lang="en-US" dirty="0">
                <a:solidFill>
                  <a:schemeClr val="bg1">
                    <a:lumMod val="85000"/>
                    <a:lumOff val="15000"/>
                  </a:schemeClr>
                </a:solidFill>
              </a:rPr>
              <a:t>general, the MVC pattern requires the implementation of three classes. The Controller class initializes the instances of the Model and the View; The Vista must receive a reference from the Controller in order to communicate with him and send him the user's requests; The Controller, on the other hand, can freely access all the attributes and methods of the public interface of the Model and of the View. Finally, a fourth element will be defined, the so-called "client code", which will define an instance of the Controller and execute it.</a:t>
            </a:r>
          </a:p>
          <a:p>
            <a:endParaRPr lang="es-ES" dirty="0">
              <a:solidFill>
                <a:schemeClr val="bg1">
                  <a:lumMod val="85000"/>
                  <a:lumOff val="15000"/>
                </a:schemeClr>
              </a:solidFill>
            </a:endParaRP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DocumentoBibliotecaFormulario</Display>
  <Edit>DocumentoBibliotecaFormulario</Edit>
  <New>DocumentoBibliotecaFormulario</New>
</FormTemplates>
</file>

<file path=customXml/itemProps1.xml><?xml version="1.0" encoding="utf-8"?>
<ds:datastoreItem xmlns:ds="http://schemas.openxmlformats.org/officeDocument/2006/customXml" ds:itemID="{5B490D93-7B1B-411A-837B-D91624B8B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42A2DC-E608-45A4-8DCA-71E71A9E667F}">
  <ds:schemaRefs>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8EF69EF-478E-4A34-9077-AD5B790C84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TC104033917[[fn=Berlin]]</Template>
  <TotalTime>0</TotalTime>
  <Words>537</Words>
  <Application>Microsoft Office PowerPoint</Application>
  <PresentationFormat>Panorámica</PresentationFormat>
  <Paragraphs>70</Paragraphs>
  <Slides>10</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Trebuchet MS</vt:lpstr>
      <vt:lpstr>1_Berlín</vt:lpstr>
      <vt:lpstr>Shopping Car</vt:lpstr>
      <vt:lpstr>Schedule / Themes</vt:lpstr>
      <vt:lpstr>Project description</vt:lpstr>
      <vt:lpstr>Procedure / methodology</vt:lpstr>
      <vt:lpstr>Model-View-Controller Design Pattern with Python</vt:lpstr>
      <vt:lpstr>Model-View-Controller Design Pattern with Python</vt:lpstr>
      <vt:lpstr>Model-View-Controller Design Pattern with Python</vt:lpstr>
      <vt:lpstr>Development procedure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2013-06-18T13:57:10Z</dcterms:created>
  <dcterms:modified xsi:type="dcterms:W3CDTF">2019-03-27T04:55:09Z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