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6858000" cy="9144000" type="letter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9B30"/>
    <a:srgbClr val="9B7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170"/>
  </p:normalViewPr>
  <p:slideViewPr>
    <p:cSldViewPr snapToGrid="0" snapToObjects="1" showGuides="1">
      <p:cViewPr>
        <p:scale>
          <a:sx n="125" d="100"/>
          <a:sy n="125" d="100"/>
        </p:scale>
        <p:origin x="802" y="-3422"/>
      </p:cViewPr>
      <p:guideLst>
        <p:guide orient="horz" pos="290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xmlns="" id="{3319F932-5611-0543-A856-13535648686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0171209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think-cell Slide" r:id="rId16" imgW="7772400" imgH="10058400" progId="TCLayout.ActiveDocument.1">
                  <p:embed/>
                </p:oleObj>
              </mc:Choice>
              <mc:Fallback>
                <p:oleObj name="think-cell Slide" r:id="rId16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xmlns="" id="{20ABEEEF-E625-CF4B-B6D9-D9850F260E36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GB" sz="3300" b="0" i="0" baseline="0" dirty="0">
              <a:latin typeface="Gotham HTF Book" pitchFamily="2" charset="77"/>
              <a:ea typeface="+mj-ea"/>
              <a:sym typeface="Gotham HTF Book" pitchFamily="2" charset="7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10" Type="http://schemas.openxmlformats.org/officeDocument/2006/relationships/image" Target="../media/image7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xmlns="" id="{AFA78AEB-8B77-FC49-B430-9C45EE0DBC4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495387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28858569-E5B1-F14E-ADE8-CE5AF52D6867}"/>
              </a:ext>
            </a:extLst>
          </p:cNvPr>
          <p:cNvSpPr/>
          <p:nvPr/>
        </p:nvSpPr>
        <p:spPr>
          <a:xfrm>
            <a:off x="-2787" y="400849"/>
            <a:ext cx="6866857" cy="84981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405111D9-0973-DC4C-912A-76F54DF06A70}"/>
              </a:ext>
            </a:extLst>
          </p:cNvPr>
          <p:cNvCxnSpPr>
            <a:stCxn id="6" idx="6"/>
            <a:endCxn id="81" idx="2"/>
          </p:cNvCxnSpPr>
          <p:nvPr/>
        </p:nvCxnSpPr>
        <p:spPr>
          <a:xfrm>
            <a:off x="1733897" y="2523285"/>
            <a:ext cx="3390206" cy="0"/>
          </a:xfrm>
          <a:prstGeom prst="straightConnector1">
            <a:avLst/>
          </a:prstGeom>
          <a:ln w="92075" cap="sq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xmlns="" id="{CC3F55B9-7784-294A-9A97-6353E454267A}"/>
              </a:ext>
            </a:extLst>
          </p:cNvPr>
          <p:cNvCxnSpPr/>
          <p:nvPr/>
        </p:nvCxnSpPr>
        <p:spPr>
          <a:xfrm>
            <a:off x="1733897" y="4559073"/>
            <a:ext cx="3390206" cy="0"/>
          </a:xfrm>
          <a:prstGeom prst="straightConnector1">
            <a:avLst/>
          </a:prstGeom>
          <a:ln w="92075" cap="sq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xmlns="" id="{4831F0FC-9122-5244-BCB0-659102DE3208}"/>
              </a:ext>
            </a:extLst>
          </p:cNvPr>
          <p:cNvCxnSpPr/>
          <p:nvPr/>
        </p:nvCxnSpPr>
        <p:spPr>
          <a:xfrm>
            <a:off x="1674869" y="6516650"/>
            <a:ext cx="3390206" cy="0"/>
          </a:xfrm>
          <a:prstGeom prst="straightConnector1">
            <a:avLst/>
          </a:prstGeom>
          <a:ln w="92075" cap="sq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8DC41098-5FE0-E14F-A669-706291BA286E}"/>
              </a:ext>
            </a:extLst>
          </p:cNvPr>
          <p:cNvSpPr/>
          <p:nvPr/>
        </p:nvSpPr>
        <p:spPr>
          <a:xfrm>
            <a:off x="245323" y="1778998"/>
            <a:ext cx="1488574" cy="1488574"/>
          </a:xfrm>
          <a:prstGeom prst="ellipse">
            <a:avLst/>
          </a:prstGeom>
          <a:solidFill>
            <a:schemeClr val="bg2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xmlns="" id="{8C712FAF-54BC-5447-854F-DAEE611E7A73}"/>
              </a:ext>
            </a:extLst>
          </p:cNvPr>
          <p:cNvSpPr/>
          <p:nvPr/>
        </p:nvSpPr>
        <p:spPr>
          <a:xfrm>
            <a:off x="245323" y="1778998"/>
            <a:ext cx="1488574" cy="1488574"/>
          </a:xfrm>
          <a:prstGeom prst="ellipse">
            <a:avLst/>
          </a:prstGeom>
          <a:solidFill>
            <a:schemeClr val="bg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xmlns="" id="{1A209C9D-A77E-3641-8298-ED108D1D9293}"/>
              </a:ext>
            </a:extLst>
          </p:cNvPr>
          <p:cNvSpPr/>
          <p:nvPr/>
        </p:nvSpPr>
        <p:spPr>
          <a:xfrm>
            <a:off x="5124103" y="5772363"/>
            <a:ext cx="1488574" cy="1488574"/>
          </a:xfrm>
          <a:prstGeom prst="ellipse">
            <a:avLst/>
          </a:prstGeom>
          <a:solidFill>
            <a:schemeClr val="bg2"/>
          </a:solidFill>
          <a:ln w="1143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xmlns="" id="{8A29B27A-D5D2-9044-829D-3F3054BA7B93}"/>
              </a:ext>
            </a:extLst>
          </p:cNvPr>
          <p:cNvSpPr/>
          <p:nvPr/>
        </p:nvSpPr>
        <p:spPr>
          <a:xfrm>
            <a:off x="5124103" y="5772363"/>
            <a:ext cx="1488574" cy="1488574"/>
          </a:xfrm>
          <a:prstGeom prst="ellipse">
            <a:avLst/>
          </a:prstGeom>
          <a:solidFill>
            <a:schemeClr val="bg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xmlns="" id="{B99F9F39-C795-E945-ACC8-D1CE237F4D65}"/>
              </a:ext>
            </a:extLst>
          </p:cNvPr>
          <p:cNvSpPr/>
          <p:nvPr/>
        </p:nvSpPr>
        <p:spPr>
          <a:xfrm>
            <a:off x="-1" y="7438559"/>
            <a:ext cx="6866857" cy="1730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5688CDA-8122-A94D-BE74-DCDC2CAC444E}"/>
              </a:ext>
            </a:extLst>
          </p:cNvPr>
          <p:cNvSpPr/>
          <p:nvPr/>
        </p:nvSpPr>
        <p:spPr>
          <a:xfrm>
            <a:off x="0" y="1"/>
            <a:ext cx="6866857" cy="1185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xmlns="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208457" y="316456"/>
            <a:ext cx="1207483" cy="48216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29D9C47A-BE7B-A141-9A12-F042EE60E847}"/>
              </a:ext>
            </a:extLst>
          </p:cNvPr>
          <p:cNvSpPr txBox="1"/>
          <p:nvPr/>
        </p:nvSpPr>
        <p:spPr>
          <a:xfrm>
            <a:off x="796909" y="191168"/>
            <a:ext cx="2909709" cy="497319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Gotham HTF Black" pitchFamily="2" charset="77"/>
              </a:rPr>
              <a:t>CUT-THROUGH</a:t>
            </a:r>
            <a:r>
              <a:rPr lang="zh-CN" altLang="en-US" sz="2800" b="1" dirty="0" smtClean="0">
                <a:solidFill>
                  <a:schemeClr val="bg1"/>
                </a:solidFill>
                <a:latin typeface="Gotham HTF Black" pitchFamily="2" charset="77"/>
              </a:rPr>
              <a:t>（直通）</a:t>
            </a:r>
            <a:r>
              <a:rPr lang="en-US" sz="2800" b="1" dirty="0">
                <a:solidFill>
                  <a:schemeClr val="tx1">
                    <a:lumMod val="75000"/>
                  </a:schemeClr>
                </a:solidFill>
                <a:latin typeface="Gotham HTF Black" pitchFamily="2" charset="77"/>
              </a:rPr>
              <a:t/>
            </a:r>
            <a:br>
              <a:rPr lang="en-US" sz="2800" b="1" dirty="0">
                <a:solidFill>
                  <a:schemeClr val="tx1">
                    <a:lumMod val="75000"/>
                  </a:schemeClr>
                </a:solidFill>
                <a:latin typeface="Gotham HTF Black" pitchFamily="2" charset="77"/>
              </a:rPr>
            </a:br>
            <a:r>
              <a:rPr lang="zh-CN" altLang="en-US" sz="3600" dirty="0" smtClean="0">
                <a:solidFill>
                  <a:schemeClr val="tx1">
                    <a:lumMod val="75000"/>
                  </a:schemeClr>
                </a:solidFill>
                <a:latin typeface="Gotham HTF Book" pitchFamily="2" charset="77"/>
              </a:rPr>
              <a:t>说明</a:t>
            </a:r>
            <a:endParaRPr lang="en-US" sz="280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xmlns="" id="{007128C5-2A34-7C48-B7BD-962026C2E788}"/>
              </a:ext>
            </a:extLst>
          </p:cNvPr>
          <p:cNvSpPr/>
          <p:nvPr/>
        </p:nvSpPr>
        <p:spPr>
          <a:xfrm>
            <a:off x="245323" y="3786393"/>
            <a:ext cx="1488574" cy="148857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xmlns="" id="{68B22E61-C73C-5446-A4A3-04C26C8CBE0B}"/>
              </a:ext>
            </a:extLst>
          </p:cNvPr>
          <p:cNvSpPr/>
          <p:nvPr/>
        </p:nvSpPr>
        <p:spPr>
          <a:xfrm>
            <a:off x="245323" y="5772363"/>
            <a:ext cx="1488574" cy="148857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xmlns="" id="{9C0A3F29-A09A-C844-95A0-48D472D3F054}"/>
              </a:ext>
            </a:extLst>
          </p:cNvPr>
          <p:cNvSpPr/>
          <p:nvPr/>
        </p:nvSpPr>
        <p:spPr>
          <a:xfrm>
            <a:off x="5124103" y="1778998"/>
            <a:ext cx="1488574" cy="148857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xmlns="" id="{9A0B1D2D-2A17-1E46-91D0-7E5DFB2902EE}"/>
              </a:ext>
            </a:extLst>
          </p:cNvPr>
          <p:cNvSpPr/>
          <p:nvPr/>
        </p:nvSpPr>
        <p:spPr>
          <a:xfrm>
            <a:off x="5124103" y="3786393"/>
            <a:ext cx="1488574" cy="148857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6E359B4-CB6E-BF4E-A045-CC36CF55E5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2568" y="2069876"/>
            <a:ext cx="1054100" cy="8382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xmlns="" id="{3D2E596C-9D6B-8944-9392-33C16C4C55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132" y="4084523"/>
            <a:ext cx="1054100" cy="838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3CE89DD0-4585-2349-89E1-8C5CBEA34D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1618" y="6075656"/>
            <a:ext cx="1016000" cy="800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A0911A0-6FBD-C94D-A7F7-CBFC186A0B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182" y="2044476"/>
            <a:ext cx="1016000" cy="863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9081B59-50AA-FE49-B267-D2E0423F2A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61618" y="4084523"/>
            <a:ext cx="1016000" cy="80010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xmlns="" id="{A7C49441-274A-3B49-A606-671AEE81BF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5182" y="6075656"/>
            <a:ext cx="1016000" cy="8001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DC756D5-393D-3947-B155-E8D0AD46A5C6}"/>
              </a:ext>
            </a:extLst>
          </p:cNvPr>
          <p:cNvSpPr txBox="1"/>
          <p:nvPr/>
        </p:nvSpPr>
        <p:spPr>
          <a:xfrm>
            <a:off x="679835" y="2888592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Steve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FE0EAAF9-C06A-E346-9843-C87E871FA950}"/>
              </a:ext>
            </a:extLst>
          </p:cNvPr>
          <p:cNvSpPr txBox="1"/>
          <p:nvPr/>
        </p:nvSpPr>
        <p:spPr>
          <a:xfrm>
            <a:off x="689669" y="4875714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Annie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FD19F04C-C3E6-1248-A8B8-D1F412BEC06C}"/>
              </a:ext>
            </a:extLst>
          </p:cNvPr>
          <p:cNvSpPr txBox="1"/>
          <p:nvPr/>
        </p:nvSpPr>
        <p:spPr>
          <a:xfrm>
            <a:off x="682326" y="6881905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Ralph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EAE60AF1-320C-BC40-9B8A-37EEA5270EB8}"/>
              </a:ext>
            </a:extLst>
          </p:cNvPr>
          <p:cNvSpPr txBox="1"/>
          <p:nvPr/>
        </p:nvSpPr>
        <p:spPr>
          <a:xfrm>
            <a:off x="148321" y="1269013"/>
            <a:ext cx="1654446" cy="26729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zh-CN" altLang="en-US" sz="1600" dirty="0" smtClean="0">
                <a:solidFill>
                  <a:schemeClr val="bg2"/>
                </a:solidFill>
                <a:latin typeface="Gotham HTF" pitchFamily="2" charset="77"/>
              </a:rPr>
              <a:t>发送</a:t>
            </a:r>
            <a:r>
              <a:rPr lang="en-US" sz="1600" dirty="0">
                <a:solidFill>
                  <a:schemeClr val="bg2"/>
                </a:solidFill>
                <a:latin typeface="Gotham HTF" pitchFamily="2" charset="77"/>
              </a:rPr>
              <a:t/>
            </a:r>
            <a:br>
              <a:rPr lang="en-US" sz="1600" dirty="0">
                <a:solidFill>
                  <a:schemeClr val="bg2"/>
                </a:solidFill>
                <a:latin typeface="Gotham HTF" pitchFamily="2" charset="77"/>
              </a:rPr>
            </a:br>
            <a:r>
              <a:rPr lang="en-US" sz="1050" dirty="0" smtClean="0">
                <a:solidFill>
                  <a:schemeClr val="bg2"/>
                </a:solidFill>
                <a:latin typeface="Gotham HTF" pitchFamily="2" charset="77"/>
              </a:rPr>
              <a:t>(</a:t>
            </a:r>
            <a:r>
              <a:rPr lang="zh-CN" altLang="en-US" sz="1050" dirty="0" smtClean="0">
                <a:solidFill>
                  <a:schemeClr val="bg2"/>
                </a:solidFill>
                <a:latin typeface="Gotham HTF" pitchFamily="2" charset="77"/>
              </a:rPr>
              <a:t>输入</a:t>
            </a:r>
            <a:r>
              <a:rPr lang="en-US" sz="1050" dirty="0" smtClean="0">
                <a:solidFill>
                  <a:schemeClr val="bg2"/>
                </a:solidFill>
                <a:latin typeface="Gotham HTF" pitchFamily="2" charset="77"/>
              </a:rPr>
              <a:t>)</a:t>
            </a:r>
            <a:endParaRPr lang="en-US" sz="1600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C7E40432-2FDA-3A4D-9679-768D1F156E6F}"/>
              </a:ext>
            </a:extLst>
          </p:cNvPr>
          <p:cNvSpPr txBox="1"/>
          <p:nvPr/>
        </p:nvSpPr>
        <p:spPr>
          <a:xfrm>
            <a:off x="5014015" y="1258817"/>
            <a:ext cx="1654446" cy="26729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zh-CN" altLang="en-US" sz="1600" dirty="0" smtClean="0">
                <a:solidFill>
                  <a:schemeClr val="bg2"/>
                </a:solidFill>
                <a:latin typeface="Gotham HTF" pitchFamily="2" charset="77"/>
              </a:rPr>
              <a:t>接收</a:t>
            </a:r>
            <a:r>
              <a:rPr lang="en-US" sz="1600" dirty="0">
                <a:solidFill>
                  <a:schemeClr val="bg2"/>
                </a:solidFill>
                <a:latin typeface="Gotham HTF" pitchFamily="2" charset="77"/>
              </a:rPr>
              <a:t/>
            </a:r>
            <a:br>
              <a:rPr lang="en-US" sz="1600" dirty="0">
                <a:solidFill>
                  <a:schemeClr val="bg2"/>
                </a:solidFill>
                <a:latin typeface="Gotham HTF" pitchFamily="2" charset="77"/>
              </a:rPr>
            </a:br>
            <a:r>
              <a:rPr lang="en-US" sz="1050" dirty="0" smtClean="0">
                <a:solidFill>
                  <a:schemeClr val="bg2"/>
                </a:solidFill>
                <a:latin typeface="Gotham HTF" pitchFamily="2" charset="77"/>
              </a:rPr>
              <a:t>(</a:t>
            </a:r>
            <a:r>
              <a:rPr lang="zh-CN" altLang="en-US" sz="1050" dirty="0" smtClean="0">
                <a:solidFill>
                  <a:schemeClr val="bg2"/>
                </a:solidFill>
                <a:latin typeface="Gotham HTF" pitchFamily="2" charset="77"/>
              </a:rPr>
              <a:t>输出</a:t>
            </a:r>
            <a:r>
              <a:rPr lang="en-US" sz="1050" dirty="0" smtClean="0">
                <a:solidFill>
                  <a:schemeClr val="bg2"/>
                </a:solidFill>
                <a:latin typeface="Gotham HTF" pitchFamily="2" charset="77"/>
              </a:rPr>
              <a:t>)</a:t>
            </a:r>
            <a:endParaRPr lang="en-US" sz="1600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475DDD4F-F75A-4944-B3E6-7C4B93A96B8B}"/>
              </a:ext>
            </a:extLst>
          </p:cNvPr>
          <p:cNvSpPr txBox="1"/>
          <p:nvPr/>
        </p:nvSpPr>
        <p:spPr>
          <a:xfrm>
            <a:off x="2603244" y="2131083"/>
            <a:ext cx="1654446" cy="33774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2"/>
                </a:solidFill>
                <a:latin typeface="Gotham HTF" pitchFamily="2" charset="77"/>
              </a:rPr>
              <a:t>交易</a:t>
            </a:r>
            <a:r>
              <a:rPr lang="en-US" sz="1200" b="1" dirty="0" smtClean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#1</a:t>
            </a:r>
            <a:endParaRPr lang="en-US" sz="1200" b="1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29541E5B-F38D-744E-AD45-39E340FF040E}"/>
              </a:ext>
            </a:extLst>
          </p:cNvPr>
          <p:cNvSpPr txBox="1"/>
          <p:nvPr/>
        </p:nvSpPr>
        <p:spPr>
          <a:xfrm>
            <a:off x="5558144" y="2877992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Annie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2C761240-2F89-544F-AC7A-7A0870EF439A}"/>
              </a:ext>
            </a:extLst>
          </p:cNvPr>
          <p:cNvSpPr txBox="1"/>
          <p:nvPr/>
        </p:nvSpPr>
        <p:spPr>
          <a:xfrm>
            <a:off x="2610989" y="4174279"/>
            <a:ext cx="1654446" cy="486306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bg2"/>
                </a:solidFill>
                <a:latin typeface="Gotham HTF" pitchFamily="2" charset="77"/>
              </a:rPr>
              <a:t>交易</a:t>
            </a:r>
            <a:r>
              <a:rPr lang="en-US" b="1" dirty="0" smtClean="0">
                <a:solidFill>
                  <a:schemeClr val="bg1"/>
                </a:solidFill>
                <a:latin typeface="Gotham HTF" pitchFamily="2" charset="77"/>
              </a:rPr>
              <a:t>#</a:t>
            </a:r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2</a:t>
            </a:r>
            <a:endParaRPr lang="en-US" sz="1200" b="1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7B2EDA6E-6420-8E4D-89F7-C2BA5F0F508E}"/>
              </a:ext>
            </a:extLst>
          </p:cNvPr>
          <p:cNvSpPr txBox="1"/>
          <p:nvPr/>
        </p:nvSpPr>
        <p:spPr>
          <a:xfrm>
            <a:off x="5567978" y="4865114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Ralph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791DA1CA-C308-E244-8D4E-0146B2A00A3B}"/>
              </a:ext>
            </a:extLst>
          </p:cNvPr>
          <p:cNvSpPr txBox="1"/>
          <p:nvPr/>
        </p:nvSpPr>
        <p:spPr>
          <a:xfrm>
            <a:off x="2604874" y="6143592"/>
            <a:ext cx="1654446" cy="486306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bg2"/>
                </a:solidFill>
                <a:latin typeface="Gotham HTF" pitchFamily="2" charset="77"/>
              </a:rPr>
              <a:t>交易</a:t>
            </a:r>
            <a:r>
              <a:rPr lang="en-US" b="1" dirty="0" smtClean="0">
                <a:solidFill>
                  <a:schemeClr val="bg1"/>
                </a:solidFill>
                <a:latin typeface="Gotham HTF" pitchFamily="2" charset="77"/>
              </a:rPr>
              <a:t>#</a:t>
            </a:r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3</a:t>
            </a:r>
            <a:endParaRPr lang="en-US" sz="1200" b="1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1960064B-F0F9-624D-9611-0EBA03AE9D5C}"/>
              </a:ext>
            </a:extLst>
          </p:cNvPr>
          <p:cNvSpPr txBox="1"/>
          <p:nvPr/>
        </p:nvSpPr>
        <p:spPr>
          <a:xfrm>
            <a:off x="5560635" y="6871305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Anuj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xmlns="" id="{AA7F44D5-7132-4F44-ACED-5E8F8B438046}"/>
              </a:ext>
            </a:extLst>
          </p:cNvPr>
          <p:cNvCxnSpPr>
            <a:cxnSpLocks/>
            <a:stCxn id="81" idx="4"/>
            <a:endCxn id="76" idx="0"/>
          </p:cNvCxnSpPr>
          <p:nvPr/>
        </p:nvCxnSpPr>
        <p:spPr>
          <a:xfrm rot="5400000">
            <a:off x="3169590" y="1087592"/>
            <a:ext cx="518821" cy="4878780"/>
          </a:xfrm>
          <a:prstGeom prst="bentConnector3">
            <a:avLst>
              <a:gd name="adj1" fmla="val 50000"/>
            </a:avLst>
          </a:prstGeom>
          <a:ln w="31750" cap="rnd">
            <a:solidFill>
              <a:schemeClr val="tx2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xmlns="" id="{EBC41990-6F6D-EF48-AC2D-8547160E6428}"/>
              </a:ext>
            </a:extLst>
          </p:cNvPr>
          <p:cNvCxnSpPr>
            <a:cxnSpLocks/>
            <a:stCxn id="83" idx="4"/>
            <a:endCxn id="77" idx="0"/>
          </p:cNvCxnSpPr>
          <p:nvPr/>
        </p:nvCxnSpPr>
        <p:spPr>
          <a:xfrm rot="5400000">
            <a:off x="3180302" y="3084275"/>
            <a:ext cx="497396" cy="4878780"/>
          </a:xfrm>
          <a:prstGeom prst="bentConnector3">
            <a:avLst>
              <a:gd name="adj1" fmla="val 50000"/>
            </a:avLst>
          </a:prstGeom>
          <a:ln w="31750" cap="rnd">
            <a:solidFill>
              <a:schemeClr val="tx2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xmlns="" id="{11AEF8D9-205B-5345-8A24-EF185183FE75}"/>
              </a:ext>
            </a:extLst>
          </p:cNvPr>
          <p:cNvCxnSpPr>
            <a:cxnSpLocks/>
          </p:cNvCxnSpPr>
          <p:nvPr/>
        </p:nvCxnSpPr>
        <p:spPr>
          <a:xfrm>
            <a:off x="1674869" y="3063969"/>
            <a:ext cx="3609158" cy="2888555"/>
          </a:xfrm>
          <a:prstGeom prst="straightConnector1">
            <a:avLst/>
          </a:prstGeom>
          <a:ln w="184150" cap="sq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DA57543B-83F0-8743-BAFE-91656169AAC4}"/>
              </a:ext>
            </a:extLst>
          </p:cNvPr>
          <p:cNvSpPr txBox="1"/>
          <p:nvPr/>
        </p:nvSpPr>
        <p:spPr>
          <a:xfrm>
            <a:off x="254637" y="7525581"/>
            <a:ext cx="6303448" cy="1427916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spcAft>
                <a:spcPts val="400"/>
              </a:spcAft>
            </a:pP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Steve </a:t>
            </a:r>
            <a:r>
              <a:rPr lang="zh-CN" altLang="en-US" sz="1000" dirty="0" smtClean="0">
                <a:solidFill>
                  <a:schemeClr val="bg2"/>
                </a:solidFill>
                <a:latin typeface="Gotham HTF" pitchFamily="2" charset="77"/>
              </a:rPr>
              <a:t>向 </a:t>
            </a:r>
            <a:r>
              <a:rPr lang="en-US" sz="1000" dirty="0" smtClean="0">
                <a:solidFill>
                  <a:schemeClr val="bg2"/>
                </a:solidFill>
                <a:latin typeface="Gotham HTF" pitchFamily="2" charset="77"/>
              </a:rPr>
              <a:t>Annie </a:t>
            </a:r>
            <a:r>
              <a:rPr lang="zh-CN" altLang="en-US" sz="1000" dirty="0" smtClean="0">
                <a:solidFill>
                  <a:schemeClr val="bg2"/>
                </a:solidFill>
                <a:latin typeface="Gotham HTF" pitchFamily="2" charset="77"/>
              </a:rPr>
              <a:t>发送了一些</a:t>
            </a:r>
            <a:r>
              <a:rPr lang="en-US" sz="1000" dirty="0" smtClean="0">
                <a:solidFill>
                  <a:schemeClr val="bg2"/>
                </a:solidFill>
                <a:latin typeface="Gotham HTF" pitchFamily="2" charset="77"/>
              </a:rPr>
              <a:t> EPIC, 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Annie </a:t>
            </a:r>
            <a:r>
              <a:rPr lang="zh-CN" altLang="en-US" sz="1000" dirty="0" smtClean="0">
                <a:solidFill>
                  <a:schemeClr val="bg2"/>
                </a:solidFill>
                <a:latin typeface="Gotham HTF" pitchFamily="2" charset="77"/>
              </a:rPr>
              <a:t>向</a:t>
            </a:r>
            <a:r>
              <a:rPr lang="en-US" sz="1000" dirty="0" smtClean="0">
                <a:solidFill>
                  <a:schemeClr val="bg2"/>
                </a:solidFill>
                <a:latin typeface="Gotham HTF" pitchFamily="2" charset="77"/>
              </a:rPr>
              <a:t> Ralph </a:t>
            </a:r>
            <a:r>
              <a:rPr lang="zh-CN" altLang="en-US" sz="1000" dirty="0" smtClean="0">
                <a:solidFill>
                  <a:schemeClr val="bg2"/>
                </a:solidFill>
                <a:latin typeface="Gotham HTF" pitchFamily="2" charset="77"/>
              </a:rPr>
              <a:t>发送</a:t>
            </a:r>
            <a:r>
              <a:rPr lang="zh-CN" altLang="en-US" sz="1000" dirty="0">
                <a:solidFill>
                  <a:schemeClr val="bg2"/>
                </a:solidFill>
                <a:latin typeface="Gotham HTF" pitchFamily="2" charset="77"/>
              </a:rPr>
              <a:t>了一些</a:t>
            </a:r>
            <a:r>
              <a:rPr lang="en-US" sz="1000" dirty="0" smtClean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EPIC, </a:t>
            </a:r>
            <a:r>
              <a:rPr lang="en-US" sz="1000" dirty="0" smtClean="0">
                <a:solidFill>
                  <a:schemeClr val="bg2"/>
                </a:solidFill>
                <a:latin typeface="Gotham HTF" pitchFamily="2" charset="77"/>
              </a:rPr>
              <a:t>Ralph </a:t>
            </a:r>
            <a:r>
              <a:rPr lang="zh-CN" altLang="en-US" sz="1000" dirty="0" smtClean="0">
                <a:solidFill>
                  <a:schemeClr val="bg2"/>
                </a:solidFill>
                <a:latin typeface="Gotham HTF" pitchFamily="2" charset="77"/>
              </a:rPr>
              <a:t>向 </a:t>
            </a:r>
            <a:r>
              <a:rPr lang="en-US" sz="1000" dirty="0" smtClean="0">
                <a:solidFill>
                  <a:schemeClr val="bg2"/>
                </a:solidFill>
                <a:latin typeface="Gotham HTF" pitchFamily="2" charset="77"/>
              </a:rPr>
              <a:t>Anuj </a:t>
            </a:r>
            <a:r>
              <a:rPr lang="zh-CN" altLang="en-US" sz="1000" dirty="0" smtClean="0">
                <a:solidFill>
                  <a:schemeClr val="bg2"/>
                </a:solidFill>
                <a:latin typeface="Gotham HTF" pitchFamily="2" charset="77"/>
              </a:rPr>
              <a:t>发送</a:t>
            </a:r>
            <a:r>
              <a:rPr lang="zh-CN" altLang="en-US" sz="1000" dirty="0">
                <a:solidFill>
                  <a:schemeClr val="bg2"/>
                </a:solidFill>
                <a:latin typeface="Gotham HTF" pitchFamily="2" charset="77"/>
              </a:rPr>
              <a:t>了一些</a:t>
            </a:r>
            <a:r>
              <a:rPr lang="en-US" altLang="zh-CN" sz="1000" dirty="0">
                <a:solidFill>
                  <a:schemeClr val="bg2"/>
                </a:solidFill>
                <a:latin typeface="Gotham HTF" pitchFamily="2" charset="77"/>
              </a:rPr>
              <a:t> EPIC</a:t>
            </a:r>
            <a:r>
              <a:rPr lang="en-US" sz="1000" dirty="0" smtClean="0">
                <a:solidFill>
                  <a:schemeClr val="bg2"/>
                </a:solidFill>
                <a:latin typeface="Gotham HTF" pitchFamily="2" charset="77"/>
              </a:rPr>
              <a:t>. CUT-THROUGH</a:t>
            </a:r>
            <a:r>
              <a:rPr lang="zh-CN" altLang="en-US" sz="1000" dirty="0" smtClean="0">
                <a:solidFill>
                  <a:schemeClr val="bg2"/>
                </a:solidFill>
                <a:latin typeface="Gotham HTF" pitchFamily="2" charset="77"/>
              </a:rPr>
              <a:t>（直通）</a:t>
            </a:r>
            <a:r>
              <a:rPr lang="en-US" sz="1000" dirty="0" smtClean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zh-CN" altLang="en-US" sz="1000" dirty="0" smtClean="0">
                <a:solidFill>
                  <a:schemeClr val="bg2"/>
                </a:solidFill>
                <a:latin typeface="Gotham HTF" pitchFamily="2" charset="77"/>
              </a:rPr>
              <a:t>会删除</a:t>
            </a:r>
            <a:r>
              <a:rPr lang="zh-CN" altLang="en-US" sz="1000" dirty="0" smtClean="0">
                <a:solidFill>
                  <a:schemeClr val="bg2"/>
                </a:solidFill>
                <a:latin typeface="Gotham HTF" pitchFamily="2" charset="77"/>
              </a:rPr>
              <a:t>发送和相应匹配的接收信息</a:t>
            </a:r>
            <a:r>
              <a:rPr lang="en-US" sz="1000" dirty="0" smtClean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zh-CN" altLang="en-US" sz="1000" dirty="0" smtClean="0">
                <a:solidFill>
                  <a:schemeClr val="bg2"/>
                </a:solidFill>
                <a:latin typeface="Gotham HTF" pitchFamily="2" charset="77"/>
              </a:rPr>
              <a:t>，而</a:t>
            </a:r>
            <a:r>
              <a:rPr lang="zh-CN" altLang="en-US" sz="1000" dirty="0" smtClean="0">
                <a:solidFill>
                  <a:schemeClr val="bg2"/>
                </a:solidFill>
                <a:latin typeface="Gotham HTF" pitchFamily="2" charset="77"/>
              </a:rPr>
              <a:t>不会将详细的交易信息保留</a:t>
            </a:r>
            <a:r>
              <a:rPr lang="zh-CN" altLang="en-US" sz="1000" dirty="0">
                <a:solidFill>
                  <a:schemeClr val="bg2"/>
                </a:solidFill>
                <a:latin typeface="Gotham HTF" pitchFamily="2" charset="77"/>
              </a:rPr>
              <a:t>在区块链上</a:t>
            </a:r>
            <a:r>
              <a:rPr lang="en-US" sz="1000" dirty="0" smtClean="0">
                <a:solidFill>
                  <a:schemeClr val="bg2"/>
                </a:solidFill>
                <a:latin typeface="Gotham HTF" pitchFamily="2" charset="77"/>
              </a:rPr>
              <a:t>.</a:t>
            </a:r>
            <a:endParaRPr lang="en-US" sz="1000" dirty="0">
              <a:solidFill>
                <a:schemeClr val="bg2"/>
              </a:solidFill>
              <a:latin typeface="Gotham HTF" pitchFamily="2" charset="77"/>
            </a:endParaRPr>
          </a:p>
          <a:p>
            <a:pPr algn="just">
              <a:spcAft>
                <a:spcPts val="400"/>
              </a:spcAft>
            </a:pPr>
            <a:r>
              <a:rPr lang="zh-CN" altLang="en-US" sz="1000" dirty="0">
                <a:solidFill>
                  <a:schemeClr val="bg2"/>
                </a:solidFill>
                <a:latin typeface="Gotham HTF" pitchFamily="2" charset="77"/>
              </a:rPr>
              <a:t>将保留交易发生的跟踪记录，以及剩余的不匹配</a:t>
            </a:r>
            <a:r>
              <a:rPr lang="zh-CN" altLang="en-US" sz="1000" dirty="0" smtClean="0">
                <a:solidFill>
                  <a:schemeClr val="bg2"/>
                </a:solidFill>
                <a:latin typeface="Gotham HTF" pitchFamily="2" charset="77"/>
              </a:rPr>
              <a:t>的发送和</a:t>
            </a:r>
            <a:r>
              <a:rPr lang="zh-CN" altLang="en-US" sz="1000" dirty="0">
                <a:solidFill>
                  <a:schemeClr val="bg2"/>
                </a:solidFill>
                <a:latin typeface="Gotham HTF" pitchFamily="2" charset="77"/>
              </a:rPr>
              <a:t>接收记录。这是一个天才的想法，</a:t>
            </a:r>
            <a:r>
              <a:rPr lang="zh-CN" altLang="en-US" sz="1000" dirty="0" smtClean="0">
                <a:solidFill>
                  <a:schemeClr val="bg2"/>
                </a:solidFill>
                <a:latin typeface="Gotham HTF" pitchFamily="2" charset="77"/>
              </a:rPr>
              <a:t>更多匹配的发送和接收记录将导致史诗</a:t>
            </a:r>
            <a:r>
              <a:rPr lang="zh-CN" altLang="en-US" sz="1000" dirty="0">
                <a:solidFill>
                  <a:schemeClr val="bg2"/>
                </a:solidFill>
                <a:latin typeface="Gotham HTF" pitchFamily="2" charset="77"/>
              </a:rPr>
              <a:t>区块链越来越小。 </a:t>
            </a:r>
            <a:endParaRPr lang="en-US" altLang="zh-CN" sz="1000" dirty="0" smtClean="0">
              <a:solidFill>
                <a:schemeClr val="bg2"/>
              </a:solidFill>
              <a:latin typeface="Gotham HTF" pitchFamily="2" charset="77"/>
            </a:endParaRPr>
          </a:p>
          <a:p>
            <a:pPr algn="just">
              <a:spcAft>
                <a:spcPts val="400"/>
              </a:spcAft>
            </a:pPr>
            <a:r>
              <a:rPr lang="zh-CN" altLang="en-US" sz="1000" dirty="0">
                <a:solidFill>
                  <a:schemeClr val="bg2"/>
                </a:solidFill>
                <a:latin typeface="Gotham HTF" pitchFamily="2" charset="77"/>
              </a:rPr>
              <a:t>另一个好处是，它可以在未来使取证链不</a:t>
            </a:r>
            <a:r>
              <a:rPr lang="zh-CN" altLang="en-US" sz="1000" dirty="0" smtClean="0">
                <a:solidFill>
                  <a:schemeClr val="bg2"/>
                </a:solidFill>
                <a:latin typeface="Gotham HTF" pitchFamily="2" charset="77"/>
              </a:rPr>
              <a:t>受审计分析</a:t>
            </a:r>
            <a:r>
              <a:rPr lang="zh-CN" altLang="en-US" sz="1000" dirty="0">
                <a:solidFill>
                  <a:schemeClr val="bg2"/>
                </a:solidFill>
                <a:latin typeface="Gotham HTF" pitchFamily="2" charset="77"/>
              </a:rPr>
              <a:t>的影响。 如果交易数据不存在，将无法恢复！</a:t>
            </a:r>
            <a:endParaRPr lang="en-US" sz="1000" dirty="0">
              <a:solidFill>
                <a:schemeClr val="bg2"/>
              </a:solidFill>
              <a:latin typeface="Gotham HTF" pitchFamily="2" charset="77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xmlns="" id="{91C18312-51BF-944C-8435-485A178B7F39}"/>
              </a:ext>
            </a:extLst>
          </p:cNvPr>
          <p:cNvSpPr/>
          <p:nvPr/>
        </p:nvSpPr>
        <p:spPr>
          <a:xfrm>
            <a:off x="5627392" y="8926610"/>
            <a:ext cx="1239443" cy="18466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Version 04 – 22</a:t>
            </a:r>
            <a:r>
              <a:rPr lang="en-US" sz="600" baseline="30000" dirty="0">
                <a:solidFill>
                  <a:schemeClr val="bg2"/>
                </a:solidFill>
                <a:latin typeface="Gotham HTF Book" pitchFamily="2" charset="77"/>
              </a:rPr>
              <a:t>nd</a:t>
            </a:r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 Feb 2021</a:t>
            </a:r>
          </a:p>
        </p:txBody>
      </p:sp>
    </p:spTree>
    <p:extLst>
      <p:ext uri="{BB962C8B-B14F-4D97-AF65-F5344CB8AC3E}">
        <p14:creationId xmlns:p14="http://schemas.microsoft.com/office/powerpoint/2010/main" val="15549109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sYT6ST.da8bvI5zDsxp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3166</TotalTime>
  <Words>150</Words>
  <Application>Microsoft Office PowerPoint</Application>
  <PresentationFormat>信纸(8.5x11 英寸)</PresentationFormat>
  <Paragraphs>16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Gotham HTF</vt:lpstr>
      <vt:lpstr>Gotham HTF Black</vt:lpstr>
      <vt:lpstr>Gotham HTF Book</vt:lpstr>
      <vt:lpstr>等线</vt:lpstr>
      <vt:lpstr>Arial</vt:lpstr>
      <vt:lpstr>Calibri</vt:lpstr>
      <vt:lpstr>Office Theme</vt:lpstr>
      <vt:lpstr>think-cell Slide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万厚伟</cp:lastModifiedBy>
  <cp:revision>53</cp:revision>
  <cp:lastPrinted>2020-07-19T12:20:33Z</cp:lastPrinted>
  <dcterms:created xsi:type="dcterms:W3CDTF">2020-07-14T13:42:50Z</dcterms:created>
  <dcterms:modified xsi:type="dcterms:W3CDTF">2021-03-21T12:29:05Z</dcterms:modified>
</cp:coreProperties>
</file>