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9B30"/>
    <a:srgbClr val="9B7D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170"/>
  </p:normalViewPr>
  <p:slideViewPr>
    <p:cSldViewPr snapToGrid="0" snapToObjects="1" showGuides="1">
      <p:cViewPr>
        <p:scale>
          <a:sx n="200" d="100"/>
          <a:sy n="200" d="100"/>
        </p:scale>
        <p:origin x="-2045" y="-291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21" Type="http://schemas.openxmlformats.org/officeDocument/2006/relationships/image" Target="../media/image20.svg"/><Relationship Id="rId34" Type="http://schemas.openxmlformats.org/officeDocument/2006/relationships/image" Target="../media/image19.png"/><Relationship Id="rId7" Type="http://schemas.openxmlformats.org/officeDocument/2006/relationships/image" Target="../media/image6.svg"/><Relationship Id="rId12" Type="http://schemas.openxmlformats.org/officeDocument/2006/relationships/image" Target="../media/image7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microsoft.com/office/2007/relationships/hdphoto" Target="../media/hdphoto3.wdp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svg"/><Relationship Id="rId24" Type="http://schemas.openxmlformats.org/officeDocument/2006/relationships/image" Target="../media/image13.png"/><Relationship Id="rId32" Type="http://schemas.openxmlformats.org/officeDocument/2006/relationships/image" Target="../media/image18.png"/><Relationship Id="rId37" Type="http://schemas.microsoft.com/office/2007/relationships/hdphoto" Target="../media/hdphoto5.wdp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microsoft.com/office/2007/relationships/hdphoto" Target="../media/hdphoto1.wdp"/><Relationship Id="rId36" Type="http://schemas.openxmlformats.org/officeDocument/2006/relationships/image" Target="../media/image20.png"/><Relationship Id="rId10" Type="http://schemas.openxmlformats.org/officeDocument/2006/relationships/image" Target="../media/image6.png"/><Relationship Id="rId19" Type="http://schemas.openxmlformats.org/officeDocument/2006/relationships/image" Target="../media/image18.svg"/><Relationship Id="rId31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image" Target="../media/image15.png"/><Relationship Id="rId30" Type="http://schemas.microsoft.com/office/2007/relationships/hdphoto" Target="../media/hdphoto2.wdp"/><Relationship Id="rId35" Type="http://schemas.microsoft.com/office/2007/relationships/hdphoto" Target="../media/hdphoto4.wdp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Rectangle 313">
            <a:extLst>
              <a:ext uri="{FF2B5EF4-FFF2-40B4-BE49-F238E27FC236}">
                <a16:creationId xmlns="" xmlns:a16="http://schemas.microsoft.com/office/drawing/2014/main" id="{D2AAB3E2-1371-8143-B66F-419E5739E88E}"/>
              </a:ext>
            </a:extLst>
          </p:cNvPr>
          <p:cNvSpPr/>
          <p:nvPr/>
        </p:nvSpPr>
        <p:spPr>
          <a:xfrm>
            <a:off x="0" y="7137024"/>
            <a:ext cx="6858000" cy="18689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52983BBB-061A-FC4F-AF5D-A8B2B6EEC7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66293" y="7439015"/>
            <a:ext cx="2563450" cy="117078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60F6F955-5407-224B-8515-514125D1002A}"/>
              </a:ext>
            </a:extLst>
          </p:cNvPr>
          <p:cNvSpPr/>
          <p:nvPr/>
        </p:nvSpPr>
        <p:spPr>
          <a:xfrm>
            <a:off x="0" y="5557275"/>
            <a:ext cx="6858000" cy="145008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28858569-E5B1-F14E-ADE8-CE5AF52D6867}"/>
              </a:ext>
            </a:extLst>
          </p:cNvPr>
          <p:cNvSpPr/>
          <p:nvPr/>
        </p:nvSpPr>
        <p:spPr>
          <a:xfrm>
            <a:off x="-51507" y="-68550"/>
            <a:ext cx="6916851" cy="21650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>
            <a:extLst>
              <a:ext uri="{FF2B5EF4-FFF2-40B4-BE49-F238E27FC236}">
                <a16:creationId xmlns="" xmlns:a16="http://schemas.microsoft.com/office/drawing/2014/main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4324" y="240050"/>
            <a:ext cx="2034551" cy="81242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="" xmlns:a16="http://schemas.microsoft.com/office/drawing/2014/main" id="{662DC3BC-DB4D-2F48-8F21-7DC8C096DCBE}"/>
              </a:ext>
            </a:extLst>
          </p:cNvPr>
          <p:cNvSpPr/>
          <p:nvPr/>
        </p:nvSpPr>
        <p:spPr>
          <a:xfrm>
            <a:off x="628316" y="5796101"/>
            <a:ext cx="931334" cy="9313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0A9F691F-0EEF-D149-8000-38F53D9286C7}"/>
              </a:ext>
            </a:extLst>
          </p:cNvPr>
          <p:cNvSpPr txBox="1"/>
          <p:nvPr/>
        </p:nvSpPr>
        <p:spPr>
          <a:xfrm>
            <a:off x="1673236" y="6113506"/>
            <a:ext cx="2450797" cy="201185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38</a:t>
            </a:r>
            <a:r>
              <a:rPr lang="en-US" sz="1050" b="1" dirty="0" smtClean="0">
                <a:solidFill>
                  <a:schemeClr val="tx2"/>
                </a:solidFill>
                <a:latin typeface="Gotham HTF" pitchFamily="2" charset="77"/>
              </a:rPr>
              <a:t>% </a:t>
            </a:r>
            <a:r>
              <a:rPr lang="zh-CN" altLang="en-US" sz="800" dirty="0">
                <a:solidFill>
                  <a:schemeClr val="tx2"/>
                </a:solidFill>
                <a:latin typeface="Gotham HTF Book" pitchFamily="2" charset="77"/>
              </a:rPr>
              <a:t>标准</a:t>
            </a:r>
            <a:r>
              <a:rPr lang="en-US" altLang="zh-CN" sz="800" dirty="0">
                <a:solidFill>
                  <a:schemeClr val="tx2"/>
                </a:solidFill>
                <a:latin typeface="Gotham HTF Book" pitchFamily="2" charset="77"/>
              </a:rPr>
              <a:t>GPU, AMD/NVIDIA</a:t>
            </a:r>
          </a:p>
          <a:p>
            <a:pPr algn="l">
              <a:lnSpc>
                <a:spcPct val="150000"/>
              </a:lnSpc>
            </a:pP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63A64469-2FA2-684C-9333-5C9F090BBB46}"/>
              </a:ext>
            </a:extLst>
          </p:cNvPr>
          <p:cNvSpPr txBox="1"/>
          <p:nvPr/>
        </p:nvSpPr>
        <p:spPr>
          <a:xfrm>
            <a:off x="1673236" y="6325073"/>
            <a:ext cx="1954432" cy="232619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2</a:t>
            </a:r>
            <a:r>
              <a:rPr lang="en-US" sz="1050" b="1" dirty="0" smtClean="0">
                <a:solidFill>
                  <a:schemeClr val="tx2"/>
                </a:solidFill>
                <a:latin typeface="Gotham HTF" pitchFamily="2" charset="77"/>
              </a:rPr>
              <a:t>%   </a:t>
            </a:r>
            <a:r>
              <a:rPr lang="zh-CN" altLang="en-US" sz="800" dirty="0" smtClean="0">
                <a:solidFill>
                  <a:schemeClr val="tx2"/>
                </a:solidFill>
                <a:latin typeface="Gotham HTF Book" pitchFamily="2" charset="77"/>
              </a:rPr>
              <a:t>专用</a:t>
            </a:r>
            <a:r>
              <a:rPr lang="en-US" altLang="zh-CN" sz="800" dirty="0">
                <a:solidFill>
                  <a:schemeClr val="tx2"/>
                </a:solidFill>
                <a:latin typeface="Gotham HTF Book" pitchFamily="2" charset="77"/>
              </a:rPr>
              <a:t>ASIC</a:t>
            </a:r>
          </a:p>
          <a:p>
            <a:pPr algn="l">
              <a:lnSpc>
                <a:spcPct val="150000"/>
              </a:lnSpc>
            </a:pP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06B3D2A-2573-634E-A9E2-9F49A82A36C9}"/>
              </a:ext>
            </a:extLst>
          </p:cNvPr>
          <p:cNvSpPr txBox="1"/>
          <p:nvPr/>
        </p:nvSpPr>
        <p:spPr>
          <a:xfrm>
            <a:off x="1673235" y="5891854"/>
            <a:ext cx="2876447" cy="273041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60</a:t>
            </a:r>
            <a:r>
              <a:rPr lang="en-US" sz="1050" b="1" dirty="0" smtClean="0">
                <a:solidFill>
                  <a:schemeClr val="tx2"/>
                </a:solidFill>
                <a:latin typeface="Gotham HTF" pitchFamily="2" charset="77"/>
              </a:rPr>
              <a:t>% </a:t>
            </a:r>
            <a:r>
              <a:rPr lang="zh-CN" altLang="en-US" sz="800" dirty="0" smtClean="0">
                <a:solidFill>
                  <a:schemeClr val="tx2"/>
                </a:solidFill>
                <a:latin typeface="Gotham HTF Book" pitchFamily="2" charset="77"/>
              </a:rPr>
              <a:t>通用</a:t>
            </a:r>
            <a:r>
              <a:rPr lang="en-US" altLang="zh-CN" sz="800" dirty="0">
                <a:solidFill>
                  <a:schemeClr val="tx2"/>
                </a:solidFill>
                <a:latin typeface="Gotham HTF Book" pitchFamily="2" charset="77"/>
              </a:rPr>
              <a:t>CPU，AMD/Intel</a:t>
            </a:r>
          </a:p>
          <a:p>
            <a:pPr algn="l">
              <a:lnSpc>
                <a:spcPct val="150000"/>
              </a:lnSpc>
            </a:pP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FDC5B15-9D9C-174C-A86E-FD9F04FED7A3}"/>
              </a:ext>
            </a:extLst>
          </p:cNvPr>
          <p:cNvSpPr/>
          <p:nvPr/>
        </p:nvSpPr>
        <p:spPr>
          <a:xfrm>
            <a:off x="-7348" y="3397010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BB0E5F33-D744-C84B-9611-84AE891DA676}"/>
              </a:ext>
            </a:extLst>
          </p:cNvPr>
          <p:cNvSpPr/>
          <p:nvPr/>
        </p:nvSpPr>
        <p:spPr>
          <a:xfrm>
            <a:off x="-7348" y="5358170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6D08685E-133B-3841-86F7-767B02FFC11D}"/>
              </a:ext>
            </a:extLst>
          </p:cNvPr>
          <p:cNvSpPr/>
          <p:nvPr/>
        </p:nvSpPr>
        <p:spPr>
          <a:xfrm>
            <a:off x="-7348" y="6891911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D8950D4-51BB-1746-AB62-0853EC95D999}"/>
              </a:ext>
            </a:extLst>
          </p:cNvPr>
          <p:cNvSpPr txBox="1"/>
          <p:nvPr/>
        </p:nvSpPr>
        <p:spPr>
          <a:xfrm>
            <a:off x="68048" y="3385419"/>
            <a:ext cx="670487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altLang="zh-CN" sz="1200" b="1" dirty="0">
                <a:solidFill>
                  <a:schemeClr val="tx2"/>
                </a:solidFill>
                <a:latin typeface="Gotham HTF" pitchFamily="2" charset="77"/>
              </a:rPr>
              <a:t>EPIC</a:t>
            </a:r>
            <a:r>
              <a:rPr lang="zh-CN" altLang="en-US" sz="1200" b="1" dirty="0">
                <a:solidFill>
                  <a:schemeClr val="tx2"/>
                </a:solidFill>
                <a:latin typeface="Gotham HTF" pitchFamily="2" charset="77"/>
              </a:rPr>
              <a:t>是一个全志愿者社区项目，于</a:t>
            </a:r>
            <a:r>
              <a:rPr lang="en-US" altLang="zh-CN" sz="1200" b="1" dirty="0">
                <a:solidFill>
                  <a:schemeClr val="tx2"/>
                </a:solidFill>
                <a:latin typeface="Gotham HTF" pitchFamily="2" charset="77"/>
              </a:rPr>
              <a:t>2019</a:t>
            </a:r>
            <a:r>
              <a:rPr lang="zh-CN" altLang="en-US" sz="1200" b="1" dirty="0">
                <a:solidFill>
                  <a:schemeClr val="tx2"/>
                </a:solidFill>
                <a:latin typeface="Gotham HTF" pitchFamily="2" charset="77"/>
              </a:rPr>
              <a:t>年</a:t>
            </a:r>
            <a:r>
              <a:rPr lang="en-US" altLang="zh-CN" sz="1200" b="1" dirty="0">
                <a:solidFill>
                  <a:schemeClr val="tx2"/>
                </a:solidFill>
                <a:latin typeface="Gotham HTF" pitchFamily="2" charset="77"/>
              </a:rPr>
              <a:t>9</a:t>
            </a:r>
            <a:r>
              <a:rPr lang="zh-CN" altLang="en-US" sz="1200" b="1" dirty="0">
                <a:solidFill>
                  <a:schemeClr val="tx2"/>
                </a:solidFill>
                <a:latin typeface="Gotham HTF" pitchFamily="2" charset="77"/>
              </a:rPr>
              <a:t>月启动</a:t>
            </a:r>
            <a:endParaRPr lang="en-US" altLang="zh-CN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2F87CF8D-F3F0-D847-82FB-4302500E8024}"/>
              </a:ext>
            </a:extLst>
          </p:cNvPr>
          <p:cNvSpPr txBox="1"/>
          <p:nvPr/>
        </p:nvSpPr>
        <p:spPr>
          <a:xfrm>
            <a:off x="-28306" y="5341307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zh-CN" altLang="en-US" sz="1200" b="1" dirty="0">
                <a:solidFill>
                  <a:schemeClr val="tx2"/>
                </a:solidFill>
                <a:latin typeface="Gotham HTF" pitchFamily="2" charset="77"/>
              </a:rPr>
              <a:t>任何人都可以采矿</a:t>
            </a:r>
            <a:endParaRPr lang="en-US" altLang="zh-CN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CC7F4846-15C7-A54B-9580-B25A633E3304}"/>
              </a:ext>
            </a:extLst>
          </p:cNvPr>
          <p:cNvSpPr txBox="1"/>
          <p:nvPr/>
        </p:nvSpPr>
        <p:spPr>
          <a:xfrm>
            <a:off x="397547" y="6868621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r>
              <a:rPr lang="zh-CN" altLang="en-US" sz="1200" b="1" dirty="0">
                <a:solidFill>
                  <a:schemeClr val="tx2"/>
                </a:solidFill>
                <a:latin typeface="Gotham HTF" pitchFamily="2" charset="77"/>
              </a:rPr>
              <a:t>发现更多</a:t>
            </a:r>
            <a:endParaRPr lang="en-US" altLang="zh-CN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8EA8BF26-DDC2-F64C-A4FF-D7FB44E7D992}"/>
              </a:ext>
            </a:extLst>
          </p:cNvPr>
          <p:cNvSpPr txBox="1"/>
          <p:nvPr/>
        </p:nvSpPr>
        <p:spPr>
          <a:xfrm>
            <a:off x="274702" y="3976569"/>
            <a:ext cx="3030126" cy="39519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/>
            <a:r>
              <a:rPr lang="en-US" altLang="zh-CN" sz="1050" b="1" dirty="0">
                <a:solidFill>
                  <a:schemeClr val="tx2"/>
                </a:solidFill>
                <a:latin typeface="Gotham HTF Black" pitchFamily="2" charset="77"/>
              </a:rPr>
              <a:t>100% </a:t>
            </a:r>
            <a:r>
              <a:rPr lang="zh-CN" altLang="en-US" sz="1050" b="1" dirty="0">
                <a:solidFill>
                  <a:schemeClr val="tx2"/>
                </a:solidFill>
                <a:latin typeface="Gotham HTF Black" pitchFamily="2" charset="77"/>
              </a:rPr>
              <a:t>匿名交易</a:t>
            </a:r>
            <a:endParaRPr lang="en-US" altLang="zh-CN" sz="1050" b="1" dirty="0">
              <a:solidFill>
                <a:schemeClr val="tx2"/>
              </a:solidFill>
              <a:latin typeface="Gotham HTF Black" pitchFamily="2" charset="77"/>
            </a:endParaRPr>
          </a:p>
          <a:p>
            <a:pPr algn="ctr"/>
            <a:r>
              <a:rPr lang="zh-CN" altLang="en-US" sz="1050" dirty="0">
                <a:solidFill>
                  <a:schemeClr val="tx2"/>
                </a:solidFill>
                <a:latin typeface="Gotham HTF Book" pitchFamily="2" charset="77"/>
              </a:rPr>
              <a:t>基于</a:t>
            </a:r>
            <a:r>
              <a:rPr lang="en-US" altLang="zh-CN" sz="1050" dirty="0" err="1">
                <a:solidFill>
                  <a:schemeClr val="tx2"/>
                </a:solidFill>
                <a:latin typeface="Gotham HTF Book" pitchFamily="2" charset="77"/>
              </a:rPr>
              <a:t>Mimblewimble</a:t>
            </a:r>
            <a:endParaRPr lang="en-US" altLang="zh-CN" sz="1050" dirty="0">
              <a:solidFill>
                <a:schemeClr val="tx2"/>
              </a:solidFill>
              <a:latin typeface="Gotham HTF" pitchFamily="2" charset="77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="" xmlns:a16="http://schemas.microsoft.com/office/drawing/2014/main" id="{74997E44-8E1B-6640-941F-AA86F0E66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259" y="6084437"/>
            <a:ext cx="348333" cy="348333"/>
          </a:xfrm>
          <a:prstGeom prst="rect">
            <a:avLst/>
          </a:prstGeom>
        </p:spPr>
      </p:pic>
      <p:sp>
        <p:nvSpPr>
          <p:cNvPr id="26" name="Pie 25">
            <a:extLst>
              <a:ext uri="{FF2B5EF4-FFF2-40B4-BE49-F238E27FC236}">
                <a16:creationId xmlns="" xmlns:a16="http://schemas.microsoft.com/office/drawing/2014/main" id="{D0C341CC-F1B9-4140-9F38-4FB1786E3B96}"/>
              </a:ext>
            </a:extLst>
          </p:cNvPr>
          <p:cNvSpPr/>
          <p:nvPr/>
        </p:nvSpPr>
        <p:spPr>
          <a:xfrm>
            <a:off x="628317" y="5794487"/>
            <a:ext cx="931334" cy="931334"/>
          </a:xfrm>
          <a:prstGeom prst="pie">
            <a:avLst>
              <a:gd name="adj1" fmla="val 17382697"/>
              <a:gd name="adj2" fmla="val 3251370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="" xmlns:a16="http://schemas.microsoft.com/office/drawing/2014/main" id="{197248BC-36BE-6B4E-B8CA-5CB02A1528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9764" y="6077578"/>
            <a:ext cx="297174" cy="297174"/>
          </a:xfrm>
          <a:prstGeom prst="rect">
            <a:avLst/>
          </a:prstGeom>
        </p:spPr>
      </p:pic>
      <p:sp>
        <p:nvSpPr>
          <p:cNvPr id="102" name="Pie 101">
            <a:extLst>
              <a:ext uri="{FF2B5EF4-FFF2-40B4-BE49-F238E27FC236}">
                <a16:creationId xmlns="" xmlns:a16="http://schemas.microsoft.com/office/drawing/2014/main" id="{0909127F-E8F1-EE42-B6CA-889C5FC59097}"/>
              </a:ext>
            </a:extLst>
          </p:cNvPr>
          <p:cNvSpPr/>
          <p:nvPr/>
        </p:nvSpPr>
        <p:spPr>
          <a:xfrm>
            <a:off x="627979" y="5797459"/>
            <a:ext cx="931334" cy="931334"/>
          </a:xfrm>
          <a:prstGeom prst="pie">
            <a:avLst>
              <a:gd name="adj1" fmla="val 16161286"/>
              <a:gd name="adj2" fmla="val 1742365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5" name="Graphic 104">
            <a:extLst>
              <a:ext uri="{FF2B5EF4-FFF2-40B4-BE49-F238E27FC236}">
                <a16:creationId xmlns="" xmlns:a16="http://schemas.microsoft.com/office/drawing/2014/main" id="{03881337-6F5F-B14D-9B0F-72D08E3C41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8951" y="5833951"/>
            <a:ext cx="94509" cy="9450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="" xmlns:a16="http://schemas.microsoft.com/office/drawing/2014/main" id="{B5848D92-F185-A745-B2C0-1C36DC6B754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 t="6170" b="25132"/>
          <a:stretch/>
        </p:blipFill>
        <p:spPr>
          <a:xfrm>
            <a:off x="3670480" y="3915889"/>
            <a:ext cx="2746821" cy="1062982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EBA1D575-2112-B447-99B0-039898A021AB}"/>
              </a:ext>
            </a:extLst>
          </p:cNvPr>
          <p:cNvGrpSpPr/>
          <p:nvPr/>
        </p:nvGrpSpPr>
        <p:grpSpPr>
          <a:xfrm>
            <a:off x="685425" y="1356797"/>
            <a:ext cx="5384136" cy="1724406"/>
            <a:chOff x="407214" y="1408405"/>
            <a:chExt cx="6082785" cy="1948166"/>
          </a:xfrm>
        </p:grpSpPr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BA84F1D9-5666-0643-8499-FC41064DD8D0}"/>
                </a:ext>
              </a:extLst>
            </p:cNvPr>
            <p:cNvGrpSpPr/>
            <p:nvPr/>
          </p:nvGrpSpPr>
          <p:grpSpPr>
            <a:xfrm>
              <a:off x="407214" y="1408405"/>
              <a:ext cx="6082785" cy="1290707"/>
              <a:chOff x="407214" y="2022218"/>
              <a:chExt cx="3967951" cy="841960"/>
            </a:xfrm>
          </p:grpSpPr>
          <p:sp>
            <p:nvSpPr>
              <p:cNvPr id="13" name="Hexagon 12">
                <a:extLst>
                  <a:ext uri="{FF2B5EF4-FFF2-40B4-BE49-F238E27FC236}">
                    <a16:creationId xmlns="" xmlns:a16="http://schemas.microsoft.com/office/drawing/2014/main" id="{CE64F86E-6678-774F-B3B8-6A9D1C44F96B}"/>
                  </a:ext>
                </a:extLst>
              </p:cNvPr>
              <p:cNvSpPr/>
              <p:nvPr/>
            </p:nvSpPr>
            <p:spPr>
              <a:xfrm rot="9000000">
                <a:off x="407214" y="2022218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Hexagon 296">
                <a:extLst>
                  <a:ext uri="{FF2B5EF4-FFF2-40B4-BE49-F238E27FC236}">
                    <a16:creationId xmlns="" xmlns:a16="http://schemas.microsoft.com/office/drawing/2014/main" id="{85BBB127-B14C-A44C-A581-208B23993CEF}"/>
                  </a:ext>
                </a:extLst>
              </p:cNvPr>
              <p:cNvSpPr/>
              <p:nvPr/>
            </p:nvSpPr>
            <p:spPr>
              <a:xfrm rot="9000000">
                <a:off x="1407959" y="2028061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Hexagon 297">
                <a:extLst>
                  <a:ext uri="{FF2B5EF4-FFF2-40B4-BE49-F238E27FC236}">
                    <a16:creationId xmlns="" xmlns:a16="http://schemas.microsoft.com/office/drawing/2014/main" id="{4D7715C7-D04E-784B-983C-A42648461F80}"/>
                  </a:ext>
                </a:extLst>
              </p:cNvPr>
              <p:cNvSpPr/>
              <p:nvPr/>
            </p:nvSpPr>
            <p:spPr>
              <a:xfrm rot="9000000">
                <a:off x="2408703" y="2025820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Hexagon 298">
                <a:extLst>
                  <a:ext uri="{FF2B5EF4-FFF2-40B4-BE49-F238E27FC236}">
                    <a16:creationId xmlns="" xmlns:a16="http://schemas.microsoft.com/office/drawing/2014/main" id="{A693136F-5B64-6646-95F0-432AED6CAD21}"/>
                  </a:ext>
                </a:extLst>
              </p:cNvPr>
              <p:cNvSpPr/>
              <p:nvPr/>
            </p:nvSpPr>
            <p:spPr>
              <a:xfrm rot="9000000">
                <a:off x="3409448" y="2031663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3" name="Group 302">
              <a:extLst>
                <a:ext uri="{FF2B5EF4-FFF2-40B4-BE49-F238E27FC236}">
                  <a16:creationId xmlns="" xmlns:a16="http://schemas.microsoft.com/office/drawing/2014/main" id="{4C173690-0A8E-324C-8733-E4B7795F712E}"/>
                </a:ext>
              </a:extLst>
            </p:cNvPr>
            <p:cNvGrpSpPr/>
            <p:nvPr/>
          </p:nvGrpSpPr>
          <p:grpSpPr>
            <a:xfrm>
              <a:off x="570744" y="1550173"/>
              <a:ext cx="5762073" cy="1010127"/>
              <a:chOff x="407214" y="2022218"/>
              <a:chExt cx="4802799" cy="841960"/>
            </a:xfrm>
            <a:solidFill>
              <a:srgbClr val="9B7D28"/>
            </a:solidFill>
          </p:grpSpPr>
          <p:sp>
            <p:nvSpPr>
              <p:cNvPr id="304" name="Hexagon 303">
                <a:extLst>
                  <a:ext uri="{FF2B5EF4-FFF2-40B4-BE49-F238E27FC236}">
                    <a16:creationId xmlns="" xmlns:a16="http://schemas.microsoft.com/office/drawing/2014/main" id="{504C18F3-14A4-6442-A295-84578A2D5574}"/>
                  </a:ext>
                </a:extLst>
              </p:cNvPr>
              <p:cNvSpPr/>
              <p:nvPr/>
            </p:nvSpPr>
            <p:spPr>
              <a:xfrm rot="9000000">
                <a:off x="407214" y="2022218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Hexagon 304">
                <a:extLst>
                  <a:ext uri="{FF2B5EF4-FFF2-40B4-BE49-F238E27FC236}">
                    <a16:creationId xmlns="" xmlns:a16="http://schemas.microsoft.com/office/drawing/2014/main" id="{C3C18E59-BAFD-414D-8B13-E50124C406E7}"/>
                  </a:ext>
                </a:extLst>
              </p:cNvPr>
              <p:cNvSpPr/>
              <p:nvPr/>
            </p:nvSpPr>
            <p:spPr>
              <a:xfrm rot="9000000">
                <a:off x="1686241" y="2028061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Hexagon 305">
                <a:extLst>
                  <a:ext uri="{FF2B5EF4-FFF2-40B4-BE49-F238E27FC236}">
                    <a16:creationId xmlns="" xmlns:a16="http://schemas.microsoft.com/office/drawing/2014/main" id="{7B2769FD-4B40-254A-8FF2-109A439A7FEF}"/>
                  </a:ext>
                </a:extLst>
              </p:cNvPr>
              <p:cNvSpPr/>
              <p:nvPr/>
            </p:nvSpPr>
            <p:spPr>
              <a:xfrm rot="9000000">
                <a:off x="2965268" y="2025820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7" name="Hexagon 306">
                <a:extLst>
                  <a:ext uri="{FF2B5EF4-FFF2-40B4-BE49-F238E27FC236}">
                    <a16:creationId xmlns="" xmlns:a16="http://schemas.microsoft.com/office/drawing/2014/main" id="{E275AB7D-4FC4-E346-BEE0-FF22413FC289}"/>
                  </a:ext>
                </a:extLst>
              </p:cNvPr>
              <p:cNvSpPr/>
              <p:nvPr/>
            </p:nvSpPr>
            <p:spPr>
              <a:xfrm rot="9000000">
                <a:off x="4244296" y="2031663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6316E11A-4B28-6548-A7E6-1A9FECA7A365}"/>
                </a:ext>
              </a:extLst>
            </p:cNvPr>
            <p:cNvSpPr txBox="1"/>
            <p:nvPr/>
          </p:nvSpPr>
          <p:spPr>
            <a:xfrm>
              <a:off x="697802" y="2764738"/>
              <a:ext cx="914400" cy="561851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marL="4763" algn="ctr">
                <a:lnSpc>
                  <a:spcPct val="85000"/>
                </a:lnSpc>
              </a:pPr>
              <a:r>
                <a:rPr lang="zh-CN" altLang="en-US" sz="2800" b="1" dirty="0">
                  <a:solidFill>
                    <a:schemeClr val="tx1">
                      <a:lumMod val="75000"/>
                    </a:schemeClr>
                  </a:solidFill>
                  <a:latin typeface="Gotham HTF Black" pitchFamily="2" charset="77"/>
                </a:rPr>
                <a:t>没有</a:t>
              </a:r>
              <a:r>
                <a:rPr lang="en-US" altLang="zh-CN" sz="2800" b="1" dirty="0">
                  <a:solidFill>
                    <a:schemeClr val="tx2"/>
                  </a:solidFill>
                  <a:latin typeface="Gotham HTF Book" pitchFamily="2" charset="77"/>
                </a:rPr>
                <a:t/>
              </a:r>
              <a:br>
                <a:rPr lang="en-US" altLang="zh-CN" sz="2800" b="1" dirty="0">
                  <a:solidFill>
                    <a:schemeClr val="tx2"/>
                  </a:solidFill>
                  <a:latin typeface="Gotham HTF Book" pitchFamily="2" charset="77"/>
                </a:rPr>
              </a:br>
              <a:r>
                <a:rPr lang="en-US" altLang="zh-CN" sz="2000" b="1" dirty="0">
                  <a:solidFill>
                    <a:schemeClr val="tx2"/>
                  </a:solidFill>
                  <a:latin typeface="Gotham HTF Book" pitchFamily="2" charset="77"/>
                </a:rPr>
                <a:t>ICO</a:t>
              </a:r>
              <a:endParaRPr lang="en-US" altLang="zh-CN" sz="2800" b="1" dirty="0">
                <a:solidFill>
                  <a:schemeClr val="tx2"/>
                </a:solidFill>
                <a:latin typeface="Gotham HTF Book" pitchFamily="2" charset="77"/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="" xmlns:a16="http://schemas.microsoft.com/office/drawing/2014/main" id="{792A5F62-A031-6049-B8B0-3C417E45AD5D}"/>
                </a:ext>
              </a:extLst>
            </p:cNvPr>
            <p:cNvSpPr txBox="1"/>
            <p:nvPr/>
          </p:nvSpPr>
          <p:spPr>
            <a:xfrm>
              <a:off x="2235981" y="2789607"/>
              <a:ext cx="914400" cy="561851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zh-CN" altLang="en-US" sz="2800" b="1" dirty="0">
                  <a:solidFill>
                    <a:schemeClr val="tx1">
                      <a:lumMod val="75000"/>
                    </a:schemeClr>
                  </a:solidFill>
                  <a:latin typeface="Gotham HTF Black" pitchFamily="2" charset="77"/>
                </a:rPr>
                <a:t>没有</a:t>
              </a:r>
              <a:r>
                <a:rPr lang="en-US" altLang="zh-CN" sz="2800" b="1" dirty="0">
                  <a:solidFill>
                    <a:schemeClr val="tx2"/>
                  </a:solidFill>
                  <a:latin typeface="Gotham HTF Book" pitchFamily="2" charset="77"/>
                </a:rPr>
                <a:t/>
              </a:r>
              <a:br>
                <a:rPr lang="en-US" altLang="zh-CN" sz="2800" b="1" dirty="0">
                  <a:solidFill>
                    <a:schemeClr val="tx2"/>
                  </a:solidFill>
                  <a:latin typeface="Gotham HTF Book" pitchFamily="2" charset="77"/>
                </a:rPr>
              </a:br>
              <a:r>
                <a:rPr lang="zh-CN" altLang="en-US" sz="2000" b="1" dirty="0">
                  <a:solidFill>
                    <a:schemeClr val="tx2"/>
                  </a:solidFill>
                  <a:latin typeface="Gotham HTF Book" pitchFamily="2" charset="77"/>
                </a:rPr>
                <a:t>预挖</a:t>
              </a:r>
              <a:endParaRPr lang="en-US" altLang="zh-CN" sz="2800" b="1" dirty="0">
                <a:solidFill>
                  <a:schemeClr val="tx2"/>
                </a:solidFill>
                <a:latin typeface="Gotham HTF Book" pitchFamily="2" charset="77"/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="" xmlns:a16="http://schemas.microsoft.com/office/drawing/2014/main" id="{D33361E8-90C6-724C-AB24-E6AB4FE934F1}"/>
                </a:ext>
              </a:extLst>
            </p:cNvPr>
            <p:cNvSpPr txBox="1"/>
            <p:nvPr/>
          </p:nvSpPr>
          <p:spPr>
            <a:xfrm>
              <a:off x="3767479" y="2792818"/>
              <a:ext cx="914400" cy="558640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zh-CN" altLang="en-US" sz="2800" b="1" dirty="0">
                  <a:solidFill>
                    <a:schemeClr val="tx1">
                      <a:lumMod val="75000"/>
                    </a:schemeClr>
                  </a:solidFill>
                  <a:latin typeface="Gotham HTF Black" pitchFamily="2" charset="77"/>
                </a:rPr>
                <a:t>没有</a:t>
              </a:r>
              <a:r>
                <a:rPr lang="en-US" altLang="zh-CN" sz="2800" b="1" dirty="0">
                  <a:solidFill>
                    <a:schemeClr val="tx1">
                      <a:lumMod val="75000"/>
                    </a:schemeClr>
                  </a:solidFill>
                  <a:latin typeface="Gotham HTF Book" pitchFamily="2" charset="77"/>
                </a:rPr>
                <a:t/>
              </a:r>
              <a:br>
                <a:rPr lang="en-US" altLang="zh-CN" sz="2800" b="1" dirty="0">
                  <a:solidFill>
                    <a:schemeClr val="tx1">
                      <a:lumMod val="75000"/>
                    </a:schemeClr>
                  </a:solidFill>
                  <a:latin typeface="Gotham HTF Book" pitchFamily="2" charset="77"/>
                </a:rPr>
              </a:br>
              <a:r>
                <a:rPr lang="zh-CN" altLang="en-US" sz="2000" b="1" dirty="0">
                  <a:solidFill>
                    <a:schemeClr val="tx2"/>
                  </a:solidFill>
                  <a:latin typeface="Gotham HTF Book" pitchFamily="2" charset="77"/>
                </a:rPr>
                <a:t>风投</a:t>
              </a:r>
              <a:endParaRPr lang="en-US" altLang="zh-CN" sz="2800" b="1" dirty="0">
                <a:solidFill>
                  <a:schemeClr val="tx2"/>
                </a:solidFill>
                <a:latin typeface="Gotham HTF Book" pitchFamily="2" charset="77"/>
              </a:endParaRPr>
            </a:p>
          </p:txBody>
        </p:sp>
        <p:sp>
          <p:nvSpPr>
            <p:cNvPr id="302" name="TextBox 301">
              <a:extLst>
                <a:ext uri="{FF2B5EF4-FFF2-40B4-BE49-F238E27FC236}">
                  <a16:creationId xmlns="" xmlns:a16="http://schemas.microsoft.com/office/drawing/2014/main" id="{AA889D8E-73C1-B647-8D29-0E0C906D5E59}"/>
                </a:ext>
              </a:extLst>
            </p:cNvPr>
            <p:cNvSpPr txBox="1"/>
            <p:nvPr/>
          </p:nvSpPr>
          <p:spPr>
            <a:xfrm>
              <a:off x="5320093" y="2797931"/>
              <a:ext cx="914400" cy="558640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zh-CN" altLang="en-US" sz="2800" b="1" dirty="0">
                  <a:solidFill>
                    <a:schemeClr val="tx1">
                      <a:lumMod val="75000"/>
                    </a:schemeClr>
                  </a:solidFill>
                  <a:latin typeface="Gotham HTF Black" pitchFamily="2" charset="77"/>
                </a:rPr>
                <a:t>没有</a:t>
              </a:r>
              <a:r>
                <a:rPr lang="en-US" altLang="zh-CN" sz="2800" b="1" dirty="0">
                  <a:solidFill>
                    <a:schemeClr val="tx2"/>
                  </a:solidFill>
                  <a:latin typeface="Gotham HTF Book" pitchFamily="2" charset="77"/>
                </a:rPr>
                <a:t/>
              </a:r>
              <a:br>
                <a:rPr lang="en-US" altLang="zh-CN" sz="2800" b="1" dirty="0">
                  <a:solidFill>
                    <a:schemeClr val="tx2"/>
                  </a:solidFill>
                  <a:latin typeface="Gotham HTF Book" pitchFamily="2" charset="77"/>
                </a:rPr>
              </a:br>
              <a:r>
                <a:rPr lang="zh-CN" altLang="en-US" sz="2000" b="1" dirty="0">
                  <a:solidFill>
                    <a:schemeClr val="tx2"/>
                  </a:solidFill>
                  <a:latin typeface="Gotham HTF Book" pitchFamily="2" charset="77"/>
                </a:rPr>
                <a:t>公司</a:t>
              </a:r>
              <a:endParaRPr lang="en-US" altLang="zh-CN" sz="2800" b="1" dirty="0">
                <a:solidFill>
                  <a:schemeClr val="tx2"/>
                </a:solidFill>
                <a:latin typeface="Gotham HTF Book" pitchFamily="2" charset="77"/>
              </a:endParaRPr>
            </a:p>
          </p:txBody>
        </p:sp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9B01C28C-827B-444A-93C1-4AA76BF7C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367573" y="1699136"/>
              <a:ext cx="657620" cy="65762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="" xmlns:a16="http://schemas.microsoft.com/office/drawing/2014/main" id="{DB72C045-CB15-B14E-AE67-50DC7DF41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21696" y="1708018"/>
              <a:ext cx="636112" cy="636112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="" xmlns:a16="http://schemas.microsoft.com/office/drawing/2014/main" id="{7E4E9E8B-D0CB-B04F-A733-5F8B6AF43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91418" y="1699118"/>
              <a:ext cx="621207" cy="621207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="" xmlns:a16="http://schemas.microsoft.com/office/drawing/2014/main" id="{E7D2DAA0-60C1-E348-BB87-C25D676AF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=""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806894" y="1632035"/>
              <a:ext cx="827663" cy="827663"/>
            </a:xfrm>
            <a:prstGeom prst="rect">
              <a:avLst/>
            </a:prstGeom>
          </p:spPr>
        </p:pic>
      </p:grpSp>
      <p:sp>
        <p:nvSpPr>
          <p:cNvPr id="34" name="32-point Star 33">
            <a:extLst>
              <a:ext uri="{FF2B5EF4-FFF2-40B4-BE49-F238E27FC236}">
                <a16:creationId xmlns="" xmlns:a16="http://schemas.microsoft.com/office/drawing/2014/main" id="{E10F90F0-FCC3-9441-A173-DC18E9B5C6B4}"/>
              </a:ext>
            </a:extLst>
          </p:cNvPr>
          <p:cNvSpPr/>
          <p:nvPr/>
        </p:nvSpPr>
        <p:spPr>
          <a:xfrm>
            <a:off x="5134094" y="53215"/>
            <a:ext cx="1638824" cy="1638824"/>
          </a:xfrm>
          <a:prstGeom prst="star32">
            <a:avLst>
              <a:gd name="adj" fmla="val 43080"/>
            </a:avLst>
          </a:prstGeom>
          <a:solidFill>
            <a:schemeClr val="bg2"/>
          </a:solidFill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8585E2E3-9E1F-ED4F-8180-B89BD846BED8}"/>
              </a:ext>
            </a:extLst>
          </p:cNvPr>
          <p:cNvSpPr txBox="1"/>
          <p:nvPr/>
        </p:nvSpPr>
        <p:spPr>
          <a:xfrm rot="928590">
            <a:off x="4988181" y="358787"/>
            <a:ext cx="2012017" cy="908503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2"/>
                </a:solidFill>
                <a:latin typeface="Gotham HTF Book" pitchFamily="2" charset="77"/>
              </a:rPr>
              <a:t> 公平</a:t>
            </a:r>
            <a:endParaRPr lang="en-US" altLang="zh-CN" sz="1400" b="1" dirty="0" smtClean="0">
              <a:solidFill>
                <a:schemeClr val="tx2"/>
              </a:solidFill>
              <a:latin typeface="Gotham HTF Book" pitchFamily="2" charset="77"/>
            </a:endParaRPr>
          </a:p>
          <a:p>
            <a:pPr algn="ctr"/>
            <a:r>
              <a:rPr lang="zh-CN" altLang="en-US" sz="1400" b="1" dirty="0" smtClean="0">
                <a:solidFill>
                  <a:schemeClr val="tx2"/>
                </a:solidFill>
                <a:latin typeface="Gotham HTF Book" pitchFamily="2" charset="77"/>
              </a:rPr>
              <a:t>启动</a:t>
            </a:r>
            <a:r>
              <a:rPr lang="en-US" altLang="zh-CN" sz="400" b="1" dirty="0">
                <a:solidFill>
                  <a:schemeClr val="tx2"/>
                </a:solidFill>
                <a:latin typeface="Gotham HTF Book" pitchFamily="2" charset="77"/>
              </a:rPr>
              <a:t/>
            </a:r>
            <a:br>
              <a:rPr lang="en-US" altLang="zh-CN" sz="400" b="1" dirty="0">
                <a:solidFill>
                  <a:schemeClr val="tx2"/>
                </a:solidFill>
                <a:latin typeface="Gotham HTF Book" pitchFamily="2" charset="77"/>
              </a:rPr>
            </a:br>
            <a:r>
              <a:rPr lang="en-US" altLang="zh-CN" sz="1400" b="1" dirty="0">
                <a:solidFill>
                  <a:schemeClr val="tx2"/>
                </a:solidFill>
                <a:latin typeface="Gotham HTF Black" pitchFamily="2" charset="77"/>
              </a:rPr>
              <a:t>100%</a:t>
            </a:r>
            <a:r>
              <a:rPr lang="en-US" altLang="zh-CN" sz="1400" b="1" dirty="0">
                <a:solidFill>
                  <a:schemeClr val="tx2"/>
                </a:solidFill>
                <a:latin typeface="Gotham HTF Book" pitchFamily="2" charset="77"/>
              </a:rPr>
              <a:t/>
            </a:r>
            <a:br>
              <a:rPr lang="en-US" altLang="zh-CN" sz="1400" b="1" dirty="0">
                <a:solidFill>
                  <a:schemeClr val="tx2"/>
                </a:solidFill>
                <a:latin typeface="Gotham HTF Book" pitchFamily="2" charset="77"/>
              </a:rPr>
            </a:br>
            <a:r>
              <a:rPr lang="en-US" altLang="zh-CN" sz="1050" b="1" dirty="0" err="1">
                <a:solidFill>
                  <a:schemeClr val="tx2"/>
                </a:solidFill>
                <a:latin typeface="Gotham HTF Book" pitchFamily="2" charset="77"/>
              </a:rPr>
              <a:t>PoW</a:t>
            </a:r>
            <a:r>
              <a:rPr lang="en-US" altLang="zh-CN" sz="1050" b="1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zh-CN" altLang="en-US" sz="1050" b="1" dirty="0">
                <a:solidFill>
                  <a:schemeClr val="tx2"/>
                </a:solidFill>
                <a:latin typeface="Gotham HTF Book" pitchFamily="2" charset="77"/>
              </a:rPr>
              <a:t>采矿</a:t>
            </a:r>
            <a:endParaRPr lang="en-US" altLang="zh-CN" sz="1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="" xmlns:a16="http://schemas.microsoft.com/office/drawing/2014/main" id="{D9290F7B-5AFC-FE49-BFF9-4C4322A76D77}"/>
              </a:ext>
            </a:extLst>
          </p:cNvPr>
          <p:cNvSpPr txBox="1"/>
          <p:nvPr/>
        </p:nvSpPr>
        <p:spPr>
          <a:xfrm>
            <a:off x="365147" y="4532630"/>
            <a:ext cx="1424618" cy="39519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/>
            <a:r>
              <a:rPr lang="zh-CN" altLang="en-US" sz="1050" b="1" dirty="0">
                <a:solidFill>
                  <a:schemeClr val="bg1"/>
                </a:solidFill>
                <a:latin typeface="Gotham HTF Black" pitchFamily="2" charset="77"/>
              </a:rPr>
              <a:t>地址</a:t>
            </a:r>
            <a:r>
              <a:rPr lang="en-US" altLang="zh-CN" sz="1050" b="1" dirty="0">
                <a:solidFill>
                  <a:schemeClr val="bg1"/>
                </a:solidFill>
                <a:latin typeface="Gotham HTF Black" pitchFamily="2" charset="77"/>
              </a:rPr>
              <a:t/>
            </a:r>
            <a:br>
              <a:rPr lang="en-US" altLang="zh-CN" sz="1050" b="1" dirty="0">
                <a:solidFill>
                  <a:schemeClr val="bg1"/>
                </a:solidFill>
                <a:latin typeface="Gotham HTF Black" pitchFamily="2" charset="77"/>
              </a:rPr>
            </a:br>
            <a:r>
              <a:rPr lang="zh-CN" altLang="en-US" sz="1050" b="1" dirty="0">
                <a:solidFill>
                  <a:schemeClr val="bg1"/>
                </a:solidFill>
                <a:latin typeface="Gotham HTF Black" pitchFamily="2" charset="77"/>
              </a:rPr>
              <a:t>不可见</a:t>
            </a:r>
            <a:endParaRPr lang="en-US" altLang="zh-CN" sz="1050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="" xmlns:a16="http://schemas.microsoft.com/office/drawing/2014/main" id="{0E73E992-16E9-AA4E-B7C3-F6C81707A5B0}"/>
              </a:ext>
            </a:extLst>
          </p:cNvPr>
          <p:cNvSpPr txBox="1"/>
          <p:nvPr/>
        </p:nvSpPr>
        <p:spPr>
          <a:xfrm>
            <a:off x="1633176" y="4532630"/>
            <a:ext cx="1424618" cy="39519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/>
            <a:r>
              <a:rPr lang="zh-CN" altLang="en-US" sz="1050" b="1" dirty="0">
                <a:solidFill>
                  <a:schemeClr val="bg1"/>
                </a:solidFill>
                <a:latin typeface="Gotham HTF Black" pitchFamily="2" charset="77"/>
              </a:rPr>
              <a:t>数量</a:t>
            </a:r>
            <a:r>
              <a:rPr lang="en-US" altLang="zh-CN" sz="1050" b="1" dirty="0">
                <a:solidFill>
                  <a:schemeClr val="bg1"/>
                </a:solidFill>
                <a:latin typeface="Gotham HTF Black" pitchFamily="2" charset="77"/>
              </a:rPr>
              <a:t/>
            </a:r>
            <a:br>
              <a:rPr lang="en-US" altLang="zh-CN" sz="1050" b="1" dirty="0">
                <a:solidFill>
                  <a:schemeClr val="bg1"/>
                </a:solidFill>
                <a:latin typeface="Gotham HTF Black" pitchFamily="2" charset="77"/>
              </a:rPr>
            </a:br>
            <a:r>
              <a:rPr lang="zh-CN" altLang="en-US" sz="1050" b="1" dirty="0">
                <a:solidFill>
                  <a:schemeClr val="bg1"/>
                </a:solidFill>
                <a:latin typeface="Gotham HTF Black" pitchFamily="2" charset="77"/>
              </a:rPr>
              <a:t>不可见</a:t>
            </a:r>
            <a:endParaRPr lang="en-US" altLang="zh-CN" sz="1050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="" xmlns:a16="http://schemas.microsoft.com/office/drawing/2014/main" id="{A9049165-492A-0D47-AF38-3C7BEC75572C}"/>
              </a:ext>
            </a:extLst>
          </p:cNvPr>
          <p:cNvSpPr txBox="1"/>
          <p:nvPr/>
        </p:nvSpPr>
        <p:spPr>
          <a:xfrm>
            <a:off x="3579764" y="5024366"/>
            <a:ext cx="3030126" cy="39519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/>
            <a:r>
              <a:rPr lang="zh-CN" altLang="en-US" sz="1050" b="1" dirty="0">
                <a:solidFill>
                  <a:schemeClr val="tx2"/>
                </a:solidFill>
                <a:latin typeface="Gotham HTF Black" pitchFamily="2" charset="77"/>
              </a:rPr>
              <a:t>比特币标准货币政策</a:t>
            </a:r>
            <a:endParaRPr lang="en-US" altLang="zh-CN" sz="1050" dirty="0">
              <a:solidFill>
                <a:schemeClr val="tx2"/>
              </a:solidFill>
              <a:latin typeface="Gotham HTF" pitchFamily="2" charset="77"/>
            </a:endParaRPr>
          </a:p>
        </p:txBody>
      </p:sp>
      <p:pic>
        <p:nvPicPr>
          <p:cNvPr id="36" name="Graphic 35">
            <a:extLst>
              <a:ext uri="{FF2B5EF4-FFF2-40B4-BE49-F238E27FC236}">
                <a16:creationId xmlns="" xmlns:a16="http://schemas.microsoft.com/office/drawing/2014/main" id="{6A897F5D-09FE-564B-8EF6-EFFA9B6B60B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429802" y="4437348"/>
            <a:ext cx="483595" cy="483595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8AF48955-82A9-E541-8961-0BE767FB9363}"/>
              </a:ext>
            </a:extLst>
          </p:cNvPr>
          <p:cNvGrpSpPr/>
          <p:nvPr/>
        </p:nvGrpSpPr>
        <p:grpSpPr>
          <a:xfrm>
            <a:off x="4103760" y="5774002"/>
            <a:ext cx="853046" cy="853046"/>
            <a:chOff x="3844152" y="5746318"/>
            <a:chExt cx="952500" cy="952500"/>
          </a:xfrm>
        </p:grpSpPr>
        <p:pic>
          <p:nvPicPr>
            <p:cNvPr id="39" name="Graphic 38">
              <a:extLst>
                <a:ext uri="{FF2B5EF4-FFF2-40B4-BE49-F238E27FC236}">
                  <a16:creationId xmlns="" xmlns:a16="http://schemas.microsoft.com/office/drawing/2014/main" id="{C57A1C5D-E300-3045-B2E6-29310491F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=""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844152" y="5746318"/>
              <a:ext cx="952500" cy="952500"/>
            </a:xfrm>
            <a:prstGeom prst="rect">
              <a:avLst/>
            </a:prstGeom>
          </p:spPr>
        </p:pic>
        <p:pic>
          <p:nvPicPr>
            <p:cNvPr id="41" name="Graphic 40">
              <a:extLst>
                <a:ext uri="{FF2B5EF4-FFF2-40B4-BE49-F238E27FC236}">
                  <a16:creationId xmlns="" xmlns:a16="http://schemas.microsoft.com/office/drawing/2014/main" id="{3EB5FDE8-F3EE-0A4C-A558-201E5ECF3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=""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059512" y="5967244"/>
              <a:ext cx="540005" cy="540005"/>
            </a:xfrm>
            <a:prstGeom prst="rect">
              <a:avLst/>
            </a:prstGeom>
          </p:spPr>
        </p:pic>
      </p:grpSp>
      <p:sp>
        <p:nvSpPr>
          <p:cNvPr id="313" name="TextBox 312">
            <a:extLst>
              <a:ext uri="{FF2B5EF4-FFF2-40B4-BE49-F238E27FC236}">
                <a16:creationId xmlns="" xmlns:a16="http://schemas.microsoft.com/office/drawing/2014/main" id="{4E93D045-CE31-2E43-B28B-7D31554DB054}"/>
              </a:ext>
            </a:extLst>
          </p:cNvPr>
          <p:cNvSpPr txBox="1"/>
          <p:nvPr/>
        </p:nvSpPr>
        <p:spPr>
          <a:xfrm>
            <a:off x="4899564" y="5949822"/>
            <a:ext cx="1374323" cy="750501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/>
            <a:r>
              <a:rPr lang="en-US" altLang="zh-CN" sz="1050" b="1" dirty="0">
                <a:solidFill>
                  <a:schemeClr val="tx2"/>
                </a:solidFill>
                <a:latin typeface="Gotham HTF" pitchFamily="2" charset="77"/>
              </a:rPr>
              <a:t>*	</a:t>
            </a:r>
            <a:r>
              <a:rPr lang="zh-CN" altLang="en-US" sz="1050" b="1" dirty="0">
                <a:solidFill>
                  <a:schemeClr val="tx2"/>
                </a:solidFill>
                <a:latin typeface="Gotham HTF" pitchFamily="2" charset="77"/>
              </a:rPr>
              <a:t>真正的智能手机挖掘将于</a:t>
            </a:r>
            <a:r>
              <a:rPr lang="en-US" altLang="zh-CN" sz="1050" b="1" dirty="0">
                <a:solidFill>
                  <a:schemeClr val="tx2"/>
                </a:solidFill>
                <a:latin typeface="Gotham HTF" pitchFamily="2" charset="77"/>
              </a:rPr>
              <a:t>2021</a:t>
            </a:r>
            <a:r>
              <a:rPr lang="zh-CN" altLang="en-US" sz="1050" b="1" dirty="0" smtClean="0">
                <a:solidFill>
                  <a:schemeClr val="tx2"/>
                </a:solidFill>
                <a:latin typeface="Gotham HTF" pitchFamily="2" charset="77"/>
              </a:rPr>
              <a:t>年面世</a:t>
            </a:r>
            <a:endParaRPr lang="en-US" altLang="zh-CN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="" xmlns:a16="http://schemas.microsoft.com/office/drawing/2014/main" id="{B99F9F39-C795-E945-ACC8-D1CE237F4D65}"/>
              </a:ext>
            </a:extLst>
          </p:cNvPr>
          <p:cNvSpPr/>
          <p:nvPr/>
        </p:nvSpPr>
        <p:spPr>
          <a:xfrm>
            <a:off x="0" y="8903950"/>
            <a:ext cx="6860786" cy="2365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="" xmlns:a16="http://schemas.microsoft.com/office/drawing/2014/main" id="{29173C37-AA2D-3049-9A6E-EEB44333095B}"/>
              </a:ext>
            </a:extLst>
          </p:cNvPr>
          <p:cNvPicPr>
            <a:picLocks noChangeAspect="1"/>
          </p:cNvPicPr>
          <p:nvPr/>
        </p:nvPicPr>
        <p:blipFill>
          <a:blip r:embed="rId26"/>
          <a:srcRect/>
          <a:stretch/>
        </p:blipFill>
        <p:spPr>
          <a:xfrm>
            <a:off x="1866293" y="7275857"/>
            <a:ext cx="1292248" cy="221726"/>
          </a:xfrm>
          <a:prstGeom prst="rect">
            <a:avLst/>
          </a:prstGeom>
        </p:spPr>
      </p:pic>
      <p:sp>
        <p:nvSpPr>
          <p:cNvPr id="317" name="TextBox 316">
            <a:extLst>
              <a:ext uri="{FF2B5EF4-FFF2-40B4-BE49-F238E27FC236}">
                <a16:creationId xmlns="" xmlns:a16="http://schemas.microsoft.com/office/drawing/2014/main" id="{57A31B08-5160-724E-87A8-BB4ADCDD993E}"/>
              </a:ext>
            </a:extLst>
          </p:cNvPr>
          <p:cNvSpPr txBox="1"/>
          <p:nvPr/>
        </p:nvSpPr>
        <p:spPr>
          <a:xfrm>
            <a:off x="397547" y="7317084"/>
            <a:ext cx="1161766" cy="178734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zh-CN" altLang="en-US" sz="1050" b="1" dirty="0">
                <a:solidFill>
                  <a:schemeClr val="bg1"/>
                </a:solidFill>
                <a:latin typeface="Gotham HTF Black" pitchFamily="2" charset="77"/>
              </a:rPr>
              <a:t>交易</a:t>
            </a:r>
            <a:r>
              <a:rPr lang="en-US" sz="1050" b="1" dirty="0" smtClean="0">
                <a:solidFill>
                  <a:schemeClr val="bg1"/>
                </a:solidFill>
                <a:latin typeface="Gotham HTF Black" pitchFamily="2" charset="77"/>
              </a:rPr>
              <a:t>:</a:t>
            </a:r>
            <a:endParaRPr lang="en-US" sz="1050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="" xmlns:a16="http://schemas.microsoft.com/office/drawing/2014/main" id="{79BF8080-A877-0842-A5B4-C3037D07CCC3}"/>
              </a:ext>
            </a:extLst>
          </p:cNvPr>
          <p:cNvSpPr txBox="1"/>
          <p:nvPr/>
        </p:nvSpPr>
        <p:spPr>
          <a:xfrm>
            <a:off x="4849269" y="7317084"/>
            <a:ext cx="1424618" cy="21447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zh-CN" altLang="en-US" sz="1050" b="1" dirty="0" smtClean="0">
                <a:solidFill>
                  <a:schemeClr val="bg1"/>
                </a:solidFill>
                <a:latin typeface="Gotham HTF Black" pitchFamily="2" charset="77"/>
              </a:rPr>
              <a:t>社</a:t>
            </a:r>
            <a:r>
              <a:rPr lang="zh-CN" altLang="en-US" sz="1050" b="1" dirty="0">
                <a:solidFill>
                  <a:schemeClr val="bg1"/>
                </a:solidFill>
                <a:latin typeface="Gotham HTF Black" pitchFamily="2" charset="77"/>
              </a:rPr>
              <a:t>区</a:t>
            </a:r>
            <a:r>
              <a:rPr lang="en-US" altLang="zh-CN" sz="1050" b="1" dirty="0" smtClean="0">
                <a:solidFill>
                  <a:schemeClr val="bg1"/>
                </a:solidFill>
                <a:latin typeface="Gotham HTF Black" pitchFamily="2" charset="77"/>
              </a:rPr>
              <a:t>:</a:t>
            </a:r>
            <a:endParaRPr lang="en-US" altLang="zh-CN" sz="1050" dirty="0">
              <a:solidFill>
                <a:schemeClr val="bg1"/>
              </a:solidFill>
              <a:latin typeface="Gotham HTF" pitchFamily="2" charset="77"/>
            </a:endParaRPr>
          </a:p>
        </p:txBody>
      </p:sp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6FF01BD-EA51-4F4F-AED9-16CEFA9F229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saturation sat="0"/>
                    </a14:imgEffect>
                    <a14:imgEffect>
                      <a14:brightnessContrast bright="-2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29905" y="7946190"/>
            <a:ext cx="326272" cy="326272"/>
          </a:xfrm>
          <a:prstGeom prst="rect">
            <a:avLst/>
          </a:prstGeom>
        </p:spPr>
      </p:pic>
      <p:pic>
        <p:nvPicPr>
          <p:cNvPr id="54" name="Picture 53" descr="A close up of a sign&#10;&#10;Description automatically generated">
            <a:extLst>
              <a:ext uri="{FF2B5EF4-FFF2-40B4-BE49-F238E27FC236}">
                <a16:creationId xmlns="" xmlns:a16="http://schemas.microsoft.com/office/drawing/2014/main" id="{3D8AAEC0-9BB7-6648-94FA-FD7A3616060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53042" y="8322585"/>
            <a:ext cx="279999" cy="279999"/>
          </a:xfrm>
          <a:prstGeom prst="rect">
            <a:avLst/>
          </a:prstGeom>
        </p:spPr>
      </p:pic>
      <p:pic>
        <p:nvPicPr>
          <p:cNvPr id="58" name="Picture 57" descr="A close up of a sign&#10;&#10;Description automatically generated">
            <a:extLst>
              <a:ext uri="{FF2B5EF4-FFF2-40B4-BE49-F238E27FC236}">
                <a16:creationId xmlns="" xmlns:a16="http://schemas.microsoft.com/office/drawing/2014/main" id="{20C00202-B3DC-1E4F-8256-91E2B2B58A6E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731316" y="7636105"/>
            <a:ext cx="499786" cy="261677"/>
          </a:xfrm>
          <a:prstGeom prst="rect">
            <a:avLst/>
          </a:prstGeom>
        </p:spPr>
      </p:pic>
      <p:sp>
        <p:nvSpPr>
          <p:cNvPr id="319" name="TextBox 318">
            <a:extLst>
              <a:ext uri="{FF2B5EF4-FFF2-40B4-BE49-F238E27FC236}">
                <a16:creationId xmlns="" xmlns:a16="http://schemas.microsoft.com/office/drawing/2014/main" id="{857CEAF1-D7A5-6C49-85E5-DE54D0ADBE2A}"/>
              </a:ext>
            </a:extLst>
          </p:cNvPr>
          <p:cNvSpPr txBox="1"/>
          <p:nvPr/>
        </p:nvSpPr>
        <p:spPr>
          <a:xfrm>
            <a:off x="5231103" y="8370881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Epic Cash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="" xmlns:a16="http://schemas.microsoft.com/office/drawing/2014/main" id="{65AF5B46-5D7E-AC49-902D-9C166813F93E}"/>
              </a:ext>
            </a:extLst>
          </p:cNvPr>
          <p:cNvSpPr txBox="1"/>
          <p:nvPr/>
        </p:nvSpPr>
        <p:spPr>
          <a:xfrm>
            <a:off x="5231103" y="8018783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@</a:t>
            </a:r>
            <a:r>
              <a:rPr lang="en-US" sz="1050" dirty="0" err="1">
                <a:solidFill>
                  <a:schemeClr val="tx2"/>
                </a:solidFill>
                <a:latin typeface="Gotham HTF" pitchFamily="2" charset="77"/>
              </a:rPr>
              <a:t>EpicCashTech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="" xmlns:a16="http://schemas.microsoft.com/office/drawing/2014/main" id="{E2BD0BF0-3C7C-E548-9EA0-BA2E1EFC581F}"/>
              </a:ext>
            </a:extLst>
          </p:cNvPr>
          <p:cNvSpPr txBox="1"/>
          <p:nvPr/>
        </p:nvSpPr>
        <p:spPr>
          <a:xfrm>
            <a:off x="5231103" y="7662894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 err="1">
                <a:solidFill>
                  <a:schemeClr val="tx2"/>
                </a:solidFill>
                <a:latin typeface="Gotham HTF" pitchFamily="2" charset="77"/>
              </a:rPr>
              <a:t>t.me</a:t>
            </a:r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/</a:t>
            </a:r>
            <a:r>
              <a:rPr lang="en-US" sz="1050" dirty="0" err="1">
                <a:solidFill>
                  <a:schemeClr val="tx2"/>
                </a:solidFill>
                <a:latin typeface="Gotham HTF" pitchFamily="2" charset="77"/>
              </a:rPr>
              <a:t>EpicCash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pic>
        <p:nvPicPr>
          <p:cNvPr id="1026" name="Picture 2" descr="Uniswap (v2) Trade Volume, Trade Pairs, and Info | CoinGecko">
            <a:extLst>
              <a:ext uri="{FF2B5EF4-FFF2-40B4-BE49-F238E27FC236}">
                <a16:creationId xmlns="" xmlns:a16="http://schemas.microsoft.com/office/drawing/2014/main" id="{5DEF6B65-5B3F-3949-9020-A959F9E61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saturation sat="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0" y="7557502"/>
            <a:ext cx="405325" cy="40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42522CC6-CD23-074D-8C2D-ED255DA1625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saturation sat="0"/>
                    </a14:imgEffect>
                    <a14:imgEffect>
                      <a14:brightnessContrast bright="-2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6641" y="8303928"/>
            <a:ext cx="302432" cy="302432"/>
          </a:xfrm>
          <a:prstGeom prst="rect">
            <a:avLst/>
          </a:prstGeom>
        </p:spPr>
      </p:pic>
      <p:pic>
        <p:nvPicPr>
          <p:cNvPr id="62" name="Picture 61" descr="A close up of a sign&#10;&#10;Description automatically generated">
            <a:extLst>
              <a:ext uri="{FF2B5EF4-FFF2-40B4-BE49-F238E27FC236}">
                <a16:creationId xmlns="" xmlns:a16="http://schemas.microsoft.com/office/drawing/2014/main" id="{7282A212-9218-6940-B765-C6CE948E19D7}"/>
              </a:ext>
            </a:extLst>
          </p:cNvPr>
          <p:cNvPicPr>
            <a:picLocks noChangeAspect="1"/>
          </p:cNvPicPr>
          <p:nvPr/>
        </p:nvPicPr>
        <p:blipFill rotWithShape="1">
          <a:blip r:embed="rId36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saturation sat="0"/>
                    </a14:imgEffect>
                    <a14:imgEffect>
                      <a14:brightnessContrast bright="-33000"/>
                    </a14:imgEffect>
                  </a14:imgLayer>
                </a14:imgProps>
              </a:ext>
            </a:extLst>
          </a:blip>
          <a:srcRect r="61116"/>
          <a:stretch/>
        </p:blipFill>
        <p:spPr>
          <a:xfrm>
            <a:off x="426770" y="7969611"/>
            <a:ext cx="307064" cy="289185"/>
          </a:xfrm>
          <a:prstGeom prst="rect">
            <a:avLst/>
          </a:prstGeom>
        </p:spPr>
      </p:pic>
      <p:sp>
        <p:nvSpPr>
          <p:cNvPr id="322" name="TextBox 321">
            <a:extLst>
              <a:ext uri="{FF2B5EF4-FFF2-40B4-BE49-F238E27FC236}">
                <a16:creationId xmlns="" xmlns:a16="http://schemas.microsoft.com/office/drawing/2014/main" id="{85BB9A8B-3D25-074F-A45D-8A256464F725}"/>
              </a:ext>
            </a:extLst>
          </p:cNvPr>
          <p:cNvSpPr txBox="1"/>
          <p:nvPr/>
        </p:nvSpPr>
        <p:spPr>
          <a:xfrm>
            <a:off x="868616" y="8369217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 err="1">
                <a:solidFill>
                  <a:schemeClr val="tx2"/>
                </a:solidFill>
                <a:latin typeface="Gotham HTF" pitchFamily="2" charset="77"/>
              </a:rPr>
              <a:t>Citex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="" xmlns:a16="http://schemas.microsoft.com/office/drawing/2014/main" id="{A670B8FF-C817-0440-8533-3D48F4A468C9}"/>
              </a:ext>
            </a:extLst>
          </p:cNvPr>
          <p:cNvSpPr txBox="1"/>
          <p:nvPr/>
        </p:nvSpPr>
        <p:spPr>
          <a:xfrm>
            <a:off x="868616" y="8017119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Vitex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="" xmlns:a16="http://schemas.microsoft.com/office/drawing/2014/main" id="{743699EF-0648-E747-8074-2CCA61F40F5D}"/>
              </a:ext>
            </a:extLst>
          </p:cNvPr>
          <p:cNvSpPr txBox="1"/>
          <p:nvPr/>
        </p:nvSpPr>
        <p:spPr>
          <a:xfrm>
            <a:off x="868616" y="7661230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 err="1">
                <a:solidFill>
                  <a:schemeClr val="tx2"/>
                </a:solidFill>
                <a:latin typeface="Gotham HTF" pitchFamily="2" charset="77"/>
              </a:rPr>
              <a:t>Uniswap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EC41FC3-85F7-A547-B272-F3B41F0D30BB}"/>
              </a:ext>
            </a:extLst>
          </p:cNvPr>
          <p:cNvSpPr txBox="1"/>
          <p:nvPr/>
        </p:nvSpPr>
        <p:spPr>
          <a:xfrm>
            <a:off x="104468" y="8904409"/>
            <a:ext cx="3679850" cy="236171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r>
              <a:rPr lang="en-US" sz="700" b="1" dirty="0">
                <a:solidFill>
                  <a:schemeClr val="bg2"/>
                </a:solidFill>
                <a:latin typeface="Gotham HTF Book" pitchFamily="2" charset="77"/>
              </a:rPr>
              <a:t>Epic on a page v03 Feb 2021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F78B6976-8106-644A-B624-0B6160FD24A7}"/>
              </a:ext>
            </a:extLst>
          </p:cNvPr>
          <p:cNvSpPr txBox="1"/>
          <p:nvPr/>
        </p:nvSpPr>
        <p:spPr>
          <a:xfrm>
            <a:off x="4947651" y="3762066"/>
            <a:ext cx="1545988" cy="174394"/>
          </a:xfrm>
          <a:prstGeom prst="rect">
            <a:avLst/>
          </a:prstGeom>
          <a:noFill/>
        </p:spPr>
        <p:txBody>
          <a:bodyPr wrap="none" lIns="0" rtlCol="0" anchor="b">
            <a:noAutofit/>
          </a:bodyPr>
          <a:lstStyle/>
          <a:p>
            <a:pPr algn="r"/>
            <a:r>
              <a:rPr lang="en-US" altLang="zh-CN" sz="500" b="1" dirty="0" smtClean="0">
                <a:solidFill>
                  <a:schemeClr val="tx2"/>
                </a:solidFill>
                <a:latin typeface="Gotham HTF" pitchFamily="2" charset="77"/>
              </a:rPr>
              <a:t>21M </a:t>
            </a:r>
            <a:r>
              <a:rPr lang="zh-CN" altLang="en-US" sz="500" b="1" dirty="0">
                <a:solidFill>
                  <a:schemeClr val="tx2"/>
                </a:solidFill>
                <a:latin typeface="Gotham HTF" pitchFamily="2" charset="77"/>
              </a:rPr>
              <a:t>最大</a:t>
            </a:r>
            <a:r>
              <a:rPr lang="zh-CN" altLang="en-US" sz="500" b="1" dirty="0" smtClean="0">
                <a:solidFill>
                  <a:schemeClr val="tx2"/>
                </a:solidFill>
                <a:latin typeface="Gotham HTF" pitchFamily="2" charset="77"/>
              </a:rPr>
              <a:t>供应量</a:t>
            </a:r>
            <a:endParaRPr lang="en-US" altLang="zh-CN" sz="500" b="1" dirty="0" smtClean="0">
              <a:solidFill>
                <a:schemeClr val="tx2"/>
              </a:solidFill>
              <a:latin typeface="Gotham HTF" pitchFamily="2" charset="77"/>
            </a:endParaRPr>
          </a:p>
          <a:p>
            <a:pPr algn="r"/>
            <a:r>
              <a:rPr lang="zh-CN" altLang="en-US" sz="500" b="1" dirty="0" smtClean="0">
                <a:solidFill>
                  <a:schemeClr val="tx2"/>
                </a:solidFill>
                <a:latin typeface="Gotham HTF" pitchFamily="2" charset="77"/>
              </a:rPr>
              <a:t> </a:t>
            </a:r>
            <a:r>
              <a:rPr lang="en-US" altLang="zh-CN" sz="500" b="1" dirty="0">
                <a:solidFill>
                  <a:schemeClr val="tx2"/>
                </a:solidFill>
                <a:latin typeface="Gotham HTF" pitchFamily="2" charset="77"/>
              </a:rPr>
              <a:t>DEC 2140</a:t>
            </a:r>
          </a:p>
        </p:txBody>
      </p:sp>
    </p:spTree>
    <p:extLst>
      <p:ext uri="{BB962C8B-B14F-4D97-AF65-F5344CB8AC3E}">
        <p14:creationId xmlns:p14="http://schemas.microsoft.com/office/powerpoint/2010/main" val="155491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3154</TotalTime>
  <Words>82</Words>
  <Application>Microsoft Office PowerPoint</Application>
  <PresentationFormat>信纸(8.5x11 英寸)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Gotham HTF</vt:lpstr>
      <vt:lpstr>Gotham HTF Black</vt:lpstr>
      <vt:lpstr>Gotham HTF Book</vt:lpstr>
      <vt:lpstr>等线</vt:lpstr>
      <vt:lpstr>Arial</vt:lpstr>
      <vt:lpstr>Calibri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万厚伟</cp:lastModifiedBy>
  <cp:revision>47</cp:revision>
  <cp:lastPrinted>2020-07-19T12:20:33Z</cp:lastPrinted>
  <dcterms:created xsi:type="dcterms:W3CDTF">2020-07-14T13:42:50Z</dcterms:created>
  <dcterms:modified xsi:type="dcterms:W3CDTF">2021-03-21T12:08:53Z</dcterms:modified>
</cp:coreProperties>
</file>