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86" autoAdjust="0"/>
    <p:restoredTop sz="94284" autoAdjust="0"/>
  </p:normalViewPr>
  <p:slideViewPr>
    <p:cSldViewPr snapToGrid="0">
      <p:cViewPr>
        <p:scale>
          <a:sx n="100" d="100"/>
          <a:sy n="100" d="100"/>
        </p:scale>
        <p:origin x="1037" y="-2174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xmlns="" id="{3AC01FA4-EB6D-0E4D-833B-2CBAC379F5EF}"/>
              </a:ext>
            </a:extLst>
          </p:cNvPr>
          <p:cNvSpPr/>
          <p:nvPr/>
        </p:nvSpPr>
        <p:spPr>
          <a:xfrm>
            <a:off x="287846" y="6957183"/>
            <a:ext cx="6264275" cy="997961"/>
          </a:xfrm>
          <a:prstGeom prst="roundRect">
            <a:avLst>
              <a:gd name="adj" fmla="val 7789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BC794B1A-FEE8-3246-B8DF-3DDFE7C9007E}"/>
              </a:ext>
            </a:extLst>
          </p:cNvPr>
          <p:cNvSpPr/>
          <p:nvPr/>
        </p:nvSpPr>
        <p:spPr>
          <a:xfrm>
            <a:off x="296863" y="2227821"/>
            <a:ext cx="6264275" cy="2357593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BEC1689-D283-8D44-9214-5E8508179BDA}"/>
              </a:ext>
            </a:extLst>
          </p:cNvPr>
          <p:cNvSpPr/>
          <p:nvPr/>
        </p:nvSpPr>
        <p:spPr>
          <a:xfrm>
            <a:off x="398754" y="1746161"/>
            <a:ext cx="60293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当可以创建任意数量时，没有什么可以阻止</a:t>
            </a:r>
            <a:r>
              <a:rPr lang="zh-CN" altLang="en-US" sz="900" dirty="0" smtClean="0">
                <a:latin typeface="Gotham HTF Book" pitchFamily="2" charset="77"/>
                <a:cs typeface="Arial" pitchFamily="34" charset="0"/>
              </a:rPr>
              <a:t>控制印钱的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人增加数量。</a:t>
            </a:r>
            <a:endParaRPr lang="en-GB" sz="9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5426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Gotham HTF Black" pitchFamily="2" charset="77"/>
                <a:cs typeface="Arial" pitchFamily="34" charset="0"/>
              </a:rPr>
              <a:t>为什么对货币很重要</a:t>
            </a:r>
            <a:r>
              <a:rPr lang="en-GB" b="1" dirty="0" smtClean="0">
                <a:latin typeface="Gotham HTF Black" pitchFamily="2" charset="77"/>
                <a:cs typeface="Arial" pitchFamily="34" charset="0"/>
              </a:rPr>
              <a:t>?</a:t>
            </a:r>
            <a:endParaRPr lang="en-US" b="1" dirty="0">
              <a:latin typeface="Gotham HTF Black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5B0CB2C6-49FC-DD42-B676-C9C2B9FE1FED}"/>
              </a:ext>
            </a:extLst>
          </p:cNvPr>
          <p:cNvSpPr/>
          <p:nvPr/>
        </p:nvSpPr>
        <p:spPr>
          <a:xfrm>
            <a:off x="398753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Scarcity One Pager v0.3 24</a:t>
            </a:r>
            <a:r>
              <a:rPr lang="en-GB" sz="600" baseline="30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th</a:t>
            </a: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Feb 2021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B9D2B13D-BDE7-5C42-B051-3D524B4157D1}"/>
              </a:ext>
            </a:extLst>
          </p:cNvPr>
          <p:cNvSpPr/>
          <p:nvPr/>
        </p:nvSpPr>
        <p:spPr>
          <a:xfrm>
            <a:off x="1303401" y="181621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2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稀缺</a:t>
            </a:r>
            <a:endParaRPr lang="en-US" sz="4200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A66BD756-6FEA-B246-9859-0277DD4044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08" y="274885"/>
            <a:ext cx="1530574" cy="61117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829695AA-7765-A44E-9B09-171DD076C7FE}"/>
              </a:ext>
            </a:extLst>
          </p:cNvPr>
          <p:cNvGrpSpPr/>
          <p:nvPr/>
        </p:nvGrpSpPr>
        <p:grpSpPr>
          <a:xfrm>
            <a:off x="571784" y="2313753"/>
            <a:ext cx="5712822" cy="2056482"/>
            <a:chOff x="501449" y="2720913"/>
            <a:chExt cx="6074954" cy="228978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A394EB4A-70F4-7042-80CA-70FDF2B3EE15}"/>
                </a:ext>
              </a:extLst>
            </p:cNvPr>
            <p:cNvSpPr/>
            <p:nvPr/>
          </p:nvSpPr>
          <p:spPr>
            <a:xfrm>
              <a:off x="709284" y="3927972"/>
              <a:ext cx="4934607" cy="811934"/>
            </a:xfrm>
            <a:custGeom>
              <a:avLst/>
              <a:gdLst>
                <a:gd name="connsiteX0" fmla="*/ 0 w 4934607"/>
                <a:gd name="connsiteY0" fmla="*/ 664147 h 811934"/>
                <a:gd name="connsiteX1" fmla="*/ 136635 w 4934607"/>
                <a:gd name="connsiteY1" fmla="*/ 769251 h 811934"/>
                <a:gd name="connsiteX2" fmla="*/ 430924 w 4934607"/>
                <a:gd name="connsiteY2" fmla="*/ 658892 h 811934"/>
                <a:gd name="connsiteX3" fmla="*/ 651642 w 4934607"/>
                <a:gd name="connsiteY3" fmla="*/ 721954 h 811934"/>
                <a:gd name="connsiteX4" fmla="*/ 840828 w 4934607"/>
                <a:gd name="connsiteY4" fmla="*/ 601085 h 811934"/>
                <a:gd name="connsiteX5" fmla="*/ 1077311 w 4934607"/>
                <a:gd name="connsiteY5" fmla="*/ 706189 h 811934"/>
                <a:gd name="connsiteX6" fmla="*/ 1319049 w 4934607"/>
                <a:gd name="connsiteY6" fmla="*/ 611595 h 811934"/>
                <a:gd name="connsiteX7" fmla="*/ 1492469 w 4934607"/>
                <a:gd name="connsiteY7" fmla="*/ 685168 h 811934"/>
                <a:gd name="connsiteX8" fmla="*/ 1718442 w 4934607"/>
                <a:gd name="connsiteY8" fmla="*/ 643126 h 811934"/>
                <a:gd name="connsiteX9" fmla="*/ 1912883 w 4934607"/>
                <a:gd name="connsiteY9" fmla="*/ 711444 h 811934"/>
                <a:gd name="connsiteX10" fmla="*/ 2128345 w 4934607"/>
                <a:gd name="connsiteY10" fmla="*/ 664147 h 811934"/>
                <a:gd name="connsiteX11" fmla="*/ 2380593 w 4934607"/>
                <a:gd name="connsiteY11" fmla="*/ 695678 h 811934"/>
                <a:gd name="connsiteX12" fmla="*/ 2522483 w 4934607"/>
                <a:gd name="connsiteY12" fmla="*/ 727209 h 811934"/>
                <a:gd name="connsiteX13" fmla="*/ 2701159 w 4934607"/>
                <a:gd name="connsiteY13" fmla="*/ 763995 h 811934"/>
                <a:gd name="connsiteX14" fmla="*/ 2885090 w 4934607"/>
                <a:gd name="connsiteY14" fmla="*/ 811292 h 811934"/>
                <a:gd name="connsiteX15" fmla="*/ 2921876 w 4934607"/>
                <a:gd name="connsiteY15" fmla="*/ 727209 h 811934"/>
                <a:gd name="connsiteX16" fmla="*/ 3200400 w 4934607"/>
                <a:gd name="connsiteY16" fmla="*/ 795526 h 811934"/>
                <a:gd name="connsiteX17" fmla="*/ 3463159 w 4934607"/>
                <a:gd name="connsiteY17" fmla="*/ 800782 h 811934"/>
                <a:gd name="connsiteX18" fmla="*/ 3694387 w 4934607"/>
                <a:gd name="connsiteY18" fmla="*/ 748230 h 811934"/>
                <a:gd name="connsiteX19" fmla="*/ 3899338 w 4934607"/>
                <a:gd name="connsiteY19" fmla="*/ 732464 h 811934"/>
                <a:gd name="connsiteX20" fmla="*/ 3978166 w 4934607"/>
                <a:gd name="connsiteY20" fmla="*/ 790271 h 811934"/>
                <a:gd name="connsiteX21" fmla="*/ 4162097 w 4934607"/>
                <a:gd name="connsiteY21" fmla="*/ 700933 h 811934"/>
                <a:gd name="connsiteX22" fmla="*/ 4403835 w 4934607"/>
                <a:gd name="connsiteY22" fmla="*/ 700933 h 811934"/>
                <a:gd name="connsiteX23" fmla="*/ 4524704 w 4934607"/>
                <a:gd name="connsiteY23" fmla="*/ 690423 h 811934"/>
                <a:gd name="connsiteX24" fmla="*/ 4608787 w 4934607"/>
                <a:gd name="connsiteY24" fmla="*/ 417154 h 811934"/>
                <a:gd name="connsiteX25" fmla="*/ 4729656 w 4934607"/>
                <a:gd name="connsiteY25" fmla="*/ 96589 h 811934"/>
                <a:gd name="connsiteX26" fmla="*/ 4813738 w 4934607"/>
                <a:gd name="connsiteY26" fmla="*/ 206947 h 811934"/>
                <a:gd name="connsiteX27" fmla="*/ 4871545 w 4934607"/>
                <a:gd name="connsiteY27" fmla="*/ 7251 h 811934"/>
                <a:gd name="connsiteX28" fmla="*/ 4934607 w 4934607"/>
                <a:gd name="connsiteY28" fmla="*/ 17761 h 81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34607" h="811934">
                  <a:moveTo>
                    <a:pt x="0" y="664147"/>
                  </a:moveTo>
                  <a:cubicBezTo>
                    <a:pt x="32407" y="717137"/>
                    <a:pt x="64814" y="770127"/>
                    <a:pt x="136635" y="769251"/>
                  </a:cubicBezTo>
                  <a:cubicBezTo>
                    <a:pt x="208456" y="768375"/>
                    <a:pt x="345090" y="666775"/>
                    <a:pt x="430924" y="658892"/>
                  </a:cubicBezTo>
                  <a:cubicBezTo>
                    <a:pt x="516758" y="651009"/>
                    <a:pt x="583325" y="731589"/>
                    <a:pt x="651642" y="721954"/>
                  </a:cubicBezTo>
                  <a:cubicBezTo>
                    <a:pt x="719959" y="712320"/>
                    <a:pt x="769883" y="603712"/>
                    <a:pt x="840828" y="601085"/>
                  </a:cubicBezTo>
                  <a:cubicBezTo>
                    <a:pt x="911773" y="598458"/>
                    <a:pt x="997608" y="704437"/>
                    <a:pt x="1077311" y="706189"/>
                  </a:cubicBezTo>
                  <a:cubicBezTo>
                    <a:pt x="1157014" y="707941"/>
                    <a:pt x="1249856" y="615098"/>
                    <a:pt x="1319049" y="611595"/>
                  </a:cubicBezTo>
                  <a:cubicBezTo>
                    <a:pt x="1388242" y="608092"/>
                    <a:pt x="1425903" y="679913"/>
                    <a:pt x="1492469" y="685168"/>
                  </a:cubicBezTo>
                  <a:cubicBezTo>
                    <a:pt x="1559035" y="690423"/>
                    <a:pt x="1648373" y="638747"/>
                    <a:pt x="1718442" y="643126"/>
                  </a:cubicBezTo>
                  <a:cubicBezTo>
                    <a:pt x="1788511" y="647505"/>
                    <a:pt x="1844566" y="707941"/>
                    <a:pt x="1912883" y="711444"/>
                  </a:cubicBezTo>
                  <a:cubicBezTo>
                    <a:pt x="1981200" y="714948"/>
                    <a:pt x="2050393" y="666775"/>
                    <a:pt x="2128345" y="664147"/>
                  </a:cubicBezTo>
                  <a:cubicBezTo>
                    <a:pt x="2206297" y="661519"/>
                    <a:pt x="2314903" y="685168"/>
                    <a:pt x="2380593" y="695678"/>
                  </a:cubicBezTo>
                  <a:cubicBezTo>
                    <a:pt x="2446283" y="706188"/>
                    <a:pt x="2522483" y="727209"/>
                    <a:pt x="2522483" y="727209"/>
                  </a:cubicBezTo>
                  <a:cubicBezTo>
                    <a:pt x="2575911" y="738595"/>
                    <a:pt x="2640725" y="749981"/>
                    <a:pt x="2701159" y="763995"/>
                  </a:cubicBezTo>
                  <a:cubicBezTo>
                    <a:pt x="2761593" y="778009"/>
                    <a:pt x="2848304" y="817423"/>
                    <a:pt x="2885090" y="811292"/>
                  </a:cubicBezTo>
                  <a:cubicBezTo>
                    <a:pt x="2921876" y="805161"/>
                    <a:pt x="2869324" y="729837"/>
                    <a:pt x="2921876" y="727209"/>
                  </a:cubicBezTo>
                  <a:cubicBezTo>
                    <a:pt x="2974428" y="724581"/>
                    <a:pt x="3110186" y="783264"/>
                    <a:pt x="3200400" y="795526"/>
                  </a:cubicBezTo>
                  <a:cubicBezTo>
                    <a:pt x="3290614" y="807788"/>
                    <a:pt x="3380828" y="808665"/>
                    <a:pt x="3463159" y="800782"/>
                  </a:cubicBezTo>
                  <a:cubicBezTo>
                    <a:pt x="3545490" y="792899"/>
                    <a:pt x="3621691" y="759616"/>
                    <a:pt x="3694387" y="748230"/>
                  </a:cubicBezTo>
                  <a:cubicBezTo>
                    <a:pt x="3767083" y="736844"/>
                    <a:pt x="3852042" y="725457"/>
                    <a:pt x="3899338" y="732464"/>
                  </a:cubicBezTo>
                  <a:cubicBezTo>
                    <a:pt x="3946635" y="739471"/>
                    <a:pt x="3934373" y="795526"/>
                    <a:pt x="3978166" y="790271"/>
                  </a:cubicBezTo>
                  <a:cubicBezTo>
                    <a:pt x="4021959" y="785016"/>
                    <a:pt x="4091152" y="715823"/>
                    <a:pt x="4162097" y="700933"/>
                  </a:cubicBezTo>
                  <a:cubicBezTo>
                    <a:pt x="4233042" y="686043"/>
                    <a:pt x="4343401" y="702685"/>
                    <a:pt x="4403835" y="700933"/>
                  </a:cubicBezTo>
                  <a:cubicBezTo>
                    <a:pt x="4464269" y="699181"/>
                    <a:pt x="4490545" y="737719"/>
                    <a:pt x="4524704" y="690423"/>
                  </a:cubicBezTo>
                  <a:cubicBezTo>
                    <a:pt x="4558863" y="643127"/>
                    <a:pt x="4574628" y="516126"/>
                    <a:pt x="4608787" y="417154"/>
                  </a:cubicBezTo>
                  <a:cubicBezTo>
                    <a:pt x="4642946" y="318182"/>
                    <a:pt x="4695498" y="131623"/>
                    <a:pt x="4729656" y="96589"/>
                  </a:cubicBezTo>
                  <a:cubicBezTo>
                    <a:pt x="4763815" y="61554"/>
                    <a:pt x="4790090" y="221837"/>
                    <a:pt x="4813738" y="206947"/>
                  </a:cubicBezTo>
                  <a:cubicBezTo>
                    <a:pt x="4837386" y="192057"/>
                    <a:pt x="4851400" y="38782"/>
                    <a:pt x="4871545" y="7251"/>
                  </a:cubicBezTo>
                  <a:cubicBezTo>
                    <a:pt x="4891690" y="-24280"/>
                    <a:pt x="4921469" y="59802"/>
                    <a:pt x="4934607" y="1776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FB591153-E6EA-8848-8BAF-EBB056432281}"/>
                </a:ext>
              </a:extLst>
            </p:cNvPr>
            <p:cNvSpPr/>
            <p:nvPr/>
          </p:nvSpPr>
          <p:spPr>
            <a:xfrm>
              <a:off x="5523022" y="3220372"/>
              <a:ext cx="719959" cy="914547"/>
            </a:xfrm>
            <a:custGeom>
              <a:avLst/>
              <a:gdLst>
                <a:gd name="connsiteX0" fmla="*/ 0 w 719959"/>
                <a:gd name="connsiteY0" fmla="*/ 914547 h 914547"/>
                <a:gd name="connsiteX1" fmla="*/ 57807 w 719959"/>
                <a:gd name="connsiteY1" fmla="*/ 709595 h 914547"/>
                <a:gd name="connsiteX2" fmla="*/ 105104 w 719959"/>
                <a:gd name="connsiteY2" fmla="*/ 756892 h 914547"/>
                <a:gd name="connsiteX3" fmla="*/ 178676 w 719959"/>
                <a:gd name="connsiteY3" fmla="*/ 646533 h 914547"/>
                <a:gd name="connsiteX4" fmla="*/ 273269 w 719959"/>
                <a:gd name="connsiteY4" fmla="*/ 709595 h 914547"/>
                <a:gd name="connsiteX5" fmla="*/ 310055 w 719959"/>
                <a:gd name="connsiteY5" fmla="*/ 599237 h 914547"/>
                <a:gd name="connsiteX6" fmla="*/ 425669 w 719959"/>
                <a:gd name="connsiteY6" fmla="*/ 683320 h 914547"/>
                <a:gd name="connsiteX7" fmla="*/ 493986 w 719959"/>
                <a:gd name="connsiteY7" fmla="*/ 578216 h 914547"/>
                <a:gd name="connsiteX8" fmla="*/ 541283 w 719959"/>
                <a:gd name="connsiteY8" fmla="*/ 147292 h 914547"/>
                <a:gd name="connsiteX9" fmla="*/ 562304 w 719959"/>
                <a:gd name="connsiteY9" fmla="*/ 121016 h 914547"/>
                <a:gd name="connsiteX10" fmla="*/ 630621 w 719959"/>
                <a:gd name="connsiteY10" fmla="*/ 199844 h 914547"/>
                <a:gd name="connsiteX11" fmla="*/ 656897 w 719959"/>
                <a:gd name="connsiteY11" fmla="*/ 26423 h 914547"/>
                <a:gd name="connsiteX12" fmla="*/ 677918 w 719959"/>
                <a:gd name="connsiteY12" fmla="*/ 78975 h 914547"/>
                <a:gd name="connsiteX13" fmla="*/ 693683 w 719959"/>
                <a:gd name="connsiteY13" fmla="*/ 147 h 914547"/>
                <a:gd name="connsiteX14" fmla="*/ 719959 w 719959"/>
                <a:gd name="connsiteY14" fmla="*/ 63209 h 9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9959" h="914547">
                  <a:moveTo>
                    <a:pt x="0" y="914547"/>
                  </a:moveTo>
                  <a:cubicBezTo>
                    <a:pt x="20145" y="825209"/>
                    <a:pt x="40290" y="735871"/>
                    <a:pt x="57807" y="709595"/>
                  </a:cubicBezTo>
                  <a:cubicBezTo>
                    <a:pt x="75324" y="683319"/>
                    <a:pt x="84959" y="767402"/>
                    <a:pt x="105104" y="756892"/>
                  </a:cubicBezTo>
                  <a:cubicBezTo>
                    <a:pt x="125249" y="746382"/>
                    <a:pt x="150649" y="654416"/>
                    <a:pt x="178676" y="646533"/>
                  </a:cubicBezTo>
                  <a:cubicBezTo>
                    <a:pt x="206703" y="638650"/>
                    <a:pt x="251373" y="717478"/>
                    <a:pt x="273269" y="709595"/>
                  </a:cubicBezTo>
                  <a:cubicBezTo>
                    <a:pt x="295165" y="701712"/>
                    <a:pt x="284655" y="603616"/>
                    <a:pt x="310055" y="599237"/>
                  </a:cubicBezTo>
                  <a:cubicBezTo>
                    <a:pt x="335455" y="594858"/>
                    <a:pt x="395014" y="686823"/>
                    <a:pt x="425669" y="683320"/>
                  </a:cubicBezTo>
                  <a:cubicBezTo>
                    <a:pt x="456324" y="679817"/>
                    <a:pt x="474717" y="667554"/>
                    <a:pt x="493986" y="578216"/>
                  </a:cubicBezTo>
                  <a:cubicBezTo>
                    <a:pt x="513255" y="488878"/>
                    <a:pt x="541283" y="147292"/>
                    <a:pt x="541283" y="147292"/>
                  </a:cubicBezTo>
                  <a:cubicBezTo>
                    <a:pt x="552669" y="71092"/>
                    <a:pt x="547414" y="112257"/>
                    <a:pt x="562304" y="121016"/>
                  </a:cubicBezTo>
                  <a:cubicBezTo>
                    <a:pt x="577194" y="129775"/>
                    <a:pt x="614856" y="215609"/>
                    <a:pt x="630621" y="199844"/>
                  </a:cubicBezTo>
                  <a:cubicBezTo>
                    <a:pt x="646386" y="184079"/>
                    <a:pt x="649014" y="46568"/>
                    <a:pt x="656897" y="26423"/>
                  </a:cubicBezTo>
                  <a:cubicBezTo>
                    <a:pt x="664780" y="6278"/>
                    <a:pt x="671787" y="83354"/>
                    <a:pt x="677918" y="78975"/>
                  </a:cubicBezTo>
                  <a:cubicBezTo>
                    <a:pt x="684049" y="74596"/>
                    <a:pt x="686676" y="2775"/>
                    <a:pt x="693683" y="147"/>
                  </a:cubicBezTo>
                  <a:cubicBezTo>
                    <a:pt x="700690" y="-2481"/>
                    <a:pt x="710324" y="30364"/>
                    <a:pt x="719959" y="6320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ACB6D260-9A16-5F4E-AA20-F7214697B7BC}"/>
                </a:ext>
              </a:extLst>
            </p:cNvPr>
            <p:cNvGrpSpPr/>
            <p:nvPr/>
          </p:nvGrpSpPr>
          <p:grpSpPr>
            <a:xfrm>
              <a:off x="6223421" y="2720913"/>
              <a:ext cx="352982" cy="2120316"/>
              <a:chOff x="6231236" y="2401249"/>
              <a:chExt cx="352982" cy="2120316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D70C3CDF-EA59-D045-8DC6-CFA3A22ACF21}"/>
                  </a:ext>
                </a:extLst>
              </p:cNvPr>
              <p:cNvSpPr txBox="1"/>
              <p:nvPr/>
            </p:nvSpPr>
            <p:spPr bwMode="auto">
              <a:xfrm>
                <a:off x="6231236" y="4336899"/>
                <a:ext cx="239168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3D4C8CBB-477B-B540-BE43-3DB1CCF06B5B}"/>
                  </a:ext>
                </a:extLst>
              </p:cNvPr>
              <p:cNvSpPr txBox="1"/>
              <p:nvPr/>
            </p:nvSpPr>
            <p:spPr bwMode="auto">
              <a:xfrm>
                <a:off x="6231236" y="3691683"/>
                <a:ext cx="349776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30%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E172C548-CB1A-7044-A671-FAD08C330A02}"/>
                  </a:ext>
                </a:extLst>
              </p:cNvPr>
              <p:cNvSpPr txBox="1"/>
              <p:nvPr/>
            </p:nvSpPr>
            <p:spPr bwMode="auto">
              <a:xfrm>
                <a:off x="6231236" y="3046466"/>
                <a:ext cx="35298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60%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58531CCD-25B1-3947-8130-2DFA0A3BEEA4}"/>
                  </a:ext>
                </a:extLst>
              </p:cNvPr>
              <p:cNvSpPr txBox="1"/>
              <p:nvPr/>
            </p:nvSpPr>
            <p:spPr bwMode="auto">
              <a:xfrm>
                <a:off x="6231236" y="2401249"/>
                <a:ext cx="35298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90%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DF43CE0C-AEE5-F945-8ACB-320257BD8C76}"/>
                </a:ext>
              </a:extLst>
            </p:cNvPr>
            <p:cNvGrpSpPr/>
            <p:nvPr/>
          </p:nvGrpSpPr>
          <p:grpSpPr>
            <a:xfrm>
              <a:off x="501449" y="4779867"/>
              <a:ext cx="5825473" cy="230832"/>
              <a:chOff x="501449" y="4460203"/>
              <a:chExt cx="5825473" cy="23083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269FA5F1-F372-004F-BDC2-1EC851998901}"/>
                  </a:ext>
                </a:extLst>
              </p:cNvPr>
              <p:cNvGrpSpPr/>
              <p:nvPr/>
            </p:nvGrpSpPr>
            <p:grpSpPr>
              <a:xfrm>
                <a:off x="501449" y="4460203"/>
                <a:ext cx="5825473" cy="230832"/>
                <a:chOff x="259875" y="4460203"/>
                <a:chExt cx="5825473" cy="23083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7A861BF5-34D8-CB46-AF25-85AFF11BCC50}"/>
                    </a:ext>
                  </a:extLst>
                </p:cNvPr>
                <p:cNvSpPr txBox="1"/>
                <p:nvPr/>
              </p:nvSpPr>
              <p:spPr bwMode="auto">
                <a:xfrm>
                  <a:off x="259875" y="4460203"/>
                  <a:ext cx="452368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2016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xmlns="" id="{5B1BDBF8-0FEB-6549-8768-E3211B9F6B67}"/>
                    </a:ext>
                  </a:extLst>
                </p:cNvPr>
                <p:cNvSpPr txBox="1"/>
                <p:nvPr/>
              </p:nvSpPr>
              <p:spPr bwMode="auto">
                <a:xfrm>
                  <a:off x="1421058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2017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xmlns="" id="{777C2712-A101-294A-8F44-CBB3EFF00215}"/>
                    </a:ext>
                  </a:extLst>
                </p:cNvPr>
                <p:cNvSpPr txBox="1"/>
                <p:nvPr/>
              </p:nvSpPr>
              <p:spPr bwMode="auto">
                <a:xfrm>
                  <a:off x="2486061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2018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xmlns="" id="{27D4BA82-FF6D-424B-A310-CDB0183A3452}"/>
                    </a:ext>
                  </a:extLst>
                </p:cNvPr>
                <p:cNvSpPr txBox="1"/>
                <p:nvPr/>
              </p:nvSpPr>
              <p:spPr bwMode="auto">
                <a:xfrm>
                  <a:off x="3551064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2019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A5B0F1FA-0C23-C24A-9AF6-EDD7A7C64671}"/>
                    </a:ext>
                  </a:extLst>
                </p:cNvPr>
                <p:cNvSpPr txBox="1"/>
                <p:nvPr/>
              </p:nvSpPr>
              <p:spPr bwMode="auto">
                <a:xfrm>
                  <a:off x="4616067" y="4460203"/>
                  <a:ext cx="380233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2020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80FE84DE-47A8-6840-B5EC-4E06B14AA1C6}"/>
                    </a:ext>
                  </a:extLst>
                </p:cNvPr>
                <p:cNvSpPr txBox="1"/>
                <p:nvPr/>
              </p:nvSpPr>
              <p:spPr bwMode="auto">
                <a:xfrm>
                  <a:off x="5705115" y="4460203"/>
                  <a:ext cx="380233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2021</a:t>
                  </a: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A21DDF30-B342-584A-A4DF-D537CC812B4E}"/>
                  </a:ext>
                </a:extLst>
              </p:cNvPr>
              <p:cNvCxnSpPr/>
              <p:nvPr/>
            </p:nvCxnSpPr>
            <p:spPr>
              <a:xfrm flipH="1">
                <a:off x="575040" y="4460203"/>
                <a:ext cx="5539116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B6470439-1A87-6C42-966D-1C59F966FD1C}"/>
              </a:ext>
            </a:extLst>
          </p:cNvPr>
          <p:cNvSpPr/>
          <p:nvPr/>
        </p:nvSpPr>
        <p:spPr>
          <a:xfrm>
            <a:off x="841104" y="2659622"/>
            <a:ext cx="4165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 smtClean="0">
                <a:latin typeface="Gotham HTF Book" pitchFamily="2" charset="77"/>
                <a:cs typeface="Arial" pitchFamily="34" charset="0"/>
              </a:rPr>
              <a:t>联邦</a:t>
            </a:r>
            <a:r>
              <a:rPr lang="zh-CN" altLang="en-US" sz="1200" dirty="0">
                <a:latin typeface="Gotham HTF Book" pitchFamily="2" charset="77"/>
                <a:cs typeface="Arial" pitchFamily="34" charset="0"/>
              </a:rPr>
              <a:t>储备金的供应</a:t>
            </a:r>
            <a:r>
              <a:rPr lang="en-GB" sz="1200" dirty="0">
                <a:latin typeface="Gotham HTF Book" pitchFamily="2" charset="77"/>
                <a:cs typeface="Arial" pitchFamily="34" charset="0"/>
              </a:rPr>
              <a:t/>
            </a:r>
            <a:br>
              <a:rPr lang="en-GB" sz="1200" dirty="0">
                <a:latin typeface="Gotham HTF Book" pitchFamily="2" charset="77"/>
                <a:cs typeface="Arial" pitchFamily="34" charset="0"/>
              </a:rPr>
            </a:br>
            <a:r>
              <a:rPr lang="zh-CN" altLang="en-US" sz="12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在</a:t>
            </a:r>
            <a:r>
              <a:rPr lang="zh-CN" altLang="en-US" sz="12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过去的一年中</a:t>
            </a:r>
            <a:r>
              <a:rPr lang="zh-CN" altLang="en-US" sz="12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增长</a:t>
            </a:r>
            <a:r>
              <a:rPr lang="en-US" altLang="zh-CN" sz="12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&gt; </a:t>
            </a:r>
            <a:r>
              <a:rPr lang="en-US" altLang="zh-CN" sz="12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70</a:t>
            </a:r>
            <a:r>
              <a:rPr lang="zh-CN" altLang="en-US" sz="12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％</a:t>
            </a:r>
            <a:endParaRPr lang="en-GB" sz="12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37" name="Picture 3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xmlns="" id="{FE2C174A-3F98-9946-A33D-1077EB212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28" y="4750534"/>
            <a:ext cx="1268968" cy="1082853"/>
          </a:xfrm>
          <a:prstGeom prst="roundRect">
            <a:avLst>
              <a:gd name="adj" fmla="val 6741"/>
            </a:avLst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CF52248-A198-F848-8DAF-867492131783}"/>
              </a:ext>
            </a:extLst>
          </p:cNvPr>
          <p:cNvSpPr txBox="1"/>
          <p:nvPr/>
        </p:nvSpPr>
        <p:spPr bwMode="auto">
          <a:xfrm>
            <a:off x="1934343" y="5031522"/>
            <a:ext cx="2229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200" dirty="0" smtClean="0">
                <a:latin typeface="Gotham HTF Book" pitchFamily="2" charset="77"/>
                <a:cs typeface="Arial" pitchFamily="34" charset="0"/>
              </a:rPr>
              <a:t>“</a:t>
            </a:r>
            <a:r>
              <a:rPr lang="zh-CN" altLang="en-US" sz="1200" dirty="0">
                <a:latin typeface="Gotham HTF Book" pitchFamily="2" charset="77"/>
                <a:cs typeface="Arial" pitchFamily="34" charset="0"/>
              </a:rPr>
              <a:t>几万亿给我的好朋友，给你</a:t>
            </a:r>
            <a:r>
              <a:rPr lang="en-US" altLang="zh-CN" sz="1200" dirty="0">
                <a:latin typeface="Gotham HTF Book" pitchFamily="2" charset="77"/>
                <a:cs typeface="Arial" pitchFamily="34" charset="0"/>
              </a:rPr>
              <a:t>1200</a:t>
            </a:r>
            <a:r>
              <a:rPr lang="zh-CN" altLang="en-US" sz="1200" dirty="0">
                <a:latin typeface="Gotham HTF Book" pitchFamily="2" charset="77"/>
                <a:cs typeface="Arial" pitchFamily="34" charset="0"/>
              </a:rPr>
              <a:t>美元</a:t>
            </a:r>
            <a:r>
              <a:rPr lang="en-US" sz="1200" dirty="0" smtClean="0">
                <a:latin typeface="Gotham HTF Book" pitchFamily="2" charset="77"/>
                <a:cs typeface="Arial" pitchFamily="34" charset="0"/>
              </a:rPr>
              <a:t>!”</a:t>
            </a:r>
            <a:endParaRPr lang="en-US" sz="1200" dirty="0"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1755810F-E081-B344-9948-86076FF744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" y="4714515"/>
            <a:ext cx="1169552" cy="116955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11E958B0-F89B-9446-9BC7-07F450A74FEC}"/>
              </a:ext>
            </a:extLst>
          </p:cNvPr>
          <p:cNvSpPr/>
          <p:nvPr/>
        </p:nvSpPr>
        <p:spPr>
          <a:xfrm>
            <a:off x="345931" y="5961380"/>
            <a:ext cx="616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EPIC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是有史以来</a:t>
            </a:r>
            <a:r>
              <a:rPr lang="zh-CN" altLang="en-US" sz="900" dirty="0" smtClean="0">
                <a:latin typeface="Gotham HTF Book" pitchFamily="2" charset="77"/>
                <a:cs typeface="Arial" pitchFamily="34" charset="0"/>
              </a:rPr>
              <a:t>最难获得的钱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。 每天只发行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11,000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个硬币，到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2021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年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10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月，这个数字肯定会下降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50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％，降至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5.5k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硬币。这一过程一直持续到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2028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年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5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月，每日供应量下降了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98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％，从每天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11,000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枚减少到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210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个硬币</a:t>
            </a:r>
            <a:r>
              <a:rPr lang="zh-CN" altLang="en-US" sz="900" dirty="0" smtClean="0">
                <a:latin typeface="Gotham HTF Book" pitchFamily="2" charset="77"/>
                <a:cs typeface="Arial" pitchFamily="34" charset="0"/>
              </a:rPr>
              <a:t>。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这</a:t>
            </a:r>
            <a:r>
              <a:rPr lang="zh-CN" altLang="en-US" sz="900" dirty="0" smtClean="0">
                <a:latin typeface="Gotham HTF Book" pitchFamily="2" charset="77"/>
                <a:cs typeface="Arial" pitchFamily="34" charset="0"/>
              </a:rPr>
              <a:t>是写在代码中的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，永远不能更改。 在公开，公共，无许可，无边界，中立的区块链上，具有抗审查性，不可混淆，具有成本效益，高能效，可替代的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P2P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电子现金被许多人视为“金钱的圣杯”。 为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80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亿人提供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2100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万枚硬币。 </a:t>
            </a:r>
            <a:r>
              <a:rPr lang="zh-CN" altLang="en-US" sz="900" dirty="0" smtClean="0">
                <a:latin typeface="Gotham HTF Book" pitchFamily="2" charset="77"/>
                <a:cs typeface="Arial" pitchFamily="34" charset="0"/>
              </a:rPr>
              <a:t>你确认不想拥有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一个吗？</a:t>
            </a:r>
            <a:endParaRPr lang="en-GB" sz="9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AD7BEBAF-15E5-C741-8267-08217D03895E}"/>
              </a:ext>
            </a:extLst>
          </p:cNvPr>
          <p:cNvSpPr/>
          <p:nvPr/>
        </p:nvSpPr>
        <p:spPr>
          <a:xfrm>
            <a:off x="131890" y="6989499"/>
            <a:ext cx="2642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1 BTC $55k</a:t>
            </a:r>
            <a:endParaRPr lang="en-US" sz="28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C78DD77F-0B75-DE44-8FF8-5C334DCFE030}"/>
              </a:ext>
            </a:extLst>
          </p:cNvPr>
          <p:cNvSpPr/>
          <p:nvPr/>
        </p:nvSpPr>
        <p:spPr>
          <a:xfrm>
            <a:off x="332493" y="7366913"/>
            <a:ext cx="2241693" cy="4746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000" dirty="0" smtClean="0">
                <a:latin typeface="Gotham HTF Book" pitchFamily="2" charset="77"/>
                <a:cs typeface="Arial" pitchFamily="34" charset="0"/>
              </a:rPr>
              <a:t>供应量</a:t>
            </a:r>
            <a:r>
              <a:rPr lang="en-GB" sz="2000" dirty="0" smtClean="0">
                <a:latin typeface="Gotham HTF Book" pitchFamily="2" charset="77"/>
                <a:cs typeface="Arial" pitchFamily="34" charset="0"/>
              </a:rPr>
              <a:t>: </a:t>
            </a:r>
            <a:r>
              <a:rPr lang="en-GB" sz="2000" dirty="0">
                <a:latin typeface="Gotham HTF Book" pitchFamily="2" charset="77"/>
                <a:cs typeface="Arial" pitchFamily="34" charset="0"/>
              </a:rPr>
              <a:t>18.5m</a:t>
            </a:r>
            <a:endParaRPr lang="en-US" sz="2000" dirty="0">
              <a:latin typeface="Gotham HTF Book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A27174A1-59D4-4148-93D0-316D25D7792C}"/>
              </a:ext>
            </a:extLst>
          </p:cNvPr>
          <p:cNvSpPr/>
          <p:nvPr/>
        </p:nvSpPr>
        <p:spPr>
          <a:xfrm>
            <a:off x="4032037" y="6989499"/>
            <a:ext cx="2642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1 EPIC $1.12*</a:t>
            </a:r>
            <a:endParaRPr lang="en-US" sz="28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D27F45CD-CD77-8047-A049-585D5B9678E2}"/>
              </a:ext>
            </a:extLst>
          </p:cNvPr>
          <p:cNvSpPr/>
          <p:nvPr/>
        </p:nvSpPr>
        <p:spPr>
          <a:xfrm>
            <a:off x="4232640" y="7366913"/>
            <a:ext cx="2241693" cy="4746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000" dirty="0">
                <a:latin typeface="Gotham HTF Book" pitchFamily="2" charset="77"/>
                <a:cs typeface="Arial" pitchFamily="34" charset="0"/>
              </a:rPr>
              <a:t>供应量</a:t>
            </a:r>
            <a:r>
              <a:rPr lang="en-GB" sz="2000" dirty="0" smtClean="0">
                <a:latin typeface="Gotham HTF Book" pitchFamily="2" charset="77"/>
                <a:cs typeface="Arial" pitchFamily="34" charset="0"/>
              </a:rPr>
              <a:t>: </a:t>
            </a:r>
            <a:r>
              <a:rPr lang="en-GB" sz="2000" dirty="0">
                <a:latin typeface="Gotham HTF Book" pitchFamily="2" charset="77"/>
                <a:cs typeface="Arial" pitchFamily="34" charset="0"/>
              </a:rPr>
              <a:t>10.6m</a:t>
            </a:r>
            <a:endParaRPr lang="en-US" sz="2000" dirty="0">
              <a:latin typeface="Gotham HTF Book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AFE7D26-94CD-2D4F-9878-D7A82D01B106}"/>
              </a:ext>
            </a:extLst>
          </p:cNvPr>
          <p:cNvSpPr/>
          <p:nvPr/>
        </p:nvSpPr>
        <p:spPr>
          <a:xfrm>
            <a:off x="4340155" y="7677153"/>
            <a:ext cx="22416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800" dirty="0">
                <a:latin typeface="Gotham HTF Book" pitchFamily="2" charset="77"/>
                <a:cs typeface="Arial" pitchFamily="34" charset="0"/>
              </a:rPr>
              <a:t>* </a:t>
            </a:r>
            <a:r>
              <a:rPr lang="zh-CN" altLang="en-US" sz="800" dirty="0" smtClean="0">
                <a:latin typeface="Gotham HTF Book" pitchFamily="2" charset="77"/>
                <a:cs typeface="Arial" pitchFamily="34" charset="0"/>
              </a:rPr>
              <a:t>不是</a:t>
            </a:r>
            <a:r>
              <a:rPr lang="en-GB" sz="800" dirty="0" smtClean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800" dirty="0">
                <a:latin typeface="Gotham HTF Book" pitchFamily="2" charset="77"/>
                <a:cs typeface="Arial" pitchFamily="34" charset="0"/>
              </a:rPr>
              <a:t>$1.12k</a:t>
            </a:r>
            <a:r>
              <a:rPr lang="en-GB" sz="800" dirty="0" smtClean="0">
                <a:latin typeface="Gotham HTF Book" pitchFamily="2" charset="77"/>
                <a:cs typeface="Arial" pitchFamily="34" charset="0"/>
              </a:rPr>
              <a:t>,</a:t>
            </a:r>
            <a:r>
              <a:rPr lang="zh-CN" altLang="en-US" sz="800" dirty="0" smtClean="0">
                <a:latin typeface="Gotham HTF Book" pitchFamily="2" charset="77"/>
                <a:cs typeface="Arial" pitchFamily="34" charset="0"/>
              </a:rPr>
              <a:t>而是一瓶可乐</a:t>
            </a:r>
            <a:r>
              <a:rPr lang="zh-CN" altLang="en-US" sz="800" dirty="0">
                <a:latin typeface="Gotham HTF Book" pitchFamily="2" charset="77"/>
                <a:cs typeface="Arial" pitchFamily="34" charset="0"/>
              </a:rPr>
              <a:t>的价格</a:t>
            </a:r>
            <a:endParaRPr lang="en-GB" sz="8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E8C41873-5725-E54D-B6F8-9FA96023F329}"/>
              </a:ext>
            </a:extLst>
          </p:cNvPr>
          <p:cNvGrpSpPr/>
          <p:nvPr/>
        </p:nvGrpSpPr>
        <p:grpSpPr>
          <a:xfrm>
            <a:off x="2665266" y="7063795"/>
            <a:ext cx="1445921" cy="580072"/>
            <a:chOff x="4215384" y="3393183"/>
            <a:chExt cx="2066926" cy="58007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B07EADB3-214B-5441-82FF-E571A2A3C421}"/>
                </a:ext>
              </a:extLst>
            </p:cNvPr>
            <p:cNvCxnSpPr/>
            <p:nvPr/>
          </p:nvCxnSpPr>
          <p:spPr>
            <a:xfrm>
              <a:off x="4215384" y="3896862"/>
              <a:ext cx="206692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A6CDB9D2-7618-7347-8CD8-7A7FF4BC5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3776" y="3393183"/>
              <a:ext cx="0" cy="580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xmlns="" id="{96B13F91-AF28-8646-91AB-809836EBF834}"/>
                </a:ext>
              </a:extLst>
            </p:cNvPr>
            <p:cNvSpPr/>
            <p:nvPr/>
          </p:nvSpPr>
          <p:spPr>
            <a:xfrm>
              <a:off x="4453127" y="3429000"/>
              <a:ext cx="1733617" cy="347466"/>
            </a:xfrm>
            <a:custGeom>
              <a:avLst/>
              <a:gdLst>
                <a:gd name="connsiteX0" fmla="*/ 0 w 1536192"/>
                <a:gd name="connsiteY0" fmla="*/ 0 h 429768"/>
                <a:gd name="connsiteX1" fmla="*/ 100584 w 1536192"/>
                <a:gd name="connsiteY1" fmla="*/ 246888 h 429768"/>
                <a:gd name="connsiteX2" fmla="*/ 585216 w 1536192"/>
                <a:gd name="connsiteY2" fmla="*/ 393192 h 429768"/>
                <a:gd name="connsiteX3" fmla="*/ 1536192 w 1536192"/>
                <a:gd name="connsiteY3" fmla="*/ 429768 h 429768"/>
                <a:gd name="connsiteX0" fmla="*/ 0 w 1536192"/>
                <a:gd name="connsiteY0" fmla="*/ 0 h 429768"/>
                <a:gd name="connsiteX1" fmla="*/ 182880 w 1536192"/>
                <a:gd name="connsiteY1" fmla="*/ 274320 h 429768"/>
                <a:gd name="connsiteX2" fmla="*/ 585216 w 1536192"/>
                <a:gd name="connsiteY2" fmla="*/ 393192 h 429768"/>
                <a:gd name="connsiteX3" fmla="*/ 1536192 w 1536192"/>
                <a:gd name="connsiteY3" fmla="*/ 429768 h 42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6192" h="429768">
                  <a:moveTo>
                    <a:pt x="0" y="0"/>
                  </a:moveTo>
                  <a:cubicBezTo>
                    <a:pt x="1524" y="90678"/>
                    <a:pt x="85344" y="208788"/>
                    <a:pt x="182880" y="274320"/>
                  </a:cubicBezTo>
                  <a:cubicBezTo>
                    <a:pt x="280416" y="339852"/>
                    <a:pt x="345948" y="362712"/>
                    <a:pt x="585216" y="393192"/>
                  </a:cubicBezTo>
                  <a:cubicBezTo>
                    <a:pt x="824484" y="423672"/>
                    <a:pt x="1180338" y="426720"/>
                    <a:pt x="1536192" y="42976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59C3735-65F9-A64F-8850-C655A4E38AB8}"/>
              </a:ext>
            </a:extLst>
          </p:cNvPr>
          <p:cNvSpPr txBox="1"/>
          <p:nvPr/>
        </p:nvSpPr>
        <p:spPr bwMode="auto">
          <a:xfrm>
            <a:off x="2667061" y="7543898"/>
            <a:ext cx="15881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zh-CN" altLang="en-US" sz="700" dirty="0">
                <a:latin typeface="Gotham HTF Book" pitchFamily="2" charset="77"/>
                <a:cs typeface="Arial" pitchFamily="34" charset="0"/>
              </a:rPr>
              <a:t>新的</a:t>
            </a:r>
            <a:r>
              <a:rPr lang="en-US" altLang="zh-CN" sz="700" dirty="0">
                <a:latin typeface="Gotham HTF Book" pitchFamily="2" charset="77"/>
                <a:cs typeface="Arial" pitchFamily="34" charset="0"/>
              </a:rPr>
              <a:t>EPIC</a:t>
            </a:r>
            <a:r>
              <a:rPr lang="zh-CN" altLang="en-US" sz="700" dirty="0">
                <a:latin typeface="Gotham HTF Book" pitchFamily="2" charset="77"/>
                <a:cs typeface="Arial" pitchFamily="34" charset="0"/>
              </a:rPr>
              <a:t>和</a:t>
            </a:r>
            <a:r>
              <a:rPr lang="en-US" altLang="zh-CN" sz="700" dirty="0">
                <a:latin typeface="Gotham HTF Book" pitchFamily="2" charset="77"/>
                <a:cs typeface="Arial" pitchFamily="34" charset="0"/>
              </a:rPr>
              <a:t>BTC</a:t>
            </a:r>
            <a:r>
              <a:rPr lang="zh-CN" altLang="en-US" sz="700" dirty="0">
                <a:latin typeface="Gotham HTF Book" pitchFamily="2" charset="77"/>
                <a:cs typeface="Arial" pitchFamily="34" charset="0"/>
              </a:rPr>
              <a:t>供应随时间而下降，而与价格无关</a:t>
            </a:r>
            <a:endParaRPr lang="en-US" sz="7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04ADBE-3FA2-1E4F-A980-C6FBDC2821E4}"/>
              </a:ext>
            </a:extLst>
          </p:cNvPr>
          <p:cNvSpPr txBox="1"/>
          <p:nvPr/>
        </p:nvSpPr>
        <p:spPr bwMode="auto">
          <a:xfrm>
            <a:off x="551789" y="4373698"/>
            <a:ext cx="4270721" cy="1846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600"/>
              </a:spcAft>
              <a:defRPr sz="1000">
                <a:latin typeface="Gotham HTF Book" pitchFamily="2" charset="77"/>
                <a:cs typeface="Arial" pitchFamily="34" charset="0"/>
              </a:defRPr>
            </a:lvl1pPr>
          </a:lstStyle>
          <a:p>
            <a:r>
              <a:rPr lang="zh-CN" altLang="en-US" sz="600" dirty="0"/>
              <a:t>资料来源：美联储理事会</a:t>
            </a:r>
            <a:endParaRPr lang="en-US" sz="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EB155E61-001F-B243-914B-4996A5C0ACEA}"/>
              </a:ext>
            </a:extLst>
          </p:cNvPr>
          <p:cNvSpPr/>
          <p:nvPr/>
        </p:nvSpPr>
        <p:spPr>
          <a:xfrm>
            <a:off x="359821" y="8112750"/>
            <a:ext cx="4202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完全相同的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《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中本聪共识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》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，集中程度更低，成本更低，对环境的影响也更少。 </a:t>
            </a:r>
            <a:r>
              <a:rPr lang="en-US" altLang="zh-CN" sz="900" dirty="0">
                <a:latin typeface="Gotham HTF Book" pitchFamily="2" charset="77"/>
                <a:cs typeface="Arial" pitchFamily="34" charset="0"/>
              </a:rPr>
              <a:t>Epic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不是下一个比特币，也不是更好的比特币。 它就是比特币，它的开始方式是：快速，可由普通人使用家用计算机进行挖掘，价格便宜，非常有用。 </a:t>
            </a:r>
            <a:r>
              <a:rPr lang="zh-CN" altLang="en-US" sz="900" dirty="0" smtClean="0">
                <a:latin typeface="Gotham HTF Book" pitchFamily="2" charset="77"/>
                <a:cs typeface="Arial" pitchFamily="34" charset="0"/>
              </a:rPr>
              <a:t>在</a:t>
            </a:r>
            <a:r>
              <a:rPr lang="en-US" altLang="zh-CN" sz="900" dirty="0" err="1">
                <a:latin typeface="Gotham HTF Book" pitchFamily="2" charset="77"/>
                <a:cs typeface="Arial" pitchFamily="34" charset="0"/>
              </a:rPr>
              <a:t>epic.tech</a:t>
            </a:r>
            <a:r>
              <a:rPr lang="zh-CN" altLang="en-US" sz="900" dirty="0">
                <a:latin typeface="Gotham HTF Book" pitchFamily="2" charset="77"/>
                <a:cs typeface="Arial" pitchFamily="34" charset="0"/>
              </a:rPr>
              <a:t>上了解更多</a:t>
            </a:r>
            <a:endParaRPr lang="en-GB" sz="9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D1BD67D-84C9-E745-85D6-F0F4A06AC546}"/>
              </a:ext>
            </a:extLst>
          </p:cNvPr>
          <p:cNvGrpSpPr/>
          <p:nvPr/>
        </p:nvGrpSpPr>
        <p:grpSpPr>
          <a:xfrm>
            <a:off x="4773455" y="7987871"/>
            <a:ext cx="1866278" cy="835715"/>
            <a:chOff x="3670480" y="3690698"/>
            <a:chExt cx="2876684" cy="1288173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xmlns="" id="{878CDC4E-EF1B-E94A-A808-66B814136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6170" b="25132"/>
            <a:stretch/>
          </p:blipFill>
          <p:spPr>
            <a:xfrm>
              <a:off x="3670480" y="3915889"/>
              <a:ext cx="2746821" cy="106298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C8EF7AD-DEF8-3C48-9122-540351735FEE}"/>
                </a:ext>
              </a:extLst>
            </p:cNvPr>
            <p:cNvSpPr txBox="1"/>
            <p:nvPr/>
          </p:nvSpPr>
          <p:spPr>
            <a:xfrm>
              <a:off x="3870987" y="3690698"/>
              <a:ext cx="2676177" cy="265226"/>
            </a:xfrm>
            <a:prstGeom prst="rect">
              <a:avLst/>
            </a:prstGeom>
            <a:noFill/>
          </p:spPr>
          <p:txBody>
            <a:bodyPr wrap="none" lIns="0" rtlCol="0" anchor="b">
              <a:noAutofit/>
            </a:bodyPr>
            <a:lstStyle/>
            <a:p>
              <a:pPr algn="r"/>
              <a:r>
                <a:rPr lang="en-US" sz="500" b="1" dirty="0">
                  <a:latin typeface="Gotham HTF" pitchFamily="2" charset="77"/>
                </a:rPr>
                <a:t>21M </a:t>
              </a:r>
              <a:r>
                <a:rPr lang="zh-CN" altLang="en-US" sz="500" b="1" dirty="0" smtClean="0">
                  <a:latin typeface="Gotham HTF" pitchFamily="2" charset="77"/>
                </a:rPr>
                <a:t>最大供应量 </a:t>
              </a:r>
              <a:r>
                <a:rPr lang="en-US" sz="500" b="1" dirty="0" smtClean="0">
                  <a:latin typeface="Gotham HTF" pitchFamily="2" charset="77"/>
                </a:rPr>
                <a:t>DEC </a:t>
              </a:r>
              <a:r>
                <a:rPr lang="en-US" sz="500" b="1" dirty="0">
                  <a:latin typeface="Gotham HTF" pitchFamily="2" charset="77"/>
                </a:rPr>
                <a:t>2140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37835</TotalTime>
  <Words>331</Words>
  <Application>Microsoft Office PowerPoint</Application>
  <PresentationFormat>信纸(8.5x11 英寸)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Gotham HTF</vt:lpstr>
      <vt:lpstr>Gotham HTF Black</vt:lpstr>
      <vt:lpstr>Gotham HTF Book</vt:lpstr>
      <vt:lpstr>黑体</vt:lpstr>
      <vt:lpstr>Arial</vt:lpstr>
      <vt:lpstr>Calibri</vt:lpstr>
      <vt:lpstr>Advent_Internal-Conference-Template_MASTER_V005 ts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万厚伟</cp:lastModifiedBy>
  <cp:revision>554</cp:revision>
  <dcterms:created xsi:type="dcterms:W3CDTF">2018-04-12T15:48:13Z</dcterms:created>
  <dcterms:modified xsi:type="dcterms:W3CDTF">2021-03-16T08:56:16Z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