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322" r:id="rId5"/>
    <p:sldId id="32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 autoAdjust="0"/>
    <p:restoredTop sz="94284" autoAdjust="0"/>
  </p:normalViewPr>
  <p:slideViewPr>
    <p:cSldViewPr snapToGrid="0">
      <p:cViewPr>
        <p:scale>
          <a:sx n="150" d="100"/>
          <a:sy n="150" d="100"/>
        </p:scale>
        <p:origin x="86" y="-5179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1F869A-BF6E-B242-9BD9-26F1952DA973}"/>
              </a:ext>
            </a:extLst>
          </p:cNvPr>
          <p:cNvSpPr/>
          <p:nvPr/>
        </p:nvSpPr>
        <p:spPr>
          <a:xfrm>
            <a:off x="296862" y="1269354"/>
            <a:ext cx="6264276" cy="14311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5A696E0-4719-7D4F-BC79-5B0B6030B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CA0C57-6070-1E4A-B2EA-240A6AB91C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3" b="-2156"/>
          <a:stretch/>
        </p:blipFill>
        <p:spPr>
          <a:xfrm>
            <a:off x="2345310" y="164619"/>
            <a:ext cx="2129658" cy="9350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xmlns="" id="{1013CCA9-D4EC-3B48-BE5B-4DDF45180F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6028" r="14231" b="51876"/>
          <a:stretch/>
        </p:blipFill>
        <p:spPr>
          <a:xfrm>
            <a:off x="464311" y="1381166"/>
            <a:ext cx="1578962" cy="117943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12700" stA="30000" endPos="19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332D254-8D25-9543-B034-1F37C22F8B8E}"/>
              </a:ext>
            </a:extLst>
          </p:cNvPr>
          <p:cNvSpPr/>
          <p:nvPr/>
        </p:nvSpPr>
        <p:spPr>
          <a:xfrm>
            <a:off x="2112577" y="1404867"/>
            <a:ext cx="43792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比特币最初被设想为一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种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交易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媒介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，但如今已演变成数字黄金，几乎仅充当价值存储的功能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。</a:t>
            </a:r>
            <a:endParaRPr lang="en-US" altLang="zh-CN" sz="1000" dirty="0" smtClean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与可用的交换媒介集成在一起的加密价值存储的潜力仍然存在，但是直到现在，这种潜力还没有完全实现。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BEC1689-D283-8D44-9214-5E8508179BDA}"/>
              </a:ext>
            </a:extLst>
          </p:cNvPr>
          <p:cNvSpPr/>
          <p:nvPr/>
        </p:nvSpPr>
        <p:spPr>
          <a:xfrm>
            <a:off x="462832" y="2836337"/>
            <a:ext cx="2556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是最初比特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币标准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的创新的软件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实现，已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更新为最新的技术。</a:t>
            </a:r>
            <a:endParaRPr lang="en-US" altLang="zh-CN" sz="1000" dirty="0" smtClean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是基于</a:t>
            </a:r>
            <a:r>
              <a:rPr lang="en-US" altLang="zh-CN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Rust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的</a:t>
            </a:r>
            <a:r>
              <a:rPr lang="en-US" altLang="zh-CN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Mimblewimble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区块链包括对促进大规模采用必不可少的所有属性的改进：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F4502A61-54CA-F841-B004-4F3AA53673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4716" y="2945248"/>
            <a:ext cx="3294684" cy="12294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B2704E3-99BA-7F41-B114-2AA272BA651D}"/>
              </a:ext>
            </a:extLst>
          </p:cNvPr>
          <p:cNvGrpSpPr/>
          <p:nvPr/>
        </p:nvGrpSpPr>
        <p:grpSpPr>
          <a:xfrm>
            <a:off x="296863" y="4848512"/>
            <a:ext cx="6332538" cy="372443"/>
            <a:chOff x="296863" y="4487206"/>
            <a:chExt cx="6332538" cy="37244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1517F149-9EE6-5F4C-9261-42B71F29052B}"/>
                </a:ext>
              </a:extLst>
            </p:cNvPr>
            <p:cNvSpPr/>
            <p:nvPr/>
          </p:nvSpPr>
          <p:spPr>
            <a:xfrm>
              <a:off x="296863" y="448720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46DC8FB-84B3-114F-A426-24F457B66D48}"/>
                </a:ext>
              </a:extLst>
            </p:cNvPr>
            <p:cNvSpPr txBox="1"/>
            <p:nvPr/>
          </p:nvSpPr>
          <p:spPr bwMode="auto">
            <a:xfrm>
              <a:off x="317126" y="4544760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zh-CN" alt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可替代性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B89E4730-ACE1-C64D-85A1-2D94AC143AE7}"/>
                </a:ext>
              </a:extLst>
            </p:cNvPr>
            <p:cNvSpPr txBox="1"/>
            <p:nvPr/>
          </p:nvSpPr>
          <p:spPr bwMode="auto">
            <a:xfrm>
              <a:off x="1754722" y="4566905"/>
              <a:ext cx="4874679" cy="210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没有污染的硬币</a:t>
              </a:r>
              <a:r>
                <a:rPr lang="en-US" altLang="zh-CN" sz="900" dirty="0">
                  <a:solidFill>
                    <a:schemeClr val="bg1"/>
                  </a:solidFill>
                  <a:latin typeface="Gotham HTF Book" pitchFamily="2" charset="77"/>
                </a:rPr>
                <a:t>-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具有协议级别的强制性</a:t>
              </a:r>
              <a:r>
                <a:rPr lang="en-US" altLang="zh-CN" sz="900" dirty="0" err="1">
                  <a:solidFill>
                    <a:schemeClr val="bg1"/>
                  </a:solidFill>
                  <a:latin typeface="Gotham HTF Book" pitchFamily="2" charset="77"/>
                </a:rPr>
                <a:t>CoinJoin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，每次使用硬币时都会重置所有权历史记录。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04B6EC9-1FCE-084A-AE79-A07C77272DB5}"/>
              </a:ext>
            </a:extLst>
          </p:cNvPr>
          <p:cNvGrpSpPr/>
          <p:nvPr/>
        </p:nvGrpSpPr>
        <p:grpSpPr>
          <a:xfrm>
            <a:off x="296863" y="5280863"/>
            <a:ext cx="6194972" cy="372443"/>
            <a:chOff x="296863" y="4945359"/>
            <a:chExt cx="6194972" cy="37244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27463B08-0CEE-5E43-AEA6-3E599BB9706F}"/>
                </a:ext>
              </a:extLst>
            </p:cNvPr>
            <p:cNvSpPr/>
            <p:nvPr/>
          </p:nvSpPr>
          <p:spPr>
            <a:xfrm>
              <a:off x="296863" y="4945359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3692E475-DE95-744B-8010-01DF8F517101}"/>
                </a:ext>
              </a:extLst>
            </p:cNvPr>
            <p:cNvSpPr txBox="1"/>
            <p:nvPr/>
          </p:nvSpPr>
          <p:spPr bwMode="auto">
            <a:xfrm>
              <a:off x="317126" y="5015083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zh-CN" alt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可扩展性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DB804829-89FC-6C4E-9009-305B91DA647C}"/>
                </a:ext>
              </a:extLst>
            </p:cNvPr>
            <p:cNvSpPr txBox="1"/>
            <p:nvPr/>
          </p:nvSpPr>
          <p:spPr bwMode="auto">
            <a:xfrm>
              <a:off x="1754722" y="5024357"/>
              <a:ext cx="4346648" cy="210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轻巧，快速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Gotham HTF Book" pitchFamily="2" charset="77"/>
                </a:rPr>
                <a:t>，本地可移动的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协议主要支持第</a:t>
              </a:r>
              <a:r>
                <a:rPr lang="en-US" altLang="zh-CN" sz="900" dirty="0">
                  <a:solidFill>
                    <a:schemeClr val="bg1"/>
                  </a:solidFill>
                  <a:latin typeface="Gotham HTF Book" pitchFamily="2" charset="77"/>
                </a:rPr>
                <a:t>1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层缩放模型。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1F87C17-8B1D-DE43-9431-3F175A2D7C0A}"/>
              </a:ext>
            </a:extLst>
          </p:cNvPr>
          <p:cNvGrpSpPr/>
          <p:nvPr/>
        </p:nvGrpSpPr>
        <p:grpSpPr>
          <a:xfrm>
            <a:off x="296863" y="5703458"/>
            <a:ext cx="6264274" cy="372443"/>
            <a:chOff x="296863" y="5403512"/>
            <a:chExt cx="6264274" cy="37244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0E636CB1-B812-FA40-B395-640F68F3294C}"/>
                </a:ext>
              </a:extLst>
            </p:cNvPr>
            <p:cNvSpPr/>
            <p:nvPr/>
          </p:nvSpPr>
          <p:spPr>
            <a:xfrm>
              <a:off x="296863" y="5403512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37E54F23-F3E7-9842-A615-85A6F9E8332A}"/>
                </a:ext>
              </a:extLst>
            </p:cNvPr>
            <p:cNvSpPr txBox="1"/>
            <p:nvPr/>
          </p:nvSpPr>
          <p:spPr bwMode="auto">
            <a:xfrm>
              <a:off x="317126" y="5462916"/>
              <a:ext cx="25617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zh-CN" alt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抗审查性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EF7F1275-5222-AF48-AFBF-B9310965EF6F}"/>
                </a:ext>
              </a:extLst>
            </p:cNvPr>
            <p:cNvSpPr txBox="1"/>
            <p:nvPr/>
          </p:nvSpPr>
          <p:spPr bwMode="auto">
            <a:xfrm>
              <a:off x="1739784" y="5480665"/>
              <a:ext cx="4821353" cy="210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zh-CN" altLang="en-US" sz="900" dirty="0" smtClean="0">
                  <a:solidFill>
                    <a:schemeClr val="bg1"/>
                  </a:solidFill>
                  <a:latin typeface="Gotham HTF Book" pitchFamily="2" charset="77"/>
                </a:rPr>
                <a:t>交易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不能基于地址或金额进行审查，因为链中没有存储永久地址或外部可观察的数据。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8B11A55-80EC-184D-BEB4-B39E112022FA}"/>
              </a:ext>
            </a:extLst>
          </p:cNvPr>
          <p:cNvGrpSpPr/>
          <p:nvPr/>
        </p:nvGrpSpPr>
        <p:grpSpPr>
          <a:xfrm>
            <a:off x="296863" y="6135392"/>
            <a:ext cx="6264275" cy="400110"/>
            <a:chOff x="296863" y="5878062"/>
            <a:chExt cx="6264275" cy="40011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DB1A143B-9B69-344B-91BE-3D3367201EA5}"/>
                </a:ext>
              </a:extLst>
            </p:cNvPr>
            <p:cNvSpPr/>
            <p:nvPr/>
          </p:nvSpPr>
          <p:spPr>
            <a:xfrm>
              <a:off x="296863" y="5878062"/>
              <a:ext cx="6194972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F30F8130-F9AC-E646-AB67-BF8766FB0F0F}"/>
                </a:ext>
              </a:extLst>
            </p:cNvPr>
            <p:cNvSpPr txBox="1"/>
            <p:nvPr/>
          </p:nvSpPr>
          <p:spPr bwMode="auto">
            <a:xfrm>
              <a:off x="317126" y="5938254"/>
              <a:ext cx="25617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zh-CN" alt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抗中心化性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D89F4824-187D-C34B-A431-35D6B61C6010}"/>
                </a:ext>
              </a:extLst>
            </p:cNvPr>
            <p:cNvSpPr txBox="1"/>
            <p:nvPr/>
          </p:nvSpPr>
          <p:spPr bwMode="auto">
            <a:xfrm>
              <a:off x="1739784" y="5905965"/>
              <a:ext cx="4821354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使用</a:t>
              </a:r>
              <a:r>
                <a:rPr lang="en-US" altLang="zh-CN" sz="900" dirty="0">
                  <a:solidFill>
                    <a:schemeClr val="bg1"/>
                  </a:solidFill>
                  <a:latin typeface="Gotham HTF Book" pitchFamily="2" charset="77"/>
                </a:rPr>
                <a:t>AMD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和</a:t>
              </a:r>
              <a:r>
                <a:rPr lang="en-US" altLang="zh-CN" sz="900" dirty="0">
                  <a:solidFill>
                    <a:schemeClr val="bg1"/>
                  </a:solidFill>
                  <a:latin typeface="Gotham HTF Book" pitchFamily="2" charset="77"/>
                </a:rPr>
                <a:t>Intel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的</a:t>
              </a:r>
              <a:r>
                <a:rPr lang="en-US" altLang="zh-CN" sz="900" dirty="0">
                  <a:solidFill>
                    <a:schemeClr val="bg1"/>
                  </a:solidFill>
                  <a:latin typeface="Gotham HTF Book" pitchFamily="2" charset="77"/>
                </a:rPr>
                <a:t>CPU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以及</a:t>
              </a:r>
              <a:r>
                <a:rPr lang="en-US" altLang="zh-CN" sz="900" dirty="0">
                  <a:solidFill>
                    <a:schemeClr val="bg1"/>
                  </a:solidFill>
                  <a:latin typeface="Gotham HTF Book" pitchFamily="2" charset="77"/>
                </a:rPr>
                <a:t>AMD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和</a:t>
              </a:r>
              <a:r>
                <a:rPr lang="en-US" altLang="zh-CN" sz="900" dirty="0" err="1">
                  <a:solidFill>
                    <a:schemeClr val="bg1"/>
                  </a:solidFill>
                  <a:latin typeface="Gotham HTF Book" pitchFamily="2" charset="77"/>
                </a:rPr>
                <a:t>Nvidia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的</a:t>
              </a:r>
              <a:r>
                <a:rPr lang="en-US" altLang="zh-CN" sz="900" dirty="0">
                  <a:solidFill>
                    <a:schemeClr val="bg1"/>
                  </a:solidFill>
                  <a:latin typeface="Gotham HTF Book" pitchFamily="2" charset="77"/>
                </a:rPr>
                <a:t>GPU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在普通的家用计算机上进行挖掘，从而为小型矿工提供了公平的竞争环境。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4170FAD-D8FF-6B43-94A7-F97A23DEFBBE}"/>
              </a:ext>
            </a:extLst>
          </p:cNvPr>
          <p:cNvGrpSpPr/>
          <p:nvPr/>
        </p:nvGrpSpPr>
        <p:grpSpPr>
          <a:xfrm>
            <a:off x="296863" y="6595064"/>
            <a:ext cx="6194972" cy="372443"/>
            <a:chOff x="296863" y="6363881"/>
            <a:chExt cx="6194972" cy="37244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B5D111FE-9174-944B-977B-CE0A0A68146C}"/>
                </a:ext>
              </a:extLst>
            </p:cNvPr>
            <p:cNvSpPr/>
            <p:nvPr/>
          </p:nvSpPr>
          <p:spPr>
            <a:xfrm>
              <a:off x="296863" y="6363881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79F8B840-BE57-834C-B132-DE02DCDA31B3}"/>
                </a:ext>
              </a:extLst>
            </p:cNvPr>
            <p:cNvSpPr txBox="1"/>
            <p:nvPr/>
          </p:nvSpPr>
          <p:spPr bwMode="auto">
            <a:xfrm>
              <a:off x="317126" y="6407051"/>
              <a:ext cx="25617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zh-CN" alt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监管兼容性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47396580-5843-3741-B7B9-8977448DF958}"/>
                </a:ext>
              </a:extLst>
            </p:cNvPr>
            <p:cNvSpPr txBox="1"/>
            <p:nvPr/>
          </p:nvSpPr>
          <p:spPr bwMode="auto">
            <a:xfrm>
              <a:off x="1754722" y="6438575"/>
              <a:ext cx="4714986" cy="210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用户直接与区块链互动</a:t>
              </a:r>
              <a:r>
                <a:rPr lang="en-US" altLang="zh-CN" sz="900" dirty="0">
                  <a:solidFill>
                    <a:schemeClr val="bg1"/>
                  </a:solidFill>
                  <a:latin typeface="Gotham HTF Book" pitchFamily="2" charset="77"/>
                </a:rPr>
                <a:t>-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无需托管中介或第三方可信任节点。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B1F756D-AB0A-7C4E-86D1-0F3AC94F8DAA}"/>
              </a:ext>
            </a:extLst>
          </p:cNvPr>
          <p:cNvGrpSpPr/>
          <p:nvPr/>
        </p:nvGrpSpPr>
        <p:grpSpPr>
          <a:xfrm>
            <a:off x="296863" y="7041060"/>
            <a:ext cx="6194972" cy="372443"/>
            <a:chOff x="296863" y="6822036"/>
            <a:chExt cx="6194972" cy="37244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542D0BD5-5450-5F46-A2B6-38D0F21657C7}"/>
                </a:ext>
              </a:extLst>
            </p:cNvPr>
            <p:cNvSpPr/>
            <p:nvPr/>
          </p:nvSpPr>
          <p:spPr>
            <a:xfrm>
              <a:off x="296863" y="682203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911BEA05-6E94-0F41-AF7B-46ABEB303C1A}"/>
                </a:ext>
              </a:extLst>
            </p:cNvPr>
            <p:cNvSpPr txBox="1"/>
            <p:nvPr/>
          </p:nvSpPr>
          <p:spPr bwMode="auto">
            <a:xfrm>
              <a:off x="317126" y="687737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zh-CN" alt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普及性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5748C26-4A36-8446-AA9A-DA872E4253FF}"/>
                </a:ext>
              </a:extLst>
            </p:cNvPr>
            <p:cNvSpPr txBox="1"/>
            <p:nvPr/>
          </p:nvSpPr>
          <p:spPr bwMode="auto">
            <a:xfrm>
              <a:off x="1754722" y="6840062"/>
              <a:ext cx="4714986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任何人都可以在普通的家用计算机上进行挖掘，甚至可以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Gotham HTF Book" pitchFamily="2" charset="77"/>
                </a:rPr>
                <a:t>（马上将）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在移动设备上进行挖掘</a:t>
              </a:r>
              <a:r>
                <a:rPr lang="en-US" altLang="zh-CN" sz="900" dirty="0">
                  <a:solidFill>
                    <a:schemeClr val="bg1"/>
                  </a:solidFill>
                  <a:latin typeface="Gotham HTF Book" pitchFamily="2" charset="77"/>
                </a:rPr>
                <a:t>-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对于发展中国家中没有银行账户的用户而言，这具有巨大的潜力。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82A7427-1C80-A64F-A15F-74F4E24070B3}"/>
              </a:ext>
            </a:extLst>
          </p:cNvPr>
          <p:cNvGrpSpPr/>
          <p:nvPr/>
        </p:nvGrpSpPr>
        <p:grpSpPr>
          <a:xfrm>
            <a:off x="354333" y="7592872"/>
            <a:ext cx="6206805" cy="888040"/>
            <a:chOff x="380834" y="7268931"/>
            <a:chExt cx="9236293" cy="13214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3D963B0-CD3C-DE47-BF7E-79136D8C01B0}"/>
                </a:ext>
              </a:extLst>
            </p:cNvPr>
            <p:cNvSpPr txBox="1"/>
            <p:nvPr/>
          </p:nvSpPr>
          <p:spPr>
            <a:xfrm>
              <a:off x="548132" y="8238645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Gotham HTF Black" pitchFamily="2" charset="77"/>
                </a:rPr>
                <a:t>没有</a:t>
              </a:r>
              <a:endParaRPr lang="en-US" altLang="zh-CN" sz="1400" b="1" dirty="0" smtClean="0">
                <a:solidFill>
                  <a:schemeClr val="bg1"/>
                </a:solidFill>
                <a:latin typeface="Gotham HTF Black" pitchFamily="2" charset="77"/>
              </a:endParaRPr>
            </a:p>
            <a:p>
              <a:pPr marL="4763" algn="ctr">
                <a:lnSpc>
                  <a:spcPct val="85000"/>
                </a:lnSpc>
              </a:pPr>
              <a:r>
                <a:rPr lang="en-US" sz="1100" b="1" dirty="0" smtClean="0">
                  <a:solidFill>
                    <a:schemeClr val="bg1"/>
                  </a:solidFill>
                  <a:latin typeface="Gotham HTF Book" pitchFamily="2" charset="77"/>
                </a:rPr>
                <a:t>ICO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E6E188B-3B0A-BE47-A82E-23F8C6D66A0D}"/>
                </a:ext>
              </a:extLst>
            </p:cNvPr>
            <p:cNvSpPr txBox="1"/>
            <p:nvPr/>
          </p:nvSpPr>
          <p:spPr>
            <a:xfrm>
              <a:off x="1652677" y="8253426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Gotham HTF Black" pitchFamily="2" charset="77"/>
                </a:rPr>
                <a:t>没有</a:t>
              </a:r>
              <a: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  <a:t/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zh-CN" altLang="en-US" sz="1100" b="1" dirty="0" smtClean="0">
                  <a:solidFill>
                    <a:schemeClr val="bg1"/>
                  </a:solidFill>
                  <a:latin typeface="Gotham HTF Book" pitchFamily="2" charset="77"/>
                </a:rPr>
                <a:t>预挖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7DC103A-AC54-9C4E-BD42-67D5B64128E3}"/>
                </a:ext>
              </a:extLst>
            </p:cNvPr>
            <p:cNvSpPr txBox="1"/>
            <p:nvPr/>
          </p:nvSpPr>
          <p:spPr>
            <a:xfrm>
              <a:off x="2774651" y="8255334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Gotham HTF Black" pitchFamily="2" charset="77"/>
                </a:rPr>
                <a:t>没有</a:t>
              </a:r>
              <a: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  <a:t/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zh-CN" altLang="en-US" sz="1100" b="1" dirty="0" smtClean="0">
                  <a:solidFill>
                    <a:schemeClr val="bg1"/>
                  </a:solidFill>
                  <a:latin typeface="Gotham HTF Book" pitchFamily="2" charset="77"/>
                </a:rPr>
                <a:t>风投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585C5B5-FA51-2648-9714-90DC98AEE9C6}"/>
                </a:ext>
              </a:extLst>
            </p:cNvPr>
            <p:cNvSpPr txBox="1"/>
            <p:nvPr/>
          </p:nvSpPr>
          <p:spPr>
            <a:xfrm>
              <a:off x="3909596" y="8258373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Gotham HTF Black" pitchFamily="2" charset="77"/>
                </a:rPr>
                <a:t>没有</a:t>
              </a:r>
              <a: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  <a:t/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zh-CN" altLang="en-US" sz="1100" b="1" dirty="0" smtClean="0">
                  <a:solidFill>
                    <a:schemeClr val="bg1"/>
                  </a:solidFill>
                  <a:latin typeface="Gotham HTF Book" pitchFamily="2" charset="77"/>
                </a:rPr>
                <a:t>公司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63CB4CA-5A4D-9C45-B829-0444E7E83FD9}"/>
                </a:ext>
              </a:extLst>
            </p:cNvPr>
            <p:cNvGrpSpPr/>
            <p:nvPr/>
          </p:nvGrpSpPr>
          <p:grpSpPr>
            <a:xfrm>
              <a:off x="1502372" y="7371537"/>
              <a:ext cx="941519" cy="758559"/>
              <a:chOff x="1566465" y="5351740"/>
              <a:chExt cx="941519" cy="758559"/>
            </a:xfrm>
          </p:grpSpPr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xmlns="" id="{3702E9E7-D558-664D-BA04-73DF49B7B4DE}"/>
                  </a:ext>
                </a:extLst>
              </p:cNvPr>
              <p:cNvSpPr/>
              <p:nvPr/>
            </p:nvSpPr>
            <p:spPr>
              <a:xfrm rot="9000000">
                <a:off x="1566465" y="5351740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xmlns="" id="{4B86D999-239A-CB4F-A62C-9E40EADB3FED}"/>
                  </a:ext>
                </a:extLst>
              </p:cNvPr>
              <p:cNvSpPr/>
              <p:nvPr/>
            </p:nvSpPr>
            <p:spPr>
              <a:xfrm rot="9000000">
                <a:off x="1670702" y="5434846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xmlns="" id="{B7B9A4EE-DB43-7F4E-B2F9-5C660E754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1837543" y="5519219"/>
                <a:ext cx="418233" cy="39087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58C97CD6-98F9-1745-A17F-243CBA36473A}"/>
                </a:ext>
              </a:extLst>
            </p:cNvPr>
            <p:cNvGrpSpPr/>
            <p:nvPr/>
          </p:nvGrpSpPr>
          <p:grpSpPr>
            <a:xfrm>
              <a:off x="3745450" y="7374819"/>
              <a:ext cx="941519" cy="758559"/>
              <a:chOff x="3517801" y="5355022"/>
              <a:chExt cx="941519" cy="758559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xmlns="" id="{67C79F3F-6019-AA46-957C-F7DD599FAF8E}"/>
                  </a:ext>
                </a:extLst>
              </p:cNvPr>
              <p:cNvSpPr/>
              <p:nvPr/>
            </p:nvSpPr>
            <p:spPr>
              <a:xfrm rot="9000000">
                <a:off x="3517801" y="5355022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xmlns="" id="{3C3FEACC-F988-9349-8EBB-CCB88776D34D}"/>
                  </a:ext>
                </a:extLst>
              </p:cNvPr>
              <p:cNvSpPr/>
              <p:nvPr/>
            </p:nvSpPr>
            <p:spPr>
              <a:xfrm rot="9000000">
                <a:off x="3622509" y="5437414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xmlns="" id="{1A4742FF-343C-2440-8CEF-F2FFE232F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3779902" y="5524499"/>
                <a:ext cx="404554" cy="37808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03700EDC-7554-844F-9F4C-535C7B4728EE}"/>
                </a:ext>
              </a:extLst>
            </p:cNvPr>
            <p:cNvGrpSpPr/>
            <p:nvPr/>
          </p:nvGrpSpPr>
          <p:grpSpPr>
            <a:xfrm>
              <a:off x="380834" y="7366213"/>
              <a:ext cx="941519" cy="758559"/>
              <a:chOff x="590796" y="5346416"/>
              <a:chExt cx="941519" cy="758559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xmlns="" id="{2A465B78-2187-594D-B39D-6A02B6361E64}"/>
                  </a:ext>
                </a:extLst>
              </p:cNvPr>
              <p:cNvSpPr/>
              <p:nvPr/>
            </p:nvSpPr>
            <p:spPr>
              <a:xfrm rot="9000000">
                <a:off x="590796" y="5346416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xmlns="" id="{10B38B8C-8A72-9549-8349-7DCD9A0EF34F}"/>
                  </a:ext>
                </a:extLst>
              </p:cNvPr>
              <p:cNvSpPr/>
              <p:nvPr/>
            </p:nvSpPr>
            <p:spPr>
              <a:xfrm rot="9000000">
                <a:off x="694798" y="5430679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xmlns="" id="{B7A9B12E-64CD-9344-8C37-8DB72106A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835142" y="5519209"/>
                <a:ext cx="395075" cy="36923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FCB2FD46-2BA5-644F-8945-4A9AC4B312F0}"/>
                </a:ext>
              </a:extLst>
            </p:cNvPr>
            <p:cNvGrpSpPr/>
            <p:nvPr/>
          </p:nvGrpSpPr>
          <p:grpSpPr>
            <a:xfrm>
              <a:off x="2623911" y="7369495"/>
              <a:ext cx="941519" cy="758559"/>
              <a:chOff x="2542133" y="5349698"/>
              <a:chExt cx="941519" cy="758559"/>
            </a:xfrm>
          </p:grpSpPr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xmlns="" id="{B5846D9B-264B-1D4A-8FD9-566B92AA4F40}"/>
                  </a:ext>
                </a:extLst>
              </p:cNvPr>
              <p:cNvSpPr/>
              <p:nvPr/>
            </p:nvSpPr>
            <p:spPr>
              <a:xfrm rot="9000000">
                <a:off x="2542133" y="5349698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xmlns="" id="{E47ADEB3-D894-8249-A672-52937187E118}"/>
                  </a:ext>
                </a:extLst>
              </p:cNvPr>
              <p:cNvSpPr/>
              <p:nvPr/>
            </p:nvSpPr>
            <p:spPr>
              <a:xfrm rot="9000000">
                <a:off x="2646605" y="5433248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xmlns="" id="{AC4FAE56-2C72-7947-99D0-E2C51E8E1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2752921" y="5479336"/>
                <a:ext cx="526376" cy="491943"/>
              </a:xfrm>
              <a:prstGeom prst="rect">
                <a:avLst/>
              </a:prstGeom>
            </p:spPr>
          </p:pic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7E69C51B-0255-374B-A5D4-786C2D5621AB}"/>
                </a:ext>
              </a:extLst>
            </p:cNvPr>
            <p:cNvSpPr/>
            <p:nvPr/>
          </p:nvSpPr>
          <p:spPr>
            <a:xfrm>
              <a:off x="5238183" y="7268931"/>
              <a:ext cx="4378944" cy="1053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Epic Cash</a:t>
              </a:r>
              <a:r>
                <a:rPr lang="zh-CN" altLang="en-US" sz="1000" dirty="0">
                  <a:solidFill>
                    <a:schemeClr val="bg1"/>
                  </a:solidFill>
                  <a:latin typeface="Gotham HTF Book" pitchFamily="2" charset="77"/>
                </a:rPr>
                <a:t>符合</a:t>
              </a:r>
              <a:r>
                <a:rPr lang="en-GB" sz="1000" dirty="0" smtClean="0">
                  <a:solidFill>
                    <a:schemeClr val="bg1"/>
                  </a:solidFill>
                  <a:latin typeface="Gotham HTF Book" pitchFamily="2" charset="77"/>
                </a:rPr>
                <a:t>Howey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Gotham HTF Book" pitchFamily="2" charset="77"/>
                </a:rPr>
                <a:t>的</a:t>
              </a:r>
              <a:r>
                <a:rPr lang="zh-CN" altLang="en-US" sz="1000" dirty="0">
                  <a:solidFill>
                    <a:schemeClr val="bg1"/>
                  </a:solidFill>
                  <a:latin typeface="Gotham HTF Book" pitchFamily="2" charset="77"/>
                </a:rPr>
                <a:t>要求，密码评级委员会设计的得分为“</a:t>
              </a:r>
              <a:r>
                <a:rPr lang="en-US" altLang="zh-CN" sz="1000" dirty="0">
                  <a:solidFill>
                    <a:schemeClr val="bg1"/>
                  </a:solidFill>
                  <a:latin typeface="Gotham HTF Book" pitchFamily="2" charset="77"/>
                </a:rPr>
                <a:t>1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Gotham HTF Book" pitchFamily="2" charset="77"/>
                </a:rPr>
                <a:t>”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Gotham HTF Book" pitchFamily="2" charset="77"/>
                </a:rPr>
                <a:t>。</a:t>
              </a:r>
              <a:endParaRPr lang="en-US" altLang="zh-CN" sz="1000" dirty="0" smtClean="0">
                <a:solidFill>
                  <a:schemeClr val="bg1"/>
                </a:solidFill>
                <a:latin typeface="Gotham HTF Book" pitchFamily="2" charset="77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dirty="0" smtClean="0">
                  <a:solidFill>
                    <a:schemeClr val="bg1"/>
                  </a:solidFill>
                  <a:latin typeface="Gotham HTF Book" pitchFamily="2" charset="77"/>
                </a:rPr>
                <a:t>Epic Cash</a:t>
              </a:r>
              <a:r>
                <a:rPr lang="zh-CN" altLang="en-US" sz="1000" dirty="0">
                  <a:solidFill>
                    <a:schemeClr val="bg1"/>
                  </a:solidFill>
                  <a:latin typeface="Gotham HTF Book" pitchFamily="2" charset="77"/>
                </a:rPr>
                <a:t>是</a:t>
              </a:r>
              <a:r>
                <a:rPr lang="en-US" altLang="zh-CN" sz="1000" dirty="0">
                  <a:solidFill>
                    <a:schemeClr val="bg1"/>
                  </a:solidFill>
                  <a:latin typeface="Gotham HTF Book" pitchFamily="2" charset="77"/>
                </a:rPr>
                <a:t>100%</a:t>
              </a:r>
              <a:r>
                <a:rPr lang="zh-CN" altLang="en-US" sz="1000" dirty="0">
                  <a:solidFill>
                    <a:schemeClr val="bg1"/>
                  </a:solidFill>
                  <a:latin typeface="Gotham HTF Book" pitchFamily="2" charset="77"/>
                </a:rPr>
                <a:t>的工作证明挖掘，没有特殊节点。</a:t>
              </a: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4391D0F7-0C7E-CD4D-B927-F529EEC0CC4C}"/>
              </a:ext>
            </a:extLst>
          </p:cNvPr>
          <p:cNvGrpSpPr/>
          <p:nvPr/>
        </p:nvGrpSpPr>
        <p:grpSpPr>
          <a:xfrm>
            <a:off x="296863" y="4408925"/>
            <a:ext cx="6332538" cy="372443"/>
            <a:chOff x="296863" y="4112790"/>
            <a:chExt cx="6332538" cy="372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47F513FC-53BC-8D41-8783-DDBCD218A642}"/>
                </a:ext>
              </a:extLst>
            </p:cNvPr>
            <p:cNvSpPr/>
            <p:nvPr/>
          </p:nvSpPr>
          <p:spPr>
            <a:xfrm>
              <a:off x="296863" y="4112790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A3F34F0-AB6B-754E-9E0D-EABEEFAC3114}"/>
                </a:ext>
              </a:extLst>
            </p:cNvPr>
            <p:cNvSpPr txBox="1"/>
            <p:nvPr/>
          </p:nvSpPr>
          <p:spPr bwMode="auto">
            <a:xfrm>
              <a:off x="317126" y="417034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zh-CN" altLang="en-US" sz="1000" b="1" dirty="0" smtClean="0">
                  <a:solidFill>
                    <a:schemeClr val="accent2"/>
                  </a:solidFill>
                  <a:latin typeface="Gotham HTF Black" pitchFamily="2" charset="77"/>
                </a:rPr>
                <a:t>稀缺性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0995A8C-C97E-3842-AF8F-06E4CD98F695}"/>
                </a:ext>
              </a:extLst>
            </p:cNvPr>
            <p:cNvSpPr txBox="1"/>
            <p:nvPr/>
          </p:nvSpPr>
          <p:spPr bwMode="auto">
            <a:xfrm>
              <a:off x="1754722" y="4133627"/>
              <a:ext cx="4874679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到</a:t>
              </a:r>
              <a:r>
                <a:rPr lang="en-US" altLang="zh-CN" sz="900" dirty="0">
                  <a:solidFill>
                    <a:schemeClr val="bg1"/>
                  </a:solidFill>
                  <a:latin typeface="Gotham HTF Book" pitchFamily="2" charset="77"/>
                </a:rPr>
                <a:t>2028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年</a:t>
              </a:r>
              <a:r>
                <a:rPr lang="en-US" altLang="zh-CN" sz="900" dirty="0">
                  <a:solidFill>
                    <a:schemeClr val="bg1"/>
                  </a:solidFill>
                  <a:latin typeface="Gotham HTF Book" pitchFamily="2" charset="77"/>
                </a:rPr>
                <a:t>5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月，最大供应量为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Gotham HTF Book" pitchFamily="2" charset="77"/>
                </a:rPr>
                <a:t>2.1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Gotham HTF Book" pitchFamily="2" charset="77"/>
                </a:rPr>
                <a:t>千万枚通过</a:t>
              </a:r>
              <a:r>
                <a:rPr lang="en-US" altLang="zh-CN" sz="900" dirty="0" err="1" smtClean="0">
                  <a:solidFill>
                    <a:schemeClr val="bg1"/>
                  </a:solidFill>
                  <a:latin typeface="Gotham HTF Book" pitchFamily="2" charset="77"/>
                </a:rPr>
                <a:t>PoW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Gotham HTF Book" pitchFamily="2" charset="77"/>
                </a:rPr>
                <a:t>方式开采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的硬币，其排放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Gotham HTF Book" pitchFamily="2" charset="77"/>
                </a:rPr>
                <a:t>时间表将加快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，以与</a:t>
              </a:r>
              <a:r>
                <a:rPr lang="en-US" altLang="zh-CN" sz="900" dirty="0">
                  <a:solidFill>
                    <a:schemeClr val="bg1"/>
                  </a:solidFill>
                  <a:latin typeface="Gotham HTF Book" pitchFamily="2" charset="77"/>
                </a:rPr>
                <a:t>BTC</a:t>
              </a:r>
              <a:r>
                <a:rPr lang="zh-CN" altLang="en-US" sz="900" dirty="0">
                  <a:solidFill>
                    <a:schemeClr val="bg1"/>
                  </a:solidFill>
                  <a:latin typeface="Gotham HTF Book" pitchFamily="2" charset="77"/>
                </a:rPr>
                <a:t>的供应量相匹配。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3D5B430-2331-DB45-8C7D-4403D35FFA8F}"/>
              </a:ext>
            </a:extLst>
          </p:cNvPr>
          <p:cNvSpPr/>
          <p:nvPr/>
        </p:nvSpPr>
        <p:spPr>
          <a:xfrm>
            <a:off x="296862" y="1283177"/>
            <a:ext cx="6264276" cy="168327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BCB2CC14-621A-1041-B880-A30D97D4EBE8}"/>
              </a:ext>
            </a:extLst>
          </p:cNvPr>
          <p:cNvSpPr/>
          <p:nvPr/>
        </p:nvSpPr>
        <p:spPr>
          <a:xfrm>
            <a:off x="3675440" y="1392311"/>
            <a:ext cx="26527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当</a:t>
            </a:r>
            <a:r>
              <a:rPr lang="en-US" altLang="zh-CN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充当价值的加密存储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，其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配对的稳定币</a:t>
            </a:r>
            <a:r>
              <a:rPr lang="en-US" altLang="zh-CN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充当交换的媒介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。</a:t>
            </a:r>
            <a:endParaRPr lang="en-US" altLang="zh-CN" sz="1000" dirty="0" smtClean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ECR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代币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为</a:t>
            </a:r>
            <a:r>
              <a:rPr lang="en-US" altLang="zh-CN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生态系统提供治理，并为</a:t>
            </a:r>
            <a:r>
              <a:rPr lang="en-US" altLang="zh-CN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汇率提供支持。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C10B99C-8D39-A246-98B8-644A971CE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7565E0-D8C4-204F-BA79-B5EAB6B42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086" y="193033"/>
            <a:ext cx="1419828" cy="9938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xmlns="" id="{1A0792B5-BEB9-D642-968C-FD329DE6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1" y="1612998"/>
            <a:ext cx="2581535" cy="119048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6434F3E6-E11F-E24B-9489-88450A06D2DA}"/>
              </a:ext>
            </a:extLst>
          </p:cNvPr>
          <p:cNvSpPr txBox="1"/>
          <p:nvPr/>
        </p:nvSpPr>
        <p:spPr bwMode="auto">
          <a:xfrm>
            <a:off x="3665647" y="3136092"/>
            <a:ext cx="2024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169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等值的</a:t>
            </a:r>
            <a:r>
              <a:rPr lang="en-US" altLang="zh-CN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</a:t>
            </a:r>
            <a:endParaRPr lang="en-US" sz="14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A431D10B-549C-544C-AF7D-1D29F56B971E}"/>
              </a:ext>
            </a:extLst>
          </p:cNvPr>
          <p:cNvSpPr/>
          <p:nvPr/>
        </p:nvSpPr>
        <p:spPr>
          <a:xfrm>
            <a:off x="1097513" y="2991665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1 EUSD = $1 </a:t>
            </a:r>
            <a:endParaRPr lang="en-US" sz="3200" b="1" dirty="0">
              <a:latin typeface="Gotham HTF Black" pitchFamily="2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FB19E6C7-411A-2C49-82FC-D24FAFA9DF06}"/>
              </a:ext>
            </a:extLst>
          </p:cNvPr>
          <p:cNvSpPr/>
          <p:nvPr/>
        </p:nvSpPr>
        <p:spPr>
          <a:xfrm>
            <a:off x="296863" y="3618434"/>
            <a:ext cx="62642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是</a:t>
            </a:r>
            <a:r>
              <a:rPr lang="en-US" altLang="zh-CN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ERC20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代币，通过以太坊区块链上的智能合约实现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。</a:t>
            </a:r>
            <a:endParaRPr lang="en-US" altLang="zh-CN" sz="1000" dirty="0" smtClean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无论当前使用哪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种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发行</a:t>
            </a:r>
            <a:r>
              <a:rPr lang="zh-CN" altLang="en-US" sz="10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方式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，</a:t>
            </a:r>
            <a:r>
              <a:rPr lang="en-US" altLang="zh-CN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持有人始终可以得到价值</a:t>
            </a:r>
            <a:r>
              <a:rPr lang="en-US" altLang="zh-CN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$ 1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的</a:t>
            </a:r>
            <a:r>
              <a:rPr lang="en-US" altLang="zh-CN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。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131BCCD7-755E-1549-AC9B-0EE1D40EDBDE}"/>
              </a:ext>
            </a:extLst>
          </p:cNvPr>
          <p:cNvSpPr/>
          <p:nvPr/>
        </p:nvSpPr>
        <p:spPr>
          <a:xfrm>
            <a:off x="253321" y="7854148"/>
            <a:ext cx="6364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以</a:t>
            </a:r>
            <a:r>
              <a:rPr lang="en-US" altLang="zh-CN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/ ECR / EUSD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为核心，</a:t>
            </a:r>
            <a:r>
              <a:rPr lang="en-US" altLang="zh-CN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DeFi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应用程序可以轻松地放在最上面。 一些已经在开发中，计划在下个季度发布多个</a:t>
            </a:r>
            <a:r>
              <a:rPr lang="zh-CN" altLang="en-US" sz="100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版本</a:t>
            </a:r>
            <a:r>
              <a:rPr lang="zh-CN" altLang="en-US" sz="100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。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xmlns="" id="{F423C255-D50F-CD40-8A6C-A7FEEEA2F5AE}"/>
              </a:ext>
            </a:extLst>
          </p:cNvPr>
          <p:cNvSpPr txBox="1">
            <a:spLocks/>
          </p:cNvSpPr>
          <p:nvPr/>
        </p:nvSpPr>
        <p:spPr>
          <a:xfrm>
            <a:off x="258814" y="853156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59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Epic Epicenter </a:t>
            </a:r>
            <a:r>
              <a:rPr lang="en-US"/>
              <a:t>info v1.4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DBB05A09-AD84-F24D-8F8D-F880181DBFF2}"/>
              </a:ext>
            </a:extLst>
          </p:cNvPr>
          <p:cNvSpPr/>
          <p:nvPr/>
        </p:nvSpPr>
        <p:spPr>
          <a:xfrm>
            <a:off x="1" y="4506229"/>
            <a:ext cx="6857999" cy="3190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3E0C592C-149F-FF44-9A41-7398680B1C56}"/>
              </a:ext>
            </a:extLst>
          </p:cNvPr>
          <p:cNvSpPr/>
          <p:nvPr/>
        </p:nvSpPr>
        <p:spPr>
          <a:xfrm>
            <a:off x="296862" y="6651445"/>
            <a:ext cx="6274695" cy="716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2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r>
              <a:rPr lang="en-US" sz="1000" b="1" dirty="0" err="1">
                <a:solidFill>
                  <a:srgbClr val="D79E4D"/>
                </a:solidFill>
                <a:latin typeface="Gotham HTF Black" pitchFamily="2" charset="77"/>
              </a:rPr>
              <a:t>由Epicenter</a:t>
            </a:r>
            <a:r>
              <a:rPr lang="en-US" sz="1000" b="1" dirty="0">
                <a:solidFill>
                  <a:srgbClr val="D79E4D"/>
                </a:solidFill>
                <a:latin typeface="Gotham HTF Black" pitchFamily="2" charset="77"/>
              </a:rPr>
              <a:t> Equity </a:t>
            </a:r>
            <a:r>
              <a:rPr lang="en-US" sz="1000" b="1" dirty="0" err="1">
                <a:solidFill>
                  <a:srgbClr val="D79E4D"/>
                </a:solidFill>
                <a:latin typeface="Gotham HTF Black" pitchFamily="2" charset="77"/>
              </a:rPr>
              <a:t>Corp提供支持</a:t>
            </a:r>
            <a:r>
              <a:rPr lang="en-US" sz="1000" b="1" dirty="0">
                <a:solidFill>
                  <a:srgbClr val="D79E4D"/>
                </a:solidFill>
                <a:latin typeface="Gotham HTF Black" pitchFamily="2" charset="77"/>
              </a:rPr>
              <a:t>, </a:t>
            </a:r>
            <a:r>
              <a:rPr lang="en-US" sz="1000" dirty="0">
                <a:solidFill>
                  <a:schemeClr val="bg1"/>
                </a:solidFill>
                <a:latin typeface="Gotham HTF Book" pitchFamily="2" charset="77"/>
              </a:rPr>
              <a:t>Epicenter Equity Corp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</a:rPr>
              <a:t>是一家私营营利组织，通过与合作伙伴共同提供资本和流动性，促进</a:t>
            </a:r>
            <a:r>
              <a:rPr lang="en-US" sz="1000" dirty="0">
                <a:solidFill>
                  <a:schemeClr val="bg1"/>
                </a:solidFill>
                <a:latin typeface="Gotham HTF Book" pitchFamily="2" charset="77"/>
              </a:rPr>
              <a:t>EUSD/USD</a:t>
            </a:r>
            <a:r>
              <a:rPr lang="zh-CN" altLang="en-US" sz="1000" dirty="0">
                <a:solidFill>
                  <a:schemeClr val="bg1"/>
                </a:solidFill>
                <a:latin typeface="Gotham HTF Book" pitchFamily="2" charset="77"/>
              </a:rPr>
              <a:t>转换。</a:t>
            </a:r>
            <a:endParaRPr lang="en-GB" sz="1000" dirty="0">
              <a:latin typeface="Gotham HTF Book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742DEA91-C61C-B94D-9C46-4B26E8AC89BA}"/>
              </a:ext>
            </a:extLst>
          </p:cNvPr>
          <p:cNvSpPr/>
          <p:nvPr/>
        </p:nvSpPr>
        <p:spPr>
          <a:xfrm>
            <a:off x="249691" y="4658547"/>
            <a:ext cx="636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  <a:latin typeface="Gotham HTF Book" pitchFamily="2" charset="77"/>
              </a:rPr>
              <a:t>Epicenter</a:t>
            </a:r>
            <a:r>
              <a:rPr lang="zh-CN" altLang="en-US" dirty="0">
                <a:solidFill>
                  <a:sysClr val="windowText" lastClr="000000"/>
                </a:solidFill>
                <a:latin typeface="Gotham HTF Book" pitchFamily="2" charset="77"/>
              </a:rPr>
              <a:t>包含</a:t>
            </a:r>
            <a:r>
              <a:rPr lang="en-US" altLang="zh-CN" dirty="0">
                <a:solidFill>
                  <a:sysClr val="windowText" lastClr="000000"/>
                </a:solidFill>
                <a:latin typeface="Gotham HTF Book" pitchFamily="2" charset="77"/>
              </a:rPr>
              <a:t>3</a:t>
            </a:r>
            <a:r>
              <a:rPr lang="zh-CN" altLang="en-US" dirty="0">
                <a:solidFill>
                  <a:sysClr val="windowText" lastClr="000000"/>
                </a:solidFill>
                <a:latin typeface="Gotham HTF Book" pitchFamily="2" charset="77"/>
              </a:rPr>
              <a:t>个可组合的组件：</a:t>
            </a:r>
            <a:endParaRPr lang="en-GB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E28CAA36-5D23-9D48-BD20-6507D862B254}"/>
              </a:ext>
            </a:extLst>
          </p:cNvPr>
          <p:cNvSpPr/>
          <p:nvPr/>
        </p:nvSpPr>
        <p:spPr>
          <a:xfrm>
            <a:off x="274682" y="6119943"/>
            <a:ext cx="147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 smtClean="0">
                <a:solidFill>
                  <a:sysClr val="windowText" lastClr="000000"/>
                </a:solidFill>
                <a:latin typeface="Gotham HTF Book" pitchFamily="2" charset="77"/>
              </a:rPr>
              <a:t>储存</a:t>
            </a:r>
            <a:r>
              <a:rPr lang="zh-CN" altLang="en-US" sz="900" dirty="0">
                <a:solidFill>
                  <a:sysClr val="windowText" lastClr="000000"/>
                </a:solidFill>
                <a:latin typeface="Gotham HTF Book" pitchFamily="2" charset="77"/>
              </a:rPr>
              <a:t>价值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412CF2CC-21EF-3D48-AC5B-EBDFDD917067}"/>
              </a:ext>
            </a:extLst>
          </p:cNvPr>
          <p:cNvSpPr/>
          <p:nvPr/>
        </p:nvSpPr>
        <p:spPr>
          <a:xfrm>
            <a:off x="1763921" y="6119943"/>
            <a:ext cx="17273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 smtClean="0">
                <a:solidFill>
                  <a:sysClr val="windowText" lastClr="000000"/>
                </a:solidFill>
                <a:latin typeface="Gotham HTF Book" pitchFamily="2" charset="77"/>
              </a:rPr>
              <a:t>生态系统治理工具</a:t>
            </a:r>
            <a:endParaRPr lang="en-GB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4C38D422-6EF4-564C-8DBD-D959AE3CE99C}"/>
              </a:ext>
            </a:extLst>
          </p:cNvPr>
          <p:cNvSpPr/>
          <p:nvPr/>
        </p:nvSpPr>
        <p:spPr>
          <a:xfrm>
            <a:off x="3492507" y="6123426"/>
            <a:ext cx="1470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solidFill>
                  <a:sysClr val="windowText" lastClr="000000"/>
                </a:solidFill>
                <a:latin typeface="Gotham HTF Book" pitchFamily="2" charset="77"/>
              </a:rPr>
              <a:t>在算法</a:t>
            </a:r>
            <a:r>
              <a:rPr lang="zh-CN" altLang="en-US" sz="900" dirty="0" smtClean="0">
                <a:solidFill>
                  <a:sysClr val="windowText" lastClr="000000"/>
                </a:solidFill>
                <a:latin typeface="Gotham HTF Book" pitchFamily="2" charset="77"/>
              </a:rPr>
              <a:t>上</a:t>
            </a:r>
            <a:endParaRPr lang="en-US" altLang="zh-CN" sz="900" dirty="0" smtClean="0">
              <a:solidFill>
                <a:sysClr val="windowText" lastClr="000000"/>
              </a:solidFill>
              <a:latin typeface="Gotham HTF Book" pitchFamily="2" charset="77"/>
            </a:endParaRPr>
          </a:p>
          <a:p>
            <a:pPr algn="ctr"/>
            <a:r>
              <a:rPr lang="zh-CN" altLang="en-US" sz="900" dirty="0" smtClean="0">
                <a:solidFill>
                  <a:sysClr val="windowText" lastClr="000000"/>
                </a:solidFill>
                <a:latin typeface="Gotham HTF Book" pitchFamily="2" charset="77"/>
              </a:rPr>
              <a:t>的软</a:t>
            </a:r>
            <a:r>
              <a:rPr lang="zh-CN" altLang="en-US" sz="900" dirty="0" smtClean="0"/>
              <a:t>挂钩</a:t>
            </a:r>
            <a:r>
              <a:rPr lang="zh-CN" altLang="en-US" sz="900" dirty="0" smtClean="0">
                <a:solidFill>
                  <a:sysClr val="windowText" lastClr="000000"/>
                </a:solidFill>
                <a:latin typeface="Gotham HTF Book" pitchFamily="2" charset="77"/>
              </a:rPr>
              <a:t>美元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xmlns="" id="{75A489A5-ECD7-C543-8C46-B71A640F2406}"/>
              </a:ext>
            </a:extLst>
          </p:cNvPr>
          <p:cNvSpPr/>
          <p:nvPr/>
        </p:nvSpPr>
        <p:spPr>
          <a:xfrm rot="5400000">
            <a:off x="399330" y="6768658"/>
            <a:ext cx="550423" cy="494542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xmlns="" id="{38944287-FBA4-D546-9747-239C517C43E6}"/>
              </a:ext>
            </a:extLst>
          </p:cNvPr>
          <p:cNvSpPr/>
          <p:nvPr/>
        </p:nvSpPr>
        <p:spPr>
          <a:xfrm rot="5400000">
            <a:off x="468173" y="6836530"/>
            <a:ext cx="410005" cy="368380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1BC09813-9F68-7947-97FC-BA73D71020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6"/>
          <a:stretch/>
        </p:blipFill>
        <p:spPr>
          <a:xfrm>
            <a:off x="513985" y="6947239"/>
            <a:ext cx="327639" cy="152338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AD671CE1-9887-A943-80A0-0AC23FBC747F}"/>
              </a:ext>
            </a:extLst>
          </p:cNvPr>
          <p:cNvSpPr/>
          <p:nvPr/>
        </p:nvSpPr>
        <p:spPr>
          <a:xfrm>
            <a:off x="29686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1. EPIC CASH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PoW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mimblewimble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 </a:t>
            </a:r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硬币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57E881D4-0E9A-9A4B-9B89-E26CD8B724CE}"/>
              </a:ext>
            </a:extLst>
          </p:cNvPr>
          <p:cNvSpPr/>
          <p:nvPr/>
        </p:nvSpPr>
        <p:spPr>
          <a:xfrm>
            <a:off x="190212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2. ECR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</a:t>
            </a:r>
            <a:r>
              <a:rPr lang="zh-CN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代币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D5393B10-EC8C-8148-AC93-823D28331D36}"/>
              </a:ext>
            </a:extLst>
          </p:cNvPr>
          <p:cNvSpPr/>
          <p:nvPr/>
        </p:nvSpPr>
        <p:spPr>
          <a:xfrm>
            <a:off x="350738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3. EUSD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</a:t>
            </a:r>
            <a:r>
              <a:rPr lang="zh-CN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代</a:t>
            </a:r>
            <a:r>
              <a:rPr lang="zh-CN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币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89C81C70-CA8A-A547-8223-CC5A79114DF7}"/>
              </a:ext>
            </a:extLst>
          </p:cNvPr>
          <p:cNvSpPr/>
          <p:nvPr/>
        </p:nvSpPr>
        <p:spPr>
          <a:xfrm>
            <a:off x="5112643" y="5266464"/>
            <a:ext cx="1458914" cy="835225"/>
          </a:xfrm>
          <a:prstGeom prst="rect">
            <a:avLst/>
          </a:prstGeom>
          <a:solidFill>
            <a:srgbClr val="D79E4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Gotham HTF Black" pitchFamily="2" charset="77"/>
              </a:rPr>
              <a:t>发展</a:t>
            </a:r>
            <a:r>
              <a:rPr lang="en-GB" sz="1200" b="1" dirty="0" smtClean="0">
                <a:solidFill>
                  <a:schemeClr val="bg1"/>
                </a:solidFill>
                <a:latin typeface="Gotham HTF Black" pitchFamily="2" charset="77"/>
              </a:rPr>
              <a:t>:</a:t>
            </a:r>
            <a: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  <a:t/>
            </a:r>
            <a:b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zh-CN" altLang="en-US" sz="900" dirty="0">
                <a:solidFill>
                  <a:schemeClr val="bg1"/>
                </a:solidFill>
                <a:latin typeface="Gotham HTF Book" pitchFamily="2" charset="77"/>
              </a:rPr>
              <a:t>计划发布新</a:t>
            </a:r>
            <a:r>
              <a:rPr lang="zh-CN" altLang="en-US" sz="900" dirty="0" smtClean="0">
                <a:solidFill>
                  <a:schemeClr val="bg1"/>
                </a:solidFill>
                <a:latin typeface="Gotham HTF Book" pitchFamily="2" charset="77"/>
              </a:rPr>
              <a:t>的</a:t>
            </a:r>
            <a:endParaRPr lang="en-US" altLang="zh-CN" sz="900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Gotham HTF Book" pitchFamily="2" charset="77"/>
              </a:rPr>
              <a:t>dApp</a:t>
            </a:r>
            <a:r>
              <a:rPr lang="zh-CN" altLang="en-US" sz="900" dirty="0">
                <a:solidFill>
                  <a:schemeClr val="bg1"/>
                </a:solidFill>
                <a:latin typeface="Gotham HTF Book" pitchFamily="2" charset="77"/>
              </a:rPr>
              <a:t>资产以</a:t>
            </a:r>
            <a:r>
              <a:rPr lang="zh-CN" altLang="en-US" sz="900" dirty="0" smtClean="0">
                <a:solidFill>
                  <a:schemeClr val="bg1"/>
                </a:solidFill>
                <a:latin typeface="Gotham HTF Book" pitchFamily="2" charset="77"/>
              </a:rPr>
              <a:t>推动</a:t>
            </a:r>
            <a:endParaRPr lang="en-US" altLang="zh-CN" sz="900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Gotham HTF Book" pitchFamily="2" charset="77"/>
              </a:rPr>
              <a:t>DeFi</a:t>
            </a:r>
            <a:r>
              <a:rPr lang="zh-CN" altLang="en-US" sz="900" dirty="0">
                <a:solidFill>
                  <a:schemeClr val="bg1"/>
                </a:solidFill>
                <a:latin typeface="Gotham HTF Book" pitchFamily="2" charset="77"/>
              </a:rPr>
              <a:t>实用程序和用户</a:t>
            </a:r>
            <a:endParaRPr lang="en-GB" sz="9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612C89FC-EBC6-D149-878A-BEB3EB16EA41}"/>
              </a:ext>
            </a:extLst>
          </p:cNvPr>
          <p:cNvGrpSpPr/>
          <p:nvPr/>
        </p:nvGrpSpPr>
        <p:grpSpPr>
          <a:xfrm>
            <a:off x="3969159" y="5135213"/>
            <a:ext cx="535260" cy="550423"/>
            <a:chOff x="4637841" y="468313"/>
            <a:chExt cx="1322539" cy="1360004"/>
          </a:xfrm>
        </p:grpSpPr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xmlns="" id="{6FFAE3BF-AD1A-EA4C-A140-0DE6F6CF125D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3" name="Hexagon 112">
              <a:extLst>
                <a:ext uri="{FF2B5EF4-FFF2-40B4-BE49-F238E27FC236}">
                  <a16:creationId xmlns:a16="http://schemas.microsoft.com/office/drawing/2014/main" xmlns="" id="{3F56F295-5390-A743-8F5F-81BD193F4B54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itle 1">
              <a:extLst>
                <a:ext uri="{FF2B5EF4-FFF2-40B4-BE49-F238E27FC236}">
                  <a16:creationId xmlns:a16="http://schemas.microsoft.com/office/drawing/2014/main" xmlns="" id="{A1E10456-D06D-7443-81FF-8DC12DC77785}"/>
                </a:ext>
              </a:extLst>
            </p:cNvPr>
            <p:cNvSpPr txBox="1">
              <a:spLocks/>
            </p:cNvSpPr>
            <p:nvPr/>
          </p:nvSpPr>
          <p:spPr>
            <a:xfrm>
              <a:off x="4637841" y="950373"/>
              <a:ext cx="1322539" cy="411013"/>
            </a:xfrm>
            <a:prstGeom prst="rect">
              <a:avLst/>
            </a:prstGeom>
            <a:noFill/>
          </p:spPr>
          <p:txBody>
            <a:bodyPr vert="horz" lIns="72000" tIns="54000" rIns="72000" bIns="36000" rtlCol="0" anchor="ctr" anchorCtr="0">
              <a:noAutofit/>
            </a:bodyPr>
            <a:lstStyle>
              <a:lvl1pPr algn="l" defTabSz="51435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18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GB" sz="900" dirty="0">
                  <a:solidFill>
                    <a:schemeClr val="bg1"/>
                  </a:solidFill>
                </a:rPr>
                <a:t>EUSD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6D36F606-7D8D-9245-B75B-C34A56D5EDED}"/>
              </a:ext>
            </a:extLst>
          </p:cNvPr>
          <p:cNvGrpSpPr/>
          <p:nvPr/>
        </p:nvGrpSpPr>
        <p:grpSpPr>
          <a:xfrm>
            <a:off x="2347540" y="5135213"/>
            <a:ext cx="611966" cy="550423"/>
            <a:chOff x="3712886" y="4490121"/>
            <a:chExt cx="1206958" cy="1085580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xmlns="" id="{B4D91615-7218-814F-953C-C534EF8C570F}"/>
                </a:ext>
              </a:extLst>
            </p:cNvPr>
            <p:cNvSpPr/>
            <p:nvPr/>
          </p:nvSpPr>
          <p:spPr>
            <a:xfrm rot="5400000">
              <a:off x="3758076" y="4545227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xmlns="" id="{1C47B378-8BB8-8846-9948-64D08FE0E6DC}"/>
                </a:ext>
              </a:extLst>
            </p:cNvPr>
            <p:cNvSpPr/>
            <p:nvPr/>
          </p:nvSpPr>
          <p:spPr>
            <a:xfrm rot="5400000">
              <a:off x="3896546" y="4684134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xmlns="" id="{A03462D3-8EA7-2E4C-8FF0-35580C6BC843}"/>
                </a:ext>
              </a:extLst>
            </p:cNvPr>
            <p:cNvSpPr txBox="1">
              <a:spLocks/>
            </p:cNvSpPr>
            <p:nvPr/>
          </p:nvSpPr>
          <p:spPr>
            <a:xfrm>
              <a:off x="3712886" y="4857993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ECR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AFBF46B8-A3CA-6747-897C-BF97E3904112}"/>
              </a:ext>
            </a:extLst>
          </p:cNvPr>
          <p:cNvGrpSpPr/>
          <p:nvPr/>
        </p:nvGrpSpPr>
        <p:grpSpPr>
          <a:xfrm>
            <a:off x="719292" y="5135213"/>
            <a:ext cx="611966" cy="550423"/>
            <a:chOff x="848119" y="3817970"/>
            <a:chExt cx="1206958" cy="1085580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xmlns="" id="{EDFC27A4-6EB5-D44E-AA2D-E4FD58F22188}"/>
                </a:ext>
              </a:extLst>
            </p:cNvPr>
            <p:cNvSpPr/>
            <p:nvPr/>
          </p:nvSpPr>
          <p:spPr>
            <a:xfrm rot="5400000">
              <a:off x="905327" y="3873076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xmlns="" id="{DA9869D6-3888-8D4C-AD40-302356A0198F}"/>
                </a:ext>
              </a:extLst>
            </p:cNvPr>
            <p:cNvSpPr/>
            <p:nvPr/>
          </p:nvSpPr>
          <p:spPr>
            <a:xfrm rot="5400000">
              <a:off x="1041103" y="4006938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itle 1">
              <a:extLst>
                <a:ext uri="{FF2B5EF4-FFF2-40B4-BE49-F238E27FC236}">
                  <a16:creationId xmlns:a16="http://schemas.microsoft.com/office/drawing/2014/main" xmlns="" id="{C2997A27-7B23-5248-8556-4F9F37953A7D}"/>
                </a:ext>
              </a:extLst>
            </p:cNvPr>
            <p:cNvSpPr txBox="1">
              <a:spLocks/>
            </p:cNvSpPr>
            <p:nvPr/>
          </p:nvSpPr>
          <p:spPr>
            <a:xfrm>
              <a:off x="848119" y="4189268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/>
                <a:t>EPIC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B6F59EF-FBAB-774B-B502-0141E9C77CF5}"/>
              </a:ext>
            </a:extLst>
          </p:cNvPr>
          <p:cNvSpPr txBox="1"/>
          <p:nvPr/>
        </p:nvSpPr>
        <p:spPr bwMode="auto">
          <a:xfrm>
            <a:off x="373293" y="1317088"/>
            <a:ext cx="99257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zh-CN" altLang="en-US" sz="1050" b="1" dirty="0" smtClean="0">
                <a:solidFill>
                  <a:schemeClr val="accent2"/>
                </a:solidFill>
                <a:latin typeface="Gotham HTF Black" pitchFamily="2" charset="77"/>
              </a:rPr>
              <a:t>外部的</a:t>
            </a:r>
            <a:r>
              <a:rPr lang="zh-CN" altLang="en-US" sz="1050" b="1" dirty="0">
                <a:solidFill>
                  <a:schemeClr val="accent2"/>
                </a:solidFill>
                <a:latin typeface="Gotham HTF Black" pitchFamily="2" charset="77"/>
              </a:rPr>
              <a:t>金字塔</a:t>
            </a:r>
            <a:endParaRPr lang="en-US" sz="105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08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purl.org/dc/elements/1.1/"/>
    <ds:schemaRef ds:uri="http://www.w3.org/XML/1998/namespace"/>
    <ds:schemaRef ds:uri="http://schemas.microsoft.com/office/2006/documentManagement/types"/>
    <ds:schemaRef ds:uri="9f684ec6-0857-4470-8cdd-d47a3c7eb6af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58fabb6-9446-4bf5-a05e-fa4e6ef8844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36314</TotalTime>
  <Words>517</Words>
  <Application>Microsoft Office PowerPoint</Application>
  <PresentationFormat>信纸(8.5x11 英寸)</PresentationFormat>
  <Paragraphs>51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Gotham HTF Black</vt:lpstr>
      <vt:lpstr>Gotham HTF Book</vt:lpstr>
      <vt:lpstr>黑体</vt:lpstr>
      <vt:lpstr>Arial</vt:lpstr>
      <vt:lpstr>Calibri</vt:lpstr>
      <vt:lpstr>Advent_Internal-Conference-Template_MASTER_V005 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万厚伟</cp:lastModifiedBy>
  <cp:revision>536</cp:revision>
  <dcterms:created xsi:type="dcterms:W3CDTF">2018-04-12T15:48:13Z</dcterms:created>
  <dcterms:modified xsi:type="dcterms:W3CDTF">2021-03-21T14:14:47Z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