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406" r:id="rId3"/>
    <p:sldId id="407" r:id="rId4"/>
    <p:sldId id="408" r:id="rId5"/>
    <p:sldId id="409" r:id="rId6"/>
    <p:sldId id="410" r:id="rId7"/>
    <p:sldId id="411" r:id="rId8"/>
    <p:sldId id="417" r:id="rId9"/>
    <p:sldId id="412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05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434" autoAdjust="0"/>
  </p:normalViewPr>
  <p:slideViewPr>
    <p:cSldViewPr snapToGrid="0">
      <p:cViewPr varScale="1">
        <p:scale>
          <a:sx n="75" d="100"/>
          <a:sy n="75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316732" y="124434"/>
            <a:ext cx="10443468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FRONT END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DESARROLLO DE SOFTWARE – CICLO 3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2" y="4193649"/>
            <a:ext cx="6848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751277" y="90001"/>
            <a:ext cx="5311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COMPONENTES DEL FORMULARIO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996271" y="685385"/>
            <a:ext cx="6295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>
                <a:solidFill>
                  <a:srgbClr val="002060"/>
                </a:solidFill>
              </a:rPr>
              <a:t>https://getbootstrap.com/docs/5.0/forms</a:t>
            </a: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97103"/>
              </p:ext>
            </p:extLst>
          </p:nvPr>
        </p:nvGraphicFramePr>
        <p:xfrm>
          <a:off x="8080" y="1435100"/>
          <a:ext cx="9055100" cy="4794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4782"/>
                <a:gridCol w="8330318"/>
              </a:tblGrid>
              <a:tr h="86128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575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575"/>
                        </a:spcBef>
                        <a:spcAft>
                          <a:spcPts val="1000"/>
                        </a:spcAft>
                      </a:pPr>
                      <a:r>
                        <a:rPr lang="es-CO" sz="1800" dirty="0">
                          <a:effectLst/>
                        </a:rPr>
                        <a:t>Abrir la </a:t>
                      </a:r>
                      <a:r>
                        <a:rPr lang="es-CO" sz="2800" dirty="0" err="1">
                          <a:effectLst/>
                        </a:rPr>
                        <a:t>url</a:t>
                      </a:r>
                      <a:r>
                        <a:rPr lang="es-CO" sz="1800" dirty="0">
                          <a:effectLst/>
                        </a:rPr>
                        <a:t> indicada y aplicar cada uno de los componentes del formulario, que corresponderán al </a:t>
                      </a:r>
                      <a:r>
                        <a:rPr lang="es-CO" sz="1800" dirty="0" err="1">
                          <a:effectLst/>
                        </a:rPr>
                        <a:t>front</a:t>
                      </a:r>
                      <a:r>
                        <a:rPr lang="es-CO" sz="1800" dirty="0">
                          <a:effectLst/>
                        </a:rPr>
                        <a:t> </a:t>
                      </a:r>
                      <a:r>
                        <a:rPr lang="es-CO" sz="1800" dirty="0" err="1">
                          <a:effectLst/>
                        </a:rPr>
                        <a:t>end</a:t>
                      </a:r>
                      <a:r>
                        <a:rPr lang="es-CO" sz="1800" dirty="0">
                          <a:effectLst/>
                        </a:rPr>
                        <a:t> con los que va a interactuar el usuario: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93320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Bef>
                          <a:spcPts val="1575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s-CO" sz="1800" dirty="0">
                          <a:effectLst/>
                        </a:rPr>
                        <a:t> 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>
                          <a:effectLst/>
                        </a:rPr>
                        <a:t>Construya un formulario con los siguientes componentes</a:t>
                      </a:r>
                      <a:endParaRPr lang="es-CO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Text</a:t>
                      </a:r>
                      <a:endParaRPr lang="es-CO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 err="1">
                          <a:effectLst/>
                        </a:rPr>
                        <a:t>textArea</a:t>
                      </a:r>
                      <a:endParaRPr lang="es-CO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check</a:t>
                      </a:r>
                      <a:endParaRPr lang="es-CO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radio</a:t>
                      </a:r>
                      <a:endParaRPr lang="es-CO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combos</a:t>
                      </a:r>
                      <a:endParaRPr lang="es-CO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password</a:t>
                      </a:r>
                      <a:endParaRPr lang="es-CO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number</a:t>
                      </a:r>
                      <a:endParaRPr lang="es-CO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date</a:t>
                      </a:r>
                      <a:endParaRPr lang="es-CO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660302" y="30314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8" name="Obje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231597"/>
              </p:ext>
            </p:extLst>
          </p:nvPr>
        </p:nvGraphicFramePr>
        <p:xfrm>
          <a:off x="2239429" y="3009166"/>
          <a:ext cx="6684873" cy="2571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Imagen de mapa de bits" r:id="rId4" imgW="10278910" imgH="3962953" progId="Paint.Picture">
                  <p:embed/>
                </p:oleObj>
              </mc:Choice>
              <mc:Fallback>
                <p:oleObj name="Imagen de mapa de bits" r:id="rId4" imgW="10278910" imgH="3962953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429" y="3009166"/>
                        <a:ext cx="6684873" cy="2571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20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751277" y="90001"/>
            <a:ext cx="5311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COMPONENTES DEL FORMULARIO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996271" y="685385"/>
            <a:ext cx="6295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>
                <a:solidFill>
                  <a:srgbClr val="002060"/>
                </a:solidFill>
              </a:rPr>
              <a:t>https://getbootstrap.com/docs/5.0/forms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08150"/>
              </p:ext>
            </p:extLst>
          </p:nvPr>
        </p:nvGraphicFramePr>
        <p:xfrm>
          <a:off x="1650535" y="1614001"/>
          <a:ext cx="9232900" cy="4466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9014"/>
                <a:gridCol w="8493886"/>
              </a:tblGrid>
              <a:tr h="1123443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Bef>
                          <a:spcPts val="1575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1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638175" algn="l"/>
                        </a:tabLst>
                      </a:pPr>
                      <a:r>
                        <a:rPr lang="es-CO" sz="1800" dirty="0">
                          <a:effectLst/>
                        </a:rPr>
                        <a:t>Cajas de Texto: </a:t>
                      </a:r>
                      <a:r>
                        <a:rPr lang="es-CO" sz="1600" dirty="0">
                          <a:effectLst/>
                        </a:rPr>
                        <a:t>Permiten escribir texto de una sola línea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638175" algn="l"/>
                        </a:tabLst>
                      </a:pPr>
                      <a:r>
                        <a:rPr lang="es-CO" sz="1800" dirty="0" err="1">
                          <a:effectLst/>
                        </a:rPr>
                        <a:t>TexArea</a:t>
                      </a:r>
                      <a:r>
                        <a:rPr lang="es-CO" sz="1800" dirty="0">
                          <a:effectLst/>
                        </a:rPr>
                        <a:t>:</a:t>
                      </a:r>
                      <a:r>
                        <a:rPr lang="es-CO" sz="1600" dirty="0">
                          <a:effectLst/>
                        </a:rPr>
                        <a:t> Texto sobre varias líneas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dirty="0">
                          <a:effectLst/>
                        </a:rPr>
                        <a:t>https://getbootstrap.com/docs/5.0/forms/form-control/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943761"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15000"/>
                        </a:lnSpc>
                        <a:spcBef>
                          <a:spcPts val="1575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s-CO" sz="16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638175" algn="l"/>
                        </a:tabLst>
                      </a:pPr>
                      <a:r>
                        <a:rPr lang="es-CO" sz="2000" dirty="0">
                          <a:effectLst/>
                        </a:rPr>
                        <a:t>Propiedad </a:t>
                      </a:r>
                      <a:r>
                        <a:rPr lang="es-CO" sz="2000" dirty="0" err="1">
                          <a:effectLst/>
                        </a:rPr>
                        <a:t>placeholder</a:t>
                      </a:r>
                      <a:r>
                        <a:rPr lang="es-CO" sz="2000" dirty="0">
                          <a:effectLst/>
                        </a:rPr>
                        <a:t>:</a:t>
                      </a:r>
                      <a:r>
                        <a:rPr lang="es-CO" sz="1800" dirty="0">
                          <a:effectLst/>
                        </a:rPr>
                        <a:t>   Texto de agua dentro del componente  Text y </a:t>
                      </a:r>
                      <a:r>
                        <a:rPr lang="es-CO" sz="1800" dirty="0" err="1">
                          <a:effectLst/>
                        </a:rPr>
                        <a:t>TextArea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effectLst/>
                        </a:rPr>
                        <a:t>Alto del componente:</a:t>
                      </a:r>
                      <a:r>
                        <a:rPr lang="es-CO" sz="1800" dirty="0">
                          <a:effectLst/>
                        </a:rPr>
                        <a:t>  propiedad </a:t>
                      </a:r>
                      <a:r>
                        <a:rPr lang="es-CO" sz="1800" dirty="0" err="1">
                          <a:effectLst/>
                        </a:rPr>
                        <a:t>class</a:t>
                      </a:r>
                      <a:r>
                        <a:rPr lang="es-CO" sz="1800" dirty="0">
                          <a:effectLst/>
                        </a:rPr>
                        <a:t>, aplicando   </a:t>
                      </a:r>
                      <a:r>
                        <a:rPr lang="es-CO" sz="1800" dirty="0" err="1">
                          <a:effectLst/>
                        </a:rPr>
                        <a:t>form</a:t>
                      </a:r>
                      <a:r>
                        <a:rPr lang="es-CO" sz="1800" dirty="0">
                          <a:effectLst/>
                        </a:rPr>
                        <a:t>-control-</a:t>
                      </a:r>
                      <a:r>
                        <a:rPr lang="es-CO" sz="1800" dirty="0" err="1">
                          <a:effectLst/>
                        </a:rPr>
                        <a:t>lg</a:t>
                      </a:r>
                      <a:r>
                        <a:rPr lang="es-CO" sz="1800" dirty="0">
                          <a:effectLst/>
                        </a:rPr>
                        <a:t>  o </a:t>
                      </a:r>
                      <a:r>
                        <a:rPr lang="es-CO" sz="1800" dirty="0" err="1">
                          <a:effectLst/>
                        </a:rPr>
                        <a:t>form-contro-sm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972185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Bef>
                          <a:spcPts val="1575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s-CO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s-C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effectLst/>
                        </a:rPr>
                        <a:t>Radios: Permiten seleccionar una y solamente una opción de una lista no desplegable 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effectLst/>
                        </a:rPr>
                        <a:t>https://getbootstrap.com/docs/5.0/forms/checks-radios/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Default radio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Default checked radio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052" y="4927600"/>
            <a:ext cx="3014791" cy="10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751277" y="90001"/>
            <a:ext cx="5311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COMPONENTES DEL FORMULARIO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996271" y="685385"/>
            <a:ext cx="6295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>
                <a:solidFill>
                  <a:srgbClr val="002060"/>
                </a:solidFill>
              </a:rPr>
              <a:t>https://getbootstrap.com/docs/5.0/forms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94210"/>
              </p:ext>
            </p:extLst>
          </p:nvPr>
        </p:nvGraphicFramePr>
        <p:xfrm>
          <a:off x="1002837" y="1560082"/>
          <a:ext cx="8768306" cy="4485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1828"/>
                <a:gridCol w="8066478"/>
              </a:tblGrid>
              <a:tr h="160695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Bef>
                          <a:spcPts val="1575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CO" sz="1400" dirty="0">
                          <a:effectLst/>
                        </a:rPr>
                        <a:t>Combos o cuadros combinados: Permiten seleccionar una y solamente una opción de una lista desplegable:  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CO" sz="1600" dirty="0">
                          <a:effectLst/>
                        </a:rPr>
                        <a:t>https://getbootstrap.com/docs/5.0/forms/select/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878598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Bef>
                          <a:spcPts val="1575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s-CO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078" name="Imagen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9" y="3224710"/>
            <a:ext cx="7759701" cy="246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8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751277" y="90001"/>
            <a:ext cx="5311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COMPONENTES DEL FORMULARIO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996271" y="685385"/>
            <a:ext cx="6295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>
                <a:solidFill>
                  <a:srgbClr val="002060"/>
                </a:solidFill>
              </a:rPr>
              <a:t>https://getbootstrap.com/docs/5.0/forms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61946"/>
              </p:ext>
            </p:extLst>
          </p:nvPr>
        </p:nvGraphicFramePr>
        <p:xfrm>
          <a:off x="109606" y="1619384"/>
          <a:ext cx="6461730" cy="308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61730"/>
              </a:tblGrid>
              <a:tr h="17519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638175" algn="l"/>
                        </a:tabLst>
                      </a:pPr>
                      <a:r>
                        <a:rPr lang="es-CO" sz="1600" dirty="0">
                          <a:effectLst/>
                        </a:rPr>
                        <a:t>CARDS: Las tarjetas de </a:t>
                      </a:r>
                      <a:r>
                        <a:rPr lang="es-CO" sz="1600" dirty="0" err="1">
                          <a:effectLst/>
                        </a:rPr>
                        <a:t>Bootstrap</a:t>
                      </a:r>
                      <a:r>
                        <a:rPr lang="es-CO" sz="1600" dirty="0">
                          <a:effectLst/>
                        </a:rPr>
                        <a:t> proporcionan un contenedor de contenido flexible y extensible con múltiples variantes y opciones; por ejemplo se puede cargar una imagen que corresponda a una entidad, con un título, una descripción y una opción </a:t>
                      </a:r>
                      <a:r>
                        <a:rPr lang="es-CO" sz="1600" dirty="0" err="1">
                          <a:effectLst/>
                        </a:rPr>
                        <a:t>href</a:t>
                      </a:r>
                      <a:r>
                        <a:rPr lang="es-CO" sz="1600" dirty="0">
                          <a:effectLst/>
                        </a:rPr>
                        <a:t>, para </a:t>
                      </a:r>
                      <a:r>
                        <a:rPr lang="es-CO" sz="1600" dirty="0" err="1">
                          <a:effectLst/>
                        </a:rPr>
                        <a:t>redireccionar</a:t>
                      </a:r>
                      <a:r>
                        <a:rPr lang="es-CO" sz="1600" dirty="0">
                          <a:effectLst/>
                        </a:rPr>
                        <a:t> a una transacción</a:t>
                      </a:r>
                      <a:r>
                        <a:rPr lang="es-CO" sz="1600" dirty="0" smtClean="0"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638175" algn="l"/>
                        </a:tabLst>
                        <a:defRPr/>
                      </a:pPr>
                      <a:r>
                        <a:rPr lang="es-CO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 imágenes deben coexistir dentro de un directorio </a:t>
                      </a:r>
                      <a:r>
                        <a:rPr lang="es-CO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nevegable</a:t>
                      </a:r>
                      <a:r>
                        <a:rPr lang="es-CO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el servidor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638175" algn="l"/>
                        </a:tabLst>
                      </a:pPr>
                      <a:endParaRPr lang="es-CO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638175" algn="l"/>
                        </a:tabLst>
                      </a:pPr>
                      <a:r>
                        <a:rPr lang="es-CO" sz="1600" dirty="0">
                          <a:effectLst/>
                        </a:rPr>
                        <a:t>https://getbootstrap.com/docs/5.0/components/card/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1020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638175" algn="l"/>
                        </a:tabLst>
                      </a:pP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105" name="Imagen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636" y="3159839"/>
            <a:ext cx="5018328" cy="331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751277" y="90001"/>
            <a:ext cx="5311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COMPONENTES DEL FORMULARIO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996271" y="685385"/>
            <a:ext cx="6295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>
                <a:solidFill>
                  <a:srgbClr val="002060"/>
                </a:solidFill>
              </a:rPr>
              <a:t>https://getbootstrap.com/docs/5.0/forms</a:t>
            </a:r>
          </a:p>
        </p:txBody>
      </p:sp>
    </p:spTree>
    <p:extLst>
      <p:ext uri="{BB962C8B-B14F-4D97-AF65-F5344CB8AC3E}">
        <p14:creationId xmlns:p14="http://schemas.microsoft.com/office/powerpoint/2010/main" val="20664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751277" y="90001"/>
            <a:ext cx="5311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COMPONENTES DEL FORMULARIO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996271" y="685385"/>
            <a:ext cx="6295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>
                <a:solidFill>
                  <a:srgbClr val="002060"/>
                </a:solidFill>
              </a:rPr>
              <a:t>https://getbootstrap.com/docs/5.0/forms</a:t>
            </a:r>
          </a:p>
        </p:txBody>
      </p:sp>
    </p:spTree>
    <p:extLst>
      <p:ext uri="{BB962C8B-B14F-4D97-AF65-F5344CB8AC3E}">
        <p14:creationId xmlns:p14="http://schemas.microsoft.com/office/powerpoint/2010/main" val="22539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751277" y="90001"/>
            <a:ext cx="5311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COMPONENTES DEL FORMULARIO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996271" y="685385"/>
            <a:ext cx="6295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>
                <a:solidFill>
                  <a:srgbClr val="002060"/>
                </a:solidFill>
              </a:rPr>
              <a:t>https://getbootstrap.com/docs/5.0/forms</a:t>
            </a:r>
          </a:p>
        </p:txBody>
      </p:sp>
    </p:spTree>
    <p:extLst>
      <p:ext uri="{BB962C8B-B14F-4D97-AF65-F5344CB8AC3E}">
        <p14:creationId xmlns:p14="http://schemas.microsoft.com/office/powerpoint/2010/main" val="34442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751277" y="90001"/>
            <a:ext cx="5311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COMPONENTES DEL FORMULARIO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996271" y="685385"/>
            <a:ext cx="6295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>
                <a:solidFill>
                  <a:srgbClr val="002060"/>
                </a:solidFill>
              </a:rPr>
              <a:t>https://getbootstrap.com/docs/5.0/forms</a:t>
            </a:r>
          </a:p>
        </p:txBody>
      </p:sp>
    </p:spTree>
    <p:extLst>
      <p:ext uri="{BB962C8B-B14F-4D97-AF65-F5344CB8AC3E}">
        <p14:creationId xmlns:p14="http://schemas.microsoft.com/office/powerpoint/2010/main" val="12742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680629" y="13583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sz="2400" b="1" dirty="0">
                <a:solidFill>
                  <a:schemeClr val="bg1"/>
                </a:solidFill>
              </a:rPr>
              <a:t>METODOLOGÍAS DE DESARROLLO DE </a:t>
            </a:r>
            <a:r>
              <a:rPr lang="es-CO" sz="2400" b="1" dirty="0" smtClean="0">
                <a:solidFill>
                  <a:schemeClr val="bg1"/>
                </a:solidFill>
              </a:rPr>
              <a:t>SOFTWARE</a:t>
            </a:r>
          </a:p>
          <a:p>
            <a:pPr algn="ctr"/>
            <a:r>
              <a:rPr lang="es-CO" sz="2400" b="1" dirty="0" smtClean="0">
                <a:solidFill>
                  <a:schemeClr val="bg1"/>
                </a:solidFill>
              </a:rPr>
              <a:t>FIN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 rot="20603683">
            <a:off x="3271071" y="2737244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70204" y="1953174"/>
            <a:ext cx="606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Resolver los talleres del Módulo 3, planteados para el </a:t>
            </a:r>
            <a:r>
              <a:rPr lang="es-CO" dirty="0" err="1" smtClean="0"/>
              <a:t>Replit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4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ROLES EN RELACIÓN AL SOFTWARE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90001"/>
            <a:ext cx="12192000" cy="66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30800" y="2972"/>
            <a:ext cx="2759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QUÉ ES HTML</a:t>
            </a:r>
            <a:endParaRPr lang="es-CO" sz="36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567936" y="736332"/>
            <a:ext cx="9624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err="1" smtClean="0">
                <a:solidFill>
                  <a:srgbClr val="FF0000"/>
                </a:solidFill>
              </a:rPr>
              <a:t>H</a:t>
            </a:r>
            <a:r>
              <a:rPr lang="es-CO" sz="2400" dirty="0" err="1" smtClean="0"/>
              <a:t>yper</a:t>
            </a:r>
            <a:r>
              <a:rPr lang="es-CO" sz="2400" dirty="0" smtClean="0"/>
              <a:t> </a:t>
            </a:r>
            <a:r>
              <a:rPr lang="es-CO" sz="3200" b="1" dirty="0">
                <a:solidFill>
                  <a:srgbClr val="FF0000"/>
                </a:solidFill>
              </a:rPr>
              <a:t>T</a:t>
            </a:r>
            <a:r>
              <a:rPr lang="es-CO" sz="2400" dirty="0" smtClean="0"/>
              <a:t>ext </a:t>
            </a:r>
            <a:r>
              <a:rPr lang="es-CO" sz="3200" b="1" dirty="0" err="1">
                <a:solidFill>
                  <a:srgbClr val="FF0000"/>
                </a:solidFill>
              </a:rPr>
              <a:t>M</a:t>
            </a:r>
            <a:r>
              <a:rPr lang="es-CO" sz="2400" dirty="0" err="1" smtClean="0"/>
              <a:t>arkup</a:t>
            </a:r>
            <a:r>
              <a:rPr lang="es-CO" sz="2400" dirty="0" smtClean="0"/>
              <a:t> </a:t>
            </a:r>
            <a:r>
              <a:rPr lang="es-CO" sz="3200" b="1" dirty="0" err="1">
                <a:solidFill>
                  <a:srgbClr val="FF0000"/>
                </a:solidFill>
              </a:rPr>
              <a:t>L</a:t>
            </a:r>
            <a:r>
              <a:rPr lang="es-CO" sz="2400" dirty="0" err="1" smtClean="0"/>
              <a:t>anguage</a:t>
            </a:r>
            <a:r>
              <a:rPr lang="es-CO" sz="2400" dirty="0" smtClean="0"/>
              <a:t>, es el lenguaje estándar para la creación de páginas web</a:t>
            </a:r>
            <a:endParaRPr lang="es-CO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38" y="1704181"/>
            <a:ext cx="10178881" cy="43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56" y="889001"/>
            <a:ext cx="10684444" cy="526715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921000" y="150235"/>
            <a:ext cx="6336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bg1"/>
                </a:solidFill>
              </a:rPr>
              <a:t>ESTRUCTURA DE UN DOCUEMENTO HTML</a:t>
            </a:r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85" y="2477105"/>
            <a:ext cx="9177415" cy="43166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567936" y="833969"/>
            <a:ext cx="9484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solidFill>
                  <a:srgbClr val="002060"/>
                </a:solidFill>
              </a:rPr>
              <a:t>¿Qué hace el meta en HTML</a:t>
            </a:r>
            <a:r>
              <a:rPr lang="es-ES" b="1" dirty="0" smtClean="0">
                <a:solidFill>
                  <a:srgbClr val="002060"/>
                </a:solidFill>
              </a:rPr>
              <a:t>?</a:t>
            </a:r>
          </a:p>
          <a:p>
            <a:pPr algn="just"/>
            <a:endParaRPr lang="es-ES" b="1" dirty="0">
              <a:solidFill>
                <a:srgbClr val="002060"/>
              </a:solidFill>
            </a:endParaRPr>
          </a:p>
          <a:p>
            <a:pPr algn="just"/>
            <a:r>
              <a:rPr lang="es-ES" dirty="0"/>
              <a:t>Las </a:t>
            </a:r>
            <a:r>
              <a:rPr lang="es-ES" dirty="0" err="1"/>
              <a:t>metaetiquetas</a:t>
            </a:r>
            <a:r>
              <a:rPr lang="es-ES" dirty="0"/>
              <a:t>, etiquetas </a:t>
            </a:r>
            <a:r>
              <a:rPr lang="es-ES" b="1" dirty="0"/>
              <a:t>meta</a:t>
            </a:r>
            <a:r>
              <a:rPr lang="es-ES" dirty="0"/>
              <a:t> o elementos </a:t>
            </a:r>
            <a:r>
              <a:rPr lang="es-ES" b="1" dirty="0"/>
              <a:t>meta</a:t>
            </a:r>
            <a:r>
              <a:rPr lang="es-ES" dirty="0"/>
              <a:t> (también conocidas por su nombre en inglés, </a:t>
            </a:r>
            <a:r>
              <a:rPr lang="es-ES" dirty="0" err="1"/>
              <a:t>metatags</a:t>
            </a:r>
            <a:r>
              <a:rPr lang="es-ES" dirty="0"/>
              <a:t> o </a:t>
            </a:r>
            <a:r>
              <a:rPr lang="es-ES" b="1" dirty="0"/>
              <a:t>meta</a:t>
            </a:r>
            <a:r>
              <a:rPr lang="es-ES" dirty="0"/>
              <a:t> </a:t>
            </a:r>
            <a:r>
              <a:rPr lang="es-ES" dirty="0" err="1"/>
              <a:t>tags</a:t>
            </a:r>
            <a:r>
              <a:rPr lang="es-ES" dirty="0"/>
              <a:t>) son etiquetas </a:t>
            </a:r>
            <a:r>
              <a:rPr lang="es-ES" b="1" dirty="0"/>
              <a:t>HTML</a:t>
            </a:r>
            <a:r>
              <a:rPr lang="es-ES" dirty="0"/>
              <a:t> que se incorporan en el encabezado de una página web y que resultan invisibles para un visitante, pero de gran utilidad para navegadores u otros programas que puedan valerse de esta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41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70" y="1022546"/>
            <a:ext cx="3159286" cy="550916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35400" y="126083"/>
            <a:ext cx="436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bg1"/>
                </a:solidFill>
              </a:rPr>
              <a:t>ETIQUETAS MÁS EXPRESIVAS</a:t>
            </a:r>
            <a:endParaRPr lang="es-CO" sz="28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0" y="1022546"/>
            <a:ext cx="2638063" cy="49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835400" y="126083"/>
            <a:ext cx="4726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bg1"/>
                </a:solidFill>
              </a:rPr>
              <a:t>ETIQUETAS MÁS INTERACTIVAS</a:t>
            </a:r>
            <a:endParaRPr lang="es-CO" sz="28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0958"/>
            <a:ext cx="12001500" cy="519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11" y="1566639"/>
            <a:ext cx="9120989" cy="454692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35400" y="126083"/>
            <a:ext cx="499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bg1"/>
                </a:solidFill>
              </a:rPr>
              <a:t>DONDE APRENDER – W3SCHOOL</a:t>
            </a:r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8528</TotalTime>
  <Words>381</Words>
  <Application>Microsoft Office PowerPoint</Application>
  <PresentationFormat>Panorámica</PresentationFormat>
  <Paragraphs>68</Paragraphs>
  <Slides>18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Arial</vt:lpstr>
      <vt:lpstr>Calabri</vt:lpstr>
      <vt:lpstr>Calibri</vt:lpstr>
      <vt:lpstr>Calibri Light</vt:lpstr>
      <vt:lpstr>Symbol</vt:lpstr>
      <vt:lpstr>Times New Roman</vt:lpstr>
      <vt:lpstr>Volkswagen-Medium</vt:lpstr>
      <vt:lpstr>Tema de Office</vt:lpstr>
      <vt:lpstr>Imagen de pincel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492</cp:revision>
  <dcterms:created xsi:type="dcterms:W3CDTF">2021-04-09T13:53:49Z</dcterms:created>
  <dcterms:modified xsi:type="dcterms:W3CDTF">2022-08-30T21:44:57Z</dcterms:modified>
</cp:coreProperties>
</file>