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4" r:id="rId2"/>
    <p:sldId id="355" r:id="rId3"/>
    <p:sldId id="344" r:id="rId4"/>
    <p:sldId id="353" r:id="rId5"/>
    <p:sldId id="351" r:id="rId6"/>
    <p:sldId id="352" r:id="rId7"/>
    <p:sldId id="325" r:id="rId8"/>
    <p:sldId id="340" r:id="rId9"/>
    <p:sldId id="326" r:id="rId10"/>
    <p:sldId id="333" r:id="rId11"/>
    <p:sldId id="327" r:id="rId12"/>
    <p:sldId id="332" r:id="rId13"/>
    <p:sldId id="354" r:id="rId14"/>
    <p:sldId id="329" r:id="rId15"/>
    <p:sldId id="346" r:id="rId16"/>
    <p:sldId id="339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528" y="-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15/10/2022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15/10/2022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15/10/2022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15/10/2022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15/10/2022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15/10/2022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BbT_bb7sZZcci7tR5uunySEt-hNfcj-j/view?usp=drivesdk&amp;authuser=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ualweb.net/java/clase-string-representando-una-cadena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ualweb.com/tutorial-java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607840" y="148549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 smtClean="0">
                <a:solidFill>
                  <a:schemeClr val="bg1"/>
                </a:solidFill>
                <a:latin typeface="+mn-lt"/>
              </a:rPr>
              <a:t>PROGRAMACIÓN WEB – C#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Programación Web – C#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="" xmlns:a16="http://schemas.microsoft.com/office/drawing/2014/main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345480" y="5122173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8751470" y="1386013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800100" y="2844800"/>
            <a:ext cx="8463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sng" dirty="0" smtClean="0">
                <a:hlinkClick r:id="rId4"/>
              </a:rPr>
              <a:t>DSK 32 BITS</a:t>
            </a:r>
          </a:p>
          <a:p>
            <a:r>
              <a:rPr lang="es-CO" u="sng" dirty="0" smtClean="0">
                <a:hlinkClick r:id="rId4"/>
              </a:rPr>
              <a:t>https</a:t>
            </a:r>
            <a:r>
              <a:rPr lang="es-CO" u="sng" dirty="0">
                <a:hlinkClick r:id="rId4"/>
              </a:rPr>
              <a:t>://drive.google.com/file/d/1BbT_bb7sZZcci7tR5uunySEt-hNfcj-j/view?usp=drivesdk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RECOMENDACIONES INICIALES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5554"/>
            <a:ext cx="9596624" cy="4172446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40569"/>
              </p:ext>
            </p:extLst>
          </p:nvPr>
        </p:nvGraphicFramePr>
        <p:xfrm>
          <a:off x="9596624" y="2910627"/>
          <a:ext cx="2136030" cy="3938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030"/>
              </a:tblGrid>
              <a:tr h="459521">
                <a:tc>
                  <a:txBody>
                    <a:bodyPr/>
                    <a:lstStyle/>
                    <a:p>
                      <a:r>
                        <a:rPr lang="es-CO" dirty="0" smtClean="0"/>
                        <a:t>Rango</a:t>
                      </a:r>
                      <a:r>
                        <a:rPr lang="es-CO" baseline="0" dirty="0" smtClean="0"/>
                        <a:t> Permitido</a:t>
                      </a:r>
                      <a:endParaRPr lang="es-CO" dirty="0"/>
                    </a:p>
                  </a:txBody>
                  <a:tcPr/>
                </a:tc>
              </a:tr>
              <a:tr h="459521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8190">
                <a:tc>
                  <a:txBody>
                    <a:bodyPr/>
                    <a:lstStyle/>
                    <a:p>
                      <a:r>
                        <a:rPr lang="es-CO" dirty="0" smtClean="0"/>
                        <a:t>-128 a 127</a:t>
                      </a:r>
                      <a:endParaRPr lang="es-CO" dirty="0"/>
                    </a:p>
                  </a:txBody>
                  <a:tcPr/>
                </a:tc>
              </a:tr>
              <a:tr h="45952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5363">
                <a:tc>
                  <a:txBody>
                    <a:bodyPr/>
                    <a:lstStyle/>
                    <a:p>
                      <a:r>
                        <a:rPr lang="es-CO" dirty="0" smtClean="0"/>
                        <a:t>-32,768 a 32,767</a:t>
                      </a:r>
                      <a:endParaRPr lang="es-CO" dirty="0"/>
                    </a:p>
                  </a:txBody>
                  <a:tcPr/>
                </a:tc>
              </a:tr>
              <a:tr h="459521">
                <a:tc>
                  <a:txBody>
                    <a:bodyPr/>
                    <a:lstStyle/>
                    <a:p>
                      <a:r>
                        <a:rPr lang="es-CO" dirty="0" smtClean="0"/>
                        <a:t>(-2^31) a (2^31 – 1)</a:t>
                      </a:r>
                      <a:endParaRPr lang="es-CO" dirty="0"/>
                    </a:p>
                  </a:txBody>
                  <a:tcPr/>
                </a:tc>
              </a:tr>
              <a:tr h="369209">
                <a:tc>
                  <a:txBody>
                    <a:bodyPr/>
                    <a:lstStyle/>
                    <a:p>
                      <a:r>
                        <a:rPr lang="es-CO" dirty="0" smtClean="0"/>
                        <a:t>(-2^63) a (2^63-1)</a:t>
                      </a:r>
                      <a:endParaRPr lang="es-CO" dirty="0"/>
                    </a:p>
                  </a:txBody>
                  <a:tcPr/>
                </a:tc>
              </a:tr>
              <a:tr h="518367">
                <a:tc>
                  <a:txBody>
                    <a:bodyPr/>
                    <a:lstStyle/>
                    <a:p>
                      <a:r>
                        <a:rPr lang="es-CO" dirty="0" smtClean="0"/>
                        <a:t>F/f Ejemplo: 9.8f</a:t>
                      </a:r>
                      <a:endParaRPr lang="es-CO" dirty="0"/>
                    </a:p>
                  </a:txBody>
                  <a:tcPr/>
                </a:tc>
              </a:tr>
              <a:tr h="459521">
                <a:tc>
                  <a:txBody>
                    <a:bodyPr/>
                    <a:lstStyle/>
                    <a:p>
                      <a:r>
                        <a:rPr lang="es-CO" dirty="0" smtClean="0"/>
                        <a:t>F/f Ejemplo: 9.8f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2074"/>
            <a:ext cx="11199908" cy="22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TIPO NO PRIMITIVO STRING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516834" y="1667534"/>
            <a:ext cx="109204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Hay un tipo de dato </a:t>
            </a:r>
            <a:r>
              <a:rPr lang="es-ES" b="1" dirty="0" err="1" smtClean="0">
                <a:hlinkClick r:id="rId3"/>
              </a:rPr>
              <a:t>string</a:t>
            </a:r>
            <a:r>
              <a:rPr lang="es-ES" dirty="0"/>
              <a:t> para el manejo de cadenas que no es en sí un tipo de dato primitivo. Con el tipo de dato </a:t>
            </a:r>
            <a:r>
              <a:rPr lang="es-ES" sz="2000" b="1" dirty="0" err="1">
                <a:solidFill>
                  <a:srgbClr val="00B050"/>
                </a:solidFill>
              </a:rPr>
              <a:t>s</a:t>
            </a:r>
            <a:r>
              <a:rPr lang="es-ES" sz="2000" b="1" dirty="0" err="1" smtClean="0">
                <a:solidFill>
                  <a:srgbClr val="00B050"/>
                </a:solidFill>
              </a:rPr>
              <a:t>tring</a:t>
            </a:r>
            <a:r>
              <a:rPr lang="es-ES" sz="2000" dirty="0" smtClean="0">
                <a:solidFill>
                  <a:srgbClr val="00B050"/>
                </a:solidFill>
              </a:rPr>
              <a:t> </a:t>
            </a:r>
            <a:r>
              <a:rPr lang="es-ES" dirty="0"/>
              <a:t>podemos manejar cadenas de caracteres separadas por dobles comillas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Una variable de tipo </a:t>
            </a:r>
            <a:r>
              <a:rPr lang="es-ES" dirty="0" err="1" smtClean="0"/>
              <a:t>string</a:t>
            </a:r>
            <a:r>
              <a:rPr lang="es-ES" dirty="0" smtClean="0"/>
              <a:t>, permite la asignación del valor </a:t>
            </a:r>
            <a:r>
              <a:rPr lang="es-ES" sz="2400" b="1" dirty="0" err="1" smtClean="0">
                <a:solidFill>
                  <a:srgbClr val="00B050"/>
                </a:solidFill>
              </a:rPr>
              <a:t>null</a:t>
            </a:r>
            <a:r>
              <a:rPr lang="es-ES" dirty="0" smtClean="0"/>
              <a:t>, mientras las primitivas NO lo aceptan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Al declarar una variable de la clase </a:t>
            </a:r>
            <a:r>
              <a:rPr lang="es-ES" dirty="0" err="1" smtClean="0"/>
              <a:t>String</a:t>
            </a:r>
            <a:r>
              <a:rPr lang="es-ES" dirty="0" smtClean="0"/>
              <a:t>, en realidad se crea un objeto al cual se le pueden aplicar propiedades y métodos que hereda de la clase base; </a:t>
            </a:r>
            <a:r>
              <a:rPr lang="es-ES" dirty="0"/>
              <a:t>por ejemplo:   </a:t>
            </a:r>
            <a:endParaRPr lang="es-E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 smtClean="0"/>
              <a:t>cadena.length</a:t>
            </a:r>
            <a:r>
              <a:rPr lang="es-ES" dirty="0" smtClean="0"/>
              <a:t>()   -&gt;  para obtener su longitud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err="1" smtClean="0"/>
              <a:t>cadena.equals</a:t>
            </a:r>
            <a:r>
              <a:rPr lang="es-CO" dirty="0" smtClean="0"/>
              <a:t>()  -&gt;   para comparar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64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RECOMENDACIONES INICIALES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09372"/>
              </p:ext>
            </p:extLst>
          </p:nvPr>
        </p:nvGraphicFramePr>
        <p:xfrm>
          <a:off x="103032" y="772732"/>
          <a:ext cx="11784168" cy="599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504"/>
                <a:gridCol w="10968664"/>
              </a:tblGrid>
              <a:tr h="556026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dirty="0" smtClean="0"/>
                        <a:t>El nombre de la Clase,</a:t>
                      </a:r>
                      <a:r>
                        <a:rPr lang="es-ES" baseline="0" dirty="0" smtClean="0"/>
                        <a:t> debe ir con Mayúscula inicial y debe ser el mismo nombre como se guarda el archivo</a:t>
                      </a:r>
                      <a:endParaRPr lang="es-CO" dirty="0"/>
                    </a:p>
                  </a:txBody>
                  <a:tcPr/>
                </a:tc>
              </a:tr>
              <a:tr h="1989832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El fin de una instrucciones finaliza con punto y coma </a:t>
                      </a:r>
                      <a:r>
                        <a:rPr lang="es-ES" sz="2800" b="1" dirty="0" smtClean="0">
                          <a:solidFill>
                            <a:srgbClr val="C00000"/>
                          </a:solidFill>
                        </a:rPr>
                        <a:t>;</a:t>
                      </a:r>
                      <a:r>
                        <a:rPr lang="es-ES" dirty="0" smtClean="0"/>
                        <a:t> por</a:t>
                      </a:r>
                      <a:r>
                        <a:rPr lang="es-ES" baseline="0" dirty="0" smtClean="0"/>
                        <a:t> tanto téngase en cuenta para: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Declaración e inicialización de variables,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Instrucciones de Entradas,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Instrucciones de Procesos,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Instrucciones de Salidas,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Instrucciones de Llamados a métodos o funciones</a:t>
                      </a:r>
                      <a:endParaRPr lang="es-CO" dirty="0"/>
                    </a:p>
                  </a:txBody>
                  <a:tcPr/>
                </a:tc>
              </a:tr>
              <a:tr h="673975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En una misma línea</a:t>
                      </a:r>
                      <a:r>
                        <a:rPr lang="es-ES" baseline="0" dirty="0" smtClean="0"/>
                        <a:t> pueden ir otras instrucciones separadas por punto y coma y cada una será tratada de forma independiente</a:t>
                      </a:r>
                      <a:endParaRPr lang="es-CO" dirty="0"/>
                    </a:p>
                  </a:txBody>
                  <a:tcPr/>
                </a:tc>
              </a:tr>
              <a:tr h="144232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En lugar de la Tabulación o Identación</a:t>
                      </a:r>
                      <a:r>
                        <a:rPr lang="es-ES" baseline="0" dirty="0" smtClean="0"/>
                        <a:t> usada en Python, en Java t</a:t>
                      </a:r>
                      <a:r>
                        <a:rPr lang="es-ES" dirty="0" smtClean="0"/>
                        <a:t>odos los bloques se</a:t>
                      </a:r>
                      <a:r>
                        <a:rPr lang="es-ES" baseline="0" dirty="0" smtClean="0"/>
                        <a:t> deben encontrar enmarcados entre llaves </a:t>
                      </a:r>
                      <a:r>
                        <a:rPr lang="es-ES" sz="2400" b="1" baseline="0" dirty="0" smtClean="0">
                          <a:solidFill>
                            <a:srgbClr val="C00000"/>
                          </a:solidFill>
                        </a:rPr>
                        <a:t>{……}</a:t>
                      </a:r>
                      <a:r>
                        <a:rPr lang="es-ES" baseline="0" dirty="0" smtClean="0"/>
                        <a:t> indicando su inicio y su finalización, téngase en cuenta para: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Estructuras condicionales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Estructuras cíclicas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Creación de método o funciones propias</a:t>
                      </a:r>
                      <a:endParaRPr lang="es-CO" dirty="0"/>
                    </a:p>
                  </a:txBody>
                  <a:tcPr/>
                </a:tc>
              </a:tr>
              <a:tr h="390478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Los comentarios para una línea  con   </a:t>
                      </a:r>
                      <a:r>
                        <a:rPr lang="es-ES" b="1" dirty="0" smtClean="0">
                          <a:solidFill>
                            <a:srgbClr val="C00000"/>
                          </a:solidFill>
                        </a:rPr>
                        <a:t>//</a:t>
                      </a:r>
                      <a:r>
                        <a:rPr lang="es-ES" baseline="0" dirty="0" smtClean="0"/>
                        <a:t> comentario no me tenga en cuenta</a:t>
                      </a:r>
                      <a:endParaRPr lang="es-CO" dirty="0"/>
                    </a:p>
                  </a:txBody>
                  <a:tcPr/>
                </a:tc>
              </a:tr>
              <a:tr h="417223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Los comentarios de un bloque de varias líneas consecutivas con  </a:t>
                      </a:r>
                      <a:r>
                        <a:rPr lang="es-ES" sz="2000" b="1" dirty="0" smtClean="0">
                          <a:solidFill>
                            <a:srgbClr val="C00000"/>
                          </a:solidFill>
                        </a:rPr>
                        <a:t>/*</a:t>
                      </a:r>
                      <a:r>
                        <a:rPr lang="es-ES" dirty="0" smtClean="0"/>
                        <a:t>   bloque comentado       </a:t>
                      </a:r>
                      <a:r>
                        <a:rPr lang="es-ES" sz="2000" b="1" dirty="0" smtClean="0">
                          <a:solidFill>
                            <a:srgbClr val="C00000"/>
                          </a:solidFill>
                        </a:rPr>
                        <a:t>*/</a:t>
                      </a:r>
                      <a:endParaRPr lang="es-CO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17223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b="1" dirty="0" smtClean="0">
                          <a:solidFill>
                            <a:srgbClr val="00B050"/>
                          </a:solidFill>
                        </a:rPr>
                        <a:t>Para concatenar</a:t>
                      </a:r>
                      <a:r>
                        <a:rPr lang="es-CO" sz="2000" b="1" baseline="0" dirty="0" smtClean="0">
                          <a:solidFill>
                            <a:srgbClr val="00B050"/>
                          </a:solidFill>
                        </a:rPr>
                        <a:t> se utiliza el  +</a:t>
                      </a:r>
                      <a:endParaRPr lang="es-CO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6" y="0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Instrucciones Entrada, Procesos y Salidas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23654"/>
              </p:ext>
            </p:extLst>
          </p:nvPr>
        </p:nvGraphicFramePr>
        <p:xfrm>
          <a:off x="141667" y="927281"/>
          <a:ext cx="11178862" cy="8760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2503"/>
                <a:gridCol w="5549667"/>
                <a:gridCol w="3966692"/>
              </a:tblGrid>
              <a:tr h="256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PYTHON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OPERACIÓN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DESCRIPCIÓN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687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Entradas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Hereda</a:t>
                      </a:r>
                      <a:r>
                        <a:rPr lang="es-CO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la clase </a:t>
                      </a:r>
                      <a:r>
                        <a:rPr lang="es-CO" sz="18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</a:t>
                      </a:r>
                      <a:r>
                        <a:rPr lang="es-CO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 encuentra por default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</a:t>
                      </a:r>
                      <a:r>
                        <a:rPr lang="es-CO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lee por teclado es de tipo </a:t>
                      </a:r>
                      <a:r>
                        <a:rPr lang="es-CO" sz="18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CO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por tanto hay que hacer las conversiones respectivas:</a:t>
                      </a:r>
                    </a:p>
                    <a:p>
                      <a:endParaRPr lang="es-C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cadena = </a:t>
                      </a:r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Console.ReadLine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CO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numero = </a:t>
                      </a:r>
                      <a:r>
                        <a:rPr lang="es-CO" sz="18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Convert.ToTipo</a:t>
                      </a:r>
                      <a:r>
                        <a:rPr lang="es-CO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(cadena);</a:t>
                      </a:r>
                      <a:endParaRPr lang="es-C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CO" sz="20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edad = 0</a:t>
                      </a:r>
                    </a:p>
                    <a:p>
                      <a:r>
                        <a:rPr lang="es-CO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es-CO" sz="20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estatura =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0f;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es-CO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es-CO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s-CO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0d;</a:t>
                      </a:r>
                      <a:endParaRPr lang="es-C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r>
                        <a:rPr lang="es-CO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salario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CO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0m;</a:t>
                      </a:r>
                    </a:p>
                    <a:p>
                      <a:endParaRPr lang="es-C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  = </a:t>
                      </a:r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genero  </a:t>
                      </a:r>
                      <a:r>
                        <a:rPr lang="es-CO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Console.ReadKey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KeyChar</a:t>
                      </a:r>
                      <a:r>
                        <a:rPr lang="es-CO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800" b="1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s-CO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estudia   = true; //false</a:t>
                      </a:r>
                    </a:p>
                    <a:p>
                      <a:endParaRPr lang="es-CO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</a:t>
                      </a: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WriteLine</a:t>
                      </a:r>
                      <a:endParaRPr lang="es-CO" sz="2000" b="1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aseline="0" dirty="0" smtClean="0">
                          <a:effectLst/>
                        </a:rPr>
                        <a:t>(</a:t>
                      </a:r>
                      <a:r>
                        <a:rPr lang="es-CO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'ingrese mensaje respectivo para</a:t>
                      </a:r>
                      <a:r>
                        <a:rPr lang="es-CO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cada entrada</a:t>
                      </a:r>
                      <a:r>
                        <a:rPr lang="es-CO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')</a:t>
                      </a:r>
                      <a:endParaRPr lang="es-CO" sz="16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smtClean="0">
                          <a:effectLst/>
                        </a:rPr>
                        <a:t>El </a:t>
                      </a:r>
                      <a:r>
                        <a:rPr lang="es-CO" sz="1600" dirty="0">
                          <a:effectLst/>
                        </a:rPr>
                        <a:t>valor ingresado por </a:t>
                      </a:r>
                      <a:r>
                        <a:rPr lang="es-CO" sz="1600" dirty="0" smtClean="0">
                          <a:effectLst/>
                        </a:rPr>
                        <a:t>teclado y al presionar &lt;ENTER&gt;, se</a:t>
                      </a:r>
                      <a:r>
                        <a:rPr lang="es-CO" sz="1600" baseline="0" dirty="0" smtClean="0">
                          <a:effectLst/>
                        </a:rPr>
                        <a:t> almacena</a:t>
                      </a:r>
                      <a:r>
                        <a:rPr lang="es-CO" sz="1600" dirty="0" smtClean="0">
                          <a:effectLst/>
                        </a:rPr>
                        <a:t> en </a:t>
                      </a:r>
                      <a:r>
                        <a:rPr lang="es-CO" sz="1600" dirty="0">
                          <a:effectLst/>
                        </a:rPr>
                        <a:t>la R.A.M. en el espacio reservado </a:t>
                      </a:r>
                      <a:r>
                        <a:rPr lang="es-CO" sz="1600" dirty="0" smtClean="0">
                          <a:effectLst/>
                        </a:rPr>
                        <a:t>a dicha variable, para su posterior proceso y/o salida.</a:t>
                      </a:r>
                      <a:endParaRPr lang="es-CO" sz="16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10730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= variable </a:t>
                      </a:r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operador_matematico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valor;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= variable </a:t>
                      </a:r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operador_relacional</a:t>
                      </a:r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 los operadores puede existir variables</a:t>
                      </a:r>
                      <a:r>
                        <a:rPr lang="es-CO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y/o valores constantes</a:t>
                      </a:r>
                      <a:endParaRPr lang="es-CO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Se establece la comunicación entre el</a:t>
                      </a:r>
                      <a:r>
                        <a:rPr lang="es-CO" sz="1400" baseline="0" dirty="0" smtClean="0">
                          <a:effectLst/>
                        </a:rPr>
                        <a:t> Microprocesador y la R.A.M, se procesa la fórmula y retorna el valor obtenido a la variable de almacenamiento respectiva.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195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salidas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</a:t>
                      </a: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WriteLine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"Nombre Estatura Edad Genero Estudia")</a:t>
                      </a:r>
                    </a:p>
                    <a:p>
                      <a:r>
                        <a:rPr lang="es-CO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</a:t>
                      </a: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WriteLine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(nombre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 \t', estatura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 \t ‘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edad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  \t ‘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genero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'\t  ‘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estudia)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</a:t>
                      </a:r>
                      <a:r>
                        <a:rPr lang="es-CO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CO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WriteLine</a:t>
                      </a:r>
                      <a:r>
                        <a:rPr lang="es-CO" sz="1400" baseline="0" dirty="0" smtClean="0">
                          <a:effectLst/>
                        </a:rPr>
                        <a:t>( </a:t>
                      </a:r>
                      <a:r>
                        <a:rPr lang="es-CO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'mensaje respectivo : ‘, variable)</a:t>
                      </a:r>
                      <a:endParaRPr lang="es-CO" sz="14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establece una comunicación entre la pantalla y la R.A.M., obteniendo y mostrando el valor correspondiente</a:t>
                      </a:r>
                      <a:r>
                        <a:rPr lang="es-CO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 variable.</a:t>
                      </a:r>
                      <a:endParaRPr lang="es-CO" sz="12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08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2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MANEJO DEL IDE </a:t>
            </a:r>
            <a:r>
              <a:rPr lang="es-CO" b="1" dirty="0" err="1" smtClean="0">
                <a:solidFill>
                  <a:schemeClr val="bg1"/>
                </a:solidFill>
                <a:latin typeface="Calabri"/>
              </a:rPr>
              <a:t>Replit</a:t>
            </a:r>
            <a:r>
              <a:rPr lang="es-CO" b="1" dirty="0" smtClean="0">
                <a:solidFill>
                  <a:schemeClr val="bg1"/>
                </a:solidFill>
                <a:latin typeface="Calabri"/>
              </a:rPr>
              <a:t>, crear un proyecto tipo Java Ejemplo de variables y Tipos de Datos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2678806" y="861458"/>
            <a:ext cx="8731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Crear un proyecto llamado  </a:t>
            </a:r>
            <a:r>
              <a:rPr lang="es-CO" sz="2000" b="1" dirty="0" smtClean="0">
                <a:solidFill>
                  <a:srgbClr val="00B0F0"/>
                </a:solidFill>
              </a:rPr>
              <a:t>variables</a:t>
            </a:r>
            <a:r>
              <a:rPr lang="es-CO" dirty="0" smtClean="0"/>
              <a:t>, que permita calcular un promedio de tres notas ingresadas. Aplicar a las variables los diferentes tipos de datos primitivos y el </a:t>
            </a:r>
            <a:r>
              <a:rPr lang="es-CO" dirty="0" err="1"/>
              <a:t>s</a:t>
            </a:r>
            <a:r>
              <a:rPr lang="es-CO" dirty="0" err="1" smtClean="0"/>
              <a:t>tring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404" y="1720604"/>
            <a:ext cx="8879696" cy="18065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858386" y="3771774"/>
            <a:ext cx="5552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// DEFINICIÓN E INICIALIZACIÓN DE VARIALBLES        </a:t>
            </a:r>
            <a:r>
              <a:rPr lang="es-CO" dirty="0" err="1"/>
              <a:t>String</a:t>
            </a:r>
            <a:r>
              <a:rPr lang="es-CO" dirty="0"/>
              <a:t> nombre = </a:t>
            </a:r>
            <a:r>
              <a:rPr lang="es-CO" dirty="0" smtClean="0"/>
              <a:t>“</a:t>
            </a:r>
            <a:r>
              <a:rPr lang="es-CO" dirty="0" err="1" smtClean="0"/>
              <a:t>xxxx</a:t>
            </a:r>
            <a:r>
              <a:rPr lang="es-CO" dirty="0" smtClean="0"/>
              <a:t>";  </a:t>
            </a:r>
            <a:r>
              <a:rPr lang="es-CO" dirty="0"/>
              <a:t>//cadena de caracteres        </a:t>
            </a:r>
            <a:endParaRPr lang="es-CO" dirty="0" smtClean="0"/>
          </a:p>
          <a:p>
            <a:r>
              <a:rPr lang="es-CO" dirty="0" err="1" smtClean="0"/>
              <a:t>char</a:t>
            </a:r>
            <a:r>
              <a:rPr lang="es-CO" dirty="0" smtClean="0"/>
              <a:t> </a:t>
            </a:r>
            <a:r>
              <a:rPr lang="es-CO" dirty="0"/>
              <a:t>genero = 'M';   //un solo </a:t>
            </a:r>
            <a:r>
              <a:rPr lang="es-CO" dirty="0" err="1"/>
              <a:t>caracter</a:t>
            </a:r>
            <a:r>
              <a:rPr lang="es-CO" dirty="0"/>
              <a:t>        </a:t>
            </a:r>
            <a:endParaRPr lang="es-CO" dirty="0" smtClean="0"/>
          </a:p>
          <a:p>
            <a:r>
              <a:rPr lang="es-CO" dirty="0" err="1" smtClean="0"/>
              <a:t>int</a:t>
            </a:r>
            <a:r>
              <a:rPr lang="es-CO" dirty="0" smtClean="0"/>
              <a:t> </a:t>
            </a:r>
            <a:r>
              <a:rPr lang="es-CO" dirty="0"/>
              <a:t>edad = 0;        </a:t>
            </a:r>
            <a:endParaRPr lang="es-CO" dirty="0" smtClean="0"/>
          </a:p>
          <a:p>
            <a:r>
              <a:rPr lang="es-CO" dirty="0" err="1" smtClean="0"/>
              <a:t>long</a:t>
            </a:r>
            <a:r>
              <a:rPr lang="es-CO" dirty="0" smtClean="0"/>
              <a:t> </a:t>
            </a:r>
            <a:r>
              <a:rPr lang="es-CO" dirty="0" err="1"/>
              <a:t>telefono</a:t>
            </a:r>
            <a:r>
              <a:rPr lang="es-CO" dirty="0"/>
              <a:t> = 0;        </a:t>
            </a:r>
            <a:endParaRPr lang="es-CO" dirty="0" smtClean="0"/>
          </a:p>
          <a:p>
            <a:r>
              <a:rPr lang="es-CO" dirty="0" err="1" smtClean="0"/>
              <a:t>float</a:t>
            </a:r>
            <a:r>
              <a:rPr lang="es-CO" dirty="0" smtClean="0"/>
              <a:t> </a:t>
            </a:r>
            <a:r>
              <a:rPr lang="es-CO" dirty="0"/>
              <a:t>nota1 = 0.0f;        </a:t>
            </a:r>
            <a:endParaRPr lang="es-CO" dirty="0" smtClean="0"/>
          </a:p>
          <a:p>
            <a:r>
              <a:rPr lang="es-CO" dirty="0" err="1" smtClean="0"/>
              <a:t>float</a:t>
            </a:r>
            <a:r>
              <a:rPr lang="es-CO" dirty="0" smtClean="0"/>
              <a:t> </a:t>
            </a:r>
            <a:r>
              <a:rPr lang="es-CO" dirty="0"/>
              <a:t>nota2 = 0.0f;        </a:t>
            </a:r>
            <a:endParaRPr lang="es-CO" dirty="0" smtClean="0"/>
          </a:p>
          <a:p>
            <a:r>
              <a:rPr lang="es-CO" dirty="0" err="1" smtClean="0"/>
              <a:t>float</a:t>
            </a:r>
            <a:r>
              <a:rPr lang="es-CO" dirty="0" smtClean="0"/>
              <a:t> </a:t>
            </a:r>
            <a:r>
              <a:rPr lang="es-CO" dirty="0"/>
              <a:t>nota3 = 0.0f;        </a:t>
            </a:r>
            <a:endParaRPr lang="es-CO" dirty="0" smtClean="0"/>
          </a:p>
          <a:p>
            <a:r>
              <a:rPr lang="es-CO" dirty="0" err="1" smtClean="0"/>
              <a:t>float</a:t>
            </a:r>
            <a:r>
              <a:rPr lang="es-CO" dirty="0" smtClean="0"/>
              <a:t> </a:t>
            </a:r>
            <a:r>
              <a:rPr lang="es-CO" dirty="0"/>
              <a:t>promedio = 0; // para </a:t>
            </a:r>
            <a:r>
              <a:rPr lang="es-CO" dirty="0" err="1"/>
              <a:t>doubles</a:t>
            </a:r>
            <a:r>
              <a:rPr lang="es-CO" dirty="0"/>
              <a:t> 0.0d        </a:t>
            </a:r>
            <a:endParaRPr lang="es-CO" dirty="0" smtClean="0"/>
          </a:p>
          <a:p>
            <a:r>
              <a:rPr lang="es-CO" dirty="0" err="1" smtClean="0"/>
              <a:t>boolean</a:t>
            </a:r>
            <a:r>
              <a:rPr lang="es-CO" dirty="0" smtClean="0"/>
              <a:t> </a:t>
            </a:r>
            <a:r>
              <a:rPr lang="es-CO" dirty="0"/>
              <a:t>respuesta = false; // solo true o false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48139" y="3734942"/>
            <a:ext cx="676710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rgbClr val="FF0000"/>
                </a:solidFill>
              </a:rPr>
              <a:t>ANALISIS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rgbClr val="00B050"/>
                </a:solidFill>
              </a:rPr>
              <a:t>ENTRADAS</a:t>
            </a:r>
            <a:r>
              <a:rPr lang="es-CO" b="1" dirty="0" smtClean="0"/>
              <a:t>: nombre, genero, edad, teléfono, nota1, nota2, nota3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rgbClr val="FFC000"/>
                </a:solidFill>
              </a:rPr>
              <a:t>PROCESOS</a:t>
            </a:r>
            <a:r>
              <a:rPr lang="es-CO" b="1" dirty="0" smtClean="0"/>
              <a:t>: promedio &lt;- (nota1+nota2+nota3) /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rgbClr val="FF0000"/>
                </a:solidFill>
              </a:rPr>
              <a:t>SALIDAS</a:t>
            </a:r>
            <a:r>
              <a:rPr lang="es-CO" b="1" dirty="0" smtClean="0"/>
              <a:t>    : promedio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023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MANEJO DEL IDE NETBEANS UNA VEZ INSTALADO Y CONFIGURADO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Proyecto Ejemplo de variables y Tipos de Datos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2678806" y="861458"/>
            <a:ext cx="8731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Crear un proyecto llamado  </a:t>
            </a:r>
            <a:r>
              <a:rPr lang="es-CO" sz="2000" b="1" dirty="0" smtClean="0">
                <a:solidFill>
                  <a:srgbClr val="00B0F0"/>
                </a:solidFill>
              </a:rPr>
              <a:t>variables</a:t>
            </a:r>
            <a:r>
              <a:rPr lang="es-CO" dirty="0" smtClean="0"/>
              <a:t>, que permita calcular un promedio de tres notas ingresadas. Aplicar a las variables los diferentes tipos de datos primitivos y el </a:t>
            </a:r>
            <a:r>
              <a:rPr lang="es-CO" dirty="0" err="1" smtClean="0"/>
              <a:t>String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04" y="1538566"/>
            <a:ext cx="10358978" cy="18065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51704" y="3345141"/>
            <a:ext cx="111148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// </a:t>
            </a:r>
            <a:r>
              <a:rPr lang="es-CO" sz="2000" b="1" dirty="0">
                <a:solidFill>
                  <a:srgbClr val="00B050"/>
                </a:solidFill>
              </a:rPr>
              <a:t>ENTRADAS        </a:t>
            </a:r>
            <a:endParaRPr lang="es-CO" b="1" dirty="0" smtClean="0">
              <a:solidFill>
                <a:srgbClr val="00B050"/>
              </a:solidFill>
            </a:endParaRPr>
          </a:p>
          <a:p>
            <a:r>
              <a:rPr lang="es-CO" dirty="0" err="1"/>
              <a:t>string</a:t>
            </a:r>
            <a:r>
              <a:rPr lang="es-CO" dirty="0"/>
              <a:t> cadena = "saludo";</a:t>
            </a:r>
          </a:p>
          <a:p>
            <a:r>
              <a:rPr lang="es-CO" dirty="0" err="1"/>
              <a:t>char</a:t>
            </a:r>
            <a:r>
              <a:rPr lang="es-CO" dirty="0"/>
              <a:t> genero = 'M';</a:t>
            </a:r>
          </a:p>
          <a:p>
            <a:r>
              <a:rPr lang="es-CO" dirty="0" err="1"/>
              <a:t>int</a:t>
            </a:r>
            <a:r>
              <a:rPr lang="es-CO" dirty="0"/>
              <a:t> edad = 0;</a:t>
            </a:r>
          </a:p>
          <a:p>
            <a:r>
              <a:rPr lang="es-CO" dirty="0"/>
              <a:t/>
            </a:r>
            <a:br>
              <a:rPr lang="es-CO" dirty="0"/>
            </a:br>
            <a:r>
              <a:rPr lang="es-CO" dirty="0" err="1"/>
              <a:t>Console.WriteLine</a:t>
            </a:r>
            <a:r>
              <a:rPr lang="es-CO" dirty="0"/>
              <a:t>("SU NOMBRE: ");   cadena = </a:t>
            </a:r>
            <a:r>
              <a:rPr lang="es-CO" dirty="0" err="1"/>
              <a:t>Console.ReadLine</a:t>
            </a:r>
            <a:r>
              <a:rPr lang="es-CO" dirty="0"/>
              <a:t>();</a:t>
            </a:r>
          </a:p>
          <a:p>
            <a:r>
              <a:rPr lang="es-CO" dirty="0" err="1"/>
              <a:t>Console.WriteLine</a:t>
            </a:r>
            <a:r>
              <a:rPr lang="es-CO" dirty="0"/>
              <a:t>("GENERO(H-M): "); genero = </a:t>
            </a:r>
            <a:r>
              <a:rPr lang="es-CO" dirty="0" err="1"/>
              <a:t>Console.ReadKey</a:t>
            </a:r>
            <a:r>
              <a:rPr lang="es-CO" dirty="0"/>
              <a:t>().</a:t>
            </a:r>
            <a:r>
              <a:rPr lang="es-CO" dirty="0" err="1"/>
              <a:t>KeyChar</a:t>
            </a:r>
            <a:r>
              <a:rPr lang="es-CO" dirty="0"/>
              <a:t>;</a:t>
            </a:r>
          </a:p>
          <a:p>
            <a:r>
              <a:rPr lang="es-CO" dirty="0" err="1"/>
              <a:t>Console.WriteLine</a:t>
            </a:r>
            <a:r>
              <a:rPr lang="es-CO" dirty="0"/>
              <a:t>("EDAD: ");          edad = Convert.ToInt16(</a:t>
            </a:r>
            <a:r>
              <a:rPr lang="es-CO" dirty="0" err="1"/>
              <a:t>Console.ReadLine</a:t>
            </a:r>
            <a:r>
              <a:rPr lang="es-CO" dirty="0"/>
              <a:t>());  </a:t>
            </a:r>
          </a:p>
          <a:p>
            <a:r>
              <a:rPr lang="es-CO" dirty="0"/>
              <a:t/>
            </a:r>
            <a:br>
              <a:rPr lang="es-CO" dirty="0"/>
            </a:br>
            <a:r>
              <a:rPr lang="es-CO" dirty="0" err="1"/>
              <a:t>Console.WriteLine</a:t>
            </a:r>
            <a:r>
              <a:rPr lang="es-CO" dirty="0"/>
              <a:t>(</a:t>
            </a:r>
            <a:r>
              <a:rPr lang="es-CO" dirty="0" err="1"/>
              <a:t>cadena.ToUpper</a:t>
            </a:r>
            <a:r>
              <a:rPr lang="es-CO" dirty="0"/>
              <a:t>() + "gen " + genero);</a:t>
            </a:r>
          </a:p>
          <a:p>
            <a:r>
              <a:rPr lang="es-CO" dirty="0" err="1"/>
              <a:t>Console.WriteLine</a:t>
            </a:r>
            <a:r>
              <a:rPr lang="es-CO" dirty="0"/>
              <a:t>("edad: " + edad);</a:t>
            </a:r>
          </a:p>
          <a:p>
            <a:r>
              <a:rPr lang="es-CO" dirty="0"/>
              <a:t>//</a:t>
            </a:r>
            <a:r>
              <a:rPr lang="es-CO" dirty="0" err="1"/>
              <a:t>Console.WriteLine</a:t>
            </a:r>
            <a:r>
              <a:rPr lang="es-CO" dirty="0"/>
              <a:t>(</a:t>
            </a:r>
            <a:r>
              <a:rPr lang="es-CO" dirty="0" err="1"/>
              <a:t>Math.Pow</a:t>
            </a:r>
            <a:r>
              <a:rPr lang="es-CO" dirty="0"/>
              <a:t>(5, 2));</a:t>
            </a:r>
          </a:p>
          <a:p>
            <a:r>
              <a:rPr lang="es-CO" dirty="0"/>
              <a:t/>
            </a:r>
            <a:br>
              <a:rPr lang="es-CO" dirty="0"/>
            </a:br>
            <a:r>
              <a:rPr lang="es-CO" dirty="0" err="1"/>
              <a:t>Console.ReadKey</a:t>
            </a:r>
            <a:r>
              <a:rPr lang="es-CO" dirty="0"/>
              <a:t>();</a:t>
            </a:r>
          </a:p>
          <a:p>
            <a:r>
              <a:rPr lang="es-CO" dirty="0" err="1"/>
              <a:t>Console.Clear</a:t>
            </a:r>
            <a:r>
              <a:rPr lang="es-CO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424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 rot="20603683">
            <a:off x="3349961" y="2967335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69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607840" y="148549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 smtClean="0">
                <a:solidFill>
                  <a:schemeClr val="bg1"/>
                </a:solidFill>
                <a:latin typeface="+mn-lt"/>
              </a:rPr>
              <a:t>PROGRAMACIÓN WEB – C#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8751470" y="1386013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92" y="1083997"/>
            <a:ext cx="10595986" cy="56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b="1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4002077" y="609516"/>
          <a:ext cx="2447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18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18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18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302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es-CO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pPr algn="ctr"/>
                      <a:r>
                        <a:rPr lang="es-CO" i="1" dirty="0">
                          <a:solidFill>
                            <a:srgbClr val="FF0000"/>
                          </a:solidFill>
                        </a:rPr>
                        <a:t>fff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i="1" dirty="0">
                          <a:solidFill>
                            <a:srgbClr val="FF0000"/>
                          </a:solidFill>
                        </a:rPr>
                        <a:t>abf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r>
                        <a:rPr lang="es-CO" b="1" i="1" dirty="0">
                          <a:solidFill>
                            <a:srgbClr val="FF0000"/>
                          </a:solidFill>
                        </a:rPr>
                        <a:t>eeff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9" name="CuadroTexto 38"/>
          <p:cNvSpPr txBox="1"/>
          <p:nvPr/>
        </p:nvSpPr>
        <p:spPr>
          <a:xfrm>
            <a:off x="3934526" y="-36815"/>
            <a:ext cx="2588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prstClr val="black"/>
                </a:solidFill>
              </a:rPr>
              <a:t>R.A.M.</a:t>
            </a:r>
          </a:p>
          <a:p>
            <a:pPr algn="ctr"/>
            <a:r>
              <a:rPr lang="es-CO" b="1" dirty="0">
                <a:solidFill>
                  <a:prstClr val="black"/>
                </a:solidFill>
              </a:rPr>
              <a:t>Memory Access Aleatory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582379" y="553747"/>
            <a:ext cx="161659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INFORMACIÓN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938433" y="955424"/>
            <a:ext cx="2903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Texto</a:t>
            </a:r>
          </a:p>
          <a:p>
            <a:r>
              <a:rPr lang="es-CO" dirty="0">
                <a:solidFill>
                  <a:prstClr val="black"/>
                </a:solidFill>
              </a:rPr>
              <a:t>Números</a:t>
            </a:r>
          </a:p>
          <a:p>
            <a:r>
              <a:rPr lang="es-CO" dirty="0">
                <a:solidFill>
                  <a:prstClr val="black"/>
                </a:solidFill>
              </a:rPr>
              <a:t>Imágenes</a:t>
            </a:r>
          </a:p>
          <a:p>
            <a:r>
              <a:rPr lang="es-CO" dirty="0">
                <a:solidFill>
                  <a:prstClr val="black"/>
                </a:solidFill>
              </a:rPr>
              <a:t>Sonido                  </a:t>
            </a:r>
            <a:r>
              <a:rPr lang="es-CO" b="1" dirty="0">
                <a:solidFill>
                  <a:srgbClr val="002060"/>
                </a:solidFill>
              </a:rPr>
              <a:t>Multimedia</a:t>
            </a:r>
          </a:p>
          <a:p>
            <a:r>
              <a:rPr lang="es-CO" dirty="0">
                <a:solidFill>
                  <a:prstClr val="black"/>
                </a:solidFill>
              </a:rPr>
              <a:t>Movimiento</a:t>
            </a:r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/>
          </p:nvPr>
        </p:nvGraphicFramePr>
        <p:xfrm>
          <a:off x="3900458" y="3003006"/>
          <a:ext cx="268064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6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222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CPU</a:t>
                      </a:r>
                    </a:p>
                    <a:p>
                      <a:pPr algn="ctr"/>
                      <a:r>
                        <a:rPr lang="es-CO" dirty="0"/>
                        <a:t>UNIDAD CENTRAL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ALU</a:t>
                      </a:r>
                    </a:p>
                    <a:p>
                      <a:pPr algn="ctr"/>
                      <a:r>
                        <a:rPr lang="es-CO" dirty="0"/>
                        <a:t>Unidad</a:t>
                      </a:r>
                      <a:r>
                        <a:rPr lang="es-CO" baseline="0" dirty="0"/>
                        <a:t> Aritmética y Lógica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3" name="Flecha arriba y abajo 42"/>
          <p:cNvSpPr/>
          <p:nvPr/>
        </p:nvSpPr>
        <p:spPr>
          <a:xfrm>
            <a:off x="5022761" y="2522905"/>
            <a:ext cx="412124" cy="51651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44" name="Flecha izquierda y derecha 43"/>
          <p:cNvSpPr/>
          <p:nvPr/>
        </p:nvSpPr>
        <p:spPr>
          <a:xfrm>
            <a:off x="6638014" y="1506830"/>
            <a:ext cx="901521" cy="386366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624293" y="1523864"/>
            <a:ext cx="16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5B9BD5">
                    <a:lumMod val="50000"/>
                  </a:srgbClr>
                </a:solidFill>
              </a:rPr>
              <a:t>       </a:t>
            </a:r>
            <a:r>
              <a:rPr lang="es-CO" b="1" dirty="0">
                <a:solidFill>
                  <a:srgbClr val="FFC000"/>
                </a:solidFill>
              </a:rPr>
              <a:t>PROCESOS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7647100" y="538629"/>
            <a:ext cx="132652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ENTRADAS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7624293" y="2430187"/>
            <a:ext cx="132652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SALIDAS</a:t>
            </a:r>
          </a:p>
        </p:txBody>
      </p:sp>
      <p:sp>
        <p:nvSpPr>
          <p:cNvPr id="48" name="Flecha izquierda y arriba 47"/>
          <p:cNvSpPr/>
          <p:nvPr/>
        </p:nvSpPr>
        <p:spPr>
          <a:xfrm>
            <a:off x="6606862" y="632258"/>
            <a:ext cx="1017431" cy="694267"/>
          </a:xfrm>
          <a:prstGeom prst="left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49" name="Flecha izquierda y arriba 48"/>
          <p:cNvSpPr/>
          <p:nvPr/>
        </p:nvSpPr>
        <p:spPr>
          <a:xfrm rot="16200000">
            <a:off x="6807960" y="1921472"/>
            <a:ext cx="677539" cy="1017431"/>
          </a:xfrm>
          <a:prstGeom prst="lef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480014" y="3620974"/>
            <a:ext cx="252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B050"/>
                </a:solidFill>
              </a:rPr>
              <a:t>OPERADORES ARITMÉTICOS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7443988" y="3620974"/>
            <a:ext cx="16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B050"/>
                </a:solidFill>
              </a:rPr>
              <a:t>OPERADORES </a:t>
            </a:r>
          </a:p>
          <a:p>
            <a:pPr algn="ctr"/>
            <a:r>
              <a:rPr lang="es-CO" b="1" dirty="0">
                <a:solidFill>
                  <a:srgbClr val="00B050"/>
                </a:solidFill>
              </a:rPr>
              <a:t>LÓGICOS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3760204" y="4682144"/>
            <a:ext cx="31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OPERADORES RELACIONALES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9124687" y="352630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QUÉ me dan ??</a:t>
            </a:r>
          </a:p>
          <a:p>
            <a:r>
              <a:rPr lang="es-CO" dirty="0">
                <a:solidFill>
                  <a:prstClr val="black"/>
                </a:solidFill>
              </a:rPr>
              <a:t>QUÉ necesito ??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124686" y="1391408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QUÉ tengo ??</a:t>
            </a:r>
          </a:p>
          <a:p>
            <a:r>
              <a:rPr lang="es-CO" dirty="0">
                <a:solidFill>
                  <a:prstClr val="black"/>
                </a:solidFill>
              </a:rPr>
              <a:t>FÓRMULAS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9111295" y="2342715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QUÉ me piden??</a:t>
            </a:r>
          </a:p>
          <a:p>
            <a:r>
              <a:rPr lang="es-CO" dirty="0">
                <a:solidFill>
                  <a:prstClr val="black"/>
                </a:solidFill>
              </a:rPr>
              <a:t>QUÉ muestro ??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128455" y="5380915"/>
            <a:ext cx="4794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5B9BD5">
                    <a:lumMod val="50000"/>
                  </a:srgbClr>
                </a:solidFill>
              </a:rPr>
              <a:t>Para todas las expresiones, se pueden agrupar entre paréntesis(se destruyen de adentro hacia afuera), las operaciones por prioridad; si es igual prioridad se resuelven de izquierda a derecha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650911" y="4214826"/>
            <a:ext cx="2355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^ ** </a:t>
            </a:r>
            <a:r>
              <a:rPr lang="es-CO" dirty="0">
                <a:solidFill>
                  <a:prstClr val="black"/>
                </a:solidFill>
              </a:rPr>
              <a:t>Potencias</a:t>
            </a:r>
          </a:p>
          <a:p>
            <a:pPr marL="342900" indent="-342900">
              <a:buFontTx/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*</a:t>
            </a:r>
            <a:r>
              <a:rPr lang="es-CO" dirty="0">
                <a:solidFill>
                  <a:prstClr val="black"/>
                </a:solidFill>
              </a:rPr>
              <a:t> Multiplicaciones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 /</a:t>
            </a:r>
            <a:r>
              <a:rPr lang="es-CO" dirty="0">
                <a:solidFill>
                  <a:prstClr val="black"/>
                </a:solidFill>
              </a:rPr>
              <a:t> División ,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2.  % </a:t>
            </a:r>
            <a:r>
              <a:rPr lang="es-CO" b="1" dirty="0" err="1">
                <a:solidFill>
                  <a:srgbClr val="FF0000"/>
                </a:solidFill>
              </a:rPr>
              <a:t>mod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>
                <a:solidFill>
                  <a:prstClr val="black"/>
                </a:solidFill>
              </a:rPr>
              <a:t>Módulo</a:t>
            </a:r>
          </a:p>
          <a:p>
            <a:r>
              <a:rPr lang="es-CO" b="1" dirty="0">
                <a:solidFill>
                  <a:srgbClr val="FF0000"/>
                </a:solidFill>
              </a:rPr>
              <a:t>3.  +</a:t>
            </a:r>
            <a:r>
              <a:rPr lang="es-CO" dirty="0">
                <a:solidFill>
                  <a:prstClr val="black"/>
                </a:solidFill>
              </a:rPr>
              <a:t> Sumas</a:t>
            </a:r>
          </a:p>
          <a:p>
            <a:r>
              <a:rPr lang="es-CO" b="1" dirty="0">
                <a:solidFill>
                  <a:srgbClr val="FF0000"/>
                </a:solidFill>
              </a:rPr>
              <a:t>3.  - </a:t>
            </a:r>
            <a:r>
              <a:rPr lang="es-CO" dirty="0">
                <a:solidFill>
                  <a:prstClr val="black"/>
                </a:solidFill>
              </a:rPr>
              <a:t>Restas</a:t>
            </a:r>
          </a:p>
          <a:p>
            <a:pPr marL="342900" indent="-342900">
              <a:buFontTx/>
              <a:buAutoNum type="arabicPeriod"/>
            </a:pPr>
            <a:endParaRPr lang="es-CO" dirty="0">
              <a:solidFill>
                <a:prstClr val="black"/>
              </a:solidFill>
            </a:endParaRPr>
          </a:p>
          <a:p>
            <a:r>
              <a:rPr lang="es-CO" b="1" dirty="0">
                <a:solidFill>
                  <a:srgbClr val="00B050"/>
                </a:solidFill>
              </a:rPr>
              <a:t>Resultado Numérico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3900458" y="5011583"/>
            <a:ext cx="3476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&gt; &gt;= </a:t>
            </a:r>
            <a:r>
              <a:rPr lang="es-CO" dirty="0">
                <a:solidFill>
                  <a:prstClr val="black"/>
                </a:solidFill>
              </a:rPr>
              <a:t>Mayor , Mayor Igual</a:t>
            </a:r>
          </a:p>
          <a:p>
            <a:r>
              <a:rPr lang="es-CO" b="1" dirty="0">
                <a:solidFill>
                  <a:srgbClr val="FF0000"/>
                </a:solidFill>
              </a:rPr>
              <a:t>1.  &lt; &lt;= </a:t>
            </a:r>
            <a:r>
              <a:rPr lang="es-CO" dirty="0">
                <a:solidFill>
                  <a:prstClr val="black"/>
                </a:solidFill>
              </a:rPr>
              <a:t>Menor, Menor Igual </a:t>
            </a:r>
          </a:p>
          <a:p>
            <a:r>
              <a:rPr lang="es-CO" b="1" dirty="0">
                <a:solidFill>
                  <a:srgbClr val="FF0000"/>
                </a:solidFill>
              </a:rPr>
              <a:t>1.  &lt;&gt;</a:t>
            </a:r>
            <a:r>
              <a:rPr lang="es-CO" dirty="0">
                <a:solidFill>
                  <a:prstClr val="black"/>
                </a:solidFill>
              </a:rPr>
              <a:t> Diferente (</a:t>
            </a:r>
            <a:r>
              <a:rPr lang="es-CO" b="1" dirty="0">
                <a:solidFill>
                  <a:srgbClr val="FF0000"/>
                </a:solidFill>
              </a:rPr>
              <a:t>!=</a:t>
            </a:r>
            <a:r>
              <a:rPr lang="es-CO" dirty="0">
                <a:solidFill>
                  <a:prstClr val="black"/>
                </a:solidFill>
              </a:rPr>
              <a:t>)</a:t>
            </a:r>
          </a:p>
          <a:p>
            <a:r>
              <a:rPr lang="es-CO" b="1" dirty="0">
                <a:solidFill>
                  <a:srgbClr val="FF0000"/>
                </a:solidFill>
              </a:rPr>
              <a:t>1.  = </a:t>
            </a:r>
            <a:r>
              <a:rPr lang="es-CO" dirty="0">
                <a:solidFill>
                  <a:prstClr val="black"/>
                </a:solidFill>
              </a:rPr>
              <a:t>Igual           (</a:t>
            </a:r>
            <a:r>
              <a:rPr lang="es-CO" b="1" dirty="0">
                <a:solidFill>
                  <a:srgbClr val="FF0000"/>
                </a:solidFill>
              </a:rPr>
              <a:t>==</a:t>
            </a:r>
            <a:r>
              <a:rPr lang="es-CO" dirty="0">
                <a:solidFill>
                  <a:prstClr val="black"/>
                </a:solidFill>
              </a:rPr>
              <a:t>)</a:t>
            </a:r>
          </a:p>
          <a:p>
            <a:r>
              <a:rPr lang="es-CO" b="1" dirty="0">
                <a:solidFill>
                  <a:srgbClr val="00B050"/>
                </a:solidFill>
              </a:rPr>
              <a:t>Resultado Booleano (V o F) (</a:t>
            </a:r>
            <a:r>
              <a:rPr lang="es-CO" b="1" dirty="0">
                <a:solidFill>
                  <a:srgbClr val="FF0000"/>
                </a:solidFill>
              </a:rPr>
              <a:t>0 o 1</a:t>
            </a:r>
            <a:r>
              <a:rPr lang="es-CO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7128455" y="4308777"/>
            <a:ext cx="3476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AND </a:t>
            </a:r>
            <a:r>
              <a:rPr lang="es-CO" dirty="0">
                <a:solidFill>
                  <a:prstClr val="black"/>
                </a:solidFill>
              </a:rPr>
              <a:t>Conjunción </a:t>
            </a:r>
            <a:r>
              <a:rPr lang="es-CO" b="1" dirty="0">
                <a:solidFill>
                  <a:srgbClr val="FF0000"/>
                </a:solidFill>
              </a:rPr>
              <a:t>&amp;&amp;</a:t>
            </a:r>
          </a:p>
          <a:p>
            <a:r>
              <a:rPr lang="es-CO" b="1" dirty="0">
                <a:solidFill>
                  <a:srgbClr val="FF0000"/>
                </a:solidFill>
              </a:rPr>
              <a:t>1.   </a:t>
            </a:r>
            <a:r>
              <a:rPr lang="es-CO" b="1">
                <a:solidFill>
                  <a:srgbClr val="FF0000"/>
                </a:solidFill>
              </a:rPr>
              <a:t>OR </a:t>
            </a:r>
            <a:r>
              <a:rPr lang="es-CO">
                <a:solidFill>
                  <a:prstClr val="black"/>
                </a:solidFill>
              </a:rPr>
              <a:t>disyunción  </a:t>
            </a:r>
            <a:r>
              <a:rPr lang="es-CO" b="1" dirty="0">
                <a:solidFill>
                  <a:srgbClr val="FF0000"/>
                </a:solidFill>
              </a:rPr>
              <a:t>||</a:t>
            </a:r>
            <a:r>
              <a:rPr lang="es-CO" dirty="0">
                <a:solidFill>
                  <a:prstClr val="black"/>
                </a:solidFill>
              </a:rPr>
              <a:t>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 NOT</a:t>
            </a:r>
            <a:r>
              <a:rPr lang="es-CO" dirty="0">
                <a:solidFill>
                  <a:prstClr val="black"/>
                </a:solidFill>
              </a:rPr>
              <a:t> Negación     </a:t>
            </a:r>
            <a:r>
              <a:rPr lang="es-CO" b="1" dirty="0">
                <a:solidFill>
                  <a:srgbClr val="FF0000"/>
                </a:solidFill>
              </a:rPr>
              <a:t>!</a:t>
            </a:r>
            <a:endParaRPr lang="es-CO" dirty="0">
              <a:solidFill>
                <a:prstClr val="black"/>
              </a:solidFill>
            </a:endParaRPr>
          </a:p>
          <a:p>
            <a:r>
              <a:rPr lang="es-CO" b="1" dirty="0">
                <a:solidFill>
                  <a:srgbClr val="00B050"/>
                </a:solidFill>
              </a:rPr>
              <a:t>Resultado Booleano (V o F) (</a:t>
            </a:r>
            <a:r>
              <a:rPr lang="es-CO" b="1" dirty="0">
                <a:solidFill>
                  <a:srgbClr val="FF0000"/>
                </a:solidFill>
              </a:rPr>
              <a:t>0 o 1</a:t>
            </a:r>
            <a:r>
              <a:rPr lang="es-CO" b="1" dirty="0">
                <a:solidFill>
                  <a:srgbClr val="00B050"/>
                </a:solidFill>
              </a:rPr>
              <a:t>) </a:t>
            </a:r>
          </a:p>
        </p:txBody>
      </p:sp>
      <p:sp>
        <p:nvSpPr>
          <p:cNvPr id="60" name="Flecha izquierda y derecha 59"/>
          <p:cNvSpPr/>
          <p:nvPr/>
        </p:nvSpPr>
        <p:spPr>
          <a:xfrm>
            <a:off x="2895600" y="3840241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61" name="Flecha izquierda y derecha 60"/>
          <p:cNvSpPr/>
          <p:nvPr/>
        </p:nvSpPr>
        <p:spPr>
          <a:xfrm>
            <a:off x="6653556" y="3811254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62" name="Flecha arriba y abajo 61"/>
          <p:cNvSpPr/>
          <p:nvPr/>
        </p:nvSpPr>
        <p:spPr>
          <a:xfrm>
            <a:off x="4961041" y="4272460"/>
            <a:ext cx="412124" cy="51651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646114" y="2949262"/>
            <a:ext cx="2903167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TIPO DE DATOS </a:t>
            </a:r>
          </a:p>
          <a:p>
            <a:r>
              <a:rPr lang="es-CO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Rango de valores permitidos</a:t>
            </a:r>
            <a:endParaRPr lang="es-CO" b="1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650911" y="2377854"/>
            <a:ext cx="3506601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VARIABLES</a:t>
            </a:r>
            <a:r>
              <a:rPr lang="es-CO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es-CO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Dirección de Memoria, </a:t>
            </a:r>
          </a:p>
          <a:p>
            <a:r>
              <a:rPr lang="es-CO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Espacio de almacenamiento</a:t>
            </a:r>
            <a:endParaRPr lang="es-CO" b="1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65" name="Flecha curvada hacia abajo 64"/>
          <p:cNvSpPr/>
          <p:nvPr/>
        </p:nvSpPr>
        <p:spPr>
          <a:xfrm>
            <a:off x="2833353" y="2091417"/>
            <a:ext cx="1594469" cy="381784"/>
          </a:xfrm>
          <a:prstGeom prst="curvedDownArrow">
            <a:avLst>
              <a:gd name="adj1" fmla="val 26368"/>
              <a:gd name="adj2" fmla="val 50000"/>
              <a:gd name="adj3" fmla="val 4330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black"/>
              </a:solidFill>
            </a:endParaRPr>
          </a:p>
        </p:txBody>
      </p:sp>
      <p:sp>
        <p:nvSpPr>
          <p:cNvPr id="66" name="Flecha curvada hacia abajo 65"/>
          <p:cNvSpPr/>
          <p:nvPr/>
        </p:nvSpPr>
        <p:spPr>
          <a:xfrm rot="653765">
            <a:off x="2754084" y="232761"/>
            <a:ext cx="1656036" cy="717326"/>
          </a:xfrm>
          <a:prstGeom prst="curvedDownArrow">
            <a:avLst>
              <a:gd name="adj1" fmla="val 25000"/>
              <a:gd name="adj2" fmla="val 50000"/>
              <a:gd name="adj3" fmla="val 2425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black"/>
              </a:solidFill>
            </a:endParaRPr>
          </a:p>
        </p:txBody>
      </p:sp>
      <p:sp>
        <p:nvSpPr>
          <p:cNvPr id="67" name="Cerrar llave 66"/>
          <p:cNvSpPr/>
          <p:nvPr/>
        </p:nvSpPr>
        <p:spPr>
          <a:xfrm>
            <a:off x="2235658" y="1563510"/>
            <a:ext cx="326777" cy="80165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68" name="Imagen 67">
            <a:extLst>
              <a:ext uri="{FF2B5EF4-FFF2-40B4-BE49-F238E27FC236}">
                <a16:creationId xmlns:a16="http://schemas.microsoft.com/office/drawing/2014/main" xmlns="" id="{66695C5A-80AE-4722-A748-C6714D17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05" y="1132282"/>
            <a:ext cx="1266825" cy="47625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xmlns="" id="{1C0492D5-9EA5-41F9-9948-A484A221B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55" y="3028387"/>
            <a:ext cx="485775" cy="447675"/>
          </a:xfrm>
          <a:prstGeom prst="rect">
            <a:avLst/>
          </a:prstGeom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xmlns="" id="{B622C61F-CD69-43B2-A6E0-2F5EC1672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359" y="38698"/>
            <a:ext cx="1685925" cy="523875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xmlns="" id="{7B6C8C6C-A713-40C7-A8C8-05A454E5E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577" y="2765546"/>
            <a:ext cx="714375" cy="523875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xmlns="" id="{EB576E89-B5D3-4105-9A80-2C5189BF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24" y="1484692"/>
            <a:ext cx="485775" cy="4476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1856" y="3168833"/>
            <a:ext cx="1532186" cy="1729181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 rot="18902352">
            <a:off x="10294896" y="628386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Condicionales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 rot="18902352">
            <a:off x="10529686" y="1421495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Bucles - Ciclos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 rot="20497273">
            <a:off x="9429351" y="2718430"/>
            <a:ext cx="2800895" cy="46166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Funciones - Métodos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7331" y="-1818"/>
            <a:ext cx="2808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</a:rPr>
              <a:t>Esquema general </a:t>
            </a:r>
            <a:endParaRPr lang="es-CO" sz="2800" dirty="0"/>
          </a:p>
        </p:txBody>
      </p:sp>
      <p:sp>
        <p:nvSpPr>
          <p:cNvPr id="2" name="Elipse 1"/>
          <p:cNvSpPr/>
          <p:nvPr/>
        </p:nvSpPr>
        <p:spPr>
          <a:xfrm>
            <a:off x="8610" y="497191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76" name="Elipse 75"/>
          <p:cNvSpPr/>
          <p:nvPr/>
        </p:nvSpPr>
        <p:spPr>
          <a:xfrm>
            <a:off x="58352" y="2403235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7119232" y="578193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8041971" y="1102507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Elipse 78"/>
          <p:cNvSpPr/>
          <p:nvPr/>
        </p:nvSpPr>
        <p:spPr>
          <a:xfrm>
            <a:off x="5539725" y="2564370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Elipse 79"/>
          <p:cNvSpPr/>
          <p:nvPr/>
        </p:nvSpPr>
        <p:spPr>
          <a:xfrm>
            <a:off x="7972144" y="2767512"/>
            <a:ext cx="558783" cy="5410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Elipse 80"/>
          <p:cNvSpPr/>
          <p:nvPr/>
        </p:nvSpPr>
        <p:spPr>
          <a:xfrm>
            <a:off x="10955652" y="28777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Elipse 81"/>
          <p:cNvSpPr/>
          <p:nvPr/>
        </p:nvSpPr>
        <p:spPr>
          <a:xfrm>
            <a:off x="11576424" y="1680993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11589429" y="2826404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1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/>
      <p:bldP spid="43" grpId="0" animBg="1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103809" y="0"/>
            <a:ext cx="6070211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OPERADORES MATEMÁTICOS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712767"/>
              </p:ext>
            </p:extLst>
          </p:nvPr>
        </p:nvGraphicFramePr>
        <p:xfrm>
          <a:off x="0" y="580769"/>
          <a:ext cx="11990231" cy="63060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440"/>
                <a:gridCol w="1942753"/>
                <a:gridCol w="4463083"/>
                <a:gridCol w="4762955"/>
              </a:tblGrid>
              <a:tr h="2302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 smtClean="0">
                          <a:effectLst/>
                        </a:rPr>
                        <a:t>OPERADORES MATEMÁTICOS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EJEMPLO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DESCRIPCIÓN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3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(())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 smtClean="0">
                          <a:effectLst/>
                        </a:rPr>
                        <a:t>Se destruyen</a:t>
                      </a:r>
                      <a:r>
                        <a:rPr lang="es-CO" sz="1400" b="1" baseline="0" dirty="0" smtClean="0">
                          <a:effectLst/>
                        </a:rPr>
                        <a:t> de adentro hacia afuera, como recomendación paréntesis abierto, paréntesis cerrado, aunque la mayoría de compiladores cuando lo abre, lo cierra.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26231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</a:t>
                      </a:r>
                      <a:r>
                        <a:rPr lang="es-CO" sz="16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600" b="1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java.math</a:t>
                      </a:r>
                      <a:r>
                        <a:rPr lang="es-CO" sz="16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.*;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Math.pow</a:t>
                      </a:r>
                      <a:r>
                        <a:rPr lang="es-CO" sz="16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(base,</a:t>
                      </a:r>
                      <a:r>
                        <a:rPr lang="es-CO" sz="16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600" b="1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expoente</a:t>
                      </a:r>
                      <a:r>
                        <a:rPr lang="es-CO" sz="16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CO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 smtClean="0">
                          <a:solidFill>
                            <a:srgbClr val="00B050"/>
                          </a:solidFill>
                        </a:rPr>
                        <a:t>Potencias</a:t>
                      </a:r>
                      <a:r>
                        <a:rPr lang="es-CO" sz="2000" dirty="0" smtClean="0"/>
                        <a:t> </a:t>
                      </a:r>
                      <a:r>
                        <a:rPr lang="es-CO" sz="1600" dirty="0" smtClean="0"/>
                        <a:t>donde el primer termino es la base y el segundo el exponente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smtClean="0"/>
                        <a:t>potencia</a:t>
                      </a:r>
                      <a:r>
                        <a:rPr lang="es-CO" sz="1600" baseline="0" dirty="0" smtClean="0"/>
                        <a:t> </a:t>
                      </a:r>
                      <a:r>
                        <a:rPr lang="es-CO" sz="1600" dirty="0" smtClean="0"/>
                        <a:t>= </a:t>
                      </a:r>
                      <a:r>
                        <a:rPr lang="es-CO" sz="1600" dirty="0" err="1" smtClean="0"/>
                        <a:t>Math.pow</a:t>
                      </a:r>
                      <a:r>
                        <a:rPr lang="es-CO" sz="1600" dirty="0" smtClean="0"/>
                        <a:t>(5,</a:t>
                      </a:r>
                      <a:r>
                        <a:rPr lang="es-CO" sz="1600" baseline="0" dirty="0" smtClean="0"/>
                        <a:t> </a:t>
                      </a:r>
                      <a:r>
                        <a:rPr lang="es-CO" sz="1600" dirty="0" smtClean="0"/>
                        <a:t>2);                  # retorna</a:t>
                      </a:r>
                      <a:r>
                        <a:rPr lang="es-CO" sz="1600" baseline="0" dirty="0" smtClean="0"/>
                        <a:t> </a:t>
                      </a:r>
                      <a:r>
                        <a:rPr lang="es-CO" sz="1600" dirty="0" smtClean="0"/>
                        <a:t>= 25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Valor numérico con decimales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086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s-CO" sz="1400" b="1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numerador o denominador debe ser tipo </a:t>
                      </a:r>
                      <a:r>
                        <a:rPr lang="es-CO" sz="1400" b="1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es-CO" sz="1400" b="1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CO" sz="1400" b="1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CO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División Decimal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smtClean="0"/>
                        <a:t>decimal   = </a:t>
                      </a:r>
                      <a:r>
                        <a:rPr lang="es-CO" sz="1600" dirty="0" smtClean="0"/>
                        <a:t>5/2                   </a:t>
                      </a:r>
                      <a:r>
                        <a:rPr lang="es-CO" sz="1600" dirty="0" smtClean="0"/>
                        <a:t># retorna  2.5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 smtClean="0">
                          <a:effectLst/>
                        </a:rPr>
                        <a:t>Retorna el </a:t>
                      </a:r>
                      <a:r>
                        <a:rPr lang="es-CO" sz="1400" b="1" baseline="0" dirty="0" smtClean="0">
                          <a:effectLst/>
                        </a:rPr>
                        <a:t>resultado en decimal de una división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373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endParaRPr lang="es-CO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División entera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entero</a:t>
                      </a:r>
                      <a:r>
                        <a:rPr lang="es-CO" sz="1600" baseline="0" dirty="0" smtClean="0"/>
                        <a:t>  </a:t>
                      </a:r>
                      <a:r>
                        <a:rPr lang="es-CO" sz="1600" dirty="0" smtClean="0"/>
                        <a:t>= 5</a:t>
                      </a:r>
                      <a:r>
                        <a:rPr lang="es-CO" sz="1600" dirty="0" smtClean="0"/>
                        <a:t>//2                     </a:t>
                      </a:r>
                      <a:r>
                        <a:rPr lang="es-CO" sz="1600" dirty="0" smtClean="0"/>
                        <a:t># retorna 2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600" baseline="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 smtClean="0">
                          <a:effectLst/>
                        </a:rPr>
                        <a:t>Retorna la</a:t>
                      </a:r>
                      <a:r>
                        <a:rPr lang="es-CO" sz="1400" b="1" baseline="0" dirty="0" smtClean="0">
                          <a:effectLst/>
                        </a:rPr>
                        <a:t> parte entera de una división entre enteros.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Nota</a:t>
                      </a:r>
                      <a:r>
                        <a:rPr lang="es-CO" sz="16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división por cero dará en tiempo de </a:t>
                      </a:r>
                      <a:r>
                        <a:rPr lang="es-CO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RunTime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Overflow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4339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s-CO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%</a:t>
                      </a:r>
                      <a:endParaRPr lang="es-CO" sz="1800" b="1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División Modular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smtClean="0"/>
                        <a:t>entero</a:t>
                      </a:r>
                      <a:r>
                        <a:rPr lang="es-CO" sz="1400" baseline="0" dirty="0" smtClean="0"/>
                        <a:t>  </a:t>
                      </a:r>
                      <a:r>
                        <a:rPr lang="es-CO" sz="1400" dirty="0" smtClean="0"/>
                        <a:t>= </a:t>
                      </a:r>
                      <a:r>
                        <a:rPr lang="es-CO" sz="1400" dirty="0" smtClean="0"/>
                        <a:t>5 % 2                           </a:t>
                      </a:r>
                      <a:r>
                        <a:rPr lang="es-CO" sz="1400" dirty="0" smtClean="0"/>
                        <a:t>#  retorna  1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b="1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Nota</a:t>
                      </a:r>
                      <a:r>
                        <a:rPr lang="es-CO" sz="16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división por cero dará en tiempo de </a:t>
                      </a:r>
                      <a:r>
                        <a:rPr lang="es-CO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RunTime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Overflow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solo es lógico división entre enteros, para un residuo entero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3189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 smtClean="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s-CO" sz="1800" b="1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Sumas y Restas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Variable =  x + y + z + 9 + 3</a:t>
                      </a:r>
                      <a:endParaRPr lang="es-CO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 smtClean="0">
                          <a:effectLst/>
                        </a:rPr>
                        <a:t>Resultado de las expresión</a:t>
                      </a:r>
                      <a:r>
                        <a:rPr lang="es-CO" sz="1400" b="1" baseline="0" dirty="0" smtClean="0">
                          <a:effectLst/>
                        </a:rPr>
                        <a:t> de la derecha, se almacena en la variable de la izquierda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8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EXPRESIONES RELACIONALES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26752"/>
              </p:ext>
            </p:extLst>
          </p:nvPr>
        </p:nvGraphicFramePr>
        <p:xfrm>
          <a:off x="827049" y="2418937"/>
          <a:ext cx="10515600" cy="3357396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Operador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Significado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Ejemplo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Resultado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menor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 &lt;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true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Es menor o igual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“Ab” &lt;= “ab”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true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1316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mayor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4.5 &gt; 7.1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false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 mayor o igual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‘1A’ &gt;= ‘A1’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false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igual a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“abc” == “ab” + “c”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True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diferente de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 !=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true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s-CO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Negación</a:t>
                      </a:r>
                      <a:endParaRPr lang="es-E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true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False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CO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2584464" y="743239"/>
            <a:ext cx="9447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Las expresiones relacionales se construyen variables</a:t>
            </a:r>
            <a:r>
              <a:rPr lang="es-CO" dirty="0"/>
              <a:t> </a:t>
            </a:r>
            <a:r>
              <a:rPr lang="es-CO" dirty="0" smtClean="0"/>
              <a:t>y/o constantes, el único resultado posible es el retorno de un valor booleano (Verdadero o Falso)</a:t>
            </a:r>
            <a:endParaRPr lang="es-CO" dirty="0"/>
          </a:p>
          <a:p>
            <a:r>
              <a:rPr lang="es-CO" b="1" dirty="0" smtClean="0">
                <a:solidFill>
                  <a:srgbClr val="FF0000"/>
                </a:solidFill>
              </a:rPr>
              <a:t>SINTAXIS</a:t>
            </a:r>
          </a:p>
          <a:p>
            <a:r>
              <a:rPr lang="es-CO" dirty="0" smtClean="0"/>
              <a:t>variable     </a:t>
            </a:r>
            <a:r>
              <a:rPr lang="es-CO" b="1" dirty="0">
                <a:solidFill>
                  <a:srgbClr val="FF0000"/>
                </a:solidFill>
              </a:rPr>
              <a:t>OPERADOR RELACIONAL</a:t>
            </a:r>
            <a:r>
              <a:rPr lang="es-CO" b="1" dirty="0" smtClean="0">
                <a:solidFill>
                  <a:srgbClr val="00B050"/>
                </a:solidFill>
              </a:rPr>
              <a:t> </a:t>
            </a:r>
            <a:r>
              <a:rPr lang="es-CO" dirty="0" smtClean="0"/>
              <a:t>variable</a:t>
            </a:r>
          </a:p>
          <a:p>
            <a:r>
              <a:rPr lang="es-CO" dirty="0" smtClean="0"/>
              <a:t>Constante </a:t>
            </a:r>
            <a:r>
              <a:rPr lang="es-CO" b="1" dirty="0">
                <a:solidFill>
                  <a:srgbClr val="FF0000"/>
                </a:solidFill>
              </a:rPr>
              <a:t>OPERADOR RELACIONAL </a:t>
            </a:r>
            <a:r>
              <a:rPr lang="es-CO" dirty="0" smtClean="0"/>
              <a:t>constante</a:t>
            </a:r>
          </a:p>
          <a:p>
            <a:r>
              <a:rPr lang="es-CO" dirty="0" smtClean="0"/>
              <a:t>Constante </a:t>
            </a:r>
            <a:r>
              <a:rPr lang="es-CO" b="1" dirty="0">
                <a:solidFill>
                  <a:srgbClr val="FF0000"/>
                </a:solidFill>
              </a:rPr>
              <a:t>OPERADOR RELACIONAL </a:t>
            </a:r>
            <a:r>
              <a:rPr lang="es-CO" dirty="0" smtClean="0"/>
              <a:t>variable</a:t>
            </a:r>
            <a:endParaRPr lang="es-CO" dirty="0"/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8950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EXPRESIONES LÓGICAS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584464" y="893935"/>
            <a:ext cx="9447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Las expresiones lógicas se construyen con expresiones relacionales en sus extremos, el único valor que retorna es un valor booleano (Verdadero, Falso).</a:t>
            </a:r>
          </a:p>
          <a:p>
            <a:r>
              <a:rPr lang="es-CO" dirty="0" smtClean="0"/>
              <a:t>Tener presente que p, q son preposiciones, es decir una instrucción de la cuál se espera que su resultado sea Verdadero o Falso, NO existen valores intermedios</a:t>
            </a:r>
          </a:p>
          <a:p>
            <a:endParaRPr lang="es-CO" dirty="0" smtClean="0"/>
          </a:p>
          <a:p>
            <a:r>
              <a:rPr lang="es-CO" b="1" dirty="0" smtClean="0">
                <a:solidFill>
                  <a:srgbClr val="FF0000"/>
                </a:solidFill>
              </a:rPr>
              <a:t>SINTAXIS</a:t>
            </a:r>
            <a:endParaRPr lang="es-CO" b="1" dirty="0">
              <a:solidFill>
                <a:srgbClr val="FF0000"/>
              </a:solidFill>
            </a:endParaRPr>
          </a:p>
          <a:p>
            <a:r>
              <a:rPr lang="es-CO" dirty="0" smtClean="0"/>
              <a:t>Expresión relacional    </a:t>
            </a:r>
            <a:r>
              <a:rPr lang="es-CO" b="1" dirty="0" smtClean="0">
                <a:solidFill>
                  <a:srgbClr val="FF0000"/>
                </a:solidFill>
              </a:rPr>
              <a:t>OPERADOR LÓGICO </a:t>
            </a:r>
            <a:r>
              <a:rPr lang="es-CO" dirty="0"/>
              <a:t>Expresión relacional</a:t>
            </a:r>
            <a:endParaRPr lang="es-CO" dirty="0" smtClean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1879360" y="2973194"/>
          <a:ext cx="8128000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1974087"/>
                <a:gridCol w="20899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 AND 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 OR q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aseline="0" dirty="0" smtClean="0"/>
                        <a:t>p </a:t>
                      </a:r>
                      <a:r>
                        <a:rPr lang="es-CO" b="1" baseline="0" dirty="0" smtClean="0">
                          <a:solidFill>
                            <a:srgbClr val="FF0000"/>
                          </a:solidFill>
                        </a:rPr>
                        <a:t>&amp;&amp;</a:t>
                      </a:r>
                      <a:r>
                        <a:rPr lang="es-CO" baseline="0" dirty="0" smtClean="0"/>
                        <a:t> 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 </a:t>
                      </a:r>
                      <a:r>
                        <a:rPr lang="es-CO" b="1" dirty="0" smtClean="0">
                          <a:solidFill>
                            <a:srgbClr val="FF0000"/>
                          </a:solidFill>
                        </a:rPr>
                        <a:t>||</a:t>
                      </a:r>
                      <a:r>
                        <a:rPr lang="es-CO" baseline="0" dirty="0" smtClean="0"/>
                        <a:t> q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es-CO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s-CO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879360" y="5492874"/>
            <a:ext cx="861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 el  AND  solo es </a:t>
            </a:r>
            <a:r>
              <a:rPr lang="es-CO" b="1" dirty="0" smtClean="0">
                <a:solidFill>
                  <a:srgbClr val="00B050"/>
                </a:solidFill>
              </a:rPr>
              <a:t>Verdadero</a:t>
            </a:r>
            <a:r>
              <a:rPr lang="es-CO" dirty="0" smtClean="0"/>
              <a:t> cuando todas sus expresiones son Verdaderas</a:t>
            </a:r>
          </a:p>
          <a:p>
            <a:r>
              <a:rPr lang="es-CO" dirty="0" smtClean="0"/>
              <a:t>En el OR solo es </a:t>
            </a:r>
            <a:r>
              <a:rPr lang="es-CO" b="1" dirty="0" smtClean="0">
                <a:solidFill>
                  <a:srgbClr val="00B050"/>
                </a:solidFill>
              </a:rPr>
              <a:t>Falso</a:t>
            </a:r>
            <a:r>
              <a:rPr lang="es-CO" dirty="0" smtClean="0">
                <a:solidFill>
                  <a:srgbClr val="00B050"/>
                </a:solidFill>
              </a:rPr>
              <a:t> </a:t>
            </a:r>
            <a:r>
              <a:rPr lang="es-CO" dirty="0" smtClean="0"/>
              <a:t>cuanto todas sus expresiones son Falsas o simplemente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64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VARIABLES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167425" y="1785685"/>
            <a:ext cx="11870028" cy="423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nombres de variables pueden tener letras, números y el símbolo guion bajo _.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Deben empezar por una letra (pueden empezar por ’_’ pero no es recomendable pues es el criterio que usan las rutinas de la biblioteca)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Pueden llevar mayúsculas y minúsculas. El Lenguaje </a:t>
            </a:r>
            <a:r>
              <a:rPr lang="es-CO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es 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sensible entre mayúsculas y minúsculas. 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recomendación es que el código propio como las variables van en minúscula y las constantes en mayúscula, respetando las sintaxis que cada lenguaje reserva para algunos casos como el llamado a las funciones.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ejemplo las palabras reservadas </a:t>
            </a:r>
            <a:r>
              <a:rPr lang="es-CO" b="1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CO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b="1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CO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. .</a:t>
            </a:r>
            <a:r>
              <a:rPr lang="es-CO" b="1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s-CO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s-CO" b="1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s-CO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pueden usarse como nombres de variables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recomienda darle a una variable nombres nemotécnicos; es decir que identifique lo que se almacene en ellas; nombre es nombre, edad es edad.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declaración e inicialización de las variables deben realizasen antes de ser utilizadas; dentro de una función se conocen como (variables locales); si se declaran fuera de una función al iniciar el programa </a:t>
            </a:r>
            <a:r>
              <a:rPr lang="es-CO" b="1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s-CO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consideran variables globales y se pueden utilizar en cualquier parte del programa.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Todas las variables deben contener un valor antes de ser usadas.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14410" y="782975"/>
            <a:ext cx="9182637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Una variable es una dirección de memoria y más claro aún es un espacio de memoria en la R.AM. donde se guardan temporalmente los valores ingresados por el usuario; existen normas que se deben tener en cuenta: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799267" y="6019152"/>
            <a:ext cx="7894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rgbClr val="00B050"/>
                </a:solidFill>
              </a:rPr>
              <a:t>Todas las variables deben tener asociado un único tipo de dato </a:t>
            </a:r>
          </a:p>
          <a:p>
            <a:r>
              <a:rPr lang="es-CO" sz="2000" b="1" dirty="0" smtClean="0">
                <a:solidFill>
                  <a:srgbClr val="00B050"/>
                </a:solidFill>
              </a:rPr>
              <a:t>(</a:t>
            </a:r>
            <a:r>
              <a:rPr lang="es-CO" sz="2000" b="1" dirty="0" err="1" smtClean="0">
                <a:solidFill>
                  <a:srgbClr val="00B050"/>
                </a:solidFill>
              </a:rPr>
              <a:t>int</a:t>
            </a:r>
            <a:r>
              <a:rPr lang="es-CO" sz="2000" b="1" dirty="0" smtClean="0">
                <a:solidFill>
                  <a:srgbClr val="00B050"/>
                </a:solidFill>
              </a:rPr>
              <a:t>, </a:t>
            </a:r>
            <a:r>
              <a:rPr lang="es-CO" sz="2000" b="1" dirty="0" err="1" smtClean="0">
                <a:solidFill>
                  <a:srgbClr val="00B050"/>
                </a:solidFill>
              </a:rPr>
              <a:t>float</a:t>
            </a:r>
            <a:r>
              <a:rPr lang="es-CO" sz="2000" b="1" dirty="0" smtClean="0">
                <a:solidFill>
                  <a:srgbClr val="00B050"/>
                </a:solidFill>
              </a:rPr>
              <a:t>, doublé, </a:t>
            </a:r>
            <a:r>
              <a:rPr lang="es-CO" sz="2000" b="1" dirty="0" err="1" smtClean="0">
                <a:solidFill>
                  <a:srgbClr val="00B050"/>
                </a:solidFill>
              </a:rPr>
              <a:t>boolean</a:t>
            </a:r>
            <a:r>
              <a:rPr lang="es-CO" sz="2000" b="1" dirty="0" smtClean="0">
                <a:solidFill>
                  <a:srgbClr val="00B050"/>
                </a:solidFill>
              </a:rPr>
              <a:t>, </a:t>
            </a:r>
            <a:r>
              <a:rPr lang="es-CO" sz="2000" b="1" dirty="0" err="1" smtClean="0">
                <a:solidFill>
                  <a:srgbClr val="00B050"/>
                </a:solidFill>
              </a:rPr>
              <a:t>char</a:t>
            </a:r>
            <a:r>
              <a:rPr lang="es-CO" sz="2000" b="1" dirty="0" smtClean="0">
                <a:solidFill>
                  <a:srgbClr val="00B050"/>
                </a:solidFill>
              </a:rPr>
              <a:t>)</a:t>
            </a:r>
            <a:endParaRPr lang="es-CO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TIPOS DE DATOS EN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067" y="804819"/>
            <a:ext cx="5158594" cy="596126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5909" y="1532586"/>
            <a:ext cx="43015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rgbClr val="00B0F0"/>
                </a:solidFill>
              </a:rPr>
              <a:t>Un tipo de dato </a:t>
            </a:r>
            <a:r>
              <a:rPr lang="es-CO" dirty="0" smtClean="0"/>
              <a:t>es el rango </a:t>
            </a:r>
            <a:r>
              <a:rPr lang="es-CO" b="1" dirty="0" smtClean="0">
                <a:solidFill>
                  <a:srgbClr val="00B050"/>
                </a:solidFill>
              </a:rPr>
              <a:t>(inferior y superior</a:t>
            </a:r>
            <a:r>
              <a:rPr lang="es-CO" dirty="0" smtClean="0"/>
              <a:t>) de valores permitidos para almacenar en una variable, de lo contrario se presenta un OVERFLOW y el programa lanza una excepción que debe ser controlada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26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TIPOS DE DATOS PRIMITIVOS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EN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4511" y="1495628"/>
            <a:ext cx="1168132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70C0"/>
                </a:solidFill>
              </a:rPr>
              <a:t>b</a:t>
            </a:r>
            <a:r>
              <a:rPr lang="es-ES" sz="2000" b="1" dirty="0" smtClean="0">
                <a:solidFill>
                  <a:srgbClr val="0070C0"/>
                </a:solidFill>
              </a:rPr>
              <a:t>yte:</a:t>
            </a:r>
            <a:r>
              <a:rPr lang="es-ES" dirty="0" smtClean="0"/>
              <a:t> Representa </a:t>
            </a:r>
            <a:r>
              <a:rPr lang="es-ES" dirty="0"/>
              <a:t>un tipo de dato de 8 bits con signo. De tal manera que puede almacenar los valores numéricos de -128 a </a:t>
            </a:r>
            <a:r>
              <a:rPr lang="es-ES" dirty="0" smtClean="0"/>
              <a:t>  </a:t>
            </a:r>
          </a:p>
          <a:p>
            <a:r>
              <a:rPr lang="es-ES" dirty="0"/>
              <a:t> </a:t>
            </a:r>
            <a:r>
              <a:rPr lang="es-ES" dirty="0" smtClean="0"/>
              <a:t>         127 </a:t>
            </a:r>
            <a:r>
              <a:rPr lang="es-ES" dirty="0"/>
              <a:t>(ambos inclusive</a:t>
            </a:r>
            <a:r>
              <a:rPr lang="es-ES" dirty="0" smtClean="0"/>
              <a:t>).</a:t>
            </a:r>
          </a:p>
          <a:p>
            <a:endParaRPr lang="es-ES" dirty="0"/>
          </a:p>
          <a:p>
            <a:r>
              <a:rPr lang="es-ES" sz="2000" b="1" dirty="0">
                <a:solidFill>
                  <a:srgbClr val="0070C0"/>
                </a:solidFill>
              </a:rPr>
              <a:t>short</a:t>
            </a:r>
            <a:r>
              <a:rPr lang="es-ES" dirty="0" smtClean="0"/>
              <a:t>: Representa </a:t>
            </a:r>
            <a:r>
              <a:rPr lang="es-ES" dirty="0"/>
              <a:t>un tipo de dato de 16 bits con signo. De esta manera almacena valores numéricos de -32.768 a 32.767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sz="2000" b="1" dirty="0" err="1" smtClean="0">
                <a:solidFill>
                  <a:srgbClr val="0070C0"/>
                </a:solidFill>
              </a:rPr>
              <a:t>int</a:t>
            </a:r>
            <a:r>
              <a:rPr lang="es-ES" dirty="0" smtClean="0"/>
              <a:t>: Es </a:t>
            </a:r>
            <a:r>
              <a:rPr lang="es-ES" dirty="0"/>
              <a:t>un tipo de dato de 32 bits con signo para almacenar valores numéricos. Cuyo valor mínimo es -2</a:t>
            </a:r>
            <a:r>
              <a:rPr lang="es-ES" baseline="30000" dirty="0"/>
              <a:t>31</a:t>
            </a:r>
            <a:r>
              <a:rPr lang="es-ES" dirty="0"/>
              <a:t> y el valor máximo </a:t>
            </a:r>
            <a:endParaRPr lang="es-ES" dirty="0" smtClean="0"/>
          </a:p>
          <a:p>
            <a:r>
              <a:rPr lang="es-ES" dirty="0"/>
              <a:t> </a:t>
            </a:r>
            <a:r>
              <a:rPr lang="es-ES" dirty="0" smtClean="0"/>
              <a:t>      2</a:t>
            </a:r>
            <a:r>
              <a:rPr lang="es-ES" baseline="30000" dirty="0" smtClean="0"/>
              <a:t>31</a:t>
            </a:r>
            <a:r>
              <a:rPr lang="es-ES" dirty="0" smtClean="0"/>
              <a:t>-1</a:t>
            </a:r>
            <a:r>
              <a:rPr lang="es-ES" dirty="0"/>
              <a:t>.</a:t>
            </a:r>
          </a:p>
          <a:p>
            <a:r>
              <a:rPr lang="es-ES" sz="2000" b="1" dirty="0" err="1">
                <a:solidFill>
                  <a:srgbClr val="0070C0"/>
                </a:solidFill>
              </a:rPr>
              <a:t>long</a:t>
            </a:r>
            <a:r>
              <a:rPr lang="es-ES" dirty="0" smtClean="0"/>
              <a:t>: Es </a:t>
            </a:r>
            <a:r>
              <a:rPr lang="es-ES" dirty="0"/>
              <a:t>un tipo de dato de 64 bits con signo que almacena valores numéricos entre -2</a:t>
            </a:r>
            <a:r>
              <a:rPr lang="es-ES" baseline="30000" dirty="0"/>
              <a:t>63</a:t>
            </a:r>
            <a:r>
              <a:rPr lang="es-ES" dirty="0"/>
              <a:t> a </a:t>
            </a:r>
            <a:r>
              <a:rPr lang="es-ES" dirty="0" smtClean="0"/>
              <a:t>2</a:t>
            </a:r>
            <a:r>
              <a:rPr lang="es-ES" baseline="30000" dirty="0" smtClean="0"/>
              <a:t>63</a:t>
            </a:r>
            <a:r>
              <a:rPr lang="es-ES" dirty="0" smtClean="0"/>
              <a:t>-1</a:t>
            </a:r>
          </a:p>
          <a:p>
            <a:endParaRPr lang="es-ES" dirty="0"/>
          </a:p>
          <a:p>
            <a:r>
              <a:rPr lang="es-ES" sz="2000" b="1" dirty="0" err="1">
                <a:solidFill>
                  <a:srgbClr val="0070C0"/>
                </a:solidFill>
              </a:rPr>
              <a:t>float</a:t>
            </a:r>
            <a:r>
              <a:rPr lang="es-ES" dirty="0" smtClean="0"/>
              <a:t>: Es </a:t>
            </a:r>
            <a:r>
              <a:rPr lang="es-ES" dirty="0"/>
              <a:t>un tipo dato para almacenar números en coma flotante con precisión simple de 32 bits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sz="2000" b="1" dirty="0" err="1">
                <a:solidFill>
                  <a:srgbClr val="0070C0"/>
                </a:solidFill>
              </a:rPr>
              <a:t>d</a:t>
            </a:r>
            <a:r>
              <a:rPr lang="es-ES" sz="2000" b="1" dirty="0" err="1" smtClean="0">
                <a:solidFill>
                  <a:srgbClr val="0070C0"/>
                </a:solidFill>
              </a:rPr>
              <a:t>ouble</a:t>
            </a:r>
            <a:r>
              <a:rPr lang="es-ES" sz="2000" b="1" dirty="0" smtClean="0">
                <a:solidFill>
                  <a:srgbClr val="0070C0"/>
                </a:solidFill>
              </a:rPr>
              <a:t>: </a:t>
            </a:r>
            <a:r>
              <a:rPr lang="es-ES" dirty="0" smtClean="0"/>
              <a:t>Es </a:t>
            </a:r>
            <a:r>
              <a:rPr lang="es-ES" dirty="0"/>
              <a:t>un tipo de dato para almacenar números en coma flotante con doble precisión de 64 bits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sz="2000" b="1" dirty="0" err="1">
                <a:solidFill>
                  <a:srgbClr val="0070C0"/>
                </a:solidFill>
              </a:rPr>
              <a:t>b</a:t>
            </a:r>
            <a:r>
              <a:rPr lang="es-ES" sz="2000" b="1" dirty="0" err="1" smtClean="0">
                <a:solidFill>
                  <a:srgbClr val="0070C0"/>
                </a:solidFill>
              </a:rPr>
              <a:t>oolean</a:t>
            </a:r>
            <a:r>
              <a:rPr lang="es-ES" sz="2000" b="1" dirty="0" smtClean="0">
                <a:solidFill>
                  <a:srgbClr val="0070C0"/>
                </a:solidFill>
              </a:rPr>
              <a:t>: </a:t>
            </a:r>
            <a:r>
              <a:rPr lang="es-ES" dirty="0" smtClean="0"/>
              <a:t>Sirve </a:t>
            </a:r>
            <a:r>
              <a:rPr lang="es-ES" dirty="0"/>
              <a:t>para definir tipos de datos booleanos. Es decir, aquellos que tienen un valor de true o false. Ocupa 1 bit de información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sz="2000" b="1" dirty="0" smtClean="0">
                <a:solidFill>
                  <a:srgbClr val="0070C0"/>
                </a:solidFill>
              </a:rPr>
              <a:t>                     </a:t>
            </a:r>
            <a:r>
              <a:rPr lang="es-ES" sz="2000" b="1" dirty="0" err="1" smtClean="0">
                <a:solidFill>
                  <a:srgbClr val="0070C0"/>
                </a:solidFill>
              </a:rPr>
              <a:t>char</a:t>
            </a:r>
            <a:r>
              <a:rPr lang="es-ES" sz="2000" b="1" dirty="0" smtClean="0">
                <a:solidFill>
                  <a:srgbClr val="0070C0"/>
                </a:solidFill>
              </a:rPr>
              <a:t>: </a:t>
            </a:r>
            <a:r>
              <a:rPr lang="es-ES" dirty="0" smtClean="0"/>
              <a:t>Es </a:t>
            </a:r>
            <a:r>
              <a:rPr lang="es-ES" dirty="0"/>
              <a:t>un tipo de datos que representa a un carácter Unicode sencillo de 16 bits.</a:t>
            </a:r>
          </a:p>
          <a:p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2663688" y="907625"/>
            <a:ext cx="8025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importante saber que estos son tipos de datos del lenguaje y que no representan objetos. Cosa que sí sucede con el resto de elementos del lenguaje </a:t>
            </a:r>
            <a:r>
              <a:rPr lang="es-ES" dirty="0">
                <a:hlinkClick r:id="rId3"/>
              </a:rPr>
              <a:t>Java</a:t>
            </a:r>
            <a:r>
              <a:rPr lang="es-ES" dirty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58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5855</TotalTime>
  <Words>1773</Words>
  <Application>Microsoft Office PowerPoint</Application>
  <PresentationFormat>Panorámica</PresentationFormat>
  <Paragraphs>303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Calabri</vt:lpstr>
      <vt:lpstr>Calibri</vt:lpstr>
      <vt:lpstr>Calibri Light</vt:lpstr>
      <vt:lpstr>Symbol</vt:lpstr>
      <vt:lpstr>Times New Roman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292</cp:revision>
  <dcterms:created xsi:type="dcterms:W3CDTF">2021-04-09T13:53:49Z</dcterms:created>
  <dcterms:modified xsi:type="dcterms:W3CDTF">2022-10-15T14:25:51Z</dcterms:modified>
</cp:coreProperties>
</file>