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4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81" r:id="rId10"/>
    <p:sldId id="376" r:id="rId11"/>
    <p:sldId id="377" r:id="rId12"/>
    <p:sldId id="378" r:id="rId13"/>
    <p:sldId id="379" r:id="rId14"/>
    <p:sldId id="382" r:id="rId15"/>
    <p:sldId id="385" r:id="rId16"/>
    <p:sldId id="383" r:id="rId17"/>
    <p:sldId id="386" r:id="rId18"/>
    <p:sldId id="384" r:id="rId19"/>
    <p:sldId id="360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9/08/2022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9/08/2022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9/08/2022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9/08/2022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9/08/2022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9/08/2022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9/08/2022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9/08/2022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9/08/2022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9/08/2022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ktok.com/@promobot.robots?is_from_webapp=1&amp;sender_device=pc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iso-21500.es/sites/default/files/ficheros_guia_iso21500/g_iso21500_rsk_c01_v01_el_caso_del_aeropuerto_de_denver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.org/portal/web/guest/hom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omputer.org/portal/web/swebok/htmlforma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.org/portal/web/guest/hom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omputer.org/portal/web/swebok/htmlforma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0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INGENIERÍA DEL SOFTWARE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INGENIERÍA DEL SOFTWARE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="" xmlns:a16="http://schemas.microsoft.com/office/drawing/2014/main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927534" y="5273142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="" xmlns:a16="http://schemas.microsoft.com/office/drawing/2014/main" id="{F6E59D80-076C-4696-A8CA-B30D77AEDCFC}"/>
              </a:ext>
            </a:extLst>
          </p:cNvPr>
          <p:cNvGrpSpPr/>
          <p:nvPr/>
        </p:nvGrpSpPr>
        <p:grpSpPr>
          <a:xfrm flipH="1">
            <a:off x="431717" y="5095128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="" xmlns:a16="http://schemas.microsoft.com/office/drawing/2014/main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="" xmlns:a16="http://schemas.microsoft.com/office/drawing/2014/main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="" xmlns:a16="http://schemas.microsoft.com/office/drawing/2014/main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="" xmlns:a16="http://schemas.microsoft.com/office/drawing/2014/main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="" xmlns:a16="http://schemas.microsoft.com/office/drawing/2014/main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="" xmlns:a16="http://schemas.microsoft.com/office/drawing/2014/main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="" xmlns:a16="http://schemas.microsoft.com/office/drawing/2014/main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="" xmlns:a16="http://schemas.microsoft.com/office/drawing/2014/main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="" xmlns:a16="http://schemas.microsoft.com/office/drawing/2014/main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="" xmlns:a16="http://schemas.microsoft.com/office/drawing/2014/main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="" xmlns:a16="http://schemas.microsoft.com/office/drawing/2014/main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="" xmlns:a16="http://schemas.microsoft.com/office/drawing/2014/main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="" xmlns:a16="http://schemas.microsoft.com/office/drawing/2014/main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="" xmlns:a16="http://schemas.microsoft.com/office/drawing/2014/main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="" xmlns:a16="http://schemas.microsoft.com/office/drawing/2014/main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="" xmlns:a16="http://schemas.microsoft.com/office/drawing/2014/main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="" xmlns:a16="http://schemas.microsoft.com/office/drawing/2014/main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="" xmlns:a16="http://schemas.microsoft.com/office/drawing/2014/main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="" xmlns:a16="http://schemas.microsoft.com/office/drawing/2014/main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="" xmlns:a16="http://schemas.microsoft.com/office/drawing/2014/main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="" xmlns:a16="http://schemas.microsoft.com/office/drawing/2014/main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="" xmlns:a16="http://schemas.microsoft.com/office/drawing/2014/main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="" xmlns:a16="http://schemas.microsoft.com/office/drawing/2014/main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="" xmlns:a16="http://schemas.microsoft.com/office/drawing/2014/main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="" xmlns:a16="http://schemas.microsoft.com/office/drawing/2014/main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="" xmlns:a16="http://schemas.microsoft.com/office/drawing/2014/main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="" xmlns:a16="http://schemas.microsoft.com/office/drawing/2014/main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781637" y="0"/>
            <a:ext cx="3152564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sz="4000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4215685" y="57700"/>
            <a:ext cx="4687015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chemeClr val="bg1"/>
                </a:solidFill>
              </a:rPr>
              <a:t>INGENIERÍA DE SOFTWARE</a:t>
            </a:r>
            <a:endParaRPr lang="es-ES" sz="3200" b="1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936" y="998845"/>
            <a:ext cx="7667151" cy="48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781637" y="115401"/>
            <a:ext cx="5235363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smtClean="0">
                <a:solidFill>
                  <a:schemeClr val="bg1"/>
                </a:solidFill>
              </a:rPr>
              <a:t>DESCRIPCIONES FUNDAMENTALES</a:t>
            </a:r>
            <a:endParaRPr lang="es-ES" sz="2800" b="1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887" y="946944"/>
            <a:ext cx="8550566" cy="545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2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781637" y="115401"/>
            <a:ext cx="5235363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smtClean="0">
                <a:solidFill>
                  <a:schemeClr val="bg1"/>
                </a:solidFill>
              </a:rPr>
              <a:t>DESCRIPCIONES FUNDAMENTALES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39701" y="4119663"/>
            <a:ext cx="11849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Pasar </a:t>
            </a:r>
            <a:r>
              <a:rPr lang="es-CO" sz="2000" dirty="0"/>
              <a:t>directamente de R a </a:t>
            </a:r>
            <a:r>
              <a:rPr lang="es-CO" sz="2000" b="1" dirty="0">
                <a:solidFill>
                  <a:srgbClr val="FF0000"/>
                </a:solidFill>
              </a:rPr>
              <a:t>P</a:t>
            </a:r>
            <a:r>
              <a:rPr lang="es-CO" sz="2000" dirty="0"/>
              <a:t>, se hace demasiado complejo y </a:t>
            </a:r>
            <a:r>
              <a:rPr lang="es-CO" sz="2000" dirty="0" smtClean="0"/>
              <a:t>largo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Pasar por </a:t>
            </a:r>
            <a:r>
              <a:rPr lang="es-CO" sz="2000" b="1" dirty="0" smtClean="0">
                <a:solidFill>
                  <a:srgbClr val="002060"/>
                </a:solidFill>
              </a:rPr>
              <a:t>S y D </a:t>
            </a:r>
            <a:r>
              <a:rPr lang="es-CO" sz="2000" dirty="0" smtClean="0"/>
              <a:t>NO alarga los plazos de desarrollo, sino que por el contrario los reduce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Documentamos y verificamos por cada descripción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Verificar que </a:t>
            </a:r>
            <a:r>
              <a:rPr lang="es-CO" sz="2000" b="1" dirty="0" smtClean="0">
                <a:solidFill>
                  <a:srgbClr val="FF0000"/>
                </a:solidFill>
              </a:rPr>
              <a:t>P</a:t>
            </a:r>
            <a:r>
              <a:rPr lang="es-CO" sz="2000" dirty="0" smtClean="0"/>
              <a:t> es una implementación correcta de la </a:t>
            </a:r>
            <a:r>
              <a:rPr lang="es-CO" sz="2000" b="1" dirty="0" smtClean="0">
                <a:solidFill>
                  <a:srgbClr val="00B050"/>
                </a:solidFill>
              </a:rPr>
              <a:t>S</a:t>
            </a:r>
            <a:r>
              <a:rPr lang="es-CO" sz="2000" dirty="0" smtClean="0"/>
              <a:t>, verificar que</a:t>
            </a:r>
            <a:r>
              <a:rPr lang="es-CO" sz="2000" b="1" dirty="0">
                <a:solidFill>
                  <a:srgbClr val="00B050"/>
                </a:solidFill>
              </a:rPr>
              <a:t> </a:t>
            </a:r>
            <a:r>
              <a:rPr lang="es-CO" sz="2000" b="1" dirty="0" smtClean="0">
                <a:solidFill>
                  <a:srgbClr val="FF0000"/>
                </a:solidFill>
              </a:rPr>
              <a:t>P</a:t>
            </a:r>
            <a:r>
              <a:rPr lang="es-CO" sz="2000" dirty="0" smtClean="0"/>
              <a:t> es una Implementación correcta de </a:t>
            </a:r>
            <a:r>
              <a:rPr lang="es-CO" sz="2000" b="1" dirty="0" smtClean="0">
                <a:solidFill>
                  <a:srgbClr val="00B050"/>
                </a:solidFill>
              </a:rPr>
              <a:t>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Verificar que S es una descripción apropiada de R</a:t>
            </a:r>
            <a:r>
              <a:rPr lang="es-CO" sz="2000" dirty="0"/>
              <a:t> </a:t>
            </a:r>
            <a:endParaRPr lang="es-CO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/>
              <a:t>Verificar que el mismo R comprobar que el requerimiento del usuario y cliente sea el que el realmente quiere</a:t>
            </a:r>
            <a:endParaRPr lang="es-CO" sz="2000" b="1" dirty="0" smtClean="0">
              <a:solidFill>
                <a:srgbClr val="00B05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02" y="713454"/>
            <a:ext cx="6360641" cy="320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781637" y="115401"/>
            <a:ext cx="5235363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smtClean="0">
                <a:solidFill>
                  <a:schemeClr val="bg1"/>
                </a:solidFill>
              </a:rPr>
              <a:t>DESCRIPCIONES FUNDAMENTALES</a:t>
            </a:r>
            <a:endParaRPr lang="es-ES" sz="2800" b="1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02" y="796837"/>
            <a:ext cx="8121998" cy="50648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637" y="5738581"/>
            <a:ext cx="5921214" cy="104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984773" y="86442"/>
            <a:ext cx="5235363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>
                <a:solidFill>
                  <a:schemeClr val="bg1"/>
                </a:solidFill>
              </a:rPr>
              <a:t>EXITOS POR APLICAR </a:t>
            </a:r>
            <a:r>
              <a:rPr lang="es-ES" sz="2800" b="1" dirty="0" smtClean="0">
                <a:solidFill>
                  <a:schemeClr val="bg1"/>
                </a:solidFill>
              </a:rPr>
              <a:t>I.S</a:t>
            </a:r>
            <a:endParaRPr lang="es-E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937" y="767262"/>
            <a:ext cx="6334764" cy="407886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005" y="4784996"/>
            <a:ext cx="6566900" cy="54251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374" y="5327509"/>
            <a:ext cx="6568281" cy="136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984773" y="86442"/>
            <a:ext cx="5235363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>
                <a:solidFill>
                  <a:schemeClr val="bg1"/>
                </a:solidFill>
              </a:rPr>
              <a:t>EXITOS POR APLICAR </a:t>
            </a:r>
            <a:r>
              <a:rPr lang="es-ES" sz="2800" b="1" dirty="0" smtClean="0">
                <a:solidFill>
                  <a:schemeClr val="bg1"/>
                </a:solidFill>
              </a:rPr>
              <a:t>I.S</a:t>
            </a:r>
            <a:endParaRPr lang="es-E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02" y="1049232"/>
            <a:ext cx="8475159" cy="48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781637" y="115401"/>
            <a:ext cx="5235363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>
                <a:solidFill>
                  <a:schemeClr val="bg1"/>
                </a:solidFill>
              </a:rPr>
              <a:t>FRACASOS POR NO APLICAR I.S.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02" y="812354"/>
            <a:ext cx="8115637" cy="468052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67595" y="5492874"/>
            <a:ext cx="8801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https://ingenieriadesoftware.es/grandes-errores-historia-software-informatico/</a:t>
            </a:r>
          </a:p>
          <a:p>
            <a:r>
              <a:rPr lang="es-CO" sz="2000" dirty="0" smtClean="0"/>
              <a:t>https</a:t>
            </a:r>
            <a:r>
              <a:rPr lang="es-CO" sz="2000" dirty="0"/>
              <a:t>://en.wikipedia.org/wiki/List_of_software_bugs</a:t>
            </a:r>
          </a:p>
        </p:txBody>
      </p:sp>
    </p:spTree>
    <p:extLst>
      <p:ext uri="{BB962C8B-B14F-4D97-AF65-F5344CB8AC3E}">
        <p14:creationId xmlns:p14="http://schemas.microsoft.com/office/powerpoint/2010/main" val="13173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781637" y="115401"/>
            <a:ext cx="5235363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>
                <a:solidFill>
                  <a:schemeClr val="bg1"/>
                </a:solidFill>
              </a:rPr>
              <a:t>FRACASOS POR NO APLICAR I.S.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67595" y="5492874"/>
            <a:ext cx="8801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https://ingenieriadesoftware.es/grandes-errores-historia-software-informatico/</a:t>
            </a:r>
          </a:p>
          <a:p>
            <a:r>
              <a:rPr lang="es-CO" sz="2000" dirty="0" smtClean="0"/>
              <a:t>https</a:t>
            </a:r>
            <a:r>
              <a:rPr lang="es-CO" sz="2000" dirty="0"/>
              <a:t>://en.wikipedia.org/wiki/List_of_software_bugs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936" y="889430"/>
            <a:ext cx="6964188" cy="472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4848437" y="90001"/>
            <a:ext cx="2517563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smtClean="0">
                <a:solidFill>
                  <a:schemeClr val="bg1"/>
                </a:solidFill>
              </a:rPr>
              <a:t>BIBLIOGRAFIA</a:t>
            </a:r>
            <a:endParaRPr lang="es-ES" sz="2800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902" y="830174"/>
            <a:ext cx="7495004" cy="59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 rot="20603683">
            <a:off x="3349961" y="2967335"/>
            <a:ext cx="549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MUCHAS GRACIAS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79400" y="1599942"/>
            <a:ext cx="11417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Saludos compañeros, este es el link del perfil en </a:t>
            </a:r>
            <a:r>
              <a:rPr lang="es-ES" dirty="0" err="1"/>
              <a:t>tiktok</a:t>
            </a:r>
            <a:r>
              <a:rPr lang="es-ES" dirty="0"/>
              <a:t>: </a:t>
            </a:r>
            <a:r>
              <a:rPr lang="es-ES" u="sng" dirty="0">
                <a:hlinkClick r:id="rId3"/>
              </a:rPr>
              <a:t>https://www.tiktok.com/@promobot.robots?is_from_webapp=1&amp;sender_device=pc</a:t>
            </a:r>
            <a:endParaRPr lang="es-ES" dirty="0"/>
          </a:p>
          <a:p>
            <a:r>
              <a:rPr lang="es-ES" dirty="0" err="1"/>
              <a:t>Promobot</a:t>
            </a:r>
            <a:endParaRPr lang="es-ES" dirty="0"/>
          </a:p>
          <a:p>
            <a:r>
              <a:rPr lang="es-ES" dirty="0" err="1"/>
              <a:t>Ivan</a:t>
            </a:r>
            <a:r>
              <a:rPr lang="es-ES" dirty="0"/>
              <a:t> Torrijos</a:t>
            </a:r>
          </a:p>
          <a:p>
            <a:r>
              <a:rPr lang="es-ES" dirty="0"/>
              <a:t>20:39</a:t>
            </a:r>
          </a:p>
          <a:p>
            <a:r>
              <a:rPr lang="es-ES" u="sng" dirty="0">
                <a:hlinkClick r:id="rId4"/>
              </a:rPr>
              <a:t>http://www.iso-21500.es/sites/default/files/ficheros_guia_iso21500/g_iso21500_rsk_c01_v01_el_caso_del_aeropuerto_de_denver.pdf</a:t>
            </a: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440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781637" y="0"/>
            <a:ext cx="3152564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sz="4000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4228385" y="155104"/>
            <a:ext cx="3328115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bg1"/>
                </a:solidFill>
              </a:rPr>
              <a:t>SWEBOK - IEEE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98" y="1806600"/>
            <a:ext cx="806138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781637" y="0"/>
            <a:ext cx="3152564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sz="4000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4228385" y="155104"/>
            <a:ext cx="3328115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bg1"/>
                </a:solidFill>
              </a:rPr>
              <a:t>SWEBOK - IEEE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173" y="896003"/>
            <a:ext cx="6180392" cy="331236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574675" y="4429671"/>
            <a:ext cx="1086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IEEE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/>
              <a:t>corresponde a las </a:t>
            </a:r>
            <a:r>
              <a:rPr lang="es-ES" sz="2400" b="1" dirty="0"/>
              <a:t>siglas</a:t>
            </a:r>
            <a:r>
              <a:rPr lang="es-ES" sz="2400" dirty="0"/>
              <a:t> de </a:t>
            </a:r>
            <a:r>
              <a:rPr lang="es-ES" sz="2400" b="1" dirty="0" err="1">
                <a:solidFill>
                  <a:srgbClr val="002060"/>
                </a:solidFill>
              </a:rPr>
              <a:t>The</a:t>
            </a:r>
            <a:r>
              <a:rPr lang="es-ES" sz="2400" b="1" dirty="0">
                <a:solidFill>
                  <a:srgbClr val="002060"/>
                </a:solidFill>
              </a:rPr>
              <a:t> </a:t>
            </a:r>
            <a:r>
              <a:rPr lang="es-ES" sz="2400" b="1" dirty="0" err="1">
                <a:solidFill>
                  <a:srgbClr val="002060"/>
                </a:solidFill>
              </a:rPr>
              <a:t>Institute</a:t>
            </a:r>
            <a:r>
              <a:rPr lang="es-ES" sz="2400" b="1" dirty="0">
                <a:solidFill>
                  <a:srgbClr val="002060"/>
                </a:solidFill>
              </a:rPr>
              <a:t> of </a:t>
            </a:r>
            <a:r>
              <a:rPr lang="es-ES" sz="2400" b="1" dirty="0" err="1">
                <a:solidFill>
                  <a:srgbClr val="002060"/>
                </a:solidFill>
              </a:rPr>
              <a:t>Electrical</a:t>
            </a:r>
            <a:r>
              <a:rPr lang="es-ES" sz="2400" b="1" dirty="0">
                <a:solidFill>
                  <a:srgbClr val="002060"/>
                </a:solidFill>
              </a:rPr>
              <a:t> and </a:t>
            </a:r>
            <a:r>
              <a:rPr lang="es-ES" sz="2400" b="1" dirty="0" err="1">
                <a:solidFill>
                  <a:srgbClr val="002060"/>
                </a:solidFill>
              </a:rPr>
              <a:t>Electronics</a:t>
            </a:r>
            <a:r>
              <a:rPr lang="es-ES" sz="2400" b="1" dirty="0">
                <a:solidFill>
                  <a:srgbClr val="002060"/>
                </a:solidFill>
              </a:rPr>
              <a:t> </a:t>
            </a:r>
            <a:r>
              <a:rPr lang="es-ES" sz="2400" b="1" dirty="0" err="1">
                <a:solidFill>
                  <a:srgbClr val="002060"/>
                </a:solidFill>
              </a:rPr>
              <a:t>Engineers</a:t>
            </a:r>
            <a:r>
              <a:rPr lang="es-ES" sz="2400" dirty="0"/>
              <a:t>, </a:t>
            </a:r>
            <a:r>
              <a:rPr lang="es-ES" sz="2400" dirty="0" smtClean="0"/>
              <a:t> el </a:t>
            </a:r>
            <a:r>
              <a:rPr lang="es-ES" sz="2400" dirty="0"/>
              <a:t>Instituto de Ingenieros Eléctricos y Electrónicos, una asociación técnico-profesional mundial </a:t>
            </a:r>
            <a:r>
              <a:rPr lang="es-ES" sz="2400" dirty="0" smtClean="0"/>
              <a:t>dedicada </a:t>
            </a:r>
            <a:r>
              <a:rPr lang="es-ES" sz="2400" dirty="0"/>
              <a:t>a la </a:t>
            </a:r>
            <a:r>
              <a:rPr lang="es-ES" sz="2400" dirty="0" smtClean="0"/>
              <a:t>estandarización de productos</a:t>
            </a:r>
            <a:r>
              <a:rPr lang="es-CO" sz="2400" dirty="0" smtClean="0"/>
              <a:t>  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5592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781637" y="0"/>
            <a:ext cx="3152564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sz="4000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4228385" y="155104"/>
            <a:ext cx="3328115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bg1"/>
                </a:solidFill>
              </a:rPr>
              <a:t>SWEBOK - IEEE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01302" y="1473986"/>
            <a:ext cx="1025559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 smtClean="0">
                <a:solidFill>
                  <a:srgbClr val="FF0000"/>
                </a:solidFill>
              </a:rPr>
              <a:t>SWEBOK</a:t>
            </a:r>
            <a:r>
              <a:rPr lang="es-ES" sz="2000" b="1" dirty="0" smtClean="0"/>
              <a:t>: </a:t>
            </a:r>
            <a:r>
              <a:rPr lang="es-ES" sz="2000" dirty="0"/>
              <a:t>(Software </a:t>
            </a:r>
            <a:r>
              <a:rPr lang="es-ES" sz="2000" dirty="0" err="1"/>
              <a:t>Engineering</a:t>
            </a:r>
            <a:r>
              <a:rPr lang="es-ES" sz="2000" dirty="0"/>
              <a:t> </a:t>
            </a:r>
            <a:r>
              <a:rPr lang="es-ES" sz="2000" dirty="0" err="1"/>
              <a:t>Body</a:t>
            </a:r>
            <a:r>
              <a:rPr lang="es-ES" sz="2000" dirty="0"/>
              <a:t> of </a:t>
            </a:r>
            <a:r>
              <a:rPr lang="es-ES" sz="2400" dirty="0" err="1"/>
              <a:t>Knowledge</a:t>
            </a:r>
            <a:r>
              <a:rPr lang="es-ES" sz="2000" dirty="0"/>
              <a:t>) es una guía que </a:t>
            </a:r>
            <a:r>
              <a:rPr lang="es-ES" sz="2000" b="1" dirty="0"/>
              <a:t>describe el conocimiento que existe de la disciplina de la ingeniería del software</a:t>
            </a:r>
            <a:r>
              <a:rPr lang="es-ES" sz="2000" dirty="0"/>
              <a:t>. Comenzó a elaborarse en 1998, liderado por la </a:t>
            </a:r>
            <a:r>
              <a:rPr lang="es-ES" sz="2000" dirty="0">
                <a:hlinkClick r:id="rId3"/>
              </a:rPr>
              <a:t>IEEE </a:t>
            </a:r>
            <a:r>
              <a:rPr lang="es-ES" sz="2000" dirty="0" err="1">
                <a:hlinkClick r:id="rId3"/>
              </a:rPr>
              <a:t>Computer</a:t>
            </a:r>
            <a:r>
              <a:rPr lang="es-ES" sz="2000" dirty="0">
                <a:hlinkClick r:id="rId3"/>
              </a:rPr>
              <a:t> </a:t>
            </a:r>
            <a:r>
              <a:rPr lang="es-ES" sz="2000" dirty="0" err="1">
                <a:hlinkClick r:id="rId3"/>
              </a:rPr>
              <a:t>Society</a:t>
            </a:r>
            <a:r>
              <a:rPr lang="es-ES" sz="2000" dirty="0"/>
              <a:t>, quien pensó que era necesario para </a:t>
            </a:r>
            <a:r>
              <a:rPr lang="es-ES" sz="2000" b="1" i="1" dirty="0"/>
              <a:t>“convertir a la ingeniería del software en una disciplina legítima y una profesión reconocida”</a:t>
            </a:r>
            <a:r>
              <a:rPr lang="es-ES" sz="2000" dirty="0"/>
              <a:t>. Es una guía, obviamente no contiene todo el conocimiento, </a:t>
            </a:r>
            <a:r>
              <a:rPr lang="es-ES" sz="2000" dirty="0">
                <a:hlinkClick r:id="rId4"/>
              </a:rPr>
              <a:t>accesible de manera gratuita</a:t>
            </a:r>
            <a:r>
              <a:rPr lang="es-ES" sz="2000" dirty="0"/>
              <a:t> y que divide a la ingeniería del software en 10 áreas:</a:t>
            </a:r>
            <a:endParaRPr lang="es-CO" sz="2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3690386" y="3329305"/>
            <a:ext cx="545315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/>
              <a:t>Requisitos 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/>
              <a:t>Diseño 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/>
              <a:t>Construcción 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/>
              <a:t>Pruebas 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/>
              <a:t>Mantenimiento 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/>
              <a:t>Gestión de la Configuración 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/>
              <a:t>Gestión de la Ingeniería del 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/>
              <a:t>Procesos 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/>
              <a:t>Métodos y Herramientas en Ingeniería 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/>
              <a:t>Calidad Software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6916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781637" y="0"/>
            <a:ext cx="3152564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sz="4000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4228385" y="155104"/>
            <a:ext cx="3328115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bg1"/>
                </a:solidFill>
              </a:rPr>
              <a:t>SWEBOK - IEEE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01302" y="1473986"/>
            <a:ext cx="1025559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 smtClean="0">
                <a:solidFill>
                  <a:srgbClr val="FF0000"/>
                </a:solidFill>
              </a:rPr>
              <a:t>SWEBOK</a:t>
            </a:r>
            <a:r>
              <a:rPr lang="es-ES" sz="2000" b="1" dirty="0" smtClean="0"/>
              <a:t>: </a:t>
            </a:r>
            <a:r>
              <a:rPr lang="es-ES" sz="2000" dirty="0"/>
              <a:t>(Software </a:t>
            </a:r>
            <a:r>
              <a:rPr lang="es-ES" sz="2000" dirty="0" err="1"/>
              <a:t>Engineering</a:t>
            </a:r>
            <a:r>
              <a:rPr lang="es-ES" sz="2000" dirty="0"/>
              <a:t> </a:t>
            </a:r>
            <a:r>
              <a:rPr lang="es-ES" sz="2000" dirty="0" err="1"/>
              <a:t>Body</a:t>
            </a:r>
            <a:r>
              <a:rPr lang="es-ES" sz="2000" dirty="0"/>
              <a:t> of </a:t>
            </a:r>
            <a:r>
              <a:rPr lang="es-ES" sz="2400" dirty="0" err="1"/>
              <a:t>Knowledge</a:t>
            </a:r>
            <a:r>
              <a:rPr lang="es-ES" sz="2000" dirty="0"/>
              <a:t>) es una guía que </a:t>
            </a:r>
            <a:r>
              <a:rPr lang="es-ES" sz="2000" b="1" dirty="0"/>
              <a:t>describe el conocimiento que existe de la disciplina de la ingeniería del software</a:t>
            </a:r>
            <a:r>
              <a:rPr lang="es-ES" sz="2000" dirty="0"/>
              <a:t>. Comenzó a elaborarse en 1998, liderado por la </a:t>
            </a:r>
            <a:r>
              <a:rPr lang="es-ES" sz="2000" dirty="0">
                <a:hlinkClick r:id="rId3"/>
              </a:rPr>
              <a:t>IEEE </a:t>
            </a:r>
            <a:r>
              <a:rPr lang="es-ES" sz="2000" dirty="0" err="1">
                <a:hlinkClick r:id="rId3"/>
              </a:rPr>
              <a:t>Computer</a:t>
            </a:r>
            <a:r>
              <a:rPr lang="es-ES" sz="2000" dirty="0">
                <a:hlinkClick r:id="rId3"/>
              </a:rPr>
              <a:t> </a:t>
            </a:r>
            <a:r>
              <a:rPr lang="es-ES" sz="2000" dirty="0" err="1">
                <a:hlinkClick r:id="rId3"/>
              </a:rPr>
              <a:t>Society</a:t>
            </a:r>
            <a:r>
              <a:rPr lang="es-ES" sz="2000" dirty="0"/>
              <a:t>, quien pensó que era necesario para </a:t>
            </a:r>
            <a:r>
              <a:rPr lang="es-ES" sz="2000" b="1" i="1" dirty="0"/>
              <a:t>“convertir a la ingeniería del software en una disciplina legítima y una profesión reconocida”</a:t>
            </a:r>
            <a:r>
              <a:rPr lang="es-ES" sz="2000" dirty="0"/>
              <a:t>. Es una guía, obviamente no contiene todo el conocimiento, </a:t>
            </a:r>
            <a:r>
              <a:rPr lang="es-ES" sz="2000" dirty="0">
                <a:hlinkClick r:id="rId4"/>
              </a:rPr>
              <a:t>accesible de manera gratuita</a:t>
            </a:r>
            <a:r>
              <a:rPr lang="es-ES" sz="2000" dirty="0"/>
              <a:t> y que divide a la ingeniería del software en 10 áreas:</a:t>
            </a:r>
            <a:endParaRPr lang="es-CO" sz="2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3690386" y="3329305"/>
            <a:ext cx="545315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/>
              <a:t>Requisitos 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/>
              <a:t>Diseño 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/>
              <a:t>Construcción 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/>
              <a:t>Pruebas 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/>
              <a:t>Mantenimiento 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/>
              <a:t>Gestión de la Configuración 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/>
              <a:t>Gestión de la Ingeniería del 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/>
              <a:t>Procesos 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/>
              <a:t>Métodos y Herramientas en Ingeniería software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/>
              <a:t>Calidad Software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721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781637" y="0"/>
            <a:ext cx="3152564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sz="4000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4228385" y="155104"/>
            <a:ext cx="3328115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bg1"/>
                </a:solidFill>
              </a:rPr>
              <a:t>SWEBOK - IEEE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99" y="1217433"/>
            <a:ext cx="9052801" cy="566124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22089" y="735087"/>
            <a:ext cx="9691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/>
              <a:t>                      IEEE divide el desarrollo de Software en 5 áreas de conocimiento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9486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781637" y="0"/>
            <a:ext cx="3152564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sz="4000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4215685" y="57700"/>
            <a:ext cx="4687015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chemeClr val="bg1"/>
                </a:solidFill>
              </a:rPr>
              <a:t>INGENIERÍA DE SOFTWARE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660302" y="5284250"/>
            <a:ext cx="8216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002060"/>
                </a:solidFill>
              </a:rPr>
              <a:t>Sistemático</a:t>
            </a:r>
            <a:r>
              <a:rPr lang="es-CO" dirty="0" smtClean="0"/>
              <a:t>,   porque sigue un sistema de reglas para desarrollarlo</a:t>
            </a:r>
          </a:p>
          <a:p>
            <a:r>
              <a:rPr lang="es-CO" b="1" dirty="0" smtClean="0">
                <a:solidFill>
                  <a:srgbClr val="002060"/>
                </a:solidFill>
              </a:rPr>
              <a:t>Disciplinado  </a:t>
            </a:r>
            <a:r>
              <a:rPr lang="es-CO" dirty="0" smtClean="0"/>
              <a:t> porque el equipo de desarrollo se mantienen dentro de ciertas reglas</a:t>
            </a:r>
          </a:p>
          <a:p>
            <a:r>
              <a:rPr lang="es-CO" b="1" dirty="0">
                <a:solidFill>
                  <a:srgbClr val="002060"/>
                </a:solidFill>
              </a:rPr>
              <a:t>Cuantificable</a:t>
            </a:r>
            <a:r>
              <a:rPr lang="es-CO" dirty="0" smtClean="0"/>
              <a:t>  porque cada proceso realizado se puede medir, para precisar el avance </a:t>
            </a:r>
          </a:p>
          <a:p>
            <a:r>
              <a:rPr lang="es-CO" dirty="0"/>
              <a:t> </a:t>
            </a:r>
            <a:r>
              <a:rPr lang="es-CO" dirty="0" smtClean="0"/>
              <a:t>                        o el retroceso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936" y="772050"/>
            <a:ext cx="80962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781637" y="0"/>
            <a:ext cx="3152564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sz="4000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4215685" y="57700"/>
            <a:ext cx="4687015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chemeClr val="bg1"/>
                </a:solidFill>
              </a:rPr>
              <a:t>INGENIERÍA DE SOFTWARE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781637" y="5836553"/>
            <a:ext cx="6616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rgbClr val="002060"/>
                </a:solidFill>
              </a:rPr>
              <a:t>Describir</a:t>
            </a:r>
            <a:r>
              <a:rPr lang="es-CO" sz="2000" dirty="0" smtClean="0">
                <a:solidFill>
                  <a:srgbClr val="002060"/>
                </a:solidFill>
              </a:rPr>
              <a:t> </a:t>
            </a:r>
            <a:r>
              <a:rPr lang="es-CO" sz="2000" dirty="0" smtClean="0"/>
              <a:t>es escribir lo que se está haciendo, documentar lo que finalmente se está construyendo, en todas su fases no solo el código fuente.</a:t>
            </a:r>
            <a:endParaRPr lang="es-CO" sz="20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02" y="818954"/>
            <a:ext cx="7632296" cy="49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781637" y="0"/>
            <a:ext cx="3152564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sz="4000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4215685" y="57700"/>
            <a:ext cx="4687015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solidFill>
                  <a:schemeClr val="bg1"/>
                </a:solidFill>
              </a:rPr>
              <a:t>INGENIERÍA DE SOFTWARE</a:t>
            </a:r>
            <a:endParaRPr lang="es-ES" sz="3200" b="1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936" y="946944"/>
            <a:ext cx="8208912" cy="52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7329</TotalTime>
  <Words>544</Words>
  <Application>Microsoft Office PowerPoint</Application>
  <PresentationFormat>Panorámica</PresentationFormat>
  <Paragraphs>66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Calabri</vt:lpstr>
      <vt:lpstr>Calibri</vt:lpstr>
      <vt:lpstr>Calibri Light</vt:lpstr>
      <vt:lpstr>Volkswagen-Medium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419</cp:revision>
  <dcterms:created xsi:type="dcterms:W3CDTF">2021-04-09T13:53:49Z</dcterms:created>
  <dcterms:modified xsi:type="dcterms:W3CDTF">2022-08-10T01:40:31Z</dcterms:modified>
</cp:coreProperties>
</file>