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9" r:id="rId3"/>
    <p:sldId id="281" r:id="rId4"/>
    <p:sldId id="283" r:id="rId5"/>
    <p:sldId id="280" r:id="rId6"/>
    <p:sldId id="282" r:id="rId7"/>
    <p:sldId id="276" r:id="rId8"/>
    <p:sldId id="284" r:id="rId9"/>
    <p:sldId id="285" r:id="rId10"/>
    <p:sldId id="286" r:id="rId11"/>
    <p:sldId id="27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Calabri"/>
              </a:rPr>
              <a:t>¿Que es programación?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7DEFF7BD-2A8C-4184-B668-C3A262BF0FB8}"/>
              </a:ext>
            </a:extLst>
          </p:cNvPr>
          <p:cNvSpPr/>
          <p:nvPr/>
        </p:nvSpPr>
        <p:spPr>
          <a:xfrm>
            <a:off x="561512" y="1945689"/>
            <a:ext cx="7693255" cy="37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13BE4292-A620-4A7F-A623-956A3D9D883C}"/>
              </a:ext>
            </a:extLst>
          </p:cNvPr>
          <p:cNvGrpSpPr/>
          <p:nvPr/>
        </p:nvGrpSpPr>
        <p:grpSpPr>
          <a:xfrm>
            <a:off x="8894327" y="2051759"/>
            <a:ext cx="3264237" cy="3836122"/>
            <a:chOff x="8903563" y="2255669"/>
            <a:chExt cx="3264237" cy="3487383"/>
          </a:xfrm>
          <a:solidFill>
            <a:schemeClr val="bg1"/>
          </a:solidFill>
        </p:grpSpPr>
        <p:pic>
          <p:nvPicPr>
            <p:cNvPr id="10" name="Imagen 9">
              <a:extLst>
                <a:ext uri="{FF2B5EF4-FFF2-40B4-BE49-F238E27FC236}">
                  <a16:creationId xmlns="" xmlns:a16="http://schemas.microsoft.com/office/drawing/2014/main" id="{40901A12-4261-4B46-A468-0085FCD5C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  <a:grpFill/>
          </p:spPr>
        </p:pic>
        <p:sp>
          <p:nvSpPr>
            <p:cNvPr id="11" name="Rectángulo 10">
              <a:extLst>
                <a:ext uri="{FF2B5EF4-FFF2-40B4-BE49-F238E27FC236}">
                  <a16:creationId xmlns="" xmlns:a16="http://schemas.microsoft.com/office/drawing/2014/main" id="{FD9E3379-1416-4D8E-B204-7E62BD9DF9AA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Forma en L 1">
            <a:extLst>
              <a:ext uri="{FF2B5EF4-FFF2-40B4-BE49-F238E27FC236}">
                <a16:creationId xmlns="" xmlns:a16="http://schemas.microsoft.com/office/drawing/2014/main" id="{D6159905-7F30-43FE-9E03-79B8415C4143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 rot="20568557">
            <a:off x="2510311" y="3149246"/>
            <a:ext cx="29728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</a:t>
            </a:r>
            <a:endParaRPr lang="es-E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68600" y="1333500"/>
            <a:ext cx="2372252" cy="31393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Promedio = 5 + 4 +3 / 3</a:t>
            </a:r>
          </a:p>
          <a:p>
            <a:r>
              <a:rPr lang="es-CO" dirty="0"/>
              <a:t>Promedio = </a:t>
            </a:r>
            <a:r>
              <a:rPr lang="es-CO" dirty="0" smtClean="0"/>
              <a:t>5 + 4 + 1</a:t>
            </a:r>
          </a:p>
          <a:p>
            <a:r>
              <a:rPr lang="es-CO" dirty="0"/>
              <a:t>Promedio = 5 + 4 + 1</a:t>
            </a:r>
          </a:p>
          <a:p>
            <a:r>
              <a:rPr lang="es-CO" dirty="0"/>
              <a:t>Promedio = 9</a:t>
            </a:r>
            <a:r>
              <a:rPr lang="es-CO" dirty="0" smtClean="0"/>
              <a:t> </a:t>
            </a:r>
            <a:r>
              <a:rPr lang="es-CO" dirty="0"/>
              <a:t>+ </a:t>
            </a:r>
            <a:r>
              <a:rPr lang="es-CO" dirty="0" smtClean="0"/>
              <a:t>1</a:t>
            </a:r>
          </a:p>
          <a:p>
            <a:r>
              <a:rPr lang="es-CO" dirty="0"/>
              <a:t>Promedio = </a:t>
            </a:r>
            <a:r>
              <a:rPr lang="es-CO" dirty="0" smtClean="0"/>
              <a:t>10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623398" y="1333499"/>
            <a:ext cx="2517302" cy="230832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Promedio = </a:t>
            </a:r>
            <a:r>
              <a:rPr lang="es-CO" dirty="0" smtClean="0"/>
              <a:t>(5 </a:t>
            </a:r>
            <a:r>
              <a:rPr lang="es-CO" dirty="0"/>
              <a:t>+ 4 +</a:t>
            </a:r>
            <a:r>
              <a:rPr lang="es-CO" dirty="0" smtClean="0"/>
              <a:t>3) </a:t>
            </a:r>
            <a:r>
              <a:rPr lang="es-CO" dirty="0"/>
              <a:t>/ </a:t>
            </a:r>
            <a:r>
              <a:rPr lang="es-CO" dirty="0" smtClean="0"/>
              <a:t>3</a:t>
            </a:r>
          </a:p>
          <a:p>
            <a:r>
              <a:rPr lang="es-CO" dirty="0" smtClean="0"/>
              <a:t>Promedio </a:t>
            </a:r>
            <a:r>
              <a:rPr lang="es-CO" dirty="0"/>
              <a:t>= </a:t>
            </a:r>
            <a:r>
              <a:rPr lang="es-CO" dirty="0" smtClean="0"/>
              <a:t>(9 </a:t>
            </a:r>
            <a:r>
              <a:rPr lang="es-CO" dirty="0"/>
              <a:t>+3) / </a:t>
            </a:r>
            <a:r>
              <a:rPr lang="es-CO" dirty="0" smtClean="0"/>
              <a:t>3</a:t>
            </a:r>
          </a:p>
          <a:p>
            <a:r>
              <a:rPr lang="es-CO" dirty="0"/>
              <a:t>Promedio = </a:t>
            </a:r>
            <a:r>
              <a:rPr lang="es-CO" dirty="0" smtClean="0"/>
              <a:t>12 </a:t>
            </a:r>
            <a:r>
              <a:rPr lang="es-CO" dirty="0"/>
              <a:t>/ </a:t>
            </a:r>
            <a:r>
              <a:rPr lang="es-CO" dirty="0" smtClean="0"/>
              <a:t>3</a:t>
            </a:r>
          </a:p>
          <a:p>
            <a:r>
              <a:rPr lang="es-CO" dirty="0"/>
              <a:t>Promedio = 4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17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0B88A0B8-F19C-4F13-B292-C69D1D852261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>
                <a:solidFill>
                  <a:schemeClr val="bg1"/>
                </a:solidFill>
              </a:rPr>
              <a:t>Calificaciones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B3E30AE5-5F01-4A05-B4FE-DAF19879C132}"/>
              </a:ext>
            </a:extLst>
          </p:cNvPr>
          <p:cNvGrpSpPr/>
          <p:nvPr/>
        </p:nvGrpSpPr>
        <p:grpSpPr>
          <a:xfrm>
            <a:off x="8903563" y="2042522"/>
            <a:ext cx="3264237" cy="3836122"/>
            <a:chOff x="8903563" y="2255669"/>
            <a:chExt cx="3264237" cy="3487383"/>
          </a:xfrm>
        </p:grpSpPr>
        <p:pic>
          <p:nvPicPr>
            <p:cNvPr id="8" name="Imagen 7">
              <a:extLst>
                <a:ext uri="{FF2B5EF4-FFF2-40B4-BE49-F238E27FC236}">
                  <a16:creationId xmlns="" xmlns:a16="http://schemas.microsoft.com/office/drawing/2014/main" id="{74D9B77A-6F35-4D83-BC32-DB7F249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="" xmlns:a16="http://schemas.microsoft.com/office/drawing/2014/main" id="{9E6621F7-6DF7-4057-AD19-800473879319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Forma en L 9">
            <a:extLst>
              <a:ext uri="{FF2B5EF4-FFF2-40B4-BE49-F238E27FC236}">
                <a16:creationId xmlns="" xmlns:a16="http://schemas.microsoft.com/office/drawing/2014/main" id="{8AA4ABB6-1F14-48F0-8DEE-4D2278316AF9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reeform 19">
            <a:extLst>
              <a:ext uri="{FF2B5EF4-FFF2-40B4-BE49-F238E27FC236}">
                <a16:creationId xmlns="" xmlns:a16="http://schemas.microsoft.com/office/drawing/2014/main" id="{48A4EAEB-7187-4756-A02C-C55FEF78EC3D}"/>
              </a:ext>
            </a:extLst>
          </p:cNvPr>
          <p:cNvSpPr>
            <a:spLocks/>
          </p:cNvSpPr>
          <p:nvPr/>
        </p:nvSpPr>
        <p:spPr bwMode="auto">
          <a:xfrm>
            <a:off x="4575924" y="4222460"/>
            <a:ext cx="942341" cy="544113"/>
          </a:xfrm>
          <a:custGeom>
            <a:avLst/>
            <a:gdLst>
              <a:gd name="T0" fmla="*/ 71 w 402"/>
              <a:gd name="T1" fmla="*/ 191 h 232"/>
              <a:gd name="T2" fmla="*/ 331 w 402"/>
              <a:gd name="T3" fmla="*/ 191 h 232"/>
              <a:gd name="T4" fmla="*/ 331 w 402"/>
              <a:gd name="T5" fmla="*/ 41 h 232"/>
              <a:gd name="T6" fmla="*/ 96 w 402"/>
              <a:gd name="T7" fmla="*/ 28 h 232"/>
              <a:gd name="T8" fmla="*/ 32 w 402"/>
              <a:gd name="T9" fmla="*/ 18 h 232"/>
              <a:gd name="T10" fmla="*/ 49 w 402"/>
              <a:gd name="T11" fmla="*/ 56 h 232"/>
              <a:gd name="T12" fmla="*/ 71 w 402"/>
              <a:gd name="T13" fmla="*/ 19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2" h="232">
                <a:moveTo>
                  <a:pt x="71" y="191"/>
                </a:moveTo>
                <a:cubicBezTo>
                  <a:pt x="142" y="232"/>
                  <a:pt x="259" y="232"/>
                  <a:pt x="331" y="191"/>
                </a:cubicBezTo>
                <a:cubicBezTo>
                  <a:pt x="402" y="149"/>
                  <a:pt x="402" y="82"/>
                  <a:pt x="331" y="41"/>
                </a:cubicBezTo>
                <a:cubicBezTo>
                  <a:pt x="267" y="4"/>
                  <a:pt x="168" y="0"/>
                  <a:pt x="96" y="28"/>
                </a:cubicBezTo>
                <a:cubicBezTo>
                  <a:pt x="32" y="18"/>
                  <a:pt x="32" y="18"/>
                  <a:pt x="32" y="18"/>
                </a:cubicBezTo>
                <a:cubicBezTo>
                  <a:pt x="49" y="56"/>
                  <a:pt x="49" y="56"/>
                  <a:pt x="49" y="56"/>
                </a:cubicBezTo>
                <a:cubicBezTo>
                  <a:pt x="0" y="97"/>
                  <a:pt x="7" y="154"/>
                  <a:pt x="71" y="191"/>
                </a:cubicBezTo>
                <a:close/>
              </a:path>
            </a:pathLst>
          </a:custGeom>
          <a:solidFill>
            <a:srgbClr val="F2F4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606" y="2754901"/>
            <a:ext cx="2937598" cy="22375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7" y="1572765"/>
            <a:ext cx="11769304" cy="397491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813300" y="4445000"/>
            <a:ext cx="3200400" cy="1253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223347" y="4546600"/>
            <a:ext cx="3396153" cy="100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9829800" y="3429000"/>
            <a:ext cx="1498600" cy="156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6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0B88A0B8-F19C-4F13-B292-C69D1D852261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>
                <a:solidFill>
                  <a:schemeClr val="bg1"/>
                </a:solidFill>
              </a:rPr>
              <a:t>PROBLEMA – SOLUCIÓN INFORMÁTICA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B3E30AE5-5F01-4A05-B4FE-DAF19879C132}"/>
              </a:ext>
            </a:extLst>
          </p:cNvPr>
          <p:cNvGrpSpPr/>
          <p:nvPr/>
        </p:nvGrpSpPr>
        <p:grpSpPr>
          <a:xfrm>
            <a:off x="8903563" y="2042522"/>
            <a:ext cx="3264237" cy="3836122"/>
            <a:chOff x="8903563" y="2255669"/>
            <a:chExt cx="3264237" cy="3487383"/>
          </a:xfrm>
        </p:grpSpPr>
        <p:pic>
          <p:nvPicPr>
            <p:cNvPr id="8" name="Imagen 7">
              <a:extLst>
                <a:ext uri="{FF2B5EF4-FFF2-40B4-BE49-F238E27FC236}">
                  <a16:creationId xmlns="" xmlns:a16="http://schemas.microsoft.com/office/drawing/2014/main" id="{74D9B77A-6F35-4D83-BC32-DB7F249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="" xmlns:a16="http://schemas.microsoft.com/office/drawing/2014/main" id="{9E6621F7-6DF7-4057-AD19-800473879319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Forma en L 9">
            <a:extLst>
              <a:ext uri="{FF2B5EF4-FFF2-40B4-BE49-F238E27FC236}">
                <a16:creationId xmlns="" xmlns:a16="http://schemas.microsoft.com/office/drawing/2014/main" id="{8AA4ABB6-1F14-48F0-8DEE-4D2278316AF9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reeform 19">
            <a:extLst>
              <a:ext uri="{FF2B5EF4-FFF2-40B4-BE49-F238E27FC236}">
                <a16:creationId xmlns="" xmlns:a16="http://schemas.microsoft.com/office/drawing/2014/main" id="{48A4EAEB-7187-4756-A02C-C55FEF78EC3D}"/>
              </a:ext>
            </a:extLst>
          </p:cNvPr>
          <p:cNvSpPr>
            <a:spLocks/>
          </p:cNvSpPr>
          <p:nvPr/>
        </p:nvSpPr>
        <p:spPr bwMode="auto">
          <a:xfrm>
            <a:off x="7988652" y="5914650"/>
            <a:ext cx="942341" cy="544113"/>
          </a:xfrm>
          <a:custGeom>
            <a:avLst/>
            <a:gdLst>
              <a:gd name="T0" fmla="*/ 71 w 402"/>
              <a:gd name="T1" fmla="*/ 191 h 232"/>
              <a:gd name="T2" fmla="*/ 331 w 402"/>
              <a:gd name="T3" fmla="*/ 191 h 232"/>
              <a:gd name="T4" fmla="*/ 331 w 402"/>
              <a:gd name="T5" fmla="*/ 41 h 232"/>
              <a:gd name="T6" fmla="*/ 96 w 402"/>
              <a:gd name="T7" fmla="*/ 28 h 232"/>
              <a:gd name="T8" fmla="*/ 32 w 402"/>
              <a:gd name="T9" fmla="*/ 18 h 232"/>
              <a:gd name="T10" fmla="*/ 49 w 402"/>
              <a:gd name="T11" fmla="*/ 56 h 232"/>
              <a:gd name="T12" fmla="*/ 71 w 402"/>
              <a:gd name="T13" fmla="*/ 19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2" h="232">
                <a:moveTo>
                  <a:pt x="71" y="191"/>
                </a:moveTo>
                <a:cubicBezTo>
                  <a:pt x="142" y="232"/>
                  <a:pt x="259" y="232"/>
                  <a:pt x="331" y="191"/>
                </a:cubicBezTo>
                <a:cubicBezTo>
                  <a:pt x="402" y="149"/>
                  <a:pt x="402" y="82"/>
                  <a:pt x="331" y="41"/>
                </a:cubicBezTo>
                <a:cubicBezTo>
                  <a:pt x="267" y="4"/>
                  <a:pt x="168" y="0"/>
                  <a:pt x="96" y="28"/>
                </a:cubicBezTo>
                <a:cubicBezTo>
                  <a:pt x="32" y="18"/>
                  <a:pt x="32" y="18"/>
                  <a:pt x="32" y="18"/>
                </a:cubicBezTo>
                <a:cubicBezTo>
                  <a:pt x="49" y="56"/>
                  <a:pt x="49" y="56"/>
                  <a:pt x="49" y="56"/>
                </a:cubicBezTo>
                <a:cubicBezTo>
                  <a:pt x="0" y="97"/>
                  <a:pt x="7" y="154"/>
                  <a:pt x="71" y="191"/>
                </a:cubicBezTo>
                <a:close/>
              </a:path>
            </a:pathLst>
          </a:custGeom>
          <a:solidFill>
            <a:srgbClr val="F2F4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CuadroTexto 1"/>
          <p:cNvSpPr txBox="1"/>
          <p:nvPr/>
        </p:nvSpPr>
        <p:spPr>
          <a:xfrm>
            <a:off x="449562" y="820816"/>
            <a:ext cx="858243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                               ¿</a:t>
            </a:r>
            <a:r>
              <a:rPr lang="es-ES" sz="2400" b="1" dirty="0">
                <a:solidFill>
                  <a:srgbClr val="FF0000"/>
                </a:solidFill>
              </a:rPr>
              <a:t>Qué es la solución de problemas en informática</a:t>
            </a:r>
            <a:r>
              <a:rPr lang="es-ES" sz="2400" b="1" dirty="0" smtClean="0">
                <a:solidFill>
                  <a:srgbClr val="FF0000"/>
                </a:solidFill>
              </a:rPr>
              <a:t>?</a:t>
            </a:r>
          </a:p>
          <a:p>
            <a:endParaRPr lang="es-ES" sz="2400" b="1" dirty="0">
              <a:solidFill>
                <a:srgbClr val="FF0000"/>
              </a:solidFill>
            </a:endParaRPr>
          </a:p>
          <a:p>
            <a:r>
              <a:rPr lang="es-ES" dirty="0"/>
              <a:t>La '</a:t>
            </a:r>
            <a:r>
              <a:rPr lang="es-ES" b="1" dirty="0"/>
              <a:t>resolución</a:t>
            </a:r>
            <a:r>
              <a:rPr lang="es-ES" dirty="0"/>
              <a:t> de un </a:t>
            </a:r>
            <a:r>
              <a:rPr lang="es-ES" b="1" dirty="0"/>
              <a:t>problema</a:t>
            </a:r>
            <a:r>
              <a:rPr lang="es-ES" dirty="0"/>
              <a:t>' mediante un ordenador consiste en el proceso que a partir de la descripción de un </a:t>
            </a:r>
            <a:r>
              <a:rPr lang="es-ES" b="1" dirty="0"/>
              <a:t>problema</a:t>
            </a:r>
            <a:r>
              <a:rPr lang="es-ES" dirty="0"/>
              <a:t>, expresado habitualmente en lenguaje natural y en términos propios del dominio del </a:t>
            </a:r>
            <a:r>
              <a:rPr lang="es-ES" b="1" dirty="0"/>
              <a:t>problema</a:t>
            </a:r>
            <a:r>
              <a:rPr lang="es-ES" dirty="0"/>
              <a:t>, permite desarrollar un </a:t>
            </a:r>
            <a:r>
              <a:rPr lang="es-ES" sz="2400" b="1" dirty="0">
                <a:solidFill>
                  <a:srgbClr val="00B050"/>
                </a:solidFill>
              </a:rPr>
              <a:t>programa</a:t>
            </a:r>
            <a:r>
              <a:rPr lang="es-ES" sz="2400" dirty="0"/>
              <a:t> </a:t>
            </a:r>
            <a:r>
              <a:rPr lang="es-ES" dirty="0"/>
              <a:t>que resuelva dicho </a:t>
            </a:r>
            <a:r>
              <a:rPr lang="es-ES" b="1" dirty="0"/>
              <a:t>problema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Un </a:t>
            </a:r>
            <a:r>
              <a:rPr lang="es-ES" sz="2400" b="1" dirty="0">
                <a:solidFill>
                  <a:srgbClr val="00B050"/>
                </a:solidFill>
              </a:rPr>
              <a:t>algoritmo</a:t>
            </a:r>
            <a:r>
              <a:rPr lang="es-ES" dirty="0"/>
              <a:t> es un conjunto de reglas definidas que permite solucionar un problema, de una determinada manera, mediante operaciones </a:t>
            </a:r>
            <a:r>
              <a:rPr lang="es-ES" dirty="0" smtClean="0"/>
              <a:t>finitas (inicio-final). </a:t>
            </a:r>
            <a:r>
              <a:rPr lang="es-ES" dirty="0"/>
              <a:t>Estas instrucciones, definidas </a:t>
            </a:r>
            <a:r>
              <a:rPr lang="es-ES" dirty="0" smtClean="0"/>
              <a:t>en </a:t>
            </a:r>
            <a:r>
              <a:rPr lang="es-ES" dirty="0"/>
              <a:t>función de los datos, resuelven el problema o la tarea.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ES" sz="2400" b="1" dirty="0" smtClean="0">
                <a:solidFill>
                  <a:srgbClr val="00B050"/>
                </a:solidFill>
              </a:rPr>
              <a:t>El programa o Implementación</a:t>
            </a:r>
            <a:r>
              <a:rPr lang="es-ES" sz="2400" dirty="0" smtClean="0"/>
              <a:t> </a:t>
            </a:r>
            <a:r>
              <a:rPr lang="es-ES" dirty="0" smtClean="0"/>
              <a:t>el algoritmo </a:t>
            </a:r>
            <a:r>
              <a:rPr lang="es-CO" dirty="0" smtClean="0"/>
              <a:t>es llevado a un lenguaje de programación mediante un IDE (Entorno Desarrollo Integrado) que permite compilar y Ejecutar (Run-Correr) dicho programa llevándolo a un lenguaje de máquina que es el único que interpreta el computador.</a:t>
            </a:r>
            <a:endParaRPr lang="es-CO" dirty="0"/>
          </a:p>
          <a:p>
            <a:endParaRPr lang="es-CO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44" y="2311400"/>
            <a:ext cx="2618826" cy="148919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18" y="3657910"/>
            <a:ext cx="2507478" cy="15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0B88A0B8-F19C-4F13-B292-C69D1D852261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LA INFOMÁTICA</a:t>
            </a:r>
          </a:p>
          <a:p>
            <a:pPr algn="ctr"/>
            <a:r>
              <a:rPr lang="es-CO" dirty="0" smtClean="0">
                <a:solidFill>
                  <a:schemeClr val="bg1"/>
                </a:solidFill>
              </a:rPr>
              <a:t>Eduardo Alcalde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B3E30AE5-5F01-4A05-B4FE-DAF19879C132}"/>
              </a:ext>
            </a:extLst>
          </p:cNvPr>
          <p:cNvGrpSpPr/>
          <p:nvPr/>
        </p:nvGrpSpPr>
        <p:grpSpPr>
          <a:xfrm>
            <a:off x="8903563" y="2042522"/>
            <a:ext cx="3264237" cy="3836122"/>
            <a:chOff x="8903563" y="2255669"/>
            <a:chExt cx="3264237" cy="3487383"/>
          </a:xfrm>
        </p:grpSpPr>
        <p:pic>
          <p:nvPicPr>
            <p:cNvPr id="8" name="Imagen 7">
              <a:extLst>
                <a:ext uri="{FF2B5EF4-FFF2-40B4-BE49-F238E27FC236}">
                  <a16:creationId xmlns="" xmlns:a16="http://schemas.microsoft.com/office/drawing/2014/main" id="{74D9B77A-6F35-4D83-BC32-DB7F249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="" xmlns:a16="http://schemas.microsoft.com/office/drawing/2014/main" id="{9E6621F7-6DF7-4057-AD19-800473879319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Forma en L 9">
            <a:extLst>
              <a:ext uri="{FF2B5EF4-FFF2-40B4-BE49-F238E27FC236}">
                <a16:creationId xmlns="" xmlns:a16="http://schemas.microsoft.com/office/drawing/2014/main" id="{8AA4ABB6-1F14-48F0-8DEE-4D2278316AF9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reeform 19">
            <a:extLst>
              <a:ext uri="{FF2B5EF4-FFF2-40B4-BE49-F238E27FC236}">
                <a16:creationId xmlns="" xmlns:a16="http://schemas.microsoft.com/office/drawing/2014/main" id="{48A4EAEB-7187-4756-A02C-C55FEF78EC3D}"/>
              </a:ext>
            </a:extLst>
          </p:cNvPr>
          <p:cNvSpPr>
            <a:spLocks/>
          </p:cNvSpPr>
          <p:nvPr/>
        </p:nvSpPr>
        <p:spPr bwMode="auto">
          <a:xfrm>
            <a:off x="4575924" y="4222460"/>
            <a:ext cx="942341" cy="544113"/>
          </a:xfrm>
          <a:custGeom>
            <a:avLst/>
            <a:gdLst>
              <a:gd name="T0" fmla="*/ 71 w 402"/>
              <a:gd name="T1" fmla="*/ 191 h 232"/>
              <a:gd name="T2" fmla="*/ 331 w 402"/>
              <a:gd name="T3" fmla="*/ 191 h 232"/>
              <a:gd name="T4" fmla="*/ 331 w 402"/>
              <a:gd name="T5" fmla="*/ 41 h 232"/>
              <a:gd name="T6" fmla="*/ 96 w 402"/>
              <a:gd name="T7" fmla="*/ 28 h 232"/>
              <a:gd name="T8" fmla="*/ 32 w 402"/>
              <a:gd name="T9" fmla="*/ 18 h 232"/>
              <a:gd name="T10" fmla="*/ 49 w 402"/>
              <a:gd name="T11" fmla="*/ 56 h 232"/>
              <a:gd name="T12" fmla="*/ 71 w 402"/>
              <a:gd name="T13" fmla="*/ 19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2" h="232">
                <a:moveTo>
                  <a:pt x="71" y="191"/>
                </a:moveTo>
                <a:cubicBezTo>
                  <a:pt x="142" y="232"/>
                  <a:pt x="259" y="232"/>
                  <a:pt x="331" y="191"/>
                </a:cubicBezTo>
                <a:cubicBezTo>
                  <a:pt x="402" y="149"/>
                  <a:pt x="402" y="82"/>
                  <a:pt x="331" y="41"/>
                </a:cubicBezTo>
                <a:cubicBezTo>
                  <a:pt x="267" y="4"/>
                  <a:pt x="168" y="0"/>
                  <a:pt x="96" y="28"/>
                </a:cubicBezTo>
                <a:cubicBezTo>
                  <a:pt x="32" y="18"/>
                  <a:pt x="32" y="18"/>
                  <a:pt x="32" y="18"/>
                </a:cubicBezTo>
                <a:cubicBezTo>
                  <a:pt x="49" y="56"/>
                  <a:pt x="49" y="56"/>
                  <a:pt x="49" y="56"/>
                </a:cubicBezTo>
                <a:cubicBezTo>
                  <a:pt x="0" y="97"/>
                  <a:pt x="7" y="154"/>
                  <a:pt x="71" y="191"/>
                </a:cubicBezTo>
                <a:close/>
              </a:path>
            </a:pathLst>
          </a:custGeom>
          <a:solidFill>
            <a:srgbClr val="F2F4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CuadroTexto 1"/>
          <p:cNvSpPr txBox="1"/>
          <p:nvPr/>
        </p:nvSpPr>
        <p:spPr>
          <a:xfrm>
            <a:off x="450761" y="2175024"/>
            <a:ext cx="16171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Señales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Números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Sonido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Multimedia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221161" y="2191135"/>
            <a:ext cx="22971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AUTOMATIQUE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Paternidad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     Charles Babbage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     Alan </a:t>
            </a:r>
            <a:r>
              <a:rPr lang="es-CO" dirty="0" err="1"/>
              <a:t>Turíng</a:t>
            </a:r>
            <a:endParaRPr lang="es-CO" dirty="0"/>
          </a:p>
          <a:p>
            <a:endParaRPr lang="es-CO" dirty="0"/>
          </a:p>
        </p:txBody>
      </p:sp>
      <p:sp>
        <p:nvSpPr>
          <p:cNvPr id="4" name="Flecha derecha 3"/>
          <p:cNvSpPr/>
          <p:nvPr/>
        </p:nvSpPr>
        <p:spPr>
          <a:xfrm>
            <a:off x="2331076" y="2730321"/>
            <a:ext cx="592428" cy="68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CuadroTexto 165"/>
          <p:cNvSpPr txBox="1"/>
          <p:nvPr/>
        </p:nvSpPr>
        <p:spPr>
          <a:xfrm>
            <a:off x="6320760" y="1714351"/>
            <a:ext cx="16678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HARDWARE</a:t>
            </a: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>
              <a:solidFill>
                <a:srgbClr val="FF0000"/>
              </a:solidFill>
            </a:endParaRPr>
          </a:p>
          <a:p>
            <a:r>
              <a:rPr lang="es-CO" b="1" dirty="0" smtClean="0">
                <a:solidFill>
                  <a:srgbClr val="FF0000"/>
                </a:solidFill>
              </a:rPr>
              <a:t>SOFTWARE</a:t>
            </a:r>
          </a:p>
          <a:p>
            <a:r>
              <a:rPr lang="es-CO" dirty="0" smtClean="0"/>
              <a:t>Parte Intangible</a:t>
            </a:r>
          </a:p>
          <a:p>
            <a:r>
              <a:rPr lang="es-CO" dirty="0" smtClean="0"/>
              <a:t>Lógica</a:t>
            </a:r>
          </a:p>
          <a:p>
            <a:endParaRPr lang="es-CO" b="1" dirty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>
              <a:solidFill>
                <a:srgbClr val="FF0000"/>
              </a:solidFill>
            </a:endParaRPr>
          </a:p>
          <a:p>
            <a:r>
              <a:rPr lang="es-CO" b="1" dirty="0" smtClean="0">
                <a:solidFill>
                  <a:srgbClr val="FF0000"/>
                </a:solidFill>
              </a:rPr>
              <a:t>HUMANWARE</a:t>
            </a:r>
          </a:p>
          <a:p>
            <a:endParaRPr lang="es-CO" dirty="0"/>
          </a:p>
        </p:txBody>
      </p:sp>
      <p:sp>
        <p:nvSpPr>
          <p:cNvPr id="7" name="Abrir llave 6"/>
          <p:cNvSpPr/>
          <p:nvPr/>
        </p:nvSpPr>
        <p:spPr>
          <a:xfrm>
            <a:off x="5445735" y="1629217"/>
            <a:ext cx="853225" cy="40697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6343298" y="2042522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Parte Tangible</a:t>
            </a:r>
            <a:endParaRPr lang="es-CO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6343298" y="503833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Recurso Humano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606" y="2754901"/>
            <a:ext cx="2937598" cy="223757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218040" y="4401316"/>
            <a:ext cx="1663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Analistas</a:t>
            </a:r>
          </a:p>
          <a:p>
            <a:r>
              <a:rPr lang="es-CO" dirty="0" smtClean="0"/>
              <a:t>Diseñadores</a:t>
            </a:r>
          </a:p>
          <a:p>
            <a:r>
              <a:rPr lang="es-CO" dirty="0" smtClean="0"/>
              <a:t>Desarrolladores</a:t>
            </a:r>
          </a:p>
          <a:p>
            <a:r>
              <a:rPr lang="es-CO" dirty="0" err="1" smtClean="0"/>
              <a:t>Tester</a:t>
            </a:r>
            <a:endParaRPr lang="es-CO" dirty="0" smtClean="0"/>
          </a:p>
          <a:p>
            <a:r>
              <a:rPr lang="es-CO" dirty="0" smtClean="0"/>
              <a:t>Digitadores</a:t>
            </a:r>
            <a:endParaRPr lang="es-CO" dirty="0"/>
          </a:p>
        </p:txBody>
      </p:sp>
      <p:sp>
        <p:nvSpPr>
          <p:cNvPr id="14" name="Abrir llave 13"/>
          <p:cNvSpPr/>
          <p:nvPr/>
        </p:nvSpPr>
        <p:spPr>
          <a:xfrm>
            <a:off x="7988652" y="4299674"/>
            <a:ext cx="229388" cy="157897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3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0B88A0B8-F19C-4F13-B292-C69D1D852261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chemeClr val="bg1"/>
                </a:solidFill>
              </a:rPr>
              <a:t>HISTORIA DE LA INFOMÁTICA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B3E30AE5-5F01-4A05-B4FE-DAF19879C132}"/>
              </a:ext>
            </a:extLst>
          </p:cNvPr>
          <p:cNvGrpSpPr/>
          <p:nvPr/>
        </p:nvGrpSpPr>
        <p:grpSpPr>
          <a:xfrm>
            <a:off x="8903563" y="2042522"/>
            <a:ext cx="3264237" cy="3836122"/>
            <a:chOff x="8903563" y="2255669"/>
            <a:chExt cx="3264237" cy="3487383"/>
          </a:xfrm>
        </p:grpSpPr>
        <p:pic>
          <p:nvPicPr>
            <p:cNvPr id="8" name="Imagen 7">
              <a:extLst>
                <a:ext uri="{FF2B5EF4-FFF2-40B4-BE49-F238E27FC236}">
                  <a16:creationId xmlns="" xmlns:a16="http://schemas.microsoft.com/office/drawing/2014/main" id="{74D9B77A-6F35-4D83-BC32-DB7F249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="" xmlns:a16="http://schemas.microsoft.com/office/drawing/2014/main" id="{9E6621F7-6DF7-4057-AD19-800473879319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Forma en L 9">
            <a:extLst>
              <a:ext uri="{FF2B5EF4-FFF2-40B4-BE49-F238E27FC236}">
                <a16:creationId xmlns="" xmlns:a16="http://schemas.microsoft.com/office/drawing/2014/main" id="{8AA4ABB6-1F14-48F0-8DEE-4D2278316AF9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reeform 19">
            <a:extLst>
              <a:ext uri="{FF2B5EF4-FFF2-40B4-BE49-F238E27FC236}">
                <a16:creationId xmlns="" xmlns:a16="http://schemas.microsoft.com/office/drawing/2014/main" id="{48A4EAEB-7187-4756-A02C-C55FEF78EC3D}"/>
              </a:ext>
            </a:extLst>
          </p:cNvPr>
          <p:cNvSpPr>
            <a:spLocks/>
          </p:cNvSpPr>
          <p:nvPr/>
        </p:nvSpPr>
        <p:spPr bwMode="auto">
          <a:xfrm>
            <a:off x="4575924" y="4222460"/>
            <a:ext cx="942341" cy="544113"/>
          </a:xfrm>
          <a:custGeom>
            <a:avLst/>
            <a:gdLst>
              <a:gd name="T0" fmla="*/ 71 w 402"/>
              <a:gd name="T1" fmla="*/ 191 h 232"/>
              <a:gd name="T2" fmla="*/ 331 w 402"/>
              <a:gd name="T3" fmla="*/ 191 h 232"/>
              <a:gd name="T4" fmla="*/ 331 w 402"/>
              <a:gd name="T5" fmla="*/ 41 h 232"/>
              <a:gd name="T6" fmla="*/ 96 w 402"/>
              <a:gd name="T7" fmla="*/ 28 h 232"/>
              <a:gd name="T8" fmla="*/ 32 w 402"/>
              <a:gd name="T9" fmla="*/ 18 h 232"/>
              <a:gd name="T10" fmla="*/ 49 w 402"/>
              <a:gd name="T11" fmla="*/ 56 h 232"/>
              <a:gd name="T12" fmla="*/ 71 w 402"/>
              <a:gd name="T13" fmla="*/ 19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2" h="232">
                <a:moveTo>
                  <a:pt x="71" y="191"/>
                </a:moveTo>
                <a:cubicBezTo>
                  <a:pt x="142" y="232"/>
                  <a:pt x="259" y="232"/>
                  <a:pt x="331" y="191"/>
                </a:cubicBezTo>
                <a:cubicBezTo>
                  <a:pt x="402" y="149"/>
                  <a:pt x="402" y="82"/>
                  <a:pt x="331" y="41"/>
                </a:cubicBezTo>
                <a:cubicBezTo>
                  <a:pt x="267" y="4"/>
                  <a:pt x="168" y="0"/>
                  <a:pt x="96" y="28"/>
                </a:cubicBezTo>
                <a:cubicBezTo>
                  <a:pt x="32" y="18"/>
                  <a:pt x="32" y="18"/>
                  <a:pt x="32" y="18"/>
                </a:cubicBezTo>
                <a:cubicBezTo>
                  <a:pt x="49" y="56"/>
                  <a:pt x="49" y="56"/>
                  <a:pt x="49" y="56"/>
                </a:cubicBezTo>
                <a:cubicBezTo>
                  <a:pt x="0" y="97"/>
                  <a:pt x="7" y="154"/>
                  <a:pt x="71" y="191"/>
                </a:cubicBezTo>
                <a:close/>
              </a:path>
            </a:pathLst>
          </a:custGeom>
          <a:solidFill>
            <a:srgbClr val="F2F4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CuadroTexto 2"/>
          <p:cNvSpPr txBox="1"/>
          <p:nvPr/>
        </p:nvSpPr>
        <p:spPr>
          <a:xfrm>
            <a:off x="391789" y="3519932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INFORMÁTICA</a:t>
            </a:r>
            <a:endParaRPr lang="es-CO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2763944" y="1488607"/>
            <a:ext cx="166789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HARDWARE</a:t>
            </a:r>
            <a:endParaRPr lang="es-CO" b="1" dirty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>
              <a:solidFill>
                <a:srgbClr val="FF0000"/>
              </a:solidFill>
            </a:endParaRPr>
          </a:p>
          <a:p>
            <a:r>
              <a:rPr lang="es-CO" b="1" dirty="0" smtClean="0">
                <a:solidFill>
                  <a:srgbClr val="FF0000"/>
                </a:solidFill>
              </a:rPr>
              <a:t>SOFTWARE</a:t>
            </a:r>
          </a:p>
          <a:p>
            <a:r>
              <a:rPr lang="es-CO" dirty="0" smtClean="0"/>
              <a:t>Parte Intangible</a:t>
            </a:r>
          </a:p>
          <a:p>
            <a:r>
              <a:rPr lang="es-CO" dirty="0" smtClean="0"/>
              <a:t>Lógica – </a:t>
            </a:r>
          </a:p>
          <a:p>
            <a:r>
              <a:rPr lang="es-CO" dirty="0" smtClean="0"/>
              <a:t>Programas</a:t>
            </a:r>
          </a:p>
          <a:p>
            <a:endParaRPr lang="es-CO" b="1" dirty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endParaRPr lang="es-CO" b="1" dirty="0">
              <a:solidFill>
                <a:srgbClr val="FF0000"/>
              </a:solidFill>
            </a:endParaRPr>
          </a:p>
          <a:p>
            <a:endParaRPr lang="es-CO" dirty="0"/>
          </a:p>
        </p:txBody>
      </p:sp>
      <p:sp>
        <p:nvSpPr>
          <p:cNvPr id="7" name="Abrir llave 6"/>
          <p:cNvSpPr/>
          <p:nvPr/>
        </p:nvSpPr>
        <p:spPr>
          <a:xfrm>
            <a:off x="2113708" y="1519706"/>
            <a:ext cx="853225" cy="446896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801043" y="1807648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Parte Tangible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625156" y="923531"/>
            <a:ext cx="67377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Abaco …… </a:t>
            </a:r>
            <a:r>
              <a:rPr lang="es-CO" dirty="0" err="1" smtClean="0"/>
              <a:t>Pascalina</a:t>
            </a:r>
            <a:r>
              <a:rPr lang="es-CO" dirty="0" smtClean="0"/>
              <a:t> ….  </a:t>
            </a:r>
            <a:r>
              <a:rPr lang="es-CO" dirty="0" err="1" smtClean="0"/>
              <a:t>Portatil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Periféricos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Periféricos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Periféricos Entrada-Salida (híbridos)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Sistemas de numeración (</a:t>
            </a:r>
            <a:r>
              <a:rPr lang="es-CO" b="1" dirty="0" smtClean="0">
                <a:solidFill>
                  <a:srgbClr val="002060"/>
                </a:solidFill>
              </a:rPr>
              <a:t>Binario-Octal…ver calculadora </a:t>
            </a:r>
            <a:r>
              <a:rPr lang="es-CO" b="1" dirty="0" err="1" smtClean="0">
                <a:solidFill>
                  <a:srgbClr val="002060"/>
                </a:solidFill>
              </a:rPr>
              <a:t>cientifica</a:t>
            </a:r>
            <a:r>
              <a:rPr lang="es-CO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Redes (WAN – LAN – WIFII </a:t>
            </a:r>
            <a:r>
              <a:rPr lang="es-CO" smtClean="0"/>
              <a:t>- </a:t>
            </a:r>
            <a:r>
              <a:rPr lang="es-CO" smtClean="0"/>
              <a:t>LIFI)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44" y="2311400"/>
            <a:ext cx="2618826" cy="1489199"/>
          </a:xfrm>
          <a:prstGeom prst="rect">
            <a:avLst/>
          </a:prstGeom>
        </p:spPr>
      </p:pic>
      <p:sp>
        <p:nvSpPr>
          <p:cNvPr id="15" name="Abrir llave 14"/>
          <p:cNvSpPr/>
          <p:nvPr/>
        </p:nvSpPr>
        <p:spPr>
          <a:xfrm>
            <a:off x="4311584" y="923531"/>
            <a:ext cx="199535" cy="1721047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519301" y="2668163"/>
            <a:ext cx="39275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Sistema Operativo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D.O.S, Win95 ……Windows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Linux, OS, Android…</a:t>
            </a:r>
          </a:p>
          <a:p>
            <a:endParaRPr lang="es-CO" dirty="0" smtClean="0"/>
          </a:p>
          <a:p>
            <a:r>
              <a:rPr lang="es-CO" b="1" dirty="0">
                <a:solidFill>
                  <a:srgbClr val="002060"/>
                </a:solidFill>
              </a:rPr>
              <a:t>Procesadores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Word </a:t>
            </a:r>
            <a:r>
              <a:rPr lang="es-CO" dirty="0" err="1" smtClean="0"/>
              <a:t>Start</a:t>
            </a:r>
            <a:r>
              <a:rPr lang="es-CO" dirty="0" smtClean="0"/>
              <a:t>, Word </a:t>
            </a:r>
            <a:r>
              <a:rPr lang="es-CO" dirty="0" err="1" smtClean="0"/>
              <a:t>Perfect</a:t>
            </a:r>
            <a:r>
              <a:rPr lang="es-CO" dirty="0" smtClean="0"/>
              <a:t>, Word</a:t>
            </a:r>
          </a:p>
          <a:p>
            <a:endParaRPr lang="es-CO" dirty="0" smtClean="0"/>
          </a:p>
          <a:p>
            <a:r>
              <a:rPr lang="es-CO" b="1" dirty="0">
                <a:solidFill>
                  <a:srgbClr val="002060"/>
                </a:solidFill>
              </a:rPr>
              <a:t>Hojas de Cálculo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Lotus 123, </a:t>
            </a:r>
            <a:r>
              <a:rPr lang="es-CO" dirty="0" err="1" smtClean="0"/>
              <a:t>Quatro</a:t>
            </a:r>
            <a:r>
              <a:rPr lang="es-CO" dirty="0" smtClean="0"/>
              <a:t>, Excel</a:t>
            </a:r>
          </a:p>
          <a:p>
            <a:endParaRPr lang="es-CO" dirty="0" smtClean="0"/>
          </a:p>
          <a:p>
            <a:r>
              <a:rPr lang="es-CO" b="1" dirty="0">
                <a:solidFill>
                  <a:srgbClr val="002060"/>
                </a:solidFill>
              </a:rPr>
              <a:t>Gestores 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FlowChart</a:t>
            </a:r>
            <a:r>
              <a:rPr lang="es-CO" dirty="0" smtClean="0"/>
              <a:t>, Paint, …Corel </a:t>
            </a:r>
            <a:r>
              <a:rPr lang="es-CO" dirty="0" err="1" smtClean="0"/>
              <a:t>Draw</a:t>
            </a:r>
            <a:endParaRPr lang="es-CO" dirty="0" smtClean="0"/>
          </a:p>
          <a:p>
            <a:endParaRPr lang="es-CO" dirty="0"/>
          </a:p>
          <a:p>
            <a:r>
              <a:rPr lang="es-CO" b="1" dirty="0">
                <a:solidFill>
                  <a:srgbClr val="002060"/>
                </a:solidFill>
              </a:rPr>
              <a:t>Motores de Bases de Datos</a:t>
            </a:r>
            <a:r>
              <a:rPr lang="es-CO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Mysql</a:t>
            </a:r>
            <a:r>
              <a:rPr lang="es-CO" dirty="0" smtClean="0"/>
              <a:t>, </a:t>
            </a:r>
            <a:r>
              <a:rPr lang="es-CO" dirty="0" err="1" smtClean="0"/>
              <a:t>Postgres</a:t>
            </a:r>
            <a:r>
              <a:rPr lang="es-CO" dirty="0" smtClean="0"/>
              <a:t>, Oracle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043070" y="5132358"/>
            <a:ext cx="3322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Lenguajes de Programación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Basic, C, Pascal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C++, C#, Java, Python,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Visual Basic, Delphi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22" name="Abrir llave 21"/>
          <p:cNvSpPr/>
          <p:nvPr/>
        </p:nvSpPr>
        <p:spPr>
          <a:xfrm>
            <a:off x="4228846" y="2715332"/>
            <a:ext cx="356847" cy="414266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18" y="3657910"/>
            <a:ext cx="2507478" cy="15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3C4A7676-2309-4361-ADCA-6FB3D0D0790D}"/>
              </a:ext>
            </a:extLst>
          </p:cNvPr>
          <p:cNvSpPr txBox="1">
            <a:spLocks/>
          </p:cNvSpPr>
          <p:nvPr/>
        </p:nvSpPr>
        <p:spPr>
          <a:xfrm>
            <a:off x="2676904" y="106532"/>
            <a:ext cx="6868025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600" b="1" dirty="0" smtClean="0">
                <a:solidFill>
                  <a:schemeClr val="bg1"/>
                </a:solidFill>
                <a:latin typeface="Calabri"/>
              </a:rPr>
              <a:t>Unidades de Medida</a:t>
            </a:r>
            <a:endParaRPr lang="es-CO" sz="3600" b="1" dirty="0">
              <a:solidFill>
                <a:schemeClr val="bg1"/>
              </a:solidFill>
              <a:latin typeface="Cala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42B471BA-C8E6-4BEC-834C-6F7C7D1A47C1}"/>
              </a:ext>
            </a:extLst>
          </p:cNvPr>
          <p:cNvGrpSpPr/>
          <p:nvPr/>
        </p:nvGrpSpPr>
        <p:grpSpPr>
          <a:xfrm>
            <a:off x="8903563" y="2042522"/>
            <a:ext cx="3264237" cy="3836122"/>
            <a:chOff x="8903563" y="2255669"/>
            <a:chExt cx="3264237" cy="3487383"/>
          </a:xfrm>
        </p:grpSpPr>
        <p:pic>
          <p:nvPicPr>
            <p:cNvPr id="448" name="Imagen 447">
              <a:extLst>
                <a:ext uri="{FF2B5EF4-FFF2-40B4-BE49-F238E27FC236}">
                  <a16:creationId xmlns="" xmlns:a16="http://schemas.microsoft.com/office/drawing/2014/main" id="{A2DA6775-648A-4F64-AB92-738CCDBA3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</p:spPr>
        </p:pic>
        <p:sp>
          <p:nvSpPr>
            <p:cNvPr id="454" name="Rectángulo 453">
              <a:extLst>
                <a:ext uri="{FF2B5EF4-FFF2-40B4-BE49-F238E27FC236}">
                  <a16:creationId xmlns="" xmlns:a16="http://schemas.microsoft.com/office/drawing/2014/main" id="{C9C3407C-CFA8-455E-A34A-6F1A532B83FD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1029CC1B-0574-4AE9-A9B8-051A0880EA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2" y="2320335"/>
            <a:ext cx="3973279" cy="3988679"/>
          </a:xfrm>
          <a:prstGeom prst="rect">
            <a:avLst/>
          </a:prstGeom>
        </p:spPr>
      </p:pic>
      <p:sp>
        <p:nvSpPr>
          <p:cNvPr id="892" name="Forma en L 891">
            <a:extLst>
              <a:ext uri="{FF2B5EF4-FFF2-40B4-BE49-F238E27FC236}">
                <a16:creationId xmlns="" xmlns:a16="http://schemas.microsoft.com/office/drawing/2014/main" id="{5D18E322-1A73-4F53-8C94-E67B550D425A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9246449" y="1177686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4400" b="1" cap="none" spc="0" dirty="0" smtClean="0">
                <a:ln/>
                <a:solidFill>
                  <a:schemeClr val="accent4"/>
                </a:solidFill>
                <a:effectLst/>
              </a:rPr>
              <a:t>?</a:t>
            </a:r>
            <a:endParaRPr lang="es-ES" sz="3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20584"/>
              </p:ext>
            </p:extLst>
          </p:nvPr>
        </p:nvGraphicFramePr>
        <p:xfrm>
          <a:off x="630866" y="1787760"/>
          <a:ext cx="10684833" cy="367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97"/>
                <a:gridCol w="2365955"/>
                <a:gridCol w="2549363"/>
                <a:gridCol w="4169018"/>
              </a:tblGrid>
              <a:tr h="676453">
                <a:tc>
                  <a:txBody>
                    <a:bodyPr/>
                    <a:lstStyle/>
                    <a:p>
                      <a:r>
                        <a:rPr lang="es-CO" dirty="0" smtClean="0"/>
                        <a:t>Unidad Medida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Capacidad de Almacenamiento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6722">
                <a:tc>
                  <a:txBody>
                    <a:bodyPr/>
                    <a:lstStyle/>
                    <a:p>
                      <a:r>
                        <a:rPr lang="es-CO" dirty="0" smtClean="0"/>
                        <a:t>bit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0, 1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Mínima</a:t>
                      </a:r>
                      <a:r>
                        <a:rPr lang="es-CO" baseline="0" dirty="0" smtClean="0"/>
                        <a:t> unidad</a:t>
                      </a:r>
                      <a:endParaRPr lang="es-CO" dirty="0"/>
                    </a:p>
                  </a:txBody>
                  <a:tcPr/>
                </a:tc>
              </a:tr>
              <a:tr h="676453">
                <a:tc>
                  <a:txBody>
                    <a:bodyPr/>
                    <a:lstStyle/>
                    <a:p>
                      <a:r>
                        <a:rPr lang="es-CO" dirty="0" smtClean="0"/>
                        <a:t>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00000000,  11111111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Equivale a un carácter del</a:t>
                      </a:r>
                      <a:r>
                        <a:rPr lang="es-CO" baseline="0" dirty="0" smtClean="0"/>
                        <a:t> teclado – Código ASCII</a:t>
                      </a:r>
                      <a:endParaRPr lang="es-CO" dirty="0"/>
                    </a:p>
                  </a:txBody>
                  <a:tcPr/>
                </a:tc>
              </a:tr>
              <a:tr h="386722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KByte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Kilo 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1024 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6722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Mega 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1024 </a:t>
                      </a:r>
                      <a:r>
                        <a:rPr lang="es-CO" dirty="0" err="1" smtClean="0"/>
                        <a:t>KByte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6722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GByte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Giga 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1024 </a:t>
                      </a:r>
                      <a:r>
                        <a:rPr lang="es-CO" dirty="0" err="1" smtClean="0"/>
                        <a:t>GByte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6722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TByte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Tera 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1024 Giga 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6722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PetaByte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5103" y="5460996"/>
                <a:ext cx="73057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La capacidad de almacenamiento se mide en potencias de base 2, </a:t>
                </a:r>
                <a:r>
                  <a:rPr lang="es-CO" dirty="0" err="1" smtClean="0"/>
                  <a:t>ejm</a:t>
                </a:r>
                <a:r>
                  <a:rPr lang="es-CO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s-CO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s-CO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3" y="5460996"/>
                <a:ext cx="7305783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751" b="-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2676904" y="937202"/>
            <a:ext cx="834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Conocer este tipo de medidas sea realmente útil a la hora de comprar distintos componentes informáticos, ya que podremos evitar que nos engañen. 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707964" y="5974730"/>
            <a:ext cx="694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futuro apunta en este momento a tecnología cuántica, para lo cual se utilizan el </a:t>
            </a:r>
            <a:r>
              <a:rPr lang="es-CO" sz="2000" b="1" dirty="0" smtClean="0">
                <a:solidFill>
                  <a:srgbClr val="FF0000"/>
                </a:solidFill>
              </a:rPr>
              <a:t>CUBIT</a:t>
            </a:r>
            <a:r>
              <a:rPr lang="es-CO" dirty="0" smtClean="0"/>
              <a:t>, que tendrá la capacidad de trabajar parejas de bits al mismo 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7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3C4A7676-2309-4361-ADCA-6FB3D0D0790D}"/>
              </a:ext>
            </a:extLst>
          </p:cNvPr>
          <p:cNvSpPr txBox="1">
            <a:spLocks/>
          </p:cNvSpPr>
          <p:nvPr/>
        </p:nvSpPr>
        <p:spPr>
          <a:xfrm>
            <a:off x="2676904" y="106532"/>
            <a:ext cx="6868025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600" b="1" dirty="0" smtClean="0">
                <a:solidFill>
                  <a:schemeClr val="bg1"/>
                </a:solidFill>
                <a:latin typeface="Calabri"/>
              </a:rPr>
              <a:t>Taller de aplicación</a:t>
            </a:r>
            <a:endParaRPr lang="es-CO" sz="3600" b="1" dirty="0">
              <a:solidFill>
                <a:schemeClr val="bg1"/>
              </a:solidFill>
              <a:latin typeface="Cala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42B471BA-C8E6-4BEC-834C-6F7C7D1A47C1}"/>
              </a:ext>
            </a:extLst>
          </p:cNvPr>
          <p:cNvGrpSpPr/>
          <p:nvPr/>
        </p:nvGrpSpPr>
        <p:grpSpPr>
          <a:xfrm>
            <a:off x="8903563" y="2042522"/>
            <a:ext cx="3264237" cy="3836122"/>
            <a:chOff x="8903563" y="2255669"/>
            <a:chExt cx="3264237" cy="3487383"/>
          </a:xfrm>
        </p:grpSpPr>
        <p:pic>
          <p:nvPicPr>
            <p:cNvPr id="448" name="Imagen 447">
              <a:extLst>
                <a:ext uri="{FF2B5EF4-FFF2-40B4-BE49-F238E27FC236}">
                  <a16:creationId xmlns="" xmlns:a16="http://schemas.microsoft.com/office/drawing/2014/main" id="{A2DA6775-648A-4F64-AB92-738CCDBA3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</p:spPr>
        </p:pic>
        <p:sp>
          <p:nvSpPr>
            <p:cNvPr id="454" name="Rectángulo 453">
              <a:extLst>
                <a:ext uri="{FF2B5EF4-FFF2-40B4-BE49-F238E27FC236}">
                  <a16:creationId xmlns="" xmlns:a16="http://schemas.microsoft.com/office/drawing/2014/main" id="{C9C3407C-CFA8-455E-A34A-6F1A532B83FD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1029CC1B-0574-4AE9-A9B8-051A0880EA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2" y="2320335"/>
            <a:ext cx="3973279" cy="3988679"/>
          </a:xfrm>
          <a:prstGeom prst="rect">
            <a:avLst/>
          </a:prstGeom>
        </p:spPr>
      </p:pic>
      <p:sp>
        <p:nvSpPr>
          <p:cNvPr id="892" name="Forma en L 891">
            <a:extLst>
              <a:ext uri="{FF2B5EF4-FFF2-40B4-BE49-F238E27FC236}">
                <a16:creationId xmlns="" xmlns:a16="http://schemas.microsoft.com/office/drawing/2014/main" id="{5D18E322-1A73-4F53-8C94-E67B550D425A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4" name="Rectángulo 443">
            <a:extLst>
              <a:ext uri="{FF2B5EF4-FFF2-40B4-BE49-F238E27FC236}">
                <a16:creationId xmlns="" xmlns:a16="http://schemas.microsoft.com/office/drawing/2014/main" id="{CC698E38-A5CE-4820-B68B-6A3AE0B7A372}"/>
              </a:ext>
            </a:extLst>
          </p:cNvPr>
          <p:cNvSpPr/>
          <p:nvPr/>
        </p:nvSpPr>
        <p:spPr>
          <a:xfrm>
            <a:off x="540343" y="1956894"/>
            <a:ext cx="7693255" cy="37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734096" y="2202287"/>
            <a:ext cx="475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Completar cada columna con algunos ejemplos: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75410"/>
              </p:ext>
            </p:extLst>
          </p:nvPr>
        </p:nvGraphicFramePr>
        <p:xfrm>
          <a:off x="692026" y="2658793"/>
          <a:ext cx="7383028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99"/>
                <a:gridCol w="1326524"/>
                <a:gridCol w="1378040"/>
                <a:gridCol w="1532586"/>
                <a:gridCol w="18416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Periféricos </a:t>
                      </a:r>
                    </a:p>
                    <a:p>
                      <a:pPr algn="ctr"/>
                      <a:r>
                        <a:rPr lang="es-CO" sz="1600" dirty="0" smtClean="0"/>
                        <a:t>Entrada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Periféricos</a:t>
                      </a:r>
                    </a:p>
                    <a:p>
                      <a:pPr algn="ctr"/>
                      <a:r>
                        <a:rPr lang="es-CO" sz="1600" dirty="0" smtClean="0"/>
                        <a:t>Salida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Periféricos</a:t>
                      </a:r>
                    </a:p>
                    <a:p>
                      <a:pPr algn="ctr"/>
                      <a:r>
                        <a:rPr lang="es-CO" sz="1600" dirty="0" smtClean="0"/>
                        <a:t>Híbridos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Software o Programas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Personajes</a:t>
                      </a:r>
                    </a:p>
                    <a:p>
                      <a:pPr algn="ctr"/>
                      <a:r>
                        <a:rPr lang="es-CO" sz="1600" dirty="0" smtClean="0"/>
                        <a:t>Inventores Inform.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9246449" y="1177686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4400" b="1" cap="none" spc="0" dirty="0" smtClean="0">
                <a:ln/>
                <a:solidFill>
                  <a:schemeClr val="accent4"/>
                </a:solidFill>
                <a:effectLst/>
              </a:rPr>
              <a:t>?</a:t>
            </a:r>
            <a:endParaRPr lang="es-ES" sz="34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26" y="1012054"/>
            <a:ext cx="8550566" cy="50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65" y="1142197"/>
            <a:ext cx="7728794" cy="48196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41" y="716018"/>
            <a:ext cx="5649113" cy="3238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984" y="5933946"/>
            <a:ext cx="522995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537</Words>
  <Application>Microsoft Office PowerPoint</Application>
  <PresentationFormat>Panorámica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Calabri</vt:lpstr>
      <vt:lpstr>Calibri</vt:lpstr>
      <vt:lpstr>Calibri Light</vt:lpstr>
      <vt:lpstr>Cambria Math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41</cp:revision>
  <dcterms:created xsi:type="dcterms:W3CDTF">2021-04-09T13:53:49Z</dcterms:created>
  <dcterms:modified xsi:type="dcterms:W3CDTF">2022-09-11T12:06:29Z</dcterms:modified>
</cp:coreProperties>
</file>