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4" r:id="rId2"/>
    <p:sldId id="281" r:id="rId3"/>
    <p:sldId id="317" r:id="rId4"/>
    <p:sldId id="319" r:id="rId5"/>
    <p:sldId id="318" r:id="rId6"/>
    <p:sldId id="315" r:id="rId7"/>
    <p:sldId id="316" r:id="rId8"/>
    <p:sldId id="309" r:id="rId9"/>
    <p:sldId id="307" r:id="rId10"/>
    <p:sldId id="310" r:id="rId11"/>
    <p:sldId id="311" r:id="rId12"/>
    <p:sldId id="312" r:id="rId13"/>
    <p:sldId id="28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98" r:id="rId22"/>
    <p:sldId id="308" r:id="rId23"/>
    <p:sldId id="313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endswith.asp" TargetMode="External"/><Relationship Id="rId13" Type="http://schemas.openxmlformats.org/officeDocument/2006/relationships/hyperlink" Target="https://www.w3schools.com/python/ref_string_isalnum.asp" TargetMode="External"/><Relationship Id="rId18" Type="http://schemas.openxmlformats.org/officeDocument/2006/relationships/hyperlink" Target="https://www.w3schools.com/python/ref_string_islower.asp" TargetMode="External"/><Relationship Id="rId3" Type="http://schemas.openxmlformats.org/officeDocument/2006/relationships/hyperlink" Target="https://www.w3schools.com/python/ref_string_capitalize.asp" TargetMode="External"/><Relationship Id="rId21" Type="http://schemas.openxmlformats.org/officeDocument/2006/relationships/hyperlink" Target="https://www.w3schools.com/python/ref_string_isspace.asp" TargetMode="External"/><Relationship Id="rId7" Type="http://schemas.openxmlformats.org/officeDocument/2006/relationships/hyperlink" Target="https://www.w3schools.com/python/ref_string_encode.asp" TargetMode="External"/><Relationship Id="rId12" Type="http://schemas.openxmlformats.org/officeDocument/2006/relationships/hyperlink" Target="https://www.w3schools.com/python/ref_string_index.asp" TargetMode="External"/><Relationship Id="rId17" Type="http://schemas.openxmlformats.org/officeDocument/2006/relationships/hyperlink" Target="https://www.w3schools.com/python/ref_string_isidentifier.asp" TargetMode="External"/><Relationship Id="rId2" Type="http://schemas.openxmlformats.org/officeDocument/2006/relationships/image" Target="../media/image12.png"/><Relationship Id="rId16" Type="http://schemas.openxmlformats.org/officeDocument/2006/relationships/hyperlink" Target="https://www.w3schools.com/python/ref_string_isdigit.asp" TargetMode="External"/><Relationship Id="rId20" Type="http://schemas.openxmlformats.org/officeDocument/2006/relationships/hyperlink" Target="https://www.w3schools.com/python/ref_string_isprintable.as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python/ref_string_count.asp" TargetMode="External"/><Relationship Id="rId11" Type="http://schemas.openxmlformats.org/officeDocument/2006/relationships/hyperlink" Target="https://www.w3schools.com/python/ref_string_format.asp" TargetMode="External"/><Relationship Id="rId5" Type="http://schemas.openxmlformats.org/officeDocument/2006/relationships/hyperlink" Target="https://www.w3schools.com/python/ref_string_center.asp" TargetMode="External"/><Relationship Id="rId15" Type="http://schemas.openxmlformats.org/officeDocument/2006/relationships/hyperlink" Target="https://www.w3schools.com/python/ref_string_isdecimal.asp" TargetMode="External"/><Relationship Id="rId23" Type="http://schemas.openxmlformats.org/officeDocument/2006/relationships/hyperlink" Target="https://www.w3schools.com/python/ref_string_isupper.asp" TargetMode="External"/><Relationship Id="rId10" Type="http://schemas.openxmlformats.org/officeDocument/2006/relationships/hyperlink" Target="https://www.w3schools.com/python/ref_string_find.asp" TargetMode="External"/><Relationship Id="rId19" Type="http://schemas.openxmlformats.org/officeDocument/2006/relationships/hyperlink" Target="https://www.w3schools.com/python/ref_string_isnumeric.asp" TargetMode="External"/><Relationship Id="rId4" Type="http://schemas.openxmlformats.org/officeDocument/2006/relationships/hyperlink" Target="https://www.w3schools.com/python/ref_string_casefold.asp" TargetMode="External"/><Relationship Id="rId9" Type="http://schemas.openxmlformats.org/officeDocument/2006/relationships/hyperlink" Target="https://www.w3schools.com/python/ref_string_expandtabs.asp" TargetMode="External"/><Relationship Id="rId14" Type="http://schemas.openxmlformats.org/officeDocument/2006/relationships/hyperlink" Target="https://www.w3schools.com/python/ref_string_isalpha.asp" TargetMode="External"/><Relationship Id="rId22" Type="http://schemas.openxmlformats.org/officeDocument/2006/relationships/hyperlink" Target="https://www.w3schools.com/python/ref_string_istitle.as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partition.asp" TargetMode="External"/><Relationship Id="rId13" Type="http://schemas.openxmlformats.org/officeDocument/2006/relationships/hyperlink" Target="https://www.w3schools.com/python/ref_string_rpartition.asp" TargetMode="External"/><Relationship Id="rId18" Type="http://schemas.openxmlformats.org/officeDocument/2006/relationships/hyperlink" Target="https://www.w3schools.com/python/ref_string_startswith.asp" TargetMode="External"/><Relationship Id="rId3" Type="http://schemas.openxmlformats.org/officeDocument/2006/relationships/hyperlink" Target="https://www.w3schools.com/python/ref_string_join.asp" TargetMode="External"/><Relationship Id="rId21" Type="http://schemas.openxmlformats.org/officeDocument/2006/relationships/hyperlink" Target="https://www.w3schools.com/python/ref_string_title.asp" TargetMode="External"/><Relationship Id="rId7" Type="http://schemas.openxmlformats.org/officeDocument/2006/relationships/hyperlink" Target="https://www.w3schools.com/python/ref_string_maketrans.asp" TargetMode="External"/><Relationship Id="rId12" Type="http://schemas.openxmlformats.org/officeDocument/2006/relationships/hyperlink" Target="https://www.w3schools.com/python/ref_string_rjust.asp" TargetMode="External"/><Relationship Id="rId17" Type="http://schemas.openxmlformats.org/officeDocument/2006/relationships/hyperlink" Target="https://www.w3schools.com/python/ref_string_splitlines.asp" TargetMode="External"/><Relationship Id="rId2" Type="http://schemas.openxmlformats.org/officeDocument/2006/relationships/image" Target="../media/image12.png"/><Relationship Id="rId16" Type="http://schemas.openxmlformats.org/officeDocument/2006/relationships/hyperlink" Target="https://www.w3schools.com/python/ref_string_split.asp" TargetMode="External"/><Relationship Id="rId20" Type="http://schemas.openxmlformats.org/officeDocument/2006/relationships/hyperlink" Target="https://www.w3schools.com/python/ref_string_swapcase.as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python/ref_string_lstrip.asp" TargetMode="External"/><Relationship Id="rId11" Type="http://schemas.openxmlformats.org/officeDocument/2006/relationships/hyperlink" Target="https://www.w3schools.com/python/ref_string_rindex.asp" TargetMode="External"/><Relationship Id="rId24" Type="http://schemas.openxmlformats.org/officeDocument/2006/relationships/hyperlink" Target="https://www.w3schools.com/python/ref_string_zfill.asp" TargetMode="External"/><Relationship Id="rId5" Type="http://schemas.openxmlformats.org/officeDocument/2006/relationships/hyperlink" Target="https://www.w3schools.com/python/ref_string_lower.asp" TargetMode="External"/><Relationship Id="rId15" Type="http://schemas.openxmlformats.org/officeDocument/2006/relationships/hyperlink" Target="https://www.w3schools.com/python/ref_string_rstrip.asp" TargetMode="External"/><Relationship Id="rId23" Type="http://schemas.openxmlformats.org/officeDocument/2006/relationships/hyperlink" Target="https://www.w3schools.com/python/ref_string_upper.asp" TargetMode="External"/><Relationship Id="rId10" Type="http://schemas.openxmlformats.org/officeDocument/2006/relationships/hyperlink" Target="https://www.w3schools.com/python/ref_string_rfind.asp" TargetMode="External"/><Relationship Id="rId19" Type="http://schemas.openxmlformats.org/officeDocument/2006/relationships/hyperlink" Target="https://www.w3schools.com/python/ref_string_strip.asp" TargetMode="External"/><Relationship Id="rId4" Type="http://schemas.openxmlformats.org/officeDocument/2006/relationships/hyperlink" Target="https://www.w3schools.com/python/ref_string_ljust.asp" TargetMode="External"/><Relationship Id="rId9" Type="http://schemas.openxmlformats.org/officeDocument/2006/relationships/hyperlink" Target="https://www.w3schools.com/python/ref_string_replace.asp" TargetMode="External"/><Relationship Id="rId14" Type="http://schemas.openxmlformats.org/officeDocument/2006/relationships/hyperlink" Target="https://www.w3schools.com/python/ref_string_rsplit.asp" TargetMode="External"/><Relationship Id="rId22" Type="http://schemas.openxmlformats.org/officeDocument/2006/relationships/hyperlink" Target="https://www.w3schools.com/python/ref_string_translate.a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  <a:latin typeface="+mn-lt"/>
              </a:rPr>
              <a:t>Fundamentos de Programación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0" y="3959345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0F98B3C-495B-4D19-8AEA-15E1C2591533}"/>
              </a:ext>
            </a:extLst>
          </p:cNvPr>
          <p:cNvSpPr txBox="1"/>
          <p:nvPr/>
        </p:nvSpPr>
        <p:spPr>
          <a:xfrm>
            <a:off x="32188" y="3416043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El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mundo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de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la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programación</a:t>
            </a:r>
          </a:p>
        </p:txBody>
      </p:sp>
      <p:sp>
        <p:nvSpPr>
          <p:cNvPr id="7" name="2 Marcador de texto">
            <a:extLst>
              <a:ext uri="{FF2B5EF4-FFF2-40B4-BE49-F238E27FC236}">
                <a16:creationId xmlns:a16="http://schemas.microsoft.com/office/drawing/2014/main" xmlns="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510677" y="4407688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:a16="http://schemas.microsoft.com/office/drawing/2014/main" xmlns="" id="{F6E59D80-076C-4696-A8CA-B30D77AEDCFC}"/>
              </a:ext>
            </a:extLst>
          </p:cNvPr>
          <p:cNvGrpSpPr/>
          <p:nvPr/>
        </p:nvGrpSpPr>
        <p:grpSpPr>
          <a:xfrm flipH="1">
            <a:off x="180566" y="4352970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:a16="http://schemas.microsoft.com/office/drawing/2014/main" xmlns="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:a16="http://schemas.microsoft.com/office/drawing/2014/main" xmlns="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xmlns="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:a16="http://schemas.microsoft.com/office/drawing/2014/main" xmlns="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:a16="http://schemas.microsoft.com/office/drawing/2014/main" xmlns="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xmlns="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:a16="http://schemas.microsoft.com/office/drawing/2014/main" xmlns="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:a16="http://schemas.microsoft.com/office/drawing/2014/main" xmlns="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:a16="http://schemas.microsoft.com/office/drawing/2014/main" xmlns="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xmlns="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:a16="http://schemas.microsoft.com/office/drawing/2014/main" xmlns="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:a16="http://schemas.microsoft.com/office/drawing/2014/main" xmlns="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:a16="http://schemas.microsoft.com/office/drawing/2014/main" xmlns="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xmlns="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:a16="http://schemas.microsoft.com/office/drawing/2014/main" xmlns="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:a16="http://schemas.microsoft.com/office/drawing/2014/main" xmlns="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:a16="http://schemas.microsoft.com/office/drawing/2014/main" xmlns="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:a16="http://schemas.microsoft.com/office/drawing/2014/main" xmlns="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:a16="http://schemas.microsoft.com/office/drawing/2014/main" xmlns="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xmlns="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xmlns="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xmlns="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:a16="http://schemas.microsoft.com/office/drawing/2014/main" xmlns="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xmlns="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:a16="http://schemas.microsoft.com/office/drawing/2014/main" xmlns="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:a16="http://schemas.microsoft.com/office/drawing/2014/main" xmlns="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xmlns="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xmlns="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EXPRESIONES LÓGICAS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412971" y="780980"/>
            <a:ext cx="1166436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Las </a:t>
            </a:r>
            <a:r>
              <a:rPr lang="es-CO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estructuras condicionales comparan una variable contra otro(s) valor (es), para </a:t>
            </a:r>
            <a:r>
              <a:rPr lang="es-CO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s-CO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s-CO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s-CO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s-CO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resultado </a:t>
            </a:r>
            <a:r>
              <a:rPr lang="es-CO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esta comparación (Verdadero o Falso, se siga un curso de acción dentro del programa. Cabe mencionar que la comparación se puede hacer contra otra variable o contra una constante, según se requiera. Existen tres tipos básicos, las simples, las dobles y las múltiples.</a:t>
            </a:r>
            <a:endParaRPr lang="es-CO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9" y="2373000"/>
            <a:ext cx="11171547" cy="303272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77355" y="5223919"/>
            <a:ext cx="8153572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 la expresión </a:t>
            </a:r>
            <a:r>
              <a:rPr kumimoji="0" lang="es-CO" altLang="es-C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condición es una expresión booleana que se evalúa como verdadera 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o falsa 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requiere el uso de dos puntos (:) al final de la condición.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Todas las líneas de código a ejecutar si se cumple la condición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tienen que estar </a:t>
            </a:r>
            <a:r>
              <a:rPr kumimoji="0" lang="es-CO" altLang="es-CO" sz="20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indentadas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respecto la sentencia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6245152" y="4271554"/>
            <a:ext cx="1749317" cy="22990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7754141" y="3579223"/>
            <a:ext cx="357893" cy="692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7696578" y="4727743"/>
            <a:ext cx="2645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Identar</a:t>
            </a:r>
            <a:r>
              <a:rPr lang="es-CO" dirty="0" smtClean="0"/>
              <a:t> equivale a la tecla </a:t>
            </a:r>
          </a:p>
          <a:p>
            <a:r>
              <a:rPr lang="es-CO" dirty="0" smtClean="0"/>
              <a:t>TABULADOR &lt;</a:t>
            </a:r>
            <a:r>
              <a:rPr lang="es-CO" b="1" dirty="0" smtClean="0">
                <a:solidFill>
                  <a:srgbClr val="FF0000"/>
                </a:solidFill>
              </a:rPr>
              <a:t>TAB</a:t>
            </a:r>
            <a:r>
              <a:rPr lang="es-CO" dirty="0" smtClean="0"/>
              <a:t>&gt;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46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EXPRESIONES LÓGICAS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8" y="1800793"/>
            <a:ext cx="11529441" cy="389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EXPRESIONES LÓGICAS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1" y="1682907"/>
            <a:ext cx="10245519" cy="51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3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PLANTEAMIENTO DEL PROBLEMA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644423"/>
              </p:ext>
            </p:extLst>
          </p:nvPr>
        </p:nvGraphicFramePr>
        <p:xfrm>
          <a:off x="88236" y="2298334"/>
          <a:ext cx="544830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Imagen de mapa de bits" r:id="rId4" imgW="5447619" imgH="2790476" progId="Paint.Picture">
                  <p:embed/>
                </p:oleObj>
              </mc:Choice>
              <mc:Fallback>
                <p:oleObj name="Imagen de mapa de bits" r:id="rId4" imgW="5447619" imgH="279047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36" y="2298334"/>
                        <a:ext cx="5448300" cy="279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2584464" y="893935"/>
            <a:ext cx="9447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SITUACIÓN PROBLEMÁTICA: </a:t>
            </a:r>
            <a:r>
              <a:rPr lang="es-CO" dirty="0" smtClean="0"/>
              <a:t>Una escuela de la ciudad, requiere un programa PYTHON para que los estudiantes de primaria, identifiquen (se asumen que los tres lados son válidos para armar el </a:t>
            </a:r>
            <a:r>
              <a:rPr lang="es-CO" dirty="0" err="1" smtClean="0"/>
              <a:t>triengulo</a:t>
            </a:r>
            <a:r>
              <a:rPr lang="es-CO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Los tipos de triangulo (ver imagen)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El perímetro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636897" y="2798594"/>
            <a:ext cx="630745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ANALISIS    </a:t>
            </a:r>
            <a:endParaRPr lang="es-CO" dirty="0"/>
          </a:p>
          <a:p>
            <a:r>
              <a:rPr lang="es-ES" b="1" dirty="0">
                <a:solidFill>
                  <a:srgbClr val="00B050"/>
                </a:solidFill>
              </a:rPr>
              <a:t>ENTRADAS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/>
              <a:t>:  </a:t>
            </a:r>
            <a:r>
              <a:rPr lang="es-ES" dirty="0" smtClean="0"/>
              <a:t>lado1, lado2, lado3</a:t>
            </a:r>
            <a:endParaRPr lang="es-CO" dirty="0"/>
          </a:p>
          <a:p>
            <a:r>
              <a:rPr lang="es-ES" b="1" dirty="0">
                <a:solidFill>
                  <a:srgbClr val="FFC000"/>
                </a:solidFill>
              </a:rPr>
              <a:t>PROCESOS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/>
              <a:t>:   </a:t>
            </a:r>
            <a:r>
              <a:rPr lang="es-ES" dirty="0" err="1" smtClean="0"/>
              <a:t>perimetro</a:t>
            </a:r>
            <a:r>
              <a:rPr lang="es-ES" dirty="0" smtClean="0">
                <a:sym typeface="Wingdings" panose="05000000000000000000" pitchFamily="2" charset="2"/>
              </a:rPr>
              <a:t></a:t>
            </a:r>
            <a:r>
              <a:rPr lang="es-ES" dirty="0" smtClean="0"/>
              <a:t> lado1 + lado2 + lado3</a:t>
            </a:r>
            <a:endParaRPr lang="es-CO" dirty="0"/>
          </a:p>
          <a:p>
            <a:r>
              <a:rPr lang="es-ES" b="1" dirty="0">
                <a:solidFill>
                  <a:srgbClr val="FF0000"/>
                </a:solidFill>
              </a:rPr>
              <a:t>SALIDAS</a:t>
            </a:r>
            <a:r>
              <a:rPr lang="es-ES" dirty="0"/>
              <a:t>     :   </a:t>
            </a:r>
            <a:r>
              <a:rPr lang="es-ES" b="1" dirty="0" err="1" smtClean="0">
                <a:solidFill>
                  <a:srgbClr val="002060"/>
                </a:solidFill>
              </a:rPr>
              <a:t>tipo_triangulo</a:t>
            </a:r>
            <a:r>
              <a:rPr lang="es-ES" dirty="0" smtClean="0"/>
              <a:t>, perímetro</a:t>
            </a:r>
          </a:p>
          <a:p>
            <a:endParaRPr lang="es-CO" dirty="0"/>
          </a:p>
          <a:p>
            <a:r>
              <a:rPr lang="es-CO" sz="2000" b="1" dirty="0" smtClean="0">
                <a:solidFill>
                  <a:srgbClr val="00B050"/>
                </a:solidFill>
              </a:rPr>
              <a:t>CONDICIONALES o Restricciones</a:t>
            </a:r>
            <a:r>
              <a:rPr lang="es-CO" dirty="0" smtClean="0"/>
              <a:t>: 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 smtClean="0">
                <a:solidFill>
                  <a:srgbClr val="002060"/>
                </a:solidFill>
              </a:rPr>
              <a:t>tipo_triangulo</a:t>
            </a:r>
            <a:r>
              <a:rPr lang="es-CO" b="1" dirty="0" smtClean="0">
                <a:solidFill>
                  <a:srgbClr val="002060"/>
                </a:solidFill>
              </a:rPr>
              <a:t> </a:t>
            </a:r>
            <a:r>
              <a:rPr lang="es-CO" dirty="0" smtClean="0"/>
              <a:t>depende de comparar los tres lados del triángulo (equilátero, isósceles, escaleno)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12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6" y="0"/>
            <a:ext cx="580179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HERRAMIENTA DFD PARA COMPILAR UN DIAGRAMA DFD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76250" y="1474738"/>
            <a:ext cx="943356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DFD</a:t>
            </a:r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dirty="0"/>
              <a:t>es un editor de diagramas de flujo con el cual puedes dar forma gráfica a un gran número de algoritmos, ejecutarlos y depurarlos en caso de hallar errores.</a:t>
            </a:r>
          </a:p>
          <a:p>
            <a:r>
              <a:rPr lang="es-ES" dirty="0"/>
              <a:t>En la barra superior de DFD se agrupan los objetos necesarios para la construcción de los diagramas. Se parte siempre de una plantilla con un estado inicial y uno final, conectados por una flecha. Los ítems se posicionan con un clic sobre el tramo de conexión elegido: DFD se encarga de redibujar los elementos.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76250" y="3401407"/>
            <a:ext cx="114338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Cuando quieras probar tu diagrama, la tecla F9 iniciará la ejecución. También puedes usar los controles de reproducción o recurrir al menú Depuración para evaluar una expresión o efectuar un paso simple. El directorio de DFD incluye ejemplos de diagrama de flujo para que te familiarices con su interfaz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Software libre con código disponible (GPL)Traducido al inglés y </a:t>
            </a:r>
            <a:r>
              <a:rPr lang="es-ES" dirty="0" err="1"/>
              <a:t>portuguésBarra</a:t>
            </a:r>
            <a:r>
              <a:rPr lang="es-ES" dirty="0"/>
              <a:t> de estado más </a:t>
            </a:r>
            <a:r>
              <a:rPr lang="es-ES" dirty="0" err="1"/>
              <a:t>legibleObjetos</a:t>
            </a:r>
            <a:r>
              <a:rPr lang="es-ES" dirty="0"/>
              <a:t> de cierre de ciclos más </a:t>
            </a:r>
            <a:r>
              <a:rPr lang="es-ES" dirty="0" err="1"/>
              <a:t>explícitosSe</a:t>
            </a:r>
            <a:r>
              <a:rPr lang="es-ES" dirty="0"/>
              <a:t> aceptan comillas dobles para las cadenas de </a:t>
            </a:r>
            <a:r>
              <a:rPr lang="es-ES" dirty="0" smtClean="0"/>
              <a:t>caracteres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aceptan comillas dobles o sencillas para las cadenas de caracteres</a:t>
            </a:r>
          </a:p>
          <a:p>
            <a:pPr algn="just"/>
            <a:r>
              <a:rPr lang="es-ES" dirty="0" smtClean="0"/>
              <a:t>Todas la variables deben ser inicializadas, las numéricas con 0 y las de cadenas con comillas “”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06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6" y="0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VARIABLES – TIPO DATO - DATO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40" y="1553224"/>
            <a:ext cx="7491945" cy="460754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06040" y="1017270"/>
            <a:ext cx="812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DFD: Definimos e inicializamos las variables, numéricas con 0 y cadenas con comillas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30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832410" y="0"/>
            <a:ext cx="682454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ENTRADA Y SALIDA DE DATOS POR DFD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65607" y="827699"/>
            <a:ext cx="7341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DFD: </a:t>
            </a:r>
          </a:p>
          <a:p>
            <a:r>
              <a:rPr lang="es-CO" b="1" dirty="0" smtClean="0">
                <a:solidFill>
                  <a:srgbClr val="00B050"/>
                </a:solidFill>
              </a:rPr>
              <a:t>ENTRADAS</a:t>
            </a:r>
            <a:r>
              <a:rPr lang="es-CO" dirty="0" smtClean="0"/>
              <a:t> acompañadas de un mensaje que indique al usuario que ingresar</a:t>
            </a:r>
          </a:p>
          <a:p>
            <a:r>
              <a:rPr lang="es-CO" dirty="0" smtClean="0"/>
              <a:t>SALIDAS: acompañar la variable a ingresar con un mensaje de salida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483" y="1671098"/>
            <a:ext cx="7321473" cy="51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832410" y="0"/>
            <a:ext cx="682454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ENTRADA Y SALIDA DE DATOS POR DFD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597027" y="940222"/>
            <a:ext cx="767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DFD: </a:t>
            </a:r>
            <a:r>
              <a:rPr lang="es-CO" b="1" dirty="0" smtClean="0">
                <a:solidFill>
                  <a:srgbClr val="FFC000"/>
                </a:solidFill>
              </a:rPr>
              <a:t>PROCESOS</a:t>
            </a:r>
            <a:r>
              <a:rPr lang="es-CO" dirty="0" smtClean="0"/>
              <a:t>, se representan con un rectángulo y el mismo se escriben las fórmula respectivas, para asignar su resultado a la variable respectiva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2305027"/>
            <a:ext cx="7417118" cy="476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832410" y="0"/>
            <a:ext cx="682454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ENTRADA Y SALIDA DE DATOS POR DFD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65607" y="827699"/>
            <a:ext cx="767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DFD: </a:t>
            </a:r>
          </a:p>
          <a:p>
            <a:r>
              <a:rPr lang="es-CO" b="1" dirty="0" smtClean="0">
                <a:solidFill>
                  <a:srgbClr val="FFC000"/>
                </a:solidFill>
              </a:rPr>
              <a:t>CONDICIONALES</a:t>
            </a:r>
            <a:r>
              <a:rPr lang="es-CO" dirty="0" smtClean="0"/>
              <a:t>: Cualquier entrada, proceso y/o salida, puede depender de que se cumpla o NO una condición, en este caso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743075"/>
            <a:ext cx="104203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832410" y="0"/>
            <a:ext cx="682454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ENTRADA Y SALIDA DE DATOS POR DFD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65607" y="827699"/>
            <a:ext cx="767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DFD: 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SALIDAS</a:t>
            </a:r>
            <a:r>
              <a:rPr lang="es-CO" dirty="0" smtClean="0"/>
              <a:t>: Una vez se tienen los valores almacenados en la R.A.M. se procede a generar las salidas de una forma clara para el usuario final (ortografía, claridad)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09" y="1751029"/>
            <a:ext cx="8025701" cy="50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56859"/>
              </p:ext>
            </p:extLst>
          </p:nvPr>
        </p:nvGraphicFramePr>
        <p:xfrm>
          <a:off x="4002077" y="609516"/>
          <a:ext cx="2447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18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18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18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s-CO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pPr algn="ctr"/>
                      <a:r>
                        <a:rPr lang="es-CO" i="1" dirty="0">
                          <a:solidFill>
                            <a:srgbClr val="FF0000"/>
                          </a:solidFill>
                        </a:rPr>
                        <a:t>fff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abf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eeff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3934526" y="-36815"/>
            <a:ext cx="2588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R.A.M.</a:t>
            </a:r>
          </a:p>
          <a:p>
            <a:pPr algn="ctr"/>
            <a:r>
              <a:rPr lang="es-CO" b="1" dirty="0"/>
              <a:t>Memory Access Aleatory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581540" y="658877"/>
            <a:ext cx="16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INFORMACIÓN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38433" y="955424"/>
            <a:ext cx="2903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Texto</a:t>
            </a:r>
          </a:p>
          <a:p>
            <a:r>
              <a:rPr lang="es-CO" dirty="0"/>
              <a:t>Números</a:t>
            </a:r>
          </a:p>
          <a:p>
            <a:r>
              <a:rPr lang="es-CO" dirty="0"/>
              <a:t>Imágenes</a:t>
            </a:r>
          </a:p>
          <a:p>
            <a:r>
              <a:rPr lang="es-CO" dirty="0"/>
              <a:t>Sonido                  </a:t>
            </a:r>
            <a:r>
              <a:rPr lang="es-CO" b="1" dirty="0">
                <a:solidFill>
                  <a:srgbClr val="002060"/>
                </a:solidFill>
              </a:rPr>
              <a:t>Multimedia</a:t>
            </a:r>
          </a:p>
          <a:p>
            <a:r>
              <a:rPr lang="es-CO" dirty="0"/>
              <a:t>Movimiento</a:t>
            </a: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49242"/>
              </p:ext>
            </p:extLst>
          </p:nvPr>
        </p:nvGraphicFramePr>
        <p:xfrm>
          <a:off x="3900458" y="3003006"/>
          <a:ext cx="26806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6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CPU</a:t>
                      </a:r>
                    </a:p>
                    <a:p>
                      <a:pPr algn="ctr"/>
                      <a:r>
                        <a:rPr lang="es-CO" dirty="0"/>
                        <a:t>UNIDAD CENTRAL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ALU</a:t>
                      </a:r>
                    </a:p>
                    <a:p>
                      <a:pPr algn="ctr"/>
                      <a:r>
                        <a:rPr lang="es-CO" dirty="0"/>
                        <a:t>Unidad</a:t>
                      </a:r>
                      <a:r>
                        <a:rPr lang="es-CO" baseline="0" dirty="0"/>
                        <a:t> Aritmética y Lógica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Flecha arriba y abajo 42"/>
          <p:cNvSpPr/>
          <p:nvPr/>
        </p:nvSpPr>
        <p:spPr>
          <a:xfrm>
            <a:off x="5022761" y="2522905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Flecha izquierda y derecha 43"/>
          <p:cNvSpPr/>
          <p:nvPr/>
        </p:nvSpPr>
        <p:spPr>
          <a:xfrm>
            <a:off x="6638014" y="1506830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/>
          <p:cNvSpPr txBox="1"/>
          <p:nvPr/>
        </p:nvSpPr>
        <p:spPr>
          <a:xfrm>
            <a:off x="7624293" y="1523864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       PROCESOS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7647100" y="538629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ENTRADAS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7624293" y="2430187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SALIDAS</a:t>
            </a:r>
          </a:p>
        </p:txBody>
      </p:sp>
      <p:sp>
        <p:nvSpPr>
          <p:cNvPr id="48" name="Flecha izquierda y arriba 47"/>
          <p:cNvSpPr/>
          <p:nvPr/>
        </p:nvSpPr>
        <p:spPr>
          <a:xfrm>
            <a:off x="6606862" y="632258"/>
            <a:ext cx="1017431" cy="694267"/>
          </a:xfrm>
          <a:prstGeom prst="lef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Flecha izquierda y arriba 48"/>
          <p:cNvSpPr/>
          <p:nvPr/>
        </p:nvSpPr>
        <p:spPr>
          <a:xfrm rot="16200000">
            <a:off x="6807960" y="1921472"/>
            <a:ext cx="677539" cy="1017431"/>
          </a:xfrm>
          <a:prstGeom prst="lef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/>
          <p:cNvSpPr txBox="1"/>
          <p:nvPr/>
        </p:nvSpPr>
        <p:spPr>
          <a:xfrm>
            <a:off x="480014" y="3620974"/>
            <a:ext cx="252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ARITMÉTICOS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443988" y="3620974"/>
            <a:ext cx="16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</a:t>
            </a:r>
          </a:p>
          <a:p>
            <a:pPr algn="ctr"/>
            <a:r>
              <a:rPr lang="es-CO" b="1" dirty="0">
                <a:solidFill>
                  <a:srgbClr val="00B050"/>
                </a:solidFill>
              </a:rPr>
              <a:t>LÓGICOS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3760204" y="4682144"/>
            <a:ext cx="31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OPERADORES RELACIONALES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9124687" y="352630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QUÉ me dan ??</a:t>
            </a:r>
          </a:p>
          <a:p>
            <a:r>
              <a:rPr lang="es-CO" dirty="0"/>
              <a:t>QUÉ necesito ??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124686" y="1391408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QUÉ tengo ??</a:t>
            </a:r>
          </a:p>
          <a:p>
            <a:r>
              <a:rPr lang="es-CO" dirty="0"/>
              <a:t>FÓRMULAS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9111295" y="2342715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QUÉ me piden??</a:t>
            </a:r>
          </a:p>
          <a:p>
            <a:r>
              <a:rPr lang="es-CO" dirty="0"/>
              <a:t>QUÉ muestro ??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128455" y="5380915"/>
            <a:ext cx="4794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Para todas las expresiones, se pueden agrupar entre paréntesis(se destruyen de adentro hacia afuera), las operaciones por prioridad; si es igual prioridad se resuelven de izquierda a derecha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50911" y="4214826"/>
            <a:ext cx="2355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^ ** </a:t>
            </a:r>
            <a:r>
              <a:rPr lang="es-CO" dirty="0"/>
              <a:t>Potencias</a:t>
            </a:r>
          </a:p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*</a:t>
            </a:r>
            <a:r>
              <a:rPr lang="es-CO" dirty="0"/>
              <a:t> Multiplicaciones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/</a:t>
            </a:r>
            <a:r>
              <a:rPr lang="es-CO" dirty="0"/>
              <a:t> División ,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2.  % </a:t>
            </a:r>
            <a:r>
              <a:rPr lang="es-CO" b="1" dirty="0" err="1">
                <a:solidFill>
                  <a:srgbClr val="FF0000"/>
                </a:solidFill>
              </a:rPr>
              <a:t>mod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/>
              <a:t>Módulo</a:t>
            </a:r>
          </a:p>
          <a:p>
            <a:r>
              <a:rPr lang="es-CO" b="1" dirty="0">
                <a:solidFill>
                  <a:srgbClr val="FF0000"/>
                </a:solidFill>
              </a:rPr>
              <a:t>3.  +</a:t>
            </a:r>
            <a:r>
              <a:rPr lang="es-CO" dirty="0"/>
              <a:t> Sumas</a:t>
            </a:r>
          </a:p>
          <a:p>
            <a:r>
              <a:rPr lang="es-CO" b="1" dirty="0">
                <a:solidFill>
                  <a:srgbClr val="FF0000"/>
                </a:solidFill>
              </a:rPr>
              <a:t>3.  - </a:t>
            </a:r>
            <a:r>
              <a:rPr lang="es-CO" dirty="0"/>
              <a:t>Restas</a:t>
            </a:r>
          </a:p>
          <a:p>
            <a:pPr marL="342900" indent="-342900">
              <a:buAutoNum type="arabicPeriod"/>
            </a:pPr>
            <a:endParaRPr lang="es-CO" dirty="0"/>
          </a:p>
          <a:p>
            <a:r>
              <a:rPr lang="es-CO" b="1" dirty="0">
                <a:solidFill>
                  <a:srgbClr val="00B050"/>
                </a:solidFill>
              </a:rPr>
              <a:t>Resultado Numérico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3900458" y="5011583"/>
            <a:ext cx="347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&gt; &gt;= </a:t>
            </a:r>
            <a:r>
              <a:rPr lang="es-CO" dirty="0"/>
              <a:t>Mayor , Mayor Igual</a:t>
            </a:r>
          </a:p>
          <a:p>
            <a:r>
              <a:rPr lang="es-CO" b="1" dirty="0">
                <a:solidFill>
                  <a:srgbClr val="FF0000"/>
                </a:solidFill>
              </a:rPr>
              <a:t>1.  &lt; &lt;= </a:t>
            </a:r>
            <a:r>
              <a:rPr lang="es-CO" dirty="0"/>
              <a:t>Menor, Menor Igual </a:t>
            </a:r>
          </a:p>
          <a:p>
            <a:r>
              <a:rPr lang="es-CO" b="1" dirty="0">
                <a:solidFill>
                  <a:srgbClr val="FF0000"/>
                </a:solidFill>
              </a:rPr>
              <a:t>1.  &lt;&gt;</a:t>
            </a:r>
            <a:r>
              <a:rPr lang="es-CO" dirty="0"/>
              <a:t> Diferente (</a:t>
            </a:r>
            <a:r>
              <a:rPr lang="es-CO" b="1" dirty="0">
                <a:solidFill>
                  <a:srgbClr val="FF0000"/>
                </a:solidFill>
              </a:rPr>
              <a:t>!=</a:t>
            </a:r>
            <a:r>
              <a:rPr lang="es-CO" dirty="0"/>
              <a:t>)</a:t>
            </a:r>
          </a:p>
          <a:p>
            <a:r>
              <a:rPr lang="es-CO" b="1" dirty="0">
                <a:solidFill>
                  <a:srgbClr val="FF0000"/>
                </a:solidFill>
              </a:rPr>
              <a:t>1.  = </a:t>
            </a:r>
            <a:r>
              <a:rPr lang="es-CO" dirty="0"/>
              <a:t>Igual           (</a:t>
            </a:r>
            <a:r>
              <a:rPr lang="es-CO" b="1" dirty="0">
                <a:solidFill>
                  <a:srgbClr val="FF0000"/>
                </a:solidFill>
              </a:rPr>
              <a:t>==</a:t>
            </a:r>
            <a:r>
              <a:rPr lang="es-CO" dirty="0"/>
              <a:t>)</a:t>
            </a:r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7128455" y="4308777"/>
            <a:ext cx="3476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AND </a:t>
            </a:r>
            <a:r>
              <a:rPr lang="es-CO" dirty="0"/>
              <a:t>Conjunción </a:t>
            </a:r>
            <a:r>
              <a:rPr lang="es-CO" b="1" dirty="0">
                <a:solidFill>
                  <a:srgbClr val="FF0000"/>
                </a:solidFill>
              </a:rPr>
              <a:t>&amp;&amp;</a:t>
            </a:r>
          </a:p>
          <a:p>
            <a:r>
              <a:rPr lang="es-CO" b="1" dirty="0">
                <a:solidFill>
                  <a:srgbClr val="FF0000"/>
                </a:solidFill>
              </a:rPr>
              <a:t>1.   </a:t>
            </a:r>
            <a:r>
              <a:rPr lang="es-CO" b="1">
                <a:solidFill>
                  <a:srgbClr val="FF0000"/>
                </a:solidFill>
              </a:rPr>
              <a:t>OR </a:t>
            </a:r>
            <a:r>
              <a:rPr lang="es-CO"/>
              <a:t>disyunción  </a:t>
            </a:r>
            <a:r>
              <a:rPr lang="es-CO" b="1" dirty="0">
                <a:solidFill>
                  <a:srgbClr val="FF0000"/>
                </a:solidFill>
              </a:rPr>
              <a:t>||</a:t>
            </a:r>
            <a:r>
              <a:rPr lang="es-CO" dirty="0"/>
              <a:t>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NOT</a:t>
            </a:r>
            <a:r>
              <a:rPr lang="es-CO" dirty="0"/>
              <a:t> Negación     </a:t>
            </a:r>
            <a:r>
              <a:rPr lang="es-CO" b="1" dirty="0">
                <a:solidFill>
                  <a:srgbClr val="FF0000"/>
                </a:solidFill>
              </a:rPr>
              <a:t>!</a:t>
            </a:r>
            <a:endParaRPr lang="es-CO" dirty="0"/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 </a:t>
            </a:r>
          </a:p>
        </p:txBody>
      </p:sp>
      <p:sp>
        <p:nvSpPr>
          <p:cNvPr id="60" name="Flecha izquierda y derecha 59"/>
          <p:cNvSpPr/>
          <p:nvPr/>
        </p:nvSpPr>
        <p:spPr>
          <a:xfrm>
            <a:off x="2895600" y="3840241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Flecha izquierda y derecha 60"/>
          <p:cNvSpPr/>
          <p:nvPr/>
        </p:nvSpPr>
        <p:spPr>
          <a:xfrm>
            <a:off x="6653556" y="3811254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Flecha arriba y abajo 61"/>
          <p:cNvSpPr/>
          <p:nvPr/>
        </p:nvSpPr>
        <p:spPr>
          <a:xfrm>
            <a:off x="4961041" y="4272460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646114" y="2949262"/>
            <a:ext cx="290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TIPO DE DATOS </a:t>
            </a:r>
          </a:p>
          <a:p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Rango de valores permitidos</a:t>
            </a:r>
            <a:endParaRPr lang="es-CO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650911" y="2377854"/>
            <a:ext cx="3506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VARIABLES</a:t>
            </a:r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Dirección de Memoria, </a:t>
            </a:r>
          </a:p>
          <a:p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 de almacenamiento</a:t>
            </a:r>
            <a:endParaRPr lang="es-CO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Flecha curvada hacia abajo 64"/>
          <p:cNvSpPr/>
          <p:nvPr/>
        </p:nvSpPr>
        <p:spPr>
          <a:xfrm>
            <a:off x="2833353" y="2091417"/>
            <a:ext cx="1594469" cy="381784"/>
          </a:xfrm>
          <a:prstGeom prst="curvedDownArrow">
            <a:avLst>
              <a:gd name="adj1" fmla="val 26368"/>
              <a:gd name="adj2" fmla="val 50000"/>
              <a:gd name="adj3" fmla="val 4330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66" name="Flecha curvada hacia abajo 65"/>
          <p:cNvSpPr/>
          <p:nvPr/>
        </p:nvSpPr>
        <p:spPr>
          <a:xfrm rot="653765">
            <a:off x="2754084" y="232761"/>
            <a:ext cx="1656036" cy="717326"/>
          </a:xfrm>
          <a:prstGeom prst="curvedDownArrow">
            <a:avLst>
              <a:gd name="adj1" fmla="val 25000"/>
              <a:gd name="adj2" fmla="val 50000"/>
              <a:gd name="adj3" fmla="val 2425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67" name="Cerrar llave 66"/>
          <p:cNvSpPr/>
          <p:nvPr/>
        </p:nvSpPr>
        <p:spPr>
          <a:xfrm>
            <a:off x="2235658" y="1563510"/>
            <a:ext cx="326777" cy="8016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68" name="Imagen 67">
            <a:extLst>
              <a:ext uri="{FF2B5EF4-FFF2-40B4-BE49-F238E27FC236}">
                <a16:creationId xmlns:a16="http://schemas.microsoft.com/office/drawing/2014/main" xmlns="" id="{66695C5A-80AE-4722-A748-C6714D17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05" y="1132282"/>
            <a:ext cx="1266825" cy="47625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xmlns="" id="{1C0492D5-9EA5-41F9-9948-A484A221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55" y="3028387"/>
            <a:ext cx="485775" cy="447675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xmlns="" id="{B622C61F-CD69-43B2-A6E0-2F5EC167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359" y="38698"/>
            <a:ext cx="1685925" cy="523875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xmlns="" id="{7B6C8C6C-A713-40C7-A8C8-05A454E5E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577" y="2765546"/>
            <a:ext cx="714375" cy="52387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xmlns="" id="{EB576E89-B5D3-4105-9A80-2C5189BF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24" y="1484692"/>
            <a:ext cx="485775" cy="447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856" y="3168833"/>
            <a:ext cx="1532186" cy="1729181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 rot="18902352">
            <a:off x="10294896" y="628386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Condicionales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 rot="18902352">
            <a:off x="10529686" y="1421495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Bucles - Ciclos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 rot="20497273">
            <a:off x="9429351" y="2718430"/>
            <a:ext cx="280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Funciones - Métodos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49244" y="139368"/>
            <a:ext cx="200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DONDE VAMOS???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5" name="Estrella de 5 puntas 4"/>
          <p:cNvSpPr/>
          <p:nvPr/>
        </p:nvSpPr>
        <p:spPr>
          <a:xfrm>
            <a:off x="123291" y="35643"/>
            <a:ext cx="2632075" cy="197267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CÓMO VAMOS??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2462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/>
      <p:bldP spid="64" grpId="0"/>
      <p:bldP spid="65" grpId="0" animBg="1"/>
      <p:bldP spid="66" grpId="0" animBg="1"/>
      <p:bldP spid="6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832410" y="0"/>
            <a:ext cx="682454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ENTRADA Y SALIDA DE DATOS POR DFD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65607" y="827699"/>
            <a:ext cx="767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PRUEBA DE ESCRITORIO</a:t>
            </a:r>
            <a:r>
              <a:rPr lang="es-CO" dirty="0" smtClean="0"/>
              <a:t>: Es muy importante que se comprueben todas las posibles salidas, recuerde que el computador NO sabe y como  programadores garantizamos que se le enseñe bien, para que a partir de ahí, lo haga más rápido y con N valores diferentes y de mayor complejidad</a:t>
            </a:r>
            <a:endParaRPr lang="es-CO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73629"/>
              </p:ext>
            </p:extLst>
          </p:nvPr>
        </p:nvGraphicFramePr>
        <p:xfrm>
          <a:off x="702527" y="2162589"/>
          <a:ext cx="10281425" cy="2792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9912"/>
                <a:gridCol w="1589912"/>
                <a:gridCol w="1589912"/>
                <a:gridCol w="1748901"/>
                <a:gridCol w="2172876"/>
                <a:gridCol w="1589912"/>
              </a:tblGrid>
              <a:tr h="700548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lado1</a:t>
                      </a:r>
                      <a:endParaRPr lang="es-CO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Lado2</a:t>
                      </a:r>
                      <a:endParaRPr lang="es-CO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lado3</a:t>
                      </a:r>
                      <a:endParaRPr lang="es-CO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err="1">
                          <a:effectLst/>
                        </a:rPr>
                        <a:t>permimetro</a:t>
                      </a:r>
                      <a:endParaRPr lang="es-CO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tipo_ triangulo</a:t>
                      </a:r>
                      <a:endParaRPr lang="es-CO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712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30-OK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 dirty="0" err="1" smtClean="0">
                          <a:effectLst/>
                        </a:rPr>
                        <a:t>equilatero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 dirty="0">
                          <a:effectLst/>
                        </a:rPr>
                        <a:t>OK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712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s-CO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60-OK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 dirty="0">
                          <a:effectLst/>
                        </a:rPr>
                        <a:t>escaleno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 dirty="0">
                          <a:effectLst/>
                        </a:rPr>
                        <a:t>OK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6679"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u="none" strike="noStrike" dirty="0">
                          <a:effectLst/>
                        </a:rPr>
                        <a:t>10</a:t>
                      </a:r>
                      <a:endParaRPr lang="es-CO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u="none" strike="noStrike" dirty="0">
                          <a:effectLst/>
                        </a:rPr>
                        <a:t>10</a:t>
                      </a:r>
                      <a:endParaRPr lang="es-CO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u="none" strike="noStrike" dirty="0">
                          <a:effectLst/>
                        </a:rPr>
                        <a:t>20</a:t>
                      </a:r>
                      <a:endParaRPr lang="es-CO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60-OK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 dirty="0" err="1">
                          <a:effectLst/>
                        </a:rPr>
                        <a:t>isosceles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OK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6679"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u="none" strike="noStrike" dirty="0">
                          <a:effectLst/>
                        </a:rPr>
                        <a:t>20</a:t>
                      </a:r>
                      <a:endParaRPr lang="es-CO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u="none" strike="noStrike" dirty="0">
                          <a:effectLst/>
                        </a:rPr>
                        <a:t>10</a:t>
                      </a:r>
                      <a:endParaRPr lang="es-CO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u="none" strike="noStrike" dirty="0">
                          <a:effectLst/>
                        </a:rPr>
                        <a:t>10</a:t>
                      </a:r>
                      <a:endParaRPr lang="es-CO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40-OK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 dirty="0" err="1">
                          <a:effectLst/>
                        </a:rPr>
                        <a:t>isosceles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OK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6679"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u="none" strike="noStrike" dirty="0">
                          <a:effectLst/>
                        </a:rPr>
                        <a:t>10</a:t>
                      </a:r>
                      <a:endParaRPr lang="es-CO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u="none" strike="noStrike">
                          <a:effectLst/>
                        </a:rPr>
                        <a:t>20</a:t>
                      </a:r>
                      <a:endParaRPr lang="es-CO" sz="2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u="none" strike="noStrike" dirty="0">
                          <a:effectLst/>
                        </a:rPr>
                        <a:t>10</a:t>
                      </a:r>
                      <a:endParaRPr lang="es-CO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40-OK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 dirty="0" err="1">
                          <a:effectLst/>
                        </a:rPr>
                        <a:t>isosceles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 dirty="0">
                          <a:effectLst/>
                        </a:rPr>
                        <a:t>OK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702527" y="5200671"/>
            <a:ext cx="7973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Una vez comprobado en la prueba de escritorio, que todas las posibles combinaciones o alternativas se puede proceder a llevarlo a un lenguaje de programación como </a:t>
            </a:r>
            <a:r>
              <a:rPr lang="es-CO" b="1" dirty="0" smtClean="0">
                <a:solidFill>
                  <a:srgbClr val="00B050"/>
                </a:solidFill>
              </a:rPr>
              <a:t>PYTHON</a:t>
            </a:r>
            <a:r>
              <a:rPr lang="es-CO" dirty="0" smtClean="0"/>
              <a:t>, hasta obtener el producto final.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38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53009" y="57546"/>
            <a:ext cx="6217991" cy="6597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Calabri"/>
              </a:rPr>
              <a:t>PROGRAMA EN </a:t>
            </a:r>
            <a:r>
              <a:rPr lang="es-CO" sz="2000" b="1" dirty="0" smtClean="0">
                <a:solidFill>
                  <a:schemeClr val="bg1"/>
                </a:solidFill>
                <a:latin typeface="Calabri"/>
              </a:rPr>
              <a:t>PYTHON </a:t>
            </a:r>
          </a:p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Calabri"/>
              </a:rPr>
              <a:t>COMPARTIDO EN GOOGLE COLLAB</a:t>
            </a:r>
            <a:endParaRPr lang="es-CO" sz="20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38" y="1487487"/>
            <a:ext cx="11542636" cy="537051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532164" y="1018956"/>
            <a:ext cx="9126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https://colab.research.google.com/drive/1bjd6n4Hc25L_BsT_vgaCtYAKMcYWln8h?usp=sharing</a:t>
            </a:r>
          </a:p>
        </p:txBody>
      </p:sp>
    </p:spTree>
    <p:extLst>
      <p:ext uri="{BB962C8B-B14F-4D97-AF65-F5344CB8AC3E}">
        <p14:creationId xmlns:p14="http://schemas.microsoft.com/office/powerpoint/2010/main" val="25389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7" y="101454"/>
            <a:ext cx="6070211" cy="50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TALLER ESTRUCTURAS CONDICIONALES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29883" y="1803083"/>
            <a:ext cx="11662117" cy="4202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2800" b="1" dirty="0" smtClean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RESOLVER EL TALLER </a:t>
            </a:r>
            <a:r>
              <a:rPr lang="es-CO" sz="2800" b="1" dirty="0" smtClean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CORRESPONDIENTE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2800" b="1" dirty="0" smtClean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TALLER ESTRUCTURAS CONDICIONALES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2800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SUBIRLO EN LA SECCIÓN DE SOPORTES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2800" b="1" dirty="0" smtClean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RECUERDEN QUE TIENEN TUTORES, MESA DE AYUDA Y FORMADOR DISPUESTOS A COLABORARLES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s-CO" sz="28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2800" b="1" dirty="0" smtClean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 ANIMO !</a:t>
            </a:r>
            <a:endParaRPr lang="es-CO" sz="28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3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9" y="32863"/>
            <a:ext cx="6070211" cy="50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PROGRAMA EN PYTHON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6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bg1"/>
                </a:solidFill>
                <a:latin typeface="Calabri"/>
              </a:rPr>
              <a:t>Conociendo más sobre variables </a:t>
            </a:r>
            <a:endParaRPr lang="es-CO" b="1" dirty="0" smtClean="0">
              <a:solidFill>
                <a:schemeClr val="bg1"/>
              </a:solidFill>
              <a:latin typeface="Calabri"/>
            </a:endParaRP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Clases </a:t>
            </a:r>
            <a:r>
              <a:rPr lang="es-CO" b="1" dirty="0">
                <a:solidFill>
                  <a:schemeClr val="bg1"/>
                </a:solidFill>
                <a:latin typeface="Calabri"/>
              </a:rPr>
              <a:t>- objetos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Referencia </a:t>
            </a:r>
            <a:r>
              <a:rPr lang="es-CO" b="1" dirty="0" smtClean="0">
                <a:solidFill>
                  <a:schemeClr val="bg1"/>
                </a:solidFill>
                <a:latin typeface="Calabri"/>
              </a:rPr>
              <a:t>a las posiciones de una cadena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443571" y="1580215"/>
            <a:ext cx="11507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Recomendaciones al taller entradas procesos y salidas:</a:t>
            </a:r>
          </a:p>
          <a:p>
            <a:endParaRPr lang="es-CO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Todas el código propio con minúsculas, más tardes se verán constantes con todo mayúsculas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Una constante es una variable cuyo valor NO cambia en todo el programa, </a:t>
            </a:r>
            <a:r>
              <a:rPr lang="es-CO" sz="2000" b="1" dirty="0" err="1" smtClean="0"/>
              <a:t>ejem</a:t>
            </a:r>
            <a:r>
              <a:rPr lang="es-CO" sz="2000" b="1" dirty="0" smtClean="0"/>
              <a:t>   </a:t>
            </a:r>
            <a:r>
              <a:rPr lang="es-CO" sz="2400" b="1" dirty="0">
                <a:solidFill>
                  <a:srgbClr val="002060"/>
                </a:solidFill>
              </a:rPr>
              <a:t>PI = 3.1416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En </a:t>
            </a:r>
            <a:r>
              <a:rPr lang="es-CO" sz="2000" b="1" dirty="0"/>
              <a:t>P</a:t>
            </a:r>
            <a:r>
              <a:rPr lang="es-CO" sz="2000" b="1" dirty="0" smtClean="0"/>
              <a:t>ython facilita el inicializar varias variables, separando por comas: ejemplo </a:t>
            </a:r>
            <a:r>
              <a:rPr lang="es-CO" sz="2400" b="1" dirty="0" smtClean="0">
                <a:solidFill>
                  <a:srgbClr val="002060"/>
                </a:solidFill>
              </a:rPr>
              <a:t>x=10, y=20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 smtClean="0">
                <a:solidFill>
                  <a:srgbClr val="002060"/>
                </a:solidFill>
              </a:rPr>
              <a:t>Python permite asignar valores a varias variables al tiempo,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 smtClean="0">
                <a:solidFill>
                  <a:srgbClr val="002060"/>
                </a:solidFill>
              </a:rPr>
              <a:t>ejemplo  x, y = 10, 20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 smtClean="0">
                <a:solidFill>
                  <a:srgbClr val="002060"/>
                </a:solidFill>
              </a:rPr>
              <a:t>x</a:t>
            </a:r>
            <a:r>
              <a:rPr lang="es-CO" sz="2400" b="1" dirty="0">
                <a:solidFill>
                  <a:srgbClr val="002060"/>
                </a:solidFill>
              </a:rPr>
              <a:t>, y = y, x</a:t>
            </a:r>
          </a:p>
        </p:txBody>
      </p:sp>
    </p:spTree>
    <p:extLst>
      <p:ext uri="{BB962C8B-B14F-4D97-AF65-F5344CB8AC3E}">
        <p14:creationId xmlns:p14="http://schemas.microsoft.com/office/powerpoint/2010/main" val="13537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bg1"/>
                </a:solidFill>
                <a:latin typeface="Calabri"/>
              </a:rPr>
              <a:t>Conociendo más sobre variables </a:t>
            </a:r>
            <a:endParaRPr lang="es-CO" b="1" dirty="0" smtClean="0">
              <a:solidFill>
                <a:schemeClr val="bg1"/>
              </a:solidFill>
              <a:latin typeface="Calabri"/>
            </a:endParaRP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Clases </a:t>
            </a:r>
            <a:r>
              <a:rPr lang="es-CO" b="1" dirty="0">
                <a:solidFill>
                  <a:schemeClr val="bg1"/>
                </a:solidFill>
                <a:latin typeface="Calabri"/>
              </a:rPr>
              <a:t>- objetos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Referencia </a:t>
            </a:r>
            <a:r>
              <a:rPr lang="es-CO" b="1" dirty="0" smtClean="0">
                <a:solidFill>
                  <a:schemeClr val="bg1"/>
                </a:solidFill>
                <a:latin typeface="Calabri"/>
              </a:rPr>
              <a:t>a las posiciones de una cadena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2475571" y="767415"/>
            <a:ext cx="9580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Todos los tipos de datos conocidos se comportan como un </a:t>
            </a:r>
            <a:r>
              <a:rPr lang="es-CO" sz="2000" b="1" dirty="0" smtClean="0">
                <a:solidFill>
                  <a:srgbClr val="FF0000"/>
                </a:solidFill>
              </a:rPr>
              <a:t>OBJETO</a:t>
            </a:r>
            <a:r>
              <a:rPr lang="es-CO" sz="2000" b="1" dirty="0" smtClean="0"/>
              <a:t>, proveniente de una </a:t>
            </a:r>
            <a:r>
              <a:rPr lang="es-CO" sz="2000" b="1" dirty="0">
                <a:solidFill>
                  <a:srgbClr val="FF0000"/>
                </a:solidFill>
              </a:rPr>
              <a:t>CLASE</a:t>
            </a:r>
            <a:r>
              <a:rPr lang="es-CO" sz="2000" b="1" dirty="0" smtClean="0"/>
              <a:t>, por lo tanto cada variable que hemos creado puede heredar atributos y métodos de su CLASE, por eso cuando digitamos punto, se listan sus atributos y métodos.</a:t>
            </a:r>
            <a:endParaRPr lang="es-CO" sz="2000" b="1" dirty="0"/>
          </a:p>
          <a:p>
            <a:endParaRPr lang="es-CO" sz="2000" b="1" dirty="0" smtClean="0"/>
          </a:p>
        </p:txBody>
      </p:sp>
      <p:grpSp>
        <p:nvGrpSpPr>
          <p:cNvPr id="2" name="Grupo 1"/>
          <p:cNvGrpSpPr/>
          <p:nvPr/>
        </p:nvGrpSpPr>
        <p:grpSpPr>
          <a:xfrm>
            <a:off x="247890" y="1817649"/>
            <a:ext cx="2345551" cy="2769705"/>
            <a:chOff x="247890" y="2319454"/>
            <a:chExt cx="2345551" cy="2769705"/>
          </a:xfrm>
        </p:grpSpPr>
        <p:sp>
          <p:nvSpPr>
            <p:cNvPr id="5" name="Rectángulo 4"/>
            <p:cNvSpPr/>
            <p:nvPr/>
          </p:nvSpPr>
          <p:spPr>
            <a:xfrm>
              <a:off x="247890" y="2319454"/>
              <a:ext cx="2345551" cy="2618306"/>
            </a:xfrm>
            <a:prstGeom prst="rect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Conector recto 7"/>
            <p:cNvCxnSpPr/>
            <p:nvPr/>
          </p:nvCxnSpPr>
          <p:spPr>
            <a:xfrm>
              <a:off x="247890" y="2776654"/>
              <a:ext cx="2345551" cy="0"/>
            </a:xfrm>
            <a:prstGeom prst="line">
              <a:avLst/>
            </a:prstGeom>
            <a:ln w="539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47890" y="3829386"/>
              <a:ext cx="2345551" cy="0"/>
            </a:xfrm>
            <a:prstGeom prst="line">
              <a:avLst/>
            </a:prstGeom>
            <a:ln w="539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/>
            <p:cNvSpPr txBox="1"/>
            <p:nvPr/>
          </p:nvSpPr>
          <p:spPr>
            <a:xfrm>
              <a:off x="731520" y="234773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Clase STR</a:t>
              </a:r>
              <a:endParaRPr lang="es-CO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41587" y="2809592"/>
              <a:ext cx="10790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Atributo1</a:t>
              </a:r>
            </a:p>
            <a:p>
              <a:r>
                <a:rPr lang="es-CO" dirty="0" smtClean="0"/>
                <a:t>Atributo2</a:t>
              </a:r>
            </a:p>
            <a:p>
              <a:r>
                <a:rPr lang="es-CO" dirty="0" smtClean="0"/>
                <a:t>atributo3</a:t>
              </a:r>
              <a:endParaRPr lang="es-CO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41587" y="3888830"/>
              <a:ext cx="119430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M</a:t>
              </a:r>
              <a:r>
                <a:rPr lang="es-CO" dirty="0" smtClean="0"/>
                <a:t>etodo3()</a:t>
              </a:r>
            </a:p>
            <a:p>
              <a:r>
                <a:rPr lang="es-CO" dirty="0" smtClean="0"/>
                <a:t>Metodo2()</a:t>
              </a:r>
            </a:p>
            <a:p>
              <a:r>
                <a:rPr lang="es-CO" dirty="0" smtClean="0"/>
                <a:t>Metodo3()</a:t>
              </a:r>
              <a:endParaRPr lang="es-CO" dirty="0"/>
            </a:p>
            <a:p>
              <a:endParaRPr lang="es-CO" dirty="0"/>
            </a:p>
          </p:txBody>
        </p:sp>
      </p:grp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811" y="2085787"/>
            <a:ext cx="8845043" cy="3891267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H="1" flipV="1">
            <a:off x="4003288" y="5285678"/>
            <a:ext cx="3166946" cy="356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7738946" y="5285678"/>
            <a:ext cx="3389971" cy="356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7170234" y="5285678"/>
            <a:ext cx="178420" cy="245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Aplicación de funciones y métodos en las cadenas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2475571" y="767415"/>
            <a:ext cx="9580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Todos los tipos de datos conocidos se comportan como un </a:t>
            </a:r>
            <a:r>
              <a:rPr lang="es-CO" sz="2000" b="1" dirty="0" smtClean="0">
                <a:solidFill>
                  <a:srgbClr val="FF0000"/>
                </a:solidFill>
              </a:rPr>
              <a:t>OBJETO</a:t>
            </a:r>
            <a:r>
              <a:rPr lang="es-CO" sz="2000" b="1" dirty="0" smtClean="0"/>
              <a:t>, proveniente de una </a:t>
            </a:r>
            <a:r>
              <a:rPr lang="es-CO" sz="2000" b="1" dirty="0">
                <a:solidFill>
                  <a:srgbClr val="FF0000"/>
                </a:solidFill>
              </a:rPr>
              <a:t>CLASE</a:t>
            </a:r>
            <a:r>
              <a:rPr lang="es-CO" sz="2000" b="1" dirty="0" smtClean="0"/>
              <a:t>, por lo tanto cada variable que hemos creado puede heredar atributos y métodos de su CLASE, por eso cuando digitamos punto, se listan sus atributos y métodos.</a:t>
            </a:r>
            <a:endParaRPr lang="es-CO" sz="2000" b="1" dirty="0"/>
          </a:p>
          <a:p>
            <a:endParaRPr lang="es-CO" sz="20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22" y="1908790"/>
            <a:ext cx="11510690" cy="486031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0" y="2485"/>
            <a:ext cx="7694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TUTORIAL DE  METODOS EN PYTON</a:t>
            </a:r>
          </a:p>
          <a:p>
            <a:r>
              <a:rPr lang="es-CO" b="1" dirty="0">
                <a:solidFill>
                  <a:srgbClr val="002060"/>
                </a:solidFill>
              </a:rPr>
              <a:t>https://www.w3schools.com/python/</a:t>
            </a:r>
            <a:endParaRPr lang="es-CO" b="1" dirty="0" smtClean="0">
              <a:solidFill>
                <a:srgbClr val="002060"/>
              </a:solidFill>
            </a:endParaRPr>
          </a:p>
          <a:p>
            <a:endParaRPr lang="es-CO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METODOS DE LA CLASE CADENA STR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80976"/>
              </p:ext>
            </p:extLst>
          </p:nvPr>
        </p:nvGraphicFramePr>
        <p:xfrm>
          <a:off x="524105" y="674703"/>
          <a:ext cx="10827836" cy="6110640"/>
        </p:xfrm>
        <a:graphic>
          <a:graphicData uri="http://schemas.openxmlformats.org/drawingml/2006/table">
            <a:tbl>
              <a:tblPr/>
              <a:tblGrid>
                <a:gridCol w="5413918"/>
                <a:gridCol w="5413918"/>
              </a:tblGrid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 err="1">
                          <a:effectLst/>
                        </a:rPr>
                        <a:t>Method</a:t>
                      </a:r>
                      <a:endParaRPr lang="es-CO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 err="1">
                          <a:effectLst/>
                        </a:rPr>
                        <a:t>Description</a:t>
                      </a:r>
                      <a:endParaRPr lang="es-CO" sz="1400" dirty="0">
                        <a:effectLst/>
                      </a:endParaRP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 err="1">
                          <a:effectLst/>
                          <a:hlinkClick r:id="rId3"/>
                        </a:rPr>
                        <a:t>capitalize</a:t>
                      </a:r>
                      <a:r>
                        <a:rPr lang="es-CO" sz="1400" dirty="0">
                          <a:effectLst/>
                          <a:hlinkClick r:id="rId3"/>
                        </a:rPr>
                        <a:t>()</a:t>
                      </a:r>
                      <a:endParaRPr lang="es-CO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Converts the first character to upper case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 err="1">
                          <a:effectLst/>
                          <a:hlinkClick r:id="rId4"/>
                        </a:rPr>
                        <a:t>casefold</a:t>
                      </a:r>
                      <a:r>
                        <a:rPr lang="es-CO" sz="1400" dirty="0">
                          <a:effectLst/>
                          <a:hlinkClick r:id="rId4"/>
                        </a:rPr>
                        <a:t>()</a:t>
                      </a:r>
                      <a:endParaRPr lang="es-CO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Converts string into lower case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>
                          <a:effectLst/>
                          <a:hlinkClick r:id="rId5"/>
                        </a:rPr>
                        <a:t>center()</a:t>
                      </a:r>
                      <a:endParaRPr lang="es-CO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 err="1">
                          <a:effectLst/>
                        </a:rPr>
                        <a:t>Returns</a:t>
                      </a:r>
                      <a:r>
                        <a:rPr lang="es-CO" sz="1400" dirty="0">
                          <a:effectLst/>
                        </a:rPr>
                        <a:t> a </a:t>
                      </a:r>
                      <a:r>
                        <a:rPr lang="es-CO" sz="1400" dirty="0" err="1">
                          <a:effectLst/>
                        </a:rPr>
                        <a:t>centered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r>
                        <a:rPr lang="es-CO" sz="1400" dirty="0" err="1">
                          <a:effectLst/>
                        </a:rPr>
                        <a:t>string</a:t>
                      </a:r>
                      <a:endParaRPr lang="es-CO" sz="1400" dirty="0">
                        <a:effectLst/>
                      </a:endParaRP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6"/>
                        </a:rPr>
                        <a:t>count()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number of times a specified value occurs in a string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7"/>
                        </a:rPr>
                        <a:t>encode()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an encoded version of the string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 err="1">
                          <a:effectLst/>
                          <a:hlinkClick r:id="rId8"/>
                        </a:rPr>
                        <a:t>endswith</a:t>
                      </a:r>
                      <a:r>
                        <a:rPr lang="es-CO" sz="1400" dirty="0">
                          <a:effectLst/>
                          <a:hlinkClick r:id="rId8"/>
                        </a:rPr>
                        <a:t>()</a:t>
                      </a:r>
                      <a:endParaRPr lang="es-CO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the string ends with the specified value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 err="1">
                          <a:effectLst/>
                          <a:hlinkClick r:id="rId9"/>
                        </a:rPr>
                        <a:t>expandtabs</a:t>
                      </a:r>
                      <a:r>
                        <a:rPr lang="es-CO" sz="1400" dirty="0">
                          <a:effectLst/>
                          <a:hlinkClick r:id="rId9"/>
                        </a:rPr>
                        <a:t>()</a:t>
                      </a:r>
                      <a:endParaRPr lang="es-CO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the tab size of the string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1508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 err="1">
                          <a:effectLst/>
                          <a:hlinkClick r:id="rId10"/>
                        </a:rPr>
                        <a:t>find</a:t>
                      </a:r>
                      <a:r>
                        <a:rPr lang="es-CO" sz="1400" dirty="0">
                          <a:effectLst/>
                          <a:hlinkClick r:id="rId10"/>
                        </a:rPr>
                        <a:t>()</a:t>
                      </a:r>
                      <a:endParaRPr lang="es-CO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11"/>
                        </a:rPr>
                        <a:t>format()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Formats specified values in a string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</a:rPr>
                        <a:t>format_map()</a:t>
                      </a: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Formats specified values in a string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508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12"/>
                        </a:rPr>
                        <a:t>index()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13"/>
                        </a:rPr>
                        <a:t>isalnum()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all characters in the string are alphanumeric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14"/>
                        </a:rPr>
                        <a:t>isalpha()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all characters in the string are in the alphabet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 err="1">
                          <a:effectLst/>
                          <a:hlinkClick r:id="rId15"/>
                        </a:rPr>
                        <a:t>isdecimal</a:t>
                      </a:r>
                      <a:r>
                        <a:rPr lang="es-CO" sz="1400" dirty="0">
                          <a:effectLst/>
                          <a:hlinkClick r:id="rId15"/>
                        </a:rPr>
                        <a:t>()</a:t>
                      </a:r>
                      <a:endParaRPr lang="es-CO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all characters in the string are decimals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 err="1">
                          <a:effectLst/>
                          <a:hlinkClick r:id="rId16"/>
                        </a:rPr>
                        <a:t>isdigit</a:t>
                      </a:r>
                      <a:r>
                        <a:rPr lang="es-CO" sz="1400" dirty="0">
                          <a:effectLst/>
                          <a:hlinkClick r:id="rId16"/>
                        </a:rPr>
                        <a:t>()</a:t>
                      </a:r>
                      <a:endParaRPr lang="es-CO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all characters in the string are digits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17"/>
                        </a:rPr>
                        <a:t>isidentifier()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the string is an identifier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18"/>
                        </a:rPr>
                        <a:t>islower()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all characters in the string are lower case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 err="1">
                          <a:effectLst/>
                          <a:hlinkClick r:id="rId19"/>
                        </a:rPr>
                        <a:t>isnumeric</a:t>
                      </a:r>
                      <a:r>
                        <a:rPr lang="es-CO" sz="1400" dirty="0">
                          <a:effectLst/>
                          <a:hlinkClick r:id="rId19"/>
                        </a:rPr>
                        <a:t>()</a:t>
                      </a:r>
                      <a:endParaRPr lang="es-CO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all characters in the string are numeric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20"/>
                        </a:rPr>
                        <a:t>isprintable()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all characters in the string are printable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21"/>
                        </a:rPr>
                        <a:t>isspace()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all characters in the string are whitespaces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22"/>
                        </a:rPr>
                        <a:t>istitle()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the string follows the rules of a title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8360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23"/>
                        </a:rPr>
                        <a:t>isupper()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all characters in the string are upper case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360">
                <a:tc gridSpan="2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0" y="2485"/>
            <a:ext cx="7694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TUTORIAL DE  METODOS EN PYTON</a:t>
            </a:r>
          </a:p>
          <a:p>
            <a:r>
              <a:rPr lang="es-CO" b="1" dirty="0">
                <a:solidFill>
                  <a:srgbClr val="002060"/>
                </a:solidFill>
              </a:rPr>
              <a:t>https://www.w3schools.com/python/</a:t>
            </a:r>
            <a:endParaRPr lang="es-CO" b="1" dirty="0" smtClean="0">
              <a:solidFill>
                <a:srgbClr val="002060"/>
              </a:solidFill>
            </a:endParaRPr>
          </a:p>
          <a:p>
            <a:endParaRPr lang="es-CO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bg1"/>
                </a:solidFill>
                <a:latin typeface="Calabri"/>
              </a:rPr>
              <a:t>METODOS DE LA CLASE CADENA STR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89906"/>
              </p:ext>
            </p:extLst>
          </p:nvPr>
        </p:nvGraphicFramePr>
        <p:xfrm>
          <a:off x="546406" y="574341"/>
          <a:ext cx="10827836" cy="6110640"/>
        </p:xfrm>
        <a:graphic>
          <a:graphicData uri="http://schemas.openxmlformats.org/drawingml/2006/table">
            <a:tbl>
              <a:tblPr/>
              <a:tblGrid>
                <a:gridCol w="5413918"/>
                <a:gridCol w="5413918"/>
              </a:tblGrid>
              <a:tr h="50127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 err="1">
                          <a:effectLst/>
                        </a:rPr>
                        <a:t>Method</a:t>
                      </a:r>
                      <a:endParaRPr lang="es-CO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</a:rPr>
                        <a:t>Description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3"/>
                        </a:rPr>
                        <a:t>join()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Joins the elements of an iterable to the end of the string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4"/>
                        </a:rPr>
                        <a:t>ljust()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left justified version of the string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 err="1">
                          <a:effectLst/>
                          <a:hlinkClick r:id="rId5"/>
                        </a:rPr>
                        <a:t>lower</a:t>
                      </a:r>
                      <a:r>
                        <a:rPr lang="es-CO" sz="1400" dirty="0">
                          <a:effectLst/>
                          <a:hlinkClick r:id="rId5"/>
                        </a:rPr>
                        <a:t>()</a:t>
                      </a:r>
                      <a:endParaRPr lang="es-CO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Converts a string into lower case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6"/>
                        </a:rPr>
                        <a:t>lstrip()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left trim version of the string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7"/>
                        </a:rPr>
                        <a:t>maketrans()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translation table to be used in translations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8"/>
                        </a:rPr>
                        <a:t>partition()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tuple where the string is parted into three parts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9"/>
                        </a:rPr>
                        <a:t>replace()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string where a specified value is replaced with a specified value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5336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10"/>
                        </a:rPr>
                        <a:t>rfind()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Searches the string for a specified value and returns the last position of where it was found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336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11"/>
                        </a:rPr>
                        <a:t>rindex()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Searches the string for a specified value and returns the last position of where it was found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12"/>
                        </a:rPr>
                        <a:t>rjust()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right justified version of the string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 err="1">
                          <a:effectLst/>
                          <a:hlinkClick r:id="rId13"/>
                        </a:rPr>
                        <a:t>rpartition</a:t>
                      </a:r>
                      <a:r>
                        <a:rPr lang="es-CO" sz="1400" dirty="0">
                          <a:effectLst/>
                          <a:hlinkClick r:id="rId13"/>
                        </a:rPr>
                        <a:t>()</a:t>
                      </a:r>
                      <a:endParaRPr lang="es-CO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tuple where the string is parted into three parts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14"/>
                        </a:rPr>
                        <a:t>rsplit()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Splits the string at the specified separator, and returns a list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15"/>
                        </a:rPr>
                        <a:t>rstrip()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right trim version of the string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 err="1">
                          <a:effectLst/>
                          <a:hlinkClick r:id="rId16"/>
                        </a:rPr>
                        <a:t>split</a:t>
                      </a:r>
                      <a:r>
                        <a:rPr lang="es-CO" sz="1400" dirty="0">
                          <a:effectLst/>
                          <a:hlinkClick r:id="rId16"/>
                        </a:rPr>
                        <a:t>()</a:t>
                      </a:r>
                      <a:endParaRPr lang="es-CO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Splits the string at the specified separator, and returns a list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17"/>
                        </a:rPr>
                        <a:t>splitlines()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Splits the string at line breaks and returns a list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18"/>
                        </a:rPr>
                        <a:t>startswith()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the string starts with the specified value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19"/>
                        </a:rPr>
                        <a:t>strip()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trimmed version of the string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20"/>
                        </a:rPr>
                        <a:t>swapcase()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Swaps cases, lower case becomes upper case and vice versa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21"/>
                        </a:rPr>
                        <a:t>title()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Converts the first character of each word to upper case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22"/>
                        </a:rPr>
                        <a:t>translate()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</a:rPr>
                        <a:t>Returns a translated string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 dirty="0" err="1">
                          <a:effectLst/>
                          <a:hlinkClick r:id="rId23"/>
                        </a:rPr>
                        <a:t>upper</a:t>
                      </a:r>
                      <a:r>
                        <a:rPr lang="es-CO" sz="1400" dirty="0">
                          <a:effectLst/>
                          <a:hlinkClick r:id="rId23"/>
                        </a:rPr>
                        <a:t>()</a:t>
                      </a:r>
                      <a:endParaRPr lang="es-CO" sz="1400" dirty="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Converts a string into upper case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755">
                <a:tc>
                  <a:txBody>
                    <a:bodyPr/>
                    <a:lstStyle/>
                    <a:p>
                      <a:pPr algn="l" fontAlgn="t"/>
                      <a:r>
                        <a:rPr lang="es-CO" sz="1400">
                          <a:effectLst/>
                          <a:hlinkClick r:id="rId24"/>
                        </a:rPr>
                        <a:t>zfill()</a:t>
                      </a:r>
                      <a:endParaRPr lang="es-CO" sz="1400">
                        <a:effectLst/>
                      </a:endParaRPr>
                    </a:p>
                  </a:txBody>
                  <a:tcPr marL="23470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Fills the string with a specified number of 0 values at the beginning</a:t>
                      </a:r>
                    </a:p>
                  </a:txBody>
                  <a:tcPr marL="11735" marR="11735" marT="11735" marB="11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0" y="0"/>
            <a:ext cx="7694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TUTORIAL DE  METODOS EN PYTON</a:t>
            </a:r>
          </a:p>
          <a:p>
            <a:r>
              <a:rPr lang="es-CO" dirty="0"/>
              <a:t>https://www.w3schools.com/python/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87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EXPRESIONES RELACIONALES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00460"/>
              </p:ext>
            </p:extLst>
          </p:nvPr>
        </p:nvGraphicFramePr>
        <p:xfrm>
          <a:off x="827049" y="2418937"/>
          <a:ext cx="10515600" cy="3631716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Operador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Significado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Ejemplo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Resultado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menor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 &lt;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Es menor o igual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“Ab” &lt;= “ab”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316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mayor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4.5 &gt; 7.1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 mayor o igual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‘1A’ &gt;= ‘A1’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igual a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“abc” == “ab” + “c”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diferente de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 !=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es-CO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Dos </a:t>
                      </a:r>
                      <a:r>
                        <a:rPr lang="es-ES" i="1"/>
                        <a:t>objetos</a:t>
                      </a:r>
                      <a:r>
                        <a:rPr lang="es-ES"/>
                        <a:t> son el mismo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 is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es-CO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Dos </a:t>
                      </a:r>
                      <a:r>
                        <a:rPr lang="es-ES" i="1"/>
                        <a:t>objetos</a:t>
                      </a:r>
                      <a:r>
                        <a:rPr lang="es-ES"/>
                        <a:t> no son el mismo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 is not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2584464" y="743239"/>
            <a:ext cx="9447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Las expresiones relacionales se construyen variables</a:t>
            </a:r>
            <a:r>
              <a:rPr lang="es-CO" dirty="0"/>
              <a:t> </a:t>
            </a:r>
            <a:r>
              <a:rPr lang="es-CO" dirty="0" smtClean="0"/>
              <a:t>y/o constantes, el único resultado posible es el retorno de un valor booleano (Verdadero o Falso)</a:t>
            </a:r>
            <a:endParaRPr lang="es-CO" dirty="0"/>
          </a:p>
          <a:p>
            <a:r>
              <a:rPr lang="es-CO" b="1" dirty="0" smtClean="0">
                <a:solidFill>
                  <a:srgbClr val="FF0000"/>
                </a:solidFill>
              </a:rPr>
              <a:t>SINTAXIS</a:t>
            </a:r>
          </a:p>
          <a:p>
            <a:r>
              <a:rPr lang="es-CO" dirty="0" smtClean="0"/>
              <a:t>variable     </a:t>
            </a:r>
            <a:r>
              <a:rPr lang="es-CO" b="1" dirty="0">
                <a:solidFill>
                  <a:srgbClr val="FF0000"/>
                </a:solidFill>
              </a:rPr>
              <a:t>OPERADOR RELACIONAL</a:t>
            </a:r>
            <a:r>
              <a:rPr lang="es-CO" b="1" dirty="0" smtClean="0">
                <a:solidFill>
                  <a:srgbClr val="00B050"/>
                </a:solidFill>
              </a:rPr>
              <a:t> </a:t>
            </a:r>
            <a:r>
              <a:rPr lang="es-CO" dirty="0" smtClean="0"/>
              <a:t>variable</a:t>
            </a:r>
          </a:p>
          <a:p>
            <a:r>
              <a:rPr lang="es-CO" dirty="0" smtClean="0"/>
              <a:t>Constante </a:t>
            </a:r>
            <a:r>
              <a:rPr lang="es-CO" b="1" dirty="0">
                <a:solidFill>
                  <a:srgbClr val="FF0000"/>
                </a:solidFill>
              </a:rPr>
              <a:t>OPERADOR RELACIONAL </a:t>
            </a:r>
            <a:r>
              <a:rPr lang="es-CO" dirty="0" smtClean="0"/>
              <a:t>constante</a:t>
            </a:r>
          </a:p>
          <a:p>
            <a:r>
              <a:rPr lang="es-CO" dirty="0" smtClean="0"/>
              <a:t>Constante </a:t>
            </a:r>
            <a:r>
              <a:rPr lang="es-CO" b="1" dirty="0">
                <a:solidFill>
                  <a:srgbClr val="FF0000"/>
                </a:solidFill>
              </a:rPr>
              <a:t>OPERADOR RELACIONAL </a:t>
            </a:r>
            <a:r>
              <a:rPr lang="es-CO" dirty="0" smtClean="0"/>
              <a:t>variable</a:t>
            </a:r>
            <a:endParaRPr lang="es-CO" dirty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0341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EXPRESIONES LÓGICAS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584464" y="893935"/>
            <a:ext cx="9447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Las expresiones lógicas se construyen con expresiones relacionales en sus extremos, el único valor que retorna es un valor booleano (Verdadero, Falso).</a:t>
            </a:r>
          </a:p>
          <a:p>
            <a:r>
              <a:rPr lang="es-CO" dirty="0" smtClean="0"/>
              <a:t>Tener presente que p, q son preposiciones, es decir una instrucción de la cuál se espera que su resultado sea Verdadero o Falso, NO existen valores intermedios</a:t>
            </a:r>
          </a:p>
          <a:p>
            <a:endParaRPr lang="es-CO" dirty="0" smtClean="0"/>
          </a:p>
          <a:p>
            <a:r>
              <a:rPr lang="es-CO" b="1" dirty="0" smtClean="0">
                <a:solidFill>
                  <a:srgbClr val="FF0000"/>
                </a:solidFill>
              </a:rPr>
              <a:t>SINTAXIS</a:t>
            </a:r>
            <a:endParaRPr lang="es-CO" b="1" dirty="0">
              <a:solidFill>
                <a:srgbClr val="FF0000"/>
              </a:solidFill>
            </a:endParaRPr>
          </a:p>
          <a:p>
            <a:r>
              <a:rPr lang="es-CO" dirty="0" smtClean="0"/>
              <a:t>Expresión relacional    </a:t>
            </a:r>
            <a:r>
              <a:rPr lang="es-CO" b="1" dirty="0" smtClean="0">
                <a:solidFill>
                  <a:srgbClr val="FF0000"/>
                </a:solidFill>
              </a:rPr>
              <a:t>OPERADOR LÓGICO </a:t>
            </a:r>
            <a:r>
              <a:rPr lang="es-CO" dirty="0"/>
              <a:t>Expresión relacional</a:t>
            </a:r>
            <a:endParaRPr lang="es-CO" dirty="0" smtClean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20263"/>
              </p:ext>
            </p:extLst>
          </p:nvPr>
        </p:nvGraphicFramePr>
        <p:xfrm>
          <a:off x="1879360" y="2973194"/>
          <a:ext cx="81280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1974087"/>
                <a:gridCol w="20899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AND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OR q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aseline="0" dirty="0" smtClean="0"/>
                        <a:t>p </a:t>
                      </a:r>
                      <a:r>
                        <a:rPr lang="es-CO" b="1" baseline="0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es-CO" baseline="0" dirty="0" smtClean="0"/>
                        <a:t>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</a:t>
                      </a:r>
                      <a:r>
                        <a:rPr lang="es-CO" b="1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lang="es-CO" baseline="0" dirty="0" smtClean="0"/>
                        <a:t> q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es-CO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s-CO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879360" y="5492874"/>
            <a:ext cx="86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el  AND  solo es </a:t>
            </a:r>
            <a:r>
              <a:rPr lang="es-CO" b="1" dirty="0" smtClean="0">
                <a:solidFill>
                  <a:srgbClr val="00B050"/>
                </a:solidFill>
              </a:rPr>
              <a:t>Verdadero</a:t>
            </a:r>
            <a:r>
              <a:rPr lang="es-CO" dirty="0" smtClean="0"/>
              <a:t> cuando todas sus expresiones son Verdaderas</a:t>
            </a:r>
          </a:p>
          <a:p>
            <a:r>
              <a:rPr lang="es-CO" dirty="0" smtClean="0"/>
              <a:t>En el OR solo es </a:t>
            </a:r>
            <a:r>
              <a:rPr lang="es-CO" b="1" dirty="0" smtClean="0">
                <a:solidFill>
                  <a:srgbClr val="00B050"/>
                </a:solidFill>
              </a:rPr>
              <a:t>Falso</a:t>
            </a:r>
            <a:r>
              <a:rPr lang="es-CO" dirty="0" smtClean="0">
                <a:solidFill>
                  <a:srgbClr val="00B050"/>
                </a:solidFill>
              </a:rPr>
              <a:t> </a:t>
            </a:r>
            <a:r>
              <a:rPr lang="es-CO" dirty="0" smtClean="0"/>
              <a:t>cuanto todas sus expresiones son Falsas o simplemente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06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2039</Words>
  <Application>Microsoft Office PowerPoint</Application>
  <PresentationFormat>Panorámica</PresentationFormat>
  <Paragraphs>351</Paragraphs>
  <Slides>23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Arial Unicode MS</vt:lpstr>
      <vt:lpstr>Arial</vt:lpstr>
      <vt:lpstr>Calabri</vt:lpstr>
      <vt:lpstr>Calibri</vt:lpstr>
      <vt:lpstr>Calibri Light</vt:lpstr>
      <vt:lpstr>Times New Roman</vt:lpstr>
      <vt:lpstr>Volkswagen-Medium</vt:lpstr>
      <vt:lpstr>Wingdings</vt:lpstr>
      <vt:lpstr>Tema de Office</vt:lpstr>
      <vt:lpstr>Imagen de mapa de bits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148</cp:revision>
  <dcterms:created xsi:type="dcterms:W3CDTF">2021-04-09T13:53:49Z</dcterms:created>
  <dcterms:modified xsi:type="dcterms:W3CDTF">2022-05-25T21:29:07Z</dcterms:modified>
</cp:coreProperties>
</file>