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81" r:id="rId3"/>
    <p:sldId id="301" r:id="rId4"/>
    <p:sldId id="302" r:id="rId5"/>
    <p:sldId id="288" r:id="rId6"/>
    <p:sldId id="298" r:id="rId7"/>
    <p:sldId id="300" r:id="rId8"/>
    <p:sldId id="299" r:id="rId9"/>
    <p:sldId id="296" r:id="rId10"/>
    <p:sldId id="30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0677" y="1542041"/>
            <a:ext cx="6112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datetime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*</a:t>
            </a:r>
          </a:p>
          <a:p>
            <a:endParaRPr lang="es-ES" dirty="0"/>
          </a:p>
          <a:p>
            <a:r>
              <a:rPr lang="es-ES" dirty="0" err="1"/>
              <a:t>fecha_nacimiento</a:t>
            </a:r>
            <a:r>
              <a:rPr lang="es-ES" dirty="0"/>
              <a:t> = </a:t>
            </a:r>
            <a:r>
              <a:rPr lang="es-ES" dirty="0" err="1"/>
              <a:t>int</a:t>
            </a:r>
            <a:r>
              <a:rPr lang="es-ES" dirty="0"/>
              <a:t>(input("Ingrese su año de nacimiento:"))</a:t>
            </a:r>
          </a:p>
          <a:p>
            <a:r>
              <a:rPr lang="es-ES" dirty="0"/>
              <a:t>edad = </a:t>
            </a:r>
            <a:r>
              <a:rPr lang="es-ES" dirty="0" err="1"/>
              <a:t>date.today</a:t>
            </a:r>
            <a:r>
              <a:rPr lang="es-ES" dirty="0"/>
              <a:t>().</a:t>
            </a:r>
            <a:r>
              <a:rPr lang="es-ES" dirty="0" err="1"/>
              <a:t>year</a:t>
            </a:r>
            <a:r>
              <a:rPr lang="es-ES" dirty="0"/>
              <a:t> - </a:t>
            </a:r>
            <a:r>
              <a:rPr lang="es-ES" dirty="0" err="1"/>
              <a:t>fecha_nacimiento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("Usted tiene ",edad, " años")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72100" y="24150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now</a:t>
            </a:r>
            <a:r>
              <a:rPr lang="es-CO" dirty="0"/>
              <a:t> = </a:t>
            </a:r>
            <a:r>
              <a:rPr lang="es-CO" dirty="0" err="1"/>
              <a:t>datetime.datetime.now</a:t>
            </a:r>
            <a:r>
              <a:rPr lang="es-CO" dirty="0"/>
              <a:t>()</a:t>
            </a:r>
          </a:p>
          <a:p>
            <a:r>
              <a:rPr lang="es-CO" dirty="0" err="1"/>
              <a:t>anho</a:t>
            </a:r>
            <a:r>
              <a:rPr lang="es-CO" dirty="0"/>
              <a:t> = </a:t>
            </a:r>
            <a:r>
              <a:rPr lang="es-CO" dirty="0" err="1"/>
              <a:t>int</a:t>
            </a:r>
            <a:r>
              <a:rPr lang="es-CO" dirty="0"/>
              <a:t>(</a:t>
            </a:r>
            <a:r>
              <a:rPr lang="es-CO" dirty="0" err="1"/>
              <a:t>now.year</a:t>
            </a:r>
            <a:r>
              <a:rPr lang="es-CO" dirty="0"/>
              <a:t>)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810000" y="4352970"/>
            <a:ext cx="47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INICIAR TERMINANDO LOS TIPOS DE TRIANGULO</a:t>
            </a:r>
            <a:endParaRPr lang="es-CO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4381500" y="47439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4533900" y="48963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686300" y="5048717"/>
            <a:ext cx="0" cy="128585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7" y="101454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ESTRUCTURAS CONDICIONALES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29883" y="1803083"/>
            <a:ext cx="11662117" cy="420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RESOLVER EL TALLER CORRESPONDIENTE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TALLER FUNCIONES</a:t>
            </a:r>
            <a:endParaRPr lang="es-CO" sz="2800" b="1" dirty="0" smtClean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SUBIRLO EN LA SECCIÓN DE SOPORTES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RECUERDEN QUE TIENEN TUTORES, MESA DE AYUDA Y FORMADOR DISPUESTOS A COLABORARLES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800" b="1" dirty="0" smtClean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ANIMO !</a:t>
            </a:r>
            <a:endParaRPr lang="es-CO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56859"/>
              </p:ext>
            </p:extLst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R.A.M.</a:t>
            </a:r>
          </a:p>
          <a:p>
            <a:pPr algn="ctr"/>
            <a:r>
              <a:rPr lang="es-CO" b="1" dirty="0"/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1540" y="658877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</a:t>
            </a:r>
          </a:p>
          <a:p>
            <a:r>
              <a:rPr lang="es-CO" dirty="0"/>
              <a:t>Números</a:t>
            </a:r>
          </a:p>
          <a:p>
            <a:r>
              <a:rPr lang="es-CO" dirty="0"/>
              <a:t>Imágenes</a:t>
            </a:r>
          </a:p>
          <a:p>
            <a:r>
              <a:rPr lang="es-CO" dirty="0"/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/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49242"/>
              </p:ext>
            </p:extLst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      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dan ??</a:t>
            </a:r>
          </a:p>
          <a:p>
            <a:r>
              <a:rPr lang="es-CO" dirty="0"/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tengo ??</a:t>
            </a:r>
          </a:p>
          <a:p>
            <a:r>
              <a:rPr lang="es-CO" dirty="0"/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piden??</a:t>
            </a:r>
          </a:p>
          <a:p>
            <a:r>
              <a:rPr lang="es-CO" dirty="0"/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/>
              <a:t>Potencias</a:t>
            </a:r>
          </a:p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/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/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/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/>
              <a:t>Restas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/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/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/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/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/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/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/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/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Rango de valores permitidos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 de almacenamiento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xmlns="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xmlns="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xmlns="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xmlns="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xmlns="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108609" y="2823450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MIS FUNCIONES – CON DEF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964" y="1779958"/>
            <a:ext cx="112792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constante es un tipo de variable la cual su valor inicial no puede ser cambiado.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constantes son escritas en letras MAYÚSCULAS y separadas las palabras con el carácter </a:t>
            </a:r>
            <a:r>
              <a:rPr kumimoji="0" lang="es-CO" altLang="es-CO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9964" y="3115536"/>
            <a:ext cx="112792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Uso de las constantes en Python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uso de las constantes no está directamente ligado a Python, pues hay constantes en todos los lenguajes de programación. Las constantes son valores que no cambian a través del tiempo pero que necesitamos conocer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3.1416                              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 Nunca cambiará</a:t>
            </a:r>
          </a:p>
          <a:p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SALARIO_MINIMO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1000000  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 No cambia durante todo el año, al siguiente se modifica solamente la K</a:t>
            </a:r>
          </a:p>
          <a:p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/ 100         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#El valor del 10% para aplicar descuentos en un período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5981545" y="1761226"/>
            <a:ext cx="4734777" cy="19082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MIS FUNCIONES – CON DEF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4898" y="1883222"/>
            <a:ext cx="3512634" cy="412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338146" y="1561171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PROGRAMA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9434" y="2219093"/>
            <a:ext cx="2765503" cy="61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91737" y="3111209"/>
            <a:ext cx="2743200" cy="758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69433" y="5011129"/>
            <a:ext cx="2765503" cy="758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059043" y="3669437"/>
            <a:ext cx="141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FUNCIONES</a:t>
            </a:r>
            <a:endParaRPr lang="es-CO" sz="2000" dirty="0">
              <a:solidFill>
                <a:srgbClr val="FF0000"/>
              </a:solidFill>
            </a:endParaRPr>
          </a:p>
        </p:txBody>
      </p:sp>
      <p:cxnSp>
        <p:nvCxnSpPr>
          <p:cNvPr id="13" name="Conector recto de flecha 12"/>
          <p:cNvCxnSpPr>
            <a:stCxn id="8" idx="3"/>
          </p:cNvCxnSpPr>
          <p:nvPr/>
        </p:nvCxnSpPr>
        <p:spPr>
          <a:xfrm>
            <a:off x="3534937" y="2525771"/>
            <a:ext cx="925551" cy="9645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540512" y="3987561"/>
            <a:ext cx="1533293" cy="1322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3531219" y="3549339"/>
            <a:ext cx="650488" cy="320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881728" y="4475452"/>
            <a:ext cx="52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variable</a:t>
            </a:r>
            <a:r>
              <a:rPr lang="es-CO" sz="2000" b="1" dirty="0" smtClean="0">
                <a:solidFill>
                  <a:srgbClr val="002060"/>
                </a:solidFill>
              </a:rPr>
              <a:t> = 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 </a:t>
            </a:r>
            <a:r>
              <a:rPr lang="es-CO" sz="2000" b="1" dirty="0" smtClean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460488" y="4811074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0043532" y="3978361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426605" y="5809118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LLAMADO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770657" y="125901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rgbClr val="FF0000"/>
                </a:solidFill>
              </a:rPr>
              <a:t>CUERPO DE LA FUNCION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48817" y="1818099"/>
            <a:ext cx="4581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2060"/>
                </a:solidFill>
              </a:rPr>
              <a:t>d</a:t>
            </a:r>
            <a:r>
              <a:rPr lang="es-CO" b="1" dirty="0" err="1" smtClean="0">
                <a:solidFill>
                  <a:srgbClr val="002060"/>
                </a:solidFill>
              </a:rPr>
              <a:t>ef</a:t>
            </a:r>
            <a:r>
              <a:rPr lang="es-CO" b="1" dirty="0" smtClean="0">
                <a:solidFill>
                  <a:srgbClr val="002060"/>
                </a:solidFill>
              </a:rPr>
              <a:t>  </a:t>
            </a:r>
            <a:r>
              <a:rPr lang="es-CO" b="1" dirty="0" err="1" smtClean="0">
                <a:solidFill>
                  <a:srgbClr val="002060"/>
                </a:solidFill>
              </a:rPr>
              <a:t>my_Funcion</a:t>
            </a:r>
            <a:r>
              <a:rPr lang="es-CO" b="1" dirty="0" smtClean="0">
                <a:solidFill>
                  <a:srgbClr val="002060"/>
                </a:solidFill>
              </a:rPr>
              <a:t> ( </a:t>
            </a:r>
            <a:r>
              <a:rPr lang="es-CO" b="1" dirty="0" smtClean="0"/>
              <a:t>parm1, parm2…</a:t>
            </a:r>
            <a:r>
              <a:rPr lang="es-CO" b="1" dirty="0" err="1" smtClean="0"/>
              <a:t>parmN</a:t>
            </a:r>
            <a:r>
              <a:rPr lang="es-CO" b="1" dirty="0" smtClean="0">
                <a:solidFill>
                  <a:srgbClr val="002060"/>
                </a:solidFill>
              </a:rPr>
              <a:t>):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b="1" dirty="0">
                <a:solidFill>
                  <a:srgbClr val="002060"/>
                </a:solidFill>
              </a:rPr>
              <a:t>    # variables locales</a:t>
            </a:r>
            <a:endParaRPr lang="es-CO" b="1" dirty="0" smtClean="0">
              <a:solidFill>
                <a:srgbClr val="002060"/>
              </a:solidFill>
            </a:endParaRP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formulas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entradas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# salidas</a:t>
            </a:r>
          </a:p>
          <a:p>
            <a:r>
              <a:rPr lang="es-CO" b="1" dirty="0">
                <a:solidFill>
                  <a:srgbClr val="002060"/>
                </a:solidFill>
              </a:rPr>
              <a:t> </a:t>
            </a:r>
            <a:r>
              <a:rPr lang="es-CO" b="1" dirty="0" smtClean="0">
                <a:solidFill>
                  <a:srgbClr val="002060"/>
                </a:solidFill>
              </a:rPr>
              <a:t>   </a:t>
            </a:r>
            <a:r>
              <a:rPr lang="es-CO" b="1" dirty="0" err="1" smtClean="0">
                <a:solidFill>
                  <a:srgbClr val="002060"/>
                </a:solidFill>
              </a:rPr>
              <a:t>return</a:t>
            </a:r>
            <a:r>
              <a:rPr lang="es-CO" b="1" dirty="0" smtClean="0">
                <a:solidFill>
                  <a:srgbClr val="002060"/>
                </a:solidFill>
              </a:rPr>
              <a:t> valor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093421" y="4069547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# variables </a:t>
            </a:r>
            <a:r>
              <a:rPr lang="es-CO" b="1" dirty="0" smtClean="0">
                <a:solidFill>
                  <a:srgbClr val="002060"/>
                </a:solidFill>
              </a:rPr>
              <a:t>globales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887681" y="4927588"/>
            <a:ext cx="6704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variable</a:t>
            </a:r>
            <a:r>
              <a:rPr lang="es-CO" sz="2000" b="1" dirty="0" smtClean="0">
                <a:solidFill>
                  <a:srgbClr val="002060"/>
                </a:solidFill>
              </a:rPr>
              <a:t> = 50 * 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 + </a:t>
            </a:r>
            <a:r>
              <a:rPr lang="es-CO" sz="2000" b="1" dirty="0" err="1" smtClean="0">
                <a:solidFill>
                  <a:srgbClr val="002060"/>
                </a:solidFill>
              </a:rPr>
              <a:t>varible</a:t>
            </a:r>
            <a:endParaRPr lang="es-CO" sz="2000" b="1" dirty="0">
              <a:solidFill>
                <a:srgbClr val="00206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881728" y="5356982"/>
            <a:ext cx="486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/>
              <a:t>print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 err="1" smtClean="0">
                <a:solidFill>
                  <a:srgbClr val="002060"/>
                </a:solidFill>
              </a:rPr>
              <a:t>my_Funcion</a:t>
            </a:r>
            <a:r>
              <a:rPr lang="es-CO" sz="2000" b="1" dirty="0" smtClean="0">
                <a:solidFill>
                  <a:srgbClr val="002060"/>
                </a:solidFill>
              </a:rPr>
              <a:t> (</a:t>
            </a:r>
            <a:r>
              <a:rPr lang="es-CO" sz="2000" b="1" dirty="0"/>
              <a:t>valor1, valor2, variable</a:t>
            </a:r>
            <a:r>
              <a:rPr lang="es-CO" sz="2000" b="1" dirty="0" smtClean="0">
                <a:solidFill>
                  <a:srgbClr val="002060"/>
                </a:solidFill>
              </a:rPr>
              <a:t>))</a:t>
            </a:r>
            <a:endParaRPr lang="es-CO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FUNCIONES O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63829" y="674703"/>
            <a:ext cx="8955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Todo </a:t>
            </a:r>
            <a:r>
              <a:rPr lang="es-CO" sz="2000" dirty="0" smtClean="0"/>
              <a:t>problema independientemente </a:t>
            </a:r>
            <a:r>
              <a:rPr lang="es-CO" sz="2000" dirty="0"/>
              <a:t>del </a:t>
            </a:r>
            <a:r>
              <a:rPr lang="es-CO" sz="2000" dirty="0" smtClean="0"/>
              <a:t>Lenguaje de programación a utilizar, se debe descomponer en subprogramas o Funciones o Métodos, para </a:t>
            </a:r>
            <a:r>
              <a:rPr lang="es-CO" sz="2000" dirty="0"/>
              <a:t>ejecutar una tarea en </a:t>
            </a:r>
            <a:r>
              <a:rPr lang="es-CO" sz="2000" dirty="0" smtClean="0"/>
              <a:t>particular, en lo posible que cumpla un solo objetivo por función.</a:t>
            </a:r>
            <a:endParaRPr lang="es-CO" sz="20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2221"/>
              </p:ext>
            </p:extLst>
          </p:nvPr>
        </p:nvGraphicFramePr>
        <p:xfrm>
          <a:off x="0" y="1782242"/>
          <a:ext cx="12192000" cy="482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0"/>
              </a:tblGrid>
              <a:tr h="4420406">
                <a:tc>
                  <a:txBody>
                    <a:bodyPr/>
                    <a:lstStyle/>
                    <a:p>
                      <a:pPr algn="just"/>
                      <a:r>
                        <a:rPr lang="es-ES" sz="1800" dirty="0">
                          <a:solidFill>
                            <a:srgbClr val="FF0000"/>
                          </a:solidFill>
                          <a:effectLst/>
                        </a:rPr>
                        <a:t>DEFINICIÓN FUNCIONES: </a:t>
                      </a:r>
                      <a:endParaRPr lang="es-CO" sz="18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effectLst/>
                        </a:rPr>
                        <a:t>Una de las herramientas más importantes en cualquier lenguaje de programación son las funciones. Una función es un conjunto de instrucciones que a lo largo del programa van a ser ejecutadas multitud de veces. Es por ello, que estos conjuntos de instrucciones se agrupan en </a:t>
                      </a:r>
                      <a:r>
                        <a:rPr lang="es-CO" sz="1600" dirty="0" smtClean="0">
                          <a:effectLst/>
                        </a:rPr>
                        <a:t>un</a:t>
                      </a:r>
                      <a:r>
                        <a:rPr lang="es-CO" sz="1600" baseline="0" dirty="0" smtClean="0">
                          <a:effectLst/>
                        </a:rPr>
                        <a:t> solo bloque o </a:t>
                      </a:r>
                      <a:r>
                        <a:rPr lang="es-CO" sz="1600" dirty="0" smtClean="0">
                          <a:effectLst/>
                        </a:rPr>
                        <a:t>función</a:t>
                      </a:r>
                      <a:r>
                        <a:rPr lang="es-CO" sz="1600" dirty="0">
                          <a:effectLst/>
                        </a:rPr>
                        <a:t>. Las funciones pueden ser llamadas y ejecutadas desde cualquier punto del </a:t>
                      </a:r>
                      <a:r>
                        <a:rPr lang="es-CO" sz="1600" dirty="0" smtClean="0">
                          <a:effectLst/>
                        </a:rPr>
                        <a:t>programa, incluso desde otros programas (biblioteca - </a:t>
                      </a:r>
                      <a:r>
                        <a:rPr lang="es-CO" sz="1600" dirty="0" err="1" smtClean="0">
                          <a:effectLst/>
                        </a:rPr>
                        <a:t>import</a:t>
                      </a:r>
                      <a:r>
                        <a:rPr lang="es-CO" sz="1600" dirty="0" smtClean="0">
                          <a:effectLst/>
                        </a:rPr>
                        <a:t>).</a:t>
                      </a:r>
                      <a:endParaRPr lang="es-CO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effectLst/>
                        </a:rPr>
                        <a:t>Las condiciones para el nombre de una función, son similares a las de las variables: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Nombres nemotécnicos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No contiene caracteres especiales, el único válido es el </a:t>
                      </a:r>
                      <a:r>
                        <a:rPr lang="es-CO" sz="1600" dirty="0" smtClean="0">
                          <a:effectLst/>
                        </a:rPr>
                        <a:t>guion </a:t>
                      </a:r>
                      <a:r>
                        <a:rPr lang="es-CO" sz="1600" dirty="0">
                          <a:effectLst/>
                        </a:rPr>
                        <a:t>bajo _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Los números son válidos después del primer carácter, que debe ser alfabético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Cuando se crea una función en lo posible que haga una sola </a:t>
                      </a:r>
                      <a:r>
                        <a:rPr lang="es-CO" sz="1600" dirty="0" smtClean="0">
                          <a:effectLst/>
                        </a:rPr>
                        <a:t>tarea (un solo objetivo)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En la actualidad se maneja y recomienda iniciar los nombres de las funciones con los prefijos </a:t>
                      </a:r>
                      <a:r>
                        <a:rPr lang="es-CO" sz="1600" dirty="0" err="1">
                          <a:effectLst/>
                        </a:rPr>
                        <a:t>getFuncion</a:t>
                      </a:r>
                      <a:r>
                        <a:rPr lang="es-CO" sz="1600" dirty="0">
                          <a:effectLst/>
                        </a:rPr>
                        <a:t> (cuando retorna un valor) y  </a:t>
                      </a:r>
                      <a:r>
                        <a:rPr lang="es-CO" sz="1600" dirty="0" err="1">
                          <a:effectLst/>
                        </a:rPr>
                        <a:t>setFuncion</a:t>
                      </a:r>
                      <a:r>
                        <a:rPr lang="es-CO" sz="1600" dirty="0">
                          <a:effectLst/>
                        </a:rPr>
                        <a:t> (cuando NO retorna un valor).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Puede retornar o no un valor, indicando </a:t>
                      </a:r>
                      <a:r>
                        <a:rPr lang="es-CO" sz="1600" dirty="0" smtClean="0">
                          <a:effectLst/>
                        </a:rPr>
                        <a:t>al final de la función la palabra </a:t>
                      </a:r>
                      <a:r>
                        <a:rPr lang="es-CO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return</a:t>
                      </a: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 valor</a:t>
                      </a:r>
                      <a:endParaRPr lang="es-CO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600" dirty="0">
                          <a:effectLst/>
                        </a:rPr>
                        <a:t>Todos los lenguajes de programación ya poseen una biblioteca propia con gran cantidad de funciones, entre más funciones conozca del lenguaje más fácilmente puede llegar a la solución de un problema ahorrando gran cantidad de código. Algunas son:  </a:t>
                      </a:r>
                      <a:r>
                        <a:rPr lang="es-CO" sz="1600" dirty="0" smtClean="0">
                          <a:effectLst/>
                        </a:rPr>
                        <a:t>input(),</a:t>
                      </a:r>
                      <a:r>
                        <a:rPr lang="es-CO" sz="1600" baseline="0" dirty="0" smtClean="0">
                          <a:effectLst/>
                        </a:rPr>
                        <a:t> </a:t>
                      </a:r>
                      <a:r>
                        <a:rPr lang="es-CO" sz="1600" baseline="0" dirty="0" err="1" smtClean="0">
                          <a:effectLst/>
                        </a:rPr>
                        <a:t>print</a:t>
                      </a:r>
                      <a:r>
                        <a:rPr lang="es-CO" sz="1600" baseline="0" dirty="0" smtClean="0">
                          <a:effectLst/>
                        </a:rPr>
                        <a:t>(),</a:t>
                      </a:r>
                      <a:r>
                        <a:rPr lang="es-CO" sz="1600" dirty="0" smtClean="0">
                          <a:effectLst/>
                        </a:rPr>
                        <a:t>          </a:t>
                      </a:r>
                      <a:r>
                        <a:rPr lang="es-CO" sz="1600" dirty="0" err="1" smtClean="0">
                          <a:effectLst/>
                        </a:rPr>
                        <a:t>str</a:t>
                      </a:r>
                      <a:r>
                        <a:rPr lang="es-CO" sz="1800" dirty="0" smtClean="0">
                          <a:effectLst/>
                        </a:rPr>
                        <a:t>(),    </a:t>
                      </a:r>
                      <a:r>
                        <a:rPr lang="es-CO" sz="1800" dirty="0" err="1" smtClean="0">
                          <a:effectLst/>
                        </a:rPr>
                        <a:t>len</a:t>
                      </a:r>
                      <a:r>
                        <a:rPr lang="es-CO" sz="1800" dirty="0" smtClean="0">
                          <a:effectLst/>
                        </a:rPr>
                        <a:t>(),      </a:t>
                      </a:r>
                      <a:r>
                        <a:rPr lang="es-CO" sz="1800" dirty="0" err="1" smtClean="0">
                          <a:effectLst/>
                        </a:rPr>
                        <a:t>upper</a:t>
                      </a:r>
                      <a:r>
                        <a:rPr lang="es-CO" sz="1800" dirty="0" smtClean="0">
                          <a:effectLst/>
                        </a:rPr>
                        <a:t>(),      </a:t>
                      </a:r>
                      <a:r>
                        <a:rPr lang="es-CO" sz="1800" dirty="0" err="1" smtClean="0">
                          <a:effectLst/>
                        </a:rPr>
                        <a:t>lower</a:t>
                      </a:r>
                      <a:r>
                        <a:rPr lang="es-CO" sz="1800" dirty="0" smtClean="0">
                          <a:effectLst/>
                        </a:rPr>
                        <a:t>()</a:t>
                      </a: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5" marR="680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-67227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FUNCIONES - PARAMETROS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2911" y="1930416"/>
            <a:ext cx="11569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smtClean="0"/>
              <a:t>Donde </a:t>
            </a:r>
            <a:r>
              <a:rPr lang="es-CO" sz="2400" dirty="0"/>
              <a:t>par1, par2, par3, …, </a:t>
            </a:r>
            <a:r>
              <a:rPr lang="es-CO" sz="2400" dirty="0" err="1"/>
              <a:t>parN</a:t>
            </a:r>
            <a:r>
              <a:rPr lang="es-CO" sz="2400" dirty="0"/>
              <a:t> son los parámetros (información) que le pasamos a la </a:t>
            </a:r>
            <a:r>
              <a:rPr lang="es-CO" sz="2400" dirty="0" smtClean="0"/>
              <a:t>función en el momento de ser llamada a ejecutar la tarea para la cual fue creada. </a:t>
            </a:r>
            <a:r>
              <a:rPr lang="es-CO" sz="2400" dirty="0"/>
              <a:t>Una función puede contener uno, varios parámetros o ninguno.</a:t>
            </a:r>
            <a:r>
              <a:rPr lang="es-CO" sz="2400" b="1" dirty="0"/>
              <a:t> </a:t>
            </a:r>
            <a:endParaRPr lang="es-CO" sz="2400" dirty="0"/>
          </a:p>
          <a:p>
            <a:pPr algn="just"/>
            <a:r>
              <a:rPr lang="es-CO" sz="2400" b="1" dirty="0" smtClean="0"/>
              <a:t>Las instrucciones a ejecutar deben ir </a:t>
            </a:r>
            <a:r>
              <a:rPr lang="es-CO" sz="2400" b="1" dirty="0" err="1" smtClean="0">
                <a:solidFill>
                  <a:srgbClr val="002060"/>
                </a:solidFill>
              </a:rPr>
              <a:t>identadas</a:t>
            </a:r>
            <a:r>
              <a:rPr lang="es-CO" sz="2400" b="1" dirty="0" smtClean="0">
                <a:solidFill>
                  <a:srgbClr val="002060"/>
                </a:solidFill>
              </a:rPr>
              <a:t> </a:t>
            </a:r>
            <a:r>
              <a:rPr lang="es-CO" sz="2400" b="1" dirty="0" smtClean="0"/>
              <a:t>(</a:t>
            </a:r>
            <a:r>
              <a:rPr lang="es-CO" sz="2400" b="1" dirty="0" err="1" smtClean="0"/>
              <a:t>tab</a:t>
            </a:r>
            <a:r>
              <a:rPr lang="es-CO" sz="2400" b="1" dirty="0" smtClean="0"/>
              <a:t> espacios – el IDE está configurado, para </a:t>
            </a:r>
            <a:r>
              <a:rPr lang="es-CO" sz="2400" b="1" dirty="0" err="1" smtClean="0"/>
              <a:t>identarse</a:t>
            </a:r>
            <a:r>
              <a:rPr lang="es-CO" sz="2400" b="1" dirty="0" smtClean="0"/>
              <a:t> después de digitar </a:t>
            </a:r>
            <a:r>
              <a:rPr lang="es-CO" sz="2400" b="1" dirty="0" smtClean="0">
                <a:solidFill>
                  <a:srgbClr val="FF0000"/>
                </a:solidFill>
              </a:rPr>
              <a:t>: &lt;</a:t>
            </a:r>
            <a:r>
              <a:rPr lang="es-CO" sz="2400" b="1" dirty="0" err="1" smtClean="0">
                <a:solidFill>
                  <a:srgbClr val="FF0000"/>
                </a:solidFill>
              </a:rPr>
              <a:t>enter</a:t>
            </a:r>
            <a:r>
              <a:rPr lang="es-CO" sz="2400" b="1" dirty="0" smtClean="0">
                <a:solidFill>
                  <a:srgbClr val="FF0000"/>
                </a:solidFill>
              </a:rPr>
              <a:t>&gt;</a:t>
            </a:r>
            <a:r>
              <a:rPr lang="es-CO" sz="2400" b="1" dirty="0" smtClean="0"/>
              <a:t>)</a:t>
            </a:r>
            <a:r>
              <a:rPr lang="es-CO" sz="2400" b="1" dirty="0"/>
              <a:t> </a:t>
            </a:r>
            <a:endParaRPr lang="es-CO" sz="2400" dirty="0"/>
          </a:p>
          <a:p>
            <a:pPr algn="just"/>
            <a:r>
              <a:rPr lang="es-CO" sz="2400" dirty="0"/>
              <a:t>Igualmente una función puede retornar un valor, si retorna varios valores se retornan en </a:t>
            </a:r>
            <a:r>
              <a:rPr lang="es-CO" sz="2400" dirty="0" smtClean="0"/>
              <a:t>un </a:t>
            </a:r>
            <a:r>
              <a:rPr lang="es-CO" sz="2400" dirty="0" err="1" smtClean="0"/>
              <a:t>un</a:t>
            </a:r>
            <a:r>
              <a:rPr lang="es-CO" sz="2400" dirty="0" smtClean="0"/>
              <a:t> variable de almacenamiento mayor como </a:t>
            </a:r>
            <a:r>
              <a:rPr lang="es-CO" sz="2400" dirty="0" err="1" smtClean="0"/>
              <a:t>arrays</a:t>
            </a:r>
            <a:r>
              <a:rPr lang="es-CO" sz="2400" dirty="0" smtClean="0"/>
              <a:t>, listas, diccionarios, </a:t>
            </a:r>
            <a:r>
              <a:rPr lang="es-CO" sz="2400" dirty="0"/>
              <a:t>o puede no retornar ningún valor en este caso </a:t>
            </a:r>
            <a:r>
              <a:rPr lang="es-CO" sz="2400" dirty="0" smtClean="0"/>
              <a:t>es un procedimiento y no se incluirá el 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return</a:t>
            </a:r>
            <a:r>
              <a:rPr lang="es-CO" sz="2400" dirty="0" smtClean="0"/>
              <a:t>.</a:t>
            </a:r>
            <a:endParaRPr lang="es-CO" sz="1200" dirty="0" smtClean="0"/>
          </a:p>
          <a:p>
            <a:pPr algn="just"/>
            <a:endParaRPr lang="es-CO" sz="1200" dirty="0" smtClean="0"/>
          </a:p>
          <a:p>
            <a:pPr algn="just"/>
            <a:r>
              <a:rPr lang="es-ES" sz="2400" dirty="0"/>
              <a:t>Un </a:t>
            </a:r>
            <a:r>
              <a:rPr lang="es-ES" sz="2400" dirty="0">
                <a:solidFill>
                  <a:srgbClr val="FF0000"/>
                </a:solidFill>
              </a:rPr>
              <a:t>parámetro</a:t>
            </a:r>
            <a:r>
              <a:rPr lang="es-ES" sz="2400" dirty="0"/>
              <a:t> es un valor que la función espera recibir cuando sea llamada (</a:t>
            </a:r>
            <a:r>
              <a:rPr lang="es-ES" sz="2400" dirty="0">
                <a:solidFill>
                  <a:srgbClr val="FF0000"/>
                </a:solidFill>
              </a:rPr>
              <a:t>invocada</a:t>
            </a:r>
            <a:r>
              <a:rPr lang="es-ES" sz="2400" dirty="0" smtClean="0"/>
              <a:t>)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Para </a:t>
            </a:r>
            <a:r>
              <a:rPr lang="es-CO" sz="2400" dirty="0"/>
              <a:t>trabajar con funciones, obligadamente se deben tener presente </a:t>
            </a:r>
            <a:r>
              <a:rPr lang="es-CO" sz="2400" dirty="0" smtClean="0"/>
              <a:t>dos pasos</a:t>
            </a:r>
            <a:r>
              <a:rPr lang="es-CO" sz="2400" dirty="0"/>
              <a:t>: </a:t>
            </a:r>
            <a:r>
              <a:rPr lang="es-CO" sz="2400" dirty="0" smtClean="0"/>
              <a:t>el </a:t>
            </a:r>
            <a:r>
              <a:rPr lang="es-CO" sz="2400" b="1" dirty="0" smtClean="0">
                <a:solidFill>
                  <a:srgbClr val="FF0000"/>
                </a:solidFill>
              </a:rPr>
              <a:t>llamado          </a:t>
            </a:r>
          </a:p>
          <a:p>
            <a:pPr algn="just"/>
            <a:r>
              <a:rPr lang="es-CO" sz="2400" dirty="0"/>
              <a:t> </a:t>
            </a:r>
            <a:r>
              <a:rPr lang="es-CO" sz="2400" dirty="0" smtClean="0"/>
              <a:t>                                                       y el </a:t>
            </a:r>
            <a:r>
              <a:rPr lang="es-CO" sz="2400" b="1" dirty="0" smtClean="0">
                <a:solidFill>
                  <a:srgbClr val="FF0000"/>
                </a:solidFill>
              </a:rPr>
              <a:t>cuerpo</a:t>
            </a:r>
            <a:r>
              <a:rPr lang="es-CO" sz="2400" dirty="0" smtClean="0"/>
              <a:t> de la función.</a:t>
            </a:r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92975" y="389412"/>
            <a:ext cx="8857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solidFill>
                  <a:schemeClr val="bg2"/>
                </a:solidFill>
              </a:rPr>
              <a:t>                        SINTAXIS </a:t>
            </a:r>
            <a:r>
              <a:rPr lang="es-CO" b="1" dirty="0">
                <a:solidFill>
                  <a:schemeClr val="bg2"/>
                </a:solidFill>
              </a:rPr>
              <a:t>PARA FUNCIONES EN </a:t>
            </a:r>
            <a:r>
              <a:rPr lang="es-CO" b="1" dirty="0" smtClean="0">
                <a:solidFill>
                  <a:schemeClr val="bg2"/>
                </a:solidFill>
              </a:rPr>
              <a:t>LENGUAJE PYTHON</a:t>
            </a:r>
            <a:r>
              <a:rPr lang="es-CO" b="1" dirty="0" smtClean="0">
                <a:solidFill>
                  <a:srgbClr val="FF0000"/>
                </a:solidFill>
              </a:rPr>
              <a:t>: </a:t>
            </a:r>
            <a:endParaRPr lang="es-CO" dirty="0">
              <a:solidFill>
                <a:srgbClr val="FF0000"/>
              </a:solidFill>
            </a:endParaRPr>
          </a:p>
          <a:p>
            <a:pPr algn="just"/>
            <a:r>
              <a:rPr lang="es-CO" b="1" dirty="0"/>
              <a:t>                        </a:t>
            </a:r>
            <a:r>
              <a:rPr lang="es-CO" sz="2400" dirty="0" err="1" smtClean="0">
                <a:solidFill>
                  <a:srgbClr val="002060"/>
                </a:solidFill>
              </a:rPr>
              <a:t>def</a:t>
            </a:r>
            <a:r>
              <a:rPr lang="es-CO" sz="2400" b="1" dirty="0" smtClean="0">
                <a:solidFill>
                  <a:srgbClr val="002060"/>
                </a:solidFill>
              </a:rPr>
              <a:t> </a:t>
            </a:r>
            <a:r>
              <a:rPr lang="es-CO" b="1" dirty="0" err="1">
                <a:solidFill>
                  <a:srgbClr val="00B050"/>
                </a:solidFill>
              </a:rPr>
              <a:t>nombreFuncion</a:t>
            </a:r>
            <a:r>
              <a:rPr lang="es-CO" b="1" dirty="0"/>
              <a:t> (parametro1, param2,  …,  </a:t>
            </a:r>
            <a:r>
              <a:rPr lang="es-CO" b="1" dirty="0" err="1"/>
              <a:t>paramN</a:t>
            </a:r>
            <a:r>
              <a:rPr lang="es-CO" b="1" dirty="0"/>
              <a:t>) </a:t>
            </a:r>
            <a:r>
              <a:rPr lang="es-CO" sz="2800" b="1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r>
              <a:rPr lang="es-CO" sz="2800" b="1" dirty="0" smtClean="0">
                <a:solidFill>
                  <a:srgbClr val="002060"/>
                </a:solidFill>
              </a:rPr>
              <a:t>                    </a:t>
            </a:r>
            <a:r>
              <a:rPr lang="es-CO" sz="2400" dirty="0" smtClean="0">
                <a:solidFill>
                  <a:srgbClr val="002060"/>
                </a:solidFill>
              </a:rPr>
              <a:t># aquí el </a:t>
            </a:r>
            <a:r>
              <a:rPr lang="es-CO" sz="2400" dirty="0" err="1" smtClean="0">
                <a:solidFill>
                  <a:srgbClr val="002060"/>
                </a:solidFill>
              </a:rPr>
              <a:t>algorimo</a:t>
            </a:r>
            <a:r>
              <a:rPr lang="es-CO" sz="2400" dirty="0" smtClean="0">
                <a:solidFill>
                  <a:srgbClr val="002060"/>
                </a:solidFill>
              </a:rPr>
              <a:t> , variables de ámbito local</a:t>
            </a:r>
          </a:p>
          <a:p>
            <a:pPr algn="just"/>
            <a:r>
              <a:rPr lang="es-CO" sz="2400" dirty="0" smtClean="0">
                <a:solidFill>
                  <a:srgbClr val="002060"/>
                </a:solidFill>
              </a:rPr>
              <a:t>                        </a:t>
            </a:r>
            <a:r>
              <a:rPr lang="es-CO" sz="2400" dirty="0">
                <a:solidFill>
                  <a:srgbClr val="002060"/>
                </a:solidFill>
              </a:rPr>
              <a:t># </a:t>
            </a:r>
            <a:r>
              <a:rPr lang="es-CO" sz="2400" dirty="0" err="1" smtClean="0">
                <a:solidFill>
                  <a:srgbClr val="002060"/>
                </a:solidFill>
              </a:rPr>
              <a:t>return</a:t>
            </a:r>
            <a:r>
              <a:rPr lang="es-CO" sz="2400" dirty="0" smtClean="0">
                <a:solidFill>
                  <a:srgbClr val="002060"/>
                </a:solidFill>
              </a:rPr>
              <a:t> valor</a:t>
            </a:r>
            <a:endParaRPr lang="es-CO" sz="2400" dirty="0">
              <a:solidFill>
                <a:srgbClr val="002060"/>
              </a:solidFill>
            </a:endParaRPr>
          </a:p>
          <a:p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2923936" y="757340"/>
            <a:ext cx="6470026" cy="123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0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LAS FUNCIONES SON INVOCADAS O LLAMADAS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7943" y="1476592"/>
            <a:ext cx="115142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>
                <a:solidFill>
                  <a:srgbClr val="FF0000"/>
                </a:solidFill>
              </a:rPr>
              <a:t>EL </a:t>
            </a:r>
            <a:r>
              <a:rPr lang="es-CO" sz="2000" b="1" dirty="0" smtClean="0">
                <a:solidFill>
                  <a:srgbClr val="FF0000"/>
                </a:solidFill>
              </a:rPr>
              <a:t>LLAMADO o INVOCADO:</a:t>
            </a:r>
            <a:r>
              <a:rPr lang="es-CO" sz="2000" b="1" u="sng" dirty="0" smtClean="0">
                <a:solidFill>
                  <a:srgbClr val="FF0000"/>
                </a:solidFill>
              </a:rPr>
              <a:t> </a:t>
            </a:r>
            <a:r>
              <a:rPr lang="es-CO" sz="2000" dirty="0"/>
              <a:t>Se llama desde cualquier parte del programa, y el valor retornado puede ser  recibido por una variable, o simplemente se toma el valor para ser usado directamente en un proceso o una salida; por </a:t>
            </a:r>
            <a:r>
              <a:rPr lang="es-CO" sz="2000" dirty="0" smtClean="0"/>
              <a:t>ejemplo</a:t>
            </a:r>
            <a:r>
              <a:rPr lang="es-CO" sz="2000" dirty="0"/>
              <a:t> </a:t>
            </a:r>
            <a:endParaRPr lang="es-CO" sz="2000" dirty="0" smtClean="0"/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resultado =  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/>
              <a:t>(valor1, valor2, </a:t>
            </a:r>
            <a:r>
              <a:rPr lang="es-CO" sz="2000" b="1" dirty="0" err="1"/>
              <a:t>valorN</a:t>
            </a:r>
            <a:r>
              <a:rPr lang="es-CO" sz="2000" b="1" dirty="0"/>
              <a:t>… </a:t>
            </a:r>
            <a:r>
              <a:rPr lang="es-CO" sz="2000" b="1" dirty="0" smtClean="0"/>
              <a:t>)</a:t>
            </a:r>
            <a:endParaRPr lang="es-CO" sz="2000" dirty="0"/>
          </a:p>
          <a:p>
            <a:pPr algn="just"/>
            <a:r>
              <a:rPr lang="es-CO" sz="2000" b="1" dirty="0"/>
              <a:t>resultado =  valor * 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>
                <a:solidFill>
                  <a:srgbClr val="00B050"/>
                </a:solidFill>
              </a:rPr>
              <a:t> </a:t>
            </a:r>
            <a:r>
              <a:rPr lang="es-CO" sz="2000" b="1" dirty="0"/>
              <a:t>(valor1, valor2, </a:t>
            </a:r>
            <a:r>
              <a:rPr lang="es-CO" sz="2000" b="1" dirty="0" err="1"/>
              <a:t>valorN</a:t>
            </a:r>
            <a:r>
              <a:rPr lang="es-CO" sz="2000" b="1" dirty="0"/>
              <a:t>… </a:t>
            </a:r>
            <a:r>
              <a:rPr lang="es-CO" sz="2000" b="1" dirty="0" smtClean="0"/>
              <a:t>)</a:t>
            </a:r>
            <a:endParaRPr lang="es-CO" sz="2000" dirty="0"/>
          </a:p>
          <a:p>
            <a:pPr algn="just"/>
            <a:r>
              <a:rPr lang="es-CO" sz="2000" b="1" dirty="0" err="1" smtClean="0"/>
              <a:t>Print</a:t>
            </a:r>
            <a:r>
              <a:rPr lang="es-CO" sz="2000" b="1" dirty="0" smtClean="0"/>
              <a:t> (</a:t>
            </a:r>
            <a:r>
              <a:rPr lang="es-CO" sz="2000" b="1" dirty="0" err="1" smtClean="0">
                <a:solidFill>
                  <a:srgbClr val="00B050"/>
                </a:solidFill>
              </a:rPr>
              <a:t>myFuncion</a:t>
            </a:r>
            <a:r>
              <a:rPr lang="es-CO" sz="2000" b="1" dirty="0" smtClean="0"/>
              <a:t>)</a:t>
            </a:r>
            <a:r>
              <a:rPr lang="es-CO" sz="2000" b="1" dirty="0"/>
              <a:t> </a:t>
            </a: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Cuando una función es llamada sucede lo siguiente: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Se busca que </a:t>
            </a:r>
            <a:r>
              <a:rPr lang="es-CO" sz="2000" dirty="0" smtClean="0"/>
              <a:t>su cuerpo o construcción exista en el </a:t>
            </a:r>
            <a:r>
              <a:rPr lang="es-CO" sz="2000" dirty="0" err="1" smtClean="0"/>
              <a:t>scope</a:t>
            </a:r>
            <a:r>
              <a:rPr lang="es-CO" sz="2000" dirty="0" smtClean="0"/>
              <a:t> del programa o que se encuentre incluido como biblioteca con </a:t>
            </a:r>
            <a:r>
              <a:rPr lang="es-CO" sz="2000" b="1" dirty="0" err="1" smtClean="0">
                <a:solidFill>
                  <a:srgbClr val="FF0000"/>
                </a:solidFill>
              </a:rPr>
              <a:t>import</a:t>
            </a:r>
            <a:endParaRPr lang="es-CO" sz="2000" b="1" dirty="0">
              <a:solidFill>
                <a:srgbClr val="FF000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Se comparan que el nombre, la cantidad de parámetros y los </a:t>
            </a:r>
            <a:r>
              <a:rPr lang="es-CO" sz="2000" dirty="0" smtClean="0"/>
              <a:t>valores de </a:t>
            </a:r>
            <a:r>
              <a:rPr lang="es-CO" sz="2000" dirty="0"/>
              <a:t>datos </a:t>
            </a:r>
            <a:r>
              <a:rPr lang="es-CO" sz="2000" dirty="0" smtClean="0"/>
              <a:t>enviados sean del mismo tipo, </a:t>
            </a:r>
            <a:r>
              <a:rPr lang="es-CO" sz="2000" dirty="0"/>
              <a:t>de lo contrario es un </a:t>
            </a:r>
            <a:r>
              <a:rPr lang="es-CO" sz="2000" dirty="0" smtClean="0"/>
              <a:t>error </a:t>
            </a:r>
            <a:r>
              <a:rPr lang="es-CO" b="1" dirty="0" smtClean="0">
                <a:solidFill>
                  <a:srgbClr val="002060"/>
                </a:solidFill>
              </a:rPr>
              <a:t>(Python tiene algunas ventajas para estos casos y se verán más adelante).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2060"/>
                </a:solidFill>
              </a:rPr>
              <a:t> </a:t>
            </a:r>
            <a:r>
              <a:rPr lang="es-CO" sz="2000" dirty="0" smtClean="0"/>
              <a:t>Se </a:t>
            </a:r>
            <a:r>
              <a:rPr lang="es-CO" sz="2000" dirty="0"/>
              <a:t>ejecutan las instrucciones indicadas dentro del cuerpo de la función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Retorna el resultado </a:t>
            </a:r>
            <a:r>
              <a:rPr lang="es-CO" sz="2000" dirty="0" smtClean="0"/>
              <a:t>correspondiente si es del caso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Regresa a la línea donde </a:t>
            </a:r>
            <a:r>
              <a:rPr lang="es-CO" sz="2000" dirty="0" err="1" smtClean="0"/>
              <a:t>fúe</a:t>
            </a:r>
            <a:r>
              <a:rPr lang="es-CO" sz="2000" dirty="0" smtClean="0"/>
              <a:t> invocado, y el programa continúa.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s-CO" sz="2000" dirty="0"/>
          </a:p>
          <a:p>
            <a:pPr algn="just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726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- DATO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81826" y="3889420"/>
            <a:ext cx="1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881" y="1347093"/>
            <a:ext cx="112947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2800" b="1" dirty="0" err="1">
                <a:solidFill>
                  <a:srgbClr val="002060"/>
                </a:solidFill>
              </a:rPr>
              <a:t>def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B050"/>
                </a:solidFill>
              </a:rPr>
              <a:t>setSaludar</a:t>
            </a:r>
            <a:r>
              <a:rPr lang="es-ES" sz="2000" dirty="0"/>
              <a:t>(nombre, mensaje='su Formador los saluda'): </a:t>
            </a:r>
          </a:p>
          <a:p>
            <a:r>
              <a:rPr lang="es-ES" sz="2000" dirty="0" smtClean="0"/>
              <a:t>          </a:t>
            </a:r>
            <a:r>
              <a:rPr lang="es-ES" sz="2000" dirty="0" err="1" smtClean="0"/>
              <a:t>print</a:t>
            </a:r>
            <a:r>
              <a:rPr lang="es-ES" sz="2000" dirty="0" smtClean="0"/>
              <a:t> </a:t>
            </a:r>
            <a:r>
              <a:rPr lang="es-ES" sz="2000" dirty="0"/>
              <a:t>(nombre, mensaje) </a:t>
            </a:r>
          </a:p>
          <a:p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#llamado </a:t>
            </a:r>
            <a:r>
              <a:rPr lang="es-ES" sz="2000" dirty="0" smtClean="0"/>
              <a:t> </a:t>
            </a:r>
            <a:r>
              <a:rPr lang="es-CO" sz="2000" b="1" dirty="0" smtClean="0"/>
              <a:t>como </a:t>
            </a:r>
            <a:r>
              <a:rPr lang="es-CO" sz="2000" b="1" dirty="0"/>
              <a:t>parámetros</a:t>
            </a:r>
          </a:p>
          <a:p>
            <a:endParaRPr lang="es-ES" sz="2000" dirty="0"/>
          </a:p>
          <a:p>
            <a:r>
              <a:rPr lang="es-ES" sz="2400" b="1" dirty="0" err="1">
                <a:solidFill>
                  <a:srgbClr val="00B050"/>
                </a:solidFill>
              </a:rPr>
              <a:t>setSaludar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000" dirty="0" smtClean="0"/>
              <a:t>(</a:t>
            </a:r>
            <a:r>
              <a:rPr lang="es-ES" sz="2000" dirty="0"/>
              <a:t>'</a:t>
            </a:r>
            <a:r>
              <a:rPr lang="es-ES" sz="2000" dirty="0" err="1"/>
              <a:t>Jhon</a:t>
            </a:r>
            <a:r>
              <a:rPr lang="es-ES" sz="2000" dirty="0"/>
              <a:t> Jairo') </a:t>
            </a:r>
            <a:r>
              <a:rPr lang="es-ES" sz="2000" dirty="0" smtClean="0"/>
              <a:t>       # </a:t>
            </a:r>
            <a:r>
              <a:rPr lang="es-ES" sz="2000" dirty="0"/>
              <a:t>Imprime: </a:t>
            </a:r>
            <a:r>
              <a:rPr lang="es-ES" sz="2000" dirty="0" err="1"/>
              <a:t>Jhon</a:t>
            </a:r>
            <a:r>
              <a:rPr lang="es-ES" sz="2000" dirty="0"/>
              <a:t> Jairo su Formador los saluda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37881" y="3969380"/>
            <a:ext cx="85021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rgbClr val="00206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setSaludar</a:t>
            </a:r>
            <a:r>
              <a:rPr lang="es-ES" sz="2400" dirty="0"/>
              <a:t>(nombre, mensaje): </a:t>
            </a:r>
          </a:p>
          <a:p>
            <a:r>
              <a:rPr lang="es-ES" sz="2400" dirty="0" smtClean="0"/>
              <a:t>         </a:t>
            </a:r>
            <a:r>
              <a:rPr lang="es-ES" sz="2400" dirty="0" err="1" smtClean="0"/>
              <a:t>print</a:t>
            </a:r>
            <a:r>
              <a:rPr lang="es-ES" sz="2400" dirty="0" smtClean="0"/>
              <a:t> </a:t>
            </a:r>
            <a:r>
              <a:rPr lang="es-ES" sz="2400" dirty="0"/>
              <a:t>(nombre, mensaje) </a:t>
            </a:r>
          </a:p>
          <a:p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#llamado </a:t>
            </a:r>
          </a:p>
          <a:p>
            <a:r>
              <a:rPr lang="es-ES" sz="2000" b="1" dirty="0" err="1" smtClean="0">
                <a:solidFill>
                  <a:srgbClr val="00B050"/>
                </a:solidFill>
              </a:rPr>
              <a:t>setSaludar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400" dirty="0"/>
              <a:t>(mensaje='su Formador los saluda', nombre='</a:t>
            </a:r>
            <a:r>
              <a:rPr lang="es-ES" sz="2400" dirty="0" err="1"/>
              <a:t>Jhon</a:t>
            </a:r>
            <a:r>
              <a:rPr lang="es-ES" sz="2400" dirty="0"/>
              <a:t> Jairo') </a:t>
            </a:r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Imprime: </a:t>
            </a:r>
            <a:r>
              <a:rPr lang="es-ES" sz="2400" dirty="0" err="1"/>
              <a:t>Jhon</a:t>
            </a:r>
            <a:r>
              <a:rPr lang="es-ES" sz="2400" dirty="0"/>
              <a:t> Jairo su Formador los saluda</a:t>
            </a:r>
          </a:p>
          <a:p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3087757" y="4412640"/>
            <a:ext cx="3419060" cy="1080234"/>
          </a:xfrm>
          <a:prstGeom prst="straightConnector1">
            <a:avLst/>
          </a:prstGeom>
          <a:ln w="38100">
            <a:solidFill>
              <a:srgbClr val="E71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364087" y="4412640"/>
            <a:ext cx="1810348" cy="1117261"/>
          </a:xfrm>
          <a:prstGeom prst="straightConnector1">
            <a:avLst/>
          </a:prstGeom>
          <a:ln w="38100">
            <a:solidFill>
              <a:srgbClr val="E71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8969" y="674703"/>
            <a:ext cx="9289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Parámetros por </a:t>
            </a:r>
            <a:r>
              <a:rPr lang="es-CO" altLang="es-CO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omisión</a:t>
            </a:r>
            <a:endParaRPr lang="es-CO" altLang="es-CO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dirty="0">
                <a:latin typeface="Arial" panose="020B0604020202020204" pitchFamily="34" charset="0"/>
              </a:rPr>
              <a:t>En Python, también es posible, asignar valores por defecto a los parámetros de </a:t>
            </a:r>
            <a:r>
              <a:rPr lang="es-CO" altLang="es-CO" dirty="0" err="1">
                <a:latin typeface="Arial" panose="020B0604020202020204" pitchFamily="34" charset="0"/>
              </a:rPr>
              <a:t>l</a:t>
            </a:r>
            <a:r>
              <a:rPr lang="es-CO" altLang="es-CO" dirty="0" err="1">
                <a:latin typeface="Arial Unicode MS" panose="020B0604020202020204" pitchFamily="34" charset="-128"/>
              </a:rPr>
              <a:t>'</a:t>
            </a:r>
            <a:r>
              <a:rPr lang="es-CO" altLang="es-CO" dirty="0" err="1">
                <a:latin typeface="Arial" panose="020B0604020202020204" pitchFamily="34" charset="0"/>
              </a:rPr>
              <a:t>as</a:t>
            </a:r>
            <a:r>
              <a:rPr lang="es-CO" altLang="es-CO" dirty="0">
                <a:latin typeface="Arial" panose="020B0604020202020204" pitchFamily="34" charset="0"/>
              </a:rPr>
              <a:t> funciones. Esto significa, que la función podrá ser llamada con menos argumentos de los que espera:</a:t>
            </a:r>
          </a:p>
          <a:p>
            <a:endParaRPr lang="es-CO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51791" y="1921565"/>
            <a:ext cx="8865705" cy="1927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176371" y="3969380"/>
            <a:ext cx="9073646" cy="2312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7323658" y="3941855"/>
            <a:ext cx="4375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Parámetros por </a:t>
            </a:r>
            <a:r>
              <a:rPr lang="es-CO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Keywords</a:t>
            </a:r>
            <a:r>
              <a:rPr lang="es-CO" sz="2400" b="1" dirty="0"/>
              <a:t> </a:t>
            </a:r>
            <a:endParaRPr lang="es-CO" altLang="es-CO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s-CO" dirty="0" smtClean="0"/>
              <a:t>En Python, también es posible llamar a una función, pasándole los argumentos esperados, como parejas de </a:t>
            </a:r>
            <a:r>
              <a:rPr lang="es-CO" sz="2000" b="1" dirty="0" smtClean="0">
                <a:solidFill>
                  <a:srgbClr val="002060"/>
                </a:solidFill>
              </a:rPr>
              <a:t>clave = valor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56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 EN PYTHON CON FUNCIONES O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2017" y="3924020"/>
            <a:ext cx="17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1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CODIGO FUENTE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89768" y="2337568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2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66934" y="2337568"/>
            <a:ext cx="241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3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01554" y="2302489"/>
            <a:ext cx="489397" cy="370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1755183" y="3922245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548745" y="3483169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50016" y="675575"/>
            <a:ext cx="9504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Planteamiento de Problema: Desarrollar un programa en Lenguaje Python, que permita hallar el área de cualquier </a:t>
            </a:r>
            <a:r>
              <a:rPr lang="es-ES" dirty="0" smtClean="0"/>
              <a:t>triángulo, utilizando funciones, para las entradas, procesos y salidas:</a:t>
            </a:r>
          </a:p>
          <a:p>
            <a:r>
              <a:rPr lang="es-ES" dirty="0"/>
              <a:t> </a:t>
            </a:r>
            <a:endParaRPr lang="es-CO" dirty="0"/>
          </a:p>
          <a:p>
            <a:r>
              <a:rPr lang="es-ES" b="1" dirty="0"/>
              <a:t>ANALISIS    </a:t>
            </a:r>
            <a:endParaRPr lang="es-CO" dirty="0"/>
          </a:p>
          <a:p>
            <a:r>
              <a:rPr lang="es-ES" b="1" dirty="0">
                <a:solidFill>
                  <a:srgbClr val="00B050"/>
                </a:solidFill>
              </a:rPr>
              <a:t>ENTRADAS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:  base, altura</a:t>
            </a:r>
            <a:endParaRPr lang="es-CO" dirty="0"/>
          </a:p>
          <a:p>
            <a:r>
              <a:rPr lang="es-ES" b="1" dirty="0">
                <a:solidFill>
                  <a:srgbClr val="FFC000"/>
                </a:solidFill>
              </a:rPr>
              <a:t>PROCESOS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/>
              <a:t>:   </a:t>
            </a:r>
            <a:r>
              <a:rPr lang="es-ES" dirty="0" err="1"/>
              <a:t>area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base * altura / 2</a:t>
            </a:r>
            <a:endParaRPr lang="es-CO" dirty="0"/>
          </a:p>
          <a:p>
            <a:r>
              <a:rPr lang="es-ES" b="1" dirty="0">
                <a:solidFill>
                  <a:srgbClr val="FF0000"/>
                </a:solidFill>
              </a:rPr>
              <a:t>SALIDAS</a:t>
            </a:r>
            <a:r>
              <a:rPr lang="es-ES" dirty="0"/>
              <a:t>     </a:t>
            </a:r>
            <a:r>
              <a:rPr lang="es-ES" dirty="0" err="1" smtClean="0"/>
              <a:t>area</a:t>
            </a:r>
            <a:endParaRPr lang="es-CO" dirty="0"/>
          </a:p>
          <a:p>
            <a:r>
              <a:rPr lang="es-ES" dirty="0"/>
              <a:t>: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69" y="3218829"/>
            <a:ext cx="8024564" cy="332521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9775540" y="2268014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6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1050</Words>
  <Application>Microsoft Office PowerPoint</Application>
  <PresentationFormat>Panorámica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132</cp:revision>
  <dcterms:created xsi:type="dcterms:W3CDTF">2021-04-09T13:53:49Z</dcterms:created>
  <dcterms:modified xsi:type="dcterms:W3CDTF">2022-05-27T15:10:43Z</dcterms:modified>
</cp:coreProperties>
</file>