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306" r:id="rId3"/>
    <p:sldId id="320" r:id="rId4"/>
    <p:sldId id="321" r:id="rId5"/>
    <p:sldId id="322" r:id="rId6"/>
    <p:sldId id="323" r:id="rId7"/>
    <p:sldId id="324" r:id="rId8"/>
    <p:sldId id="319" r:id="rId9"/>
    <p:sldId id="325" r:id="rId10"/>
    <p:sldId id="31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5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2188" y="341604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El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mundo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de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la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programación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4340180" y="4352970"/>
            <a:ext cx="769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TUTORIAL DE  METODOS EN PYTON</a:t>
            </a:r>
          </a:p>
          <a:p>
            <a:r>
              <a:rPr lang="es-CO" b="1" dirty="0">
                <a:solidFill>
                  <a:srgbClr val="00B050"/>
                </a:solidFill>
              </a:rPr>
              <a:t>https://www.w3schools.com/python/</a:t>
            </a:r>
            <a:endParaRPr lang="es-CO" b="1" dirty="0" smtClean="0">
              <a:solidFill>
                <a:srgbClr val="00B050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METODOS DE LA CLASE CADENA STR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44517" y="24783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1904563" y="2685311"/>
            <a:ext cx="857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rgbClr val="002060"/>
                </a:solidFill>
              </a:rPr>
              <a:t>RESOLVER EL TALLER RESPECTIVO </a:t>
            </a:r>
            <a:r>
              <a:rPr lang="es-CO" sz="2400" b="1" dirty="0" smtClean="0">
                <a:solidFill>
                  <a:srgbClr val="002060"/>
                </a:solidFill>
              </a:rPr>
              <a:t>A </a:t>
            </a:r>
          </a:p>
          <a:p>
            <a:pPr algn="ctr"/>
            <a:r>
              <a:rPr lang="es-CO" sz="2400" b="1" dirty="0" smtClean="0">
                <a:solidFill>
                  <a:srgbClr val="002060"/>
                </a:solidFill>
              </a:rPr>
              <a:t>BUCLES, CICLOS O ESTRUCTURAS REPETITIVAS </a:t>
            </a:r>
          </a:p>
          <a:p>
            <a:pPr algn="ctr"/>
            <a:r>
              <a:rPr lang="es-CO" sz="2400" b="1" dirty="0" smtClean="0">
                <a:solidFill>
                  <a:srgbClr val="002060"/>
                </a:solidFill>
              </a:rPr>
              <a:t>COMPARTIR </a:t>
            </a:r>
            <a:r>
              <a:rPr lang="es-CO" sz="2400" b="1" dirty="0" smtClean="0">
                <a:solidFill>
                  <a:srgbClr val="002060"/>
                </a:solidFill>
              </a:rPr>
              <a:t>POR </a:t>
            </a:r>
            <a:r>
              <a:rPr lang="es-CO" sz="2400" b="1" dirty="0" smtClean="0">
                <a:solidFill>
                  <a:srgbClr val="002060"/>
                </a:solidFill>
              </a:rPr>
              <a:t>COLLAB</a:t>
            </a:r>
            <a:endParaRPr lang="es-CO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ESTRUCTURAS CICLICAS O ESTRUCTURAS REPETITIVAS O BUCLES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50760" y="2776654"/>
            <a:ext cx="115909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smtClean="0"/>
              <a:t>Se </a:t>
            </a:r>
            <a:r>
              <a:rPr lang="es-CO" sz="2000" dirty="0"/>
              <a:t>llaman problemas repetitivos o cíclicos a aquellos en cuya solución es necesario utilizar un mismo conjunto de acciones (</a:t>
            </a:r>
            <a:r>
              <a:rPr lang="es-CO" sz="2000" b="1" dirty="0">
                <a:solidFill>
                  <a:srgbClr val="002060"/>
                </a:solidFill>
              </a:rPr>
              <a:t>entradas, procesos, salidas, condicionales, llamados a funciones</a:t>
            </a:r>
            <a:r>
              <a:rPr lang="es-CO" sz="2000" dirty="0"/>
              <a:t>) que se puedan ejecutar una cantidad </a:t>
            </a:r>
            <a:r>
              <a:rPr lang="es-CO" sz="2000" dirty="0" smtClean="0"/>
              <a:t>finita </a:t>
            </a:r>
            <a:r>
              <a:rPr lang="es-CO" sz="2000" dirty="0" smtClean="0"/>
              <a:t>de </a:t>
            </a:r>
            <a:r>
              <a:rPr lang="es-CO" sz="2000" dirty="0"/>
              <a:t>veces. Esta cantidad puede ser fija (previamente determinada por el programador) o puede ser variable (estar en función de algún dato dentro del </a:t>
            </a:r>
            <a:r>
              <a:rPr lang="es-CO" sz="2000" dirty="0" smtClean="0"/>
              <a:t>programa como una pregunta: </a:t>
            </a:r>
            <a:r>
              <a:rPr lang="es-CO" sz="2000" dirty="0" smtClean="0"/>
              <a:t>desea continuar(si/no)?. </a:t>
            </a:r>
            <a:endParaRPr lang="es-CO" sz="2000" dirty="0"/>
          </a:p>
          <a:p>
            <a:endParaRPr lang="es-ES" sz="2000" dirty="0">
              <a:solidFill>
                <a:srgbClr val="000000"/>
              </a:solidFill>
            </a:endParaRPr>
          </a:p>
          <a:p>
            <a:r>
              <a:rPr lang="es-ES" sz="2000" dirty="0">
                <a:solidFill>
                  <a:srgbClr val="000000"/>
                </a:solidFill>
              </a:rPr>
              <a:t>Una estructura repetitiva permite ejecutar una instrucción o un conjunto de instrucciones varias veces. </a:t>
            </a:r>
          </a:p>
          <a:p>
            <a:endParaRPr lang="es-CO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0760" y="1501473"/>
            <a:ext cx="10496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</a:rPr>
              <a:t>Hasta ahora hemos empleado estructuras </a:t>
            </a:r>
            <a:r>
              <a:rPr lang="es-ES" sz="2000" dirty="0" smtClean="0">
                <a:solidFill>
                  <a:srgbClr val="000000"/>
                </a:solidFill>
              </a:rPr>
              <a:t>SECUENCIALES, CONDICIONALES y FUNCIONES. </a:t>
            </a:r>
            <a:endParaRPr lang="es-ES" sz="2000" dirty="0" smtClean="0">
              <a:solidFill>
                <a:srgbClr val="000000"/>
              </a:solidFill>
            </a:endParaRPr>
          </a:p>
          <a:p>
            <a:r>
              <a:rPr lang="es-ES" sz="2000" dirty="0" smtClean="0">
                <a:solidFill>
                  <a:srgbClr val="000000"/>
                </a:solidFill>
              </a:rPr>
              <a:t>Existe </a:t>
            </a:r>
            <a:r>
              <a:rPr lang="es-ES" sz="2000" dirty="0">
                <a:solidFill>
                  <a:srgbClr val="000000"/>
                </a:solidFill>
              </a:rPr>
              <a:t>otro tipo de estructuras tan importantes como las anteriores que son las estructuras </a:t>
            </a:r>
            <a:r>
              <a:rPr lang="es-ES" sz="2000" dirty="0">
                <a:solidFill>
                  <a:srgbClr val="FF0000"/>
                </a:solidFill>
              </a:rPr>
              <a:t>REPETITIVAS</a:t>
            </a:r>
            <a:r>
              <a:rPr lang="es-ES" sz="2000" dirty="0">
                <a:solidFill>
                  <a:srgbClr val="000000"/>
                </a:solidFill>
              </a:rPr>
              <a:t>. 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908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ESTRUCTURAS CICLICAS O ESTRUCTURAS REPETITIVAS O BUCLES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67426" y="1497305"/>
            <a:ext cx="12024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2000" b="1" dirty="0" smtClean="0">
                <a:solidFill>
                  <a:srgbClr val="0070C0"/>
                </a:solidFill>
              </a:rPr>
              <a:t>CONTADORES</a:t>
            </a:r>
            <a:r>
              <a:rPr lang="es-CO" sz="2000" dirty="0">
                <a:solidFill>
                  <a:srgbClr val="0070C0"/>
                </a:solidFill>
              </a:rPr>
              <a:t>:  </a:t>
            </a:r>
            <a:r>
              <a:rPr lang="es-CO" sz="2000" dirty="0"/>
              <a:t>Una variable contadora es la se incrementa siempre en el mismo valor; es decir en el mismo valor; por ejemplo  :  </a:t>
            </a:r>
          </a:p>
          <a:p>
            <a:r>
              <a:rPr lang="es-CO" sz="2000" dirty="0" err="1"/>
              <a:t>mi_contador</a:t>
            </a:r>
            <a:r>
              <a:rPr lang="es-CO" sz="2000" dirty="0"/>
              <a:t> = </a:t>
            </a:r>
            <a:r>
              <a:rPr lang="es-CO" sz="2000" dirty="0" err="1"/>
              <a:t>mi_contador</a:t>
            </a:r>
            <a:r>
              <a:rPr lang="es-CO" sz="2000" dirty="0"/>
              <a:t> + k;   </a:t>
            </a:r>
            <a:r>
              <a:rPr lang="es-CO" sz="2000" dirty="0" smtClean="0"/>
              <a:t>#la </a:t>
            </a:r>
            <a:r>
              <a:rPr lang="es-CO" sz="2000" dirty="0"/>
              <a:t>variable contador se incrementará en el valor de la constante K</a:t>
            </a:r>
          </a:p>
          <a:p>
            <a:pPr algn="just"/>
            <a:r>
              <a:rPr lang="es-CO" sz="2000" dirty="0" err="1"/>
              <a:t>mi_contador</a:t>
            </a:r>
            <a:r>
              <a:rPr lang="es-CO" sz="2000" dirty="0"/>
              <a:t> += k; </a:t>
            </a:r>
            <a:r>
              <a:rPr lang="es-CO" sz="2000" dirty="0" smtClean="0"/>
              <a:t>                 #la </a:t>
            </a:r>
            <a:r>
              <a:rPr lang="es-CO" sz="2000" dirty="0"/>
              <a:t>variable contador se incrementará en el valor de la constante K, igual al anterior</a:t>
            </a:r>
          </a:p>
          <a:p>
            <a:r>
              <a:rPr lang="es-CO" sz="2000" dirty="0" err="1"/>
              <a:t>mi_contador</a:t>
            </a:r>
            <a:r>
              <a:rPr lang="es-CO" sz="2000" dirty="0"/>
              <a:t> *= k;  </a:t>
            </a:r>
            <a:r>
              <a:rPr lang="es-CO" sz="2000" dirty="0" smtClean="0"/>
              <a:t>                </a:t>
            </a:r>
            <a:r>
              <a:rPr lang="es-CO" sz="2000" dirty="0"/>
              <a:t>#</a:t>
            </a:r>
            <a:r>
              <a:rPr lang="es-CO" sz="2000" dirty="0" smtClean="0"/>
              <a:t>la </a:t>
            </a:r>
            <a:r>
              <a:rPr lang="es-CO" sz="2000" dirty="0"/>
              <a:t>variable contador es multiplicada por la </a:t>
            </a:r>
            <a:r>
              <a:rPr lang="es-CO" sz="2000" dirty="0" err="1"/>
              <a:t>constantante</a:t>
            </a:r>
            <a:r>
              <a:rPr lang="es-CO" sz="2000" dirty="0"/>
              <a:t> </a:t>
            </a:r>
            <a:r>
              <a:rPr lang="es-CO" sz="2000" dirty="0" smtClean="0"/>
              <a:t>K</a:t>
            </a:r>
            <a:r>
              <a:rPr lang="es-CO" sz="2000" dirty="0"/>
              <a:t> </a:t>
            </a:r>
          </a:p>
          <a:p>
            <a:r>
              <a:rPr lang="es-CO" sz="2000" dirty="0"/>
              <a:t> </a:t>
            </a:r>
          </a:p>
          <a:p>
            <a:pPr lvl="0"/>
            <a:r>
              <a:rPr lang="es-CO" sz="2000" b="1" dirty="0">
                <a:solidFill>
                  <a:srgbClr val="0070C0"/>
                </a:solidFill>
              </a:rPr>
              <a:t>ACUMULADORES:</a:t>
            </a:r>
            <a:r>
              <a:rPr lang="es-CO" sz="2000" dirty="0"/>
              <a:t> Las variables acumuladoras, por el contrario el valor en que se incrementa NO es constante y lo que hace es incrementarse en un </a:t>
            </a:r>
            <a:r>
              <a:rPr lang="es-CO" sz="2000" dirty="0" smtClean="0"/>
              <a:t>valor diferente, </a:t>
            </a:r>
            <a:r>
              <a:rPr lang="es-CO" sz="2000" dirty="0"/>
              <a:t>para efectos de resultados finales; por ejemplo:</a:t>
            </a:r>
          </a:p>
          <a:p>
            <a:r>
              <a:rPr lang="es-CO" sz="2000" b="1" dirty="0" err="1"/>
              <a:t>acumulador_edades</a:t>
            </a:r>
            <a:r>
              <a:rPr lang="es-CO" sz="2000" b="1" dirty="0"/>
              <a:t>  = </a:t>
            </a:r>
            <a:r>
              <a:rPr lang="es-CO" sz="2000" b="1" dirty="0" err="1"/>
              <a:t>acumulador_edades</a:t>
            </a:r>
            <a:r>
              <a:rPr lang="es-CO" sz="2000" b="1" dirty="0"/>
              <a:t>  + edad;  </a:t>
            </a:r>
            <a:r>
              <a:rPr lang="es-CO" sz="2000" dirty="0"/>
              <a:t>#</a:t>
            </a:r>
            <a:r>
              <a:rPr lang="es-CO" sz="2000" dirty="0" smtClean="0"/>
              <a:t>al </a:t>
            </a:r>
            <a:r>
              <a:rPr lang="es-CO" sz="2000" dirty="0"/>
              <a:t>final dicho acumulado se puede obtener para calcular el promedio de las edades.</a:t>
            </a:r>
          </a:p>
          <a:p>
            <a:r>
              <a:rPr lang="es-CO" sz="2000" b="1" dirty="0" err="1"/>
              <a:t>acumulador_salario</a:t>
            </a:r>
            <a:r>
              <a:rPr lang="es-CO" sz="2000" b="1" dirty="0"/>
              <a:t>  = </a:t>
            </a:r>
            <a:r>
              <a:rPr lang="es-CO" sz="2000" b="1" dirty="0" err="1"/>
              <a:t>acumulador_salario</a:t>
            </a:r>
            <a:r>
              <a:rPr lang="es-CO" sz="2000" b="1" dirty="0"/>
              <a:t>  + salario;</a:t>
            </a:r>
            <a:r>
              <a:rPr lang="es-CO" sz="2000" dirty="0"/>
              <a:t>   #</a:t>
            </a:r>
            <a:r>
              <a:rPr lang="es-CO" sz="2000" dirty="0" smtClean="0"/>
              <a:t>al </a:t>
            </a:r>
            <a:r>
              <a:rPr lang="es-CO" sz="2000" dirty="0"/>
              <a:t>final se podría obtener dicho acumulado para conocer el total de la nómina </a:t>
            </a:r>
            <a:r>
              <a:rPr lang="es-CO" sz="2000" dirty="0" smtClean="0"/>
              <a:t>pagada</a:t>
            </a:r>
            <a:endParaRPr lang="es-CO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87252" y="789419"/>
            <a:ext cx="9506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Los bucles conllevan a otros </a:t>
            </a:r>
            <a:r>
              <a:rPr lang="es-CO" sz="2000" dirty="0" smtClean="0"/>
              <a:t>conceptos </a:t>
            </a:r>
            <a:r>
              <a:rPr lang="es-CO" sz="2000" dirty="0" smtClean="0"/>
              <a:t>nuevos en </a:t>
            </a:r>
            <a:r>
              <a:rPr lang="es-CO" sz="2000" dirty="0"/>
              <a:t>cuanto al manejo de las Entradas, los procesos, las Salidas: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336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ESTRUCTURAS CICLICAS O ESTRUCTURAS REPETITIVAS O BUCLES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67426" y="1805082"/>
            <a:ext cx="12024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2000" b="1" dirty="0" smtClean="0">
                <a:solidFill>
                  <a:srgbClr val="0070C0"/>
                </a:solidFill>
              </a:rPr>
              <a:t>SALIDAS </a:t>
            </a:r>
            <a:r>
              <a:rPr lang="es-CO" sz="2000" b="1" dirty="0">
                <a:solidFill>
                  <a:srgbClr val="0070C0"/>
                </a:solidFill>
              </a:rPr>
              <a:t>EN TIEMPO PARCIAL:  </a:t>
            </a:r>
            <a:r>
              <a:rPr lang="es-CO" sz="2000" dirty="0"/>
              <a:t>La salida a mostrar se hace dentro del ciclo, ya que cuando el ciclo finaliza solamente mostraría el último valor; por ejemplo, se puede ir mostrando el contenido de un contador o un acumulador</a:t>
            </a:r>
          </a:p>
          <a:p>
            <a:r>
              <a:rPr lang="es-CO" sz="2000" b="1" dirty="0"/>
              <a:t> </a:t>
            </a:r>
            <a:endParaRPr lang="es-CO" sz="2000" dirty="0"/>
          </a:p>
          <a:p>
            <a:pPr lvl="0"/>
            <a:r>
              <a:rPr lang="es-CO" sz="2000" b="1" dirty="0">
                <a:solidFill>
                  <a:srgbClr val="0070C0"/>
                </a:solidFill>
              </a:rPr>
              <a:t>SALIDAS EN TIEMPO DE TOTAL: </a:t>
            </a:r>
            <a:r>
              <a:rPr lang="es-CO" sz="2000" dirty="0"/>
              <a:t>La salida se muestra solamente una vez al finalizar el ciclo</a:t>
            </a:r>
          </a:p>
          <a:p>
            <a:r>
              <a:rPr lang="es-CO" sz="2000" b="1" dirty="0"/>
              <a:t> </a:t>
            </a:r>
            <a:endParaRPr lang="es-CO" sz="2000" dirty="0"/>
          </a:p>
          <a:p>
            <a:r>
              <a:rPr lang="es-CO" sz="2000" dirty="0"/>
              <a:t>Por ejemplo: en un ciclo que permita pagar la nómina de una empresa de N empleados, por cada empleado calculamos su salario y se muestra, antes de calcular el salario de otro empleado; pero para mostrar el total de la nómina pagada por los N empleados se debe esperar a obtener el acumulado total, lo que sucede al finalizar el ciclo</a:t>
            </a:r>
            <a:r>
              <a:rPr lang="es-CO" sz="2000" dirty="0" smtClean="0"/>
              <a:t>.</a:t>
            </a:r>
          </a:p>
          <a:p>
            <a:endParaRPr lang="es-CO" sz="2000" dirty="0"/>
          </a:p>
          <a:p>
            <a:r>
              <a:rPr lang="es-CO" sz="2000" dirty="0" smtClean="0"/>
              <a:t>Igualmente para calcular un promedio se requiere obtener primero la sumatoria dentro del bucle, para que cuando salga del mismo se pueda hacer el cálculo respectivo</a:t>
            </a:r>
            <a:endParaRPr lang="es-CO" sz="2000" dirty="0"/>
          </a:p>
          <a:p>
            <a:endParaRPr lang="es-CO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87252" y="912190"/>
            <a:ext cx="8720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Los bucles conllevan a otros dos conceptos en cuanto al manejo de </a:t>
            </a:r>
            <a:r>
              <a:rPr lang="es-CO" sz="2000" dirty="0" smtClean="0"/>
              <a:t>las Entradas, los procesos, las Salidas:</a:t>
            </a:r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6205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ESTRUCTURAS CICLICAS O ESTRUCTURAS REPETITIVAS O BUCLES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37881" y="1564243"/>
            <a:ext cx="115909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0000"/>
                </a:solidFill>
              </a:rPr>
              <a:t>Una estructura repetitiva permite ejecutar una instrucción o un conjunto de instrucciones varias veces. </a:t>
            </a:r>
          </a:p>
          <a:p>
            <a:r>
              <a:rPr lang="es-CO" sz="2000" dirty="0" smtClean="0">
                <a:solidFill>
                  <a:srgbClr val="000000"/>
                </a:solidFill>
              </a:rPr>
              <a:t>Tenga muy presente las siguientes recomendaciones para construir una estructura repetitiva: </a:t>
            </a:r>
          </a:p>
          <a:p>
            <a:endParaRPr lang="es-CO" sz="20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b="1" dirty="0" smtClean="0">
                <a:solidFill>
                  <a:srgbClr val="00B050"/>
                </a:solidFill>
              </a:rPr>
              <a:t>Una variable de </a:t>
            </a:r>
            <a:r>
              <a:rPr lang="es-ES" sz="2000" b="1" dirty="0" smtClean="0">
                <a:solidFill>
                  <a:srgbClr val="FF0000"/>
                </a:solidFill>
              </a:rPr>
              <a:t>control</a:t>
            </a:r>
            <a:r>
              <a:rPr lang="es-ES" sz="2000" b="1" dirty="0" smtClean="0">
                <a:solidFill>
                  <a:srgbClr val="00B050"/>
                </a:solidFill>
              </a:rPr>
              <a:t>, </a:t>
            </a:r>
            <a:r>
              <a:rPr lang="es-ES" sz="2000" b="1" dirty="0" smtClean="0">
                <a:solidFill>
                  <a:srgbClr val="00B050"/>
                </a:solidFill>
              </a:rPr>
              <a:t>que debe ser inicializada </a:t>
            </a:r>
            <a:r>
              <a:rPr lang="es-ES" sz="2000" b="1" dirty="0" smtClean="0">
                <a:solidFill>
                  <a:srgbClr val="00B050"/>
                </a:solidFill>
              </a:rPr>
              <a:t>con un </a:t>
            </a:r>
            <a:r>
              <a:rPr lang="es-ES" sz="2000" b="1" dirty="0" smtClean="0">
                <a:solidFill>
                  <a:srgbClr val="00B050"/>
                </a:solidFill>
              </a:rPr>
              <a:t>Valor para empezar el ciclo</a:t>
            </a:r>
            <a:endParaRPr lang="es-ES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b="1" dirty="0" smtClean="0">
                <a:solidFill>
                  <a:srgbClr val="00B050"/>
                </a:solidFill>
              </a:rPr>
              <a:t>Un condicional donde se compara la variable de </a:t>
            </a:r>
            <a:r>
              <a:rPr lang="es-ES" sz="2000" b="1" dirty="0" smtClean="0">
                <a:solidFill>
                  <a:srgbClr val="FF0000"/>
                </a:solidFill>
              </a:rPr>
              <a:t>control</a:t>
            </a:r>
            <a:r>
              <a:rPr lang="es-ES" sz="2000" b="1" dirty="0" smtClean="0">
                <a:solidFill>
                  <a:srgbClr val="00B050"/>
                </a:solidFill>
              </a:rPr>
              <a:t> contra el valor de finalización del bucle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b="1" dirty="0" smtClean="0">
                <a:solidFill>
                  <a:srgbClr val="00B050"/>
                </a:solidFill>
              </a:rPr>
              <a:t>Si se cumple la condición (</a:t>
            </a:r>
            <a:r>
              <a:rPr lang="es-ES" sz="2400" b="1" dirty="0" smtClean="0">
                <a:solidFill>
                  <a:srgbClr val="002060"/>
                </a:solidFill>
              </a:rPr>
              <a:t>v</a:t>
            </a:r>
            <a:r>
              <a:rPr lang="es-ES" sz="2000" b="1" dirty="0" smtClean="0">
                <a:solidFill>
                  <a:srgbClr val="00B050"/>
                </a:solidFill>
              </a:rPr>
              <a:t>), se ejecutan línea a línea la </a:t>
            </a:r>
            <a:r>
              <a:rPr lang="es-ES" sz="2000" b="1" dirty="0">
                <a:solidFill>
                  <a:srgbClr val="00B050"/>
                </a:solidFill>
              </a:rPr>
              <a:t>sentencia o las sentencias que se </a:t>
            </a:r>
            <a:r>
              <a:rPr lang="es-ES" sz="2000" b="1" dirty="0" smtClean="0">
                <a:solidFill>
                  <a:srgbClr val="00B050"/>
                </a:solidFill>
              </a:rPr>
              <a:t>encuentren dentro del bucle.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b="1" dirty="0" smtClean="0">
                <a:solidFill>
                  <a:srgbClr val="00B050"/>
                </a:solidFill>
              </a:rPr>
              <a:t>Dentro del bucle la variable de </a:t>
            </a:r>
            <a:r>
              <a:rPr lang="es-ES" sz="2000" b="1" dirty="0" smtClean="0">
                <a:solidFill>
                  <a:srgbClr val="FF0000"/>
                </a:solidFill>
              </a:rPr>
              <a:t>control</a:t>
            </a:r>
            <a:r>
              <a:rPr lang="es-ES" sz="2000" b="1" dirty="0" smtClean="0">
                <a:solidFill>
                  <a:srgbClr val="00B050"/>
                </a:solidFill>
              </a:rPr>
              <a:t>, debe ser actualizada (incrementada o </a:t>
            </a:r>
            <a:r>
              <a:rPr lang="es-ES" sz="2000" b="1" dirty="0" smtClean="0">
                <a:solidFill>
                  <a:srgbClr val="00B050"/>
                </a:solidFill>
              </a:rPr>
              <a:t>preguntar), </a:t>
            </a:r>
            <a:r>
              <a:rPr lang="es-ES" sz="2000" b="1" dirty="0" smtClean="0">
                <a:solidFill>
                  <a:srgbClr val="00B050"/>
                </a:solidFill>
              </a:rPr>
              <a:t>de tal forma que regrese a la condición del bucle con un nuevo valor dirigido a la finalización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b="1" dirty="0" smtClean="0">
                <a:solidFill>
                  <a:srgbClr val="00B050"/>
                </a:solidFill>
              </a:rPr>
              <a:t>Al regresar al bucle se condiciona nuevamente </a:t>
            </a:r>
            <a:r>
              <a:rPr lang="es-ES" sz="2000" b="1" dirty="0">
                <a:solidFill>
                  <a:srgbClr val="00B050"/>
                </a:solidFill>
              </a:rPr>
              <a:t>cada repetición, </a:t>
            </a:r>
            <a:r>
              <a:rPr lang="es-ES" sz="2000" b="1" dirty="0" smtClean="0">
                <a:solidFill>
                  <a:srgbClr val="00B050"/>
                </a:solidFill>
              </a:rPr>
              <a:t>que permitirá que </a:t>
            </a:r>
            <a:r>
              <a:rPr lang="es-ES" sz="2000" b="1" dirty="0">
                <a:solidFill>
                  <a:srgbClr val="00B050"/>
                </a:solidFill>
              </a:rPr>
              <a:t>se repitan o no las instrucciones. </a:t>
            </a:r>
          </a:p>
          <a:p>
            <a:endParaRPr lang="es-CO" dirty="0">
              <a:solidFill>
                <a:srgbClr val="0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1319" y="5038467"/>
            <a:ext cx="11247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</a:rPr>
              <a:t>Importante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Si la condición siempre retorna verdadero estamos en presencia de un ciclo repetitivo infinito. Dicha situación es un error de programación lógico, nunca finalizará el programa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. En Python todos los ciclos se ejecutan mientras se cumpla la condición (</a:t>
            </a:r>
            <a:r>
              <a:rPr lang="es-ES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Verdadero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) y salen del ciclo cuando la condición NO se cumple (</a:t>
            </a:r>
            <a:r>
              <a:rPr lang="es-ES" b="1" dirty="0">
                <a:solidFill>
                  <a:srgbClr val="00B050"/>
                </a:solidFill>
                <a:latin typeface="Arial" panose="020B0604020202020204" pitchFamily="34" charset="0"/>
              </a:rPr>
              <a:t>False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82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 REPETITIVA FOR (PARA)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42393" y="674703"/>
            <a:ext cx="1159098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                           ESTRUCTURA </a:t>
            </a:r>
            <a:r>
              <a:rPr lang="es-CO" sz="2000" b="1" dirty="0">
                <a:solidFill>
                  <a:srgbClr val="0070C0"/>
                </a:solidFill>
                <a:latin typeface="Arial" panose="020B0604020202020204" pitchFamily="34" charset="0"/>
              </a:rPr>
              <a:t>REPETITIVA </a:t>
            </a:r>
            <a:r>
              <a:rPr lang="es-CO" sz="20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PARA </a:t>
            </a:r>
            <a:r>
              <a:rPr lang="es-ES" sz="2000" dirty="0"/>
              <a:t>Cualquier problema que requiera una estructura </a:t>
            </a:r>
            <a:endParaRPr lang="es-ES" sz="2000" dirty="0" smtClean="0"/>
          </a:p>
          <a:p>
            <a:pPr algn="just"/>
            <a:r>
              <a:rPr lang="es-ES" sz="2000" dirty="0"/>
              <a:t> </a:t>
            </a:r>
            <a:r>
              <a:rPr lang="es-ES" sz="2000" dirty="0" smtClean="0"/>
              <a:t>                                 repetitiva </a:t>
            </a:r>
            <a:r>
              <a:rPr lang="es-ES" sz="2000" dirty="0"/>
              <a:t>se puede resolver empleando la estructura </a:t>
            </a:r>
            <a:r>
              <a:rPr lang="es-ES" sz="2400" dirty="0" err="1">
                <a:solidFill>
                  <a:srgbClr val="FF0000"/>
                </a:solidFill>
              </a:rPr>
              <a:t>while</a:t>
            </a:r>
            <a:r>
              <a:rPr lang="es-ES" sz="2000" dirty="0"/>
              <a:t>, pero hay otra estructura repetitiva cuyo planteo es más sencillo en ciertas situaciones que tenemos que recorrer una lista de datos. </a:t>
            </a:r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En general, la estructura repetitiva </a:t>
            </a:r>
            <a:r>
              <a:rPr lang="es-ES" sz="2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for</a:t>
            </a:r>
            <a:r>
              <a:rPr lang="es-ES" sz="2000" dirty="0"/>
              <a:t> se usa en aquellas situaciones en las cuales queremos que una variable vaya tomando un valor de una lista definida de valores. </a:t>
            </a:r>
            <a:endParaRPr lang="es-CO" sz="2000" b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s-ES" sz="2000" dirty="0"/>
          </a:p>
          <a:p>
            <a:pPr algn="just"/>
            <a:r>
              <a:rPr lang="es-ES" sz="2400" b="1" dirty="0" err="1" smtClean="0">
                <a:solidFill>
                  <a:srgbClr val="0070C0"/>
                </a:solidFill>
              </a:rPr>
              <a:t>Funcionamiento</a:t>
            </a:r>
            <a:r>
              <a:rPr lang="es-ES" sz="2000" dirty="0" err="1" smtClean="0"/>
              <a:t>:</a:t>
            </a:r>
            <a:r>
              <a:rPr lang="es-ES" sz="2000" dirty="0" err="1"/>
              <a:t>Tenemos</a:t>
            </a:r>
            <a:r>
              <a:rPr lang="es-ES" sz="2000" dirty="0"/>
              <a:t> primero la palabra clave </a:t>
            </a:r>
            <a:r>
              <a:rPr lang="es-ES" sz="2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for</a:t>
            </a:r>
            <a:r>
              <a:rPr lang="es-ES" sz="2000" dirty="0"/>
              <a:t> y seguidamente el nombre de la variable que almacenará en cada vuelta del </a:t>
            </a:r>
            <a:r>
              <a:rPr lang="es-ES" sz="2000" dirty="0" err="1"/>
              <a:t>for</a:t>
            </a:r>
            <a:r>
              <a:rPr lang="es-ES" sz="2000" dirty="0"/>
              <a:t> el valor entero que retorna la función </a:t>
            </a:r>
            <a:r>
              <a:rPr lang="es-ES" sz="2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range</a:t>
            </a:r>
            <a:r>
              <a:rPr lang="es-ES" sz="2000" dirty="0"/>
              <a:t>. La función </a:t>
            </a:r>
            <a:r>
              <a:rPr lang="es-ES" sz="2000" dirty="0" err="1"/>
              <a:t>range</a:t>
            </a:r>
            <a:r>
              <a:rPr lang="es-ES" sz="2000" dirty="0"/>
              <a:t> retorna la primera vez el valor 0 y se almacena en x, luego el 1 y así sucesivamente hasta que retorna el valor que le pasamos a </a:t>
            </a:r>
            <a:r>
              <a:rPr lang="es-ES" sz="2000" dirty="0" err="1"/>
              <a:t>range</a:t>
            </a:r>
            <a:r>
              <a:rPr lang="es-ES" sz="2000" dirty="0"/>
              <a:t> menos </a:t>
            </a:r>
            <a:r>
              <a:rPr lang="es-ES" sz="2000" dirty="0" smtClean="0"/>
              <a:t>uno </a:t>
            </a:r>
            <a:endParaRPr lang="es-CO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76" y="4078562"/>
            <a:ext cx="9538070" cy="27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 REPETITIVA FOR (PARA)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588654" y="1049401"/>
            <a:ext cx="8785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La gran funcionalidad del </a:t>
            </a:r>
            <a:r>
              <a:rPr lang="es-CO" sz="2000" b="1" dirty="0">
                <a:solidFill>
                  <a:srgbClr val="0070C0"/>
                </a:solidFill>
                <a:latin typeface="Arial" panose="020B0604020202020204" pitchFamily="34" charset="0"/>
              </a:rPr>
              <a:t>FOR</a:t>
            </a:r>
            <a:r>
              <a:rPr lang="es-CO" sz="2000" dirty="0" smtClean="0"/>
              <a:t>, es para recorrer un rango finito de valores, con un inicio, un final y un incremento</a:t>
            </a:r>
            <a:endParaRPr lang="es-CO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40" y="1645491"/>
            <a:ext cx="10607593" cy="284623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022241" y="48109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x = </a:t>
            </a:r>
            <a:r>
              <a:rPr lang="en-US" sz="2400" dirty="0">
                <a:solidFill>
                  <a:srgbClr val="0000CD"/>
                </a:solidFill>
              </a:rPr>
              <a:t>range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CD"/>
                </a:solidFill>
              </a:rPr>
              <a:t>for</a:t>
            </a:r>
            <a:r>
              <a:rPr lang="en-US" sz="2400" dirty="0">
                <a:solidFill>
                  <a:srgbClr val="000000"/>
                </a:solidFill>
              </a:rPr>
              <a:t> n </a:t>
            </a:r>
            <a:r>
              <a:rPr lang="en-US" sz="2400" dirty="0">
                <a:solidFill>
                  <a:srgbClr val="0000CD"/>
                </a:solidFill>
              </a:rPr>
              <a:t>in</a:t>
            </a:r>
            <a:r>
              <a:rPr lang="en-US" sz="2400" dirty="0">
                <a:solidFill>
                  <a:srgbClr val="000000"/>
                </a:solidFill>
              </a:rPr>
              <a:t> x: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  </a:t>
            </a:r>
            <a:r>
              <a:rPr lang="en-US" sz="2400" dirty="0">
                <a:solidFill>
                  <a:srgbClr val="0000CD"/>
                </a:solidFill>
              </a:rPr>
              <a:t>print</a:t>
            </a:r>
            <a:r>
              <a:rPr lang="en-US" sz="2400" dirty="0">
                <a:solidFill>
                  <a:srgbClr val="000000"/>
                </a:solidFill>
              </a:rPr>
              <a:t>(n) </a:t>
            </a:r>
            <a:endParaRPr lang="es-CO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814" y="4450744"/>
            <a:ext cx="3658111" cy="224821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0492" y="4504380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Listado de números a partir del 3 hasta el 20 incrementándose de 2 en 2</a:t>
            </a:r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 REPETITIVA WHILE (MIENTRAS QUE)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476518" y="1545465"/>
            <a:ext cx="1159098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70C0"/>
                </a:solidFill>
                <a:latin typeface="Arial" panose="020B0604020202020204" pitchFamily="34" charset="0"/>
              </a:rPr>
              <a:t>ESTRUCTURA REPETITIVA </a:t>
            </a:r>
            <a:r>
              <a:rPr lang="es-CO" sz="20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WHILE</a:t>
            </a:r>
          </a:p>
          <a:p>
            <a:r>
              <a:rPr lang="es-ES" sz="2000" dirty="0" smtClean="0"/>
              <a:t>En el DFD, NO </a:t>
            </a:r>
            <a:r>
              <a:rPr lang="es-ES" sz="2000" dirty="0"/>
              <a:t>debemos confundir la representación gráfica de la estructura repetitiva </a:t>
            </a:r>
            <a:r>
              <a:rPr lang="es-ES" sz="2000" dirty="0" err="1">
                <a:solidFill>
                  <a:srgbClr val="FF0000"/>
                </a:solidFill>
              </a:rPr>
              <a:t>while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/>
              <a:t>(Mientras) con la estructura condicional </a:t>
            </a:r>
            <a:r>
              <a:rPr lang="es-ES" sz="2000" dirty="0" err="1">
                <a:solidFill>
                  <a:srgbClr val="FF0000"/>
                </a:solidFill>
              </a:rPr>
              <a:t>if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/>
              <a:t>(Si)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400" b="1" dirty="0">
                <a:solidFill>
                  <a:srgbClr val="0070C0"/>
                </a:solidFill>
              </a:rPr>
              <a:t>Funcionamiento</a:t>
            </a:r>
            <a:r>
              <a:rPr lang="es-ES" sz="2000" dirty="0"/>
              <a:t>: En primer lugar se verifica la condición, si la misma resulta verdadera se ejecutan las operaciones que indicamos por la rama del Verdadero. A la rama del verdadero la graficamos en la parte inferior de la condición. Una línea al final del bloque de repetición la conecta con la parte superior de la estructura repetitiva. </a:t>
            </a:r>
            <a:r>
              <a:rPr lang="es-CO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CO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08" y="4161567"/>
            <a:ext cx="10246449" cy="26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02915" y="126798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EJEMPLOS DE ESTRUCTURAS REPETITIVAS – FOR Y WHILE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772554" y="2722833"/>
            <a:ext cx="1067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70C0"/>
                </a:solidFill>
              </a:rPr>
              <a:t>2. Realizar </a:t>
            </a:r>
            <a:r>
              <a:rPr lang="es-ES" sz="2000" b="1" dirty="0">
                <a:solidFill>
                  <a:srgbClr val="0070C0"/>
                </a:solidFill>
              </a:rPr>
              <a:t>un programa que permita la carga de 5 valores por teclado y posteriormente, nos muestre la suma de los valores ingresados y su promedio.</a:t>
            </a:r>
            <a:endParaRPr lang="es-CO" sz="20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02804" y="1740219"/>
            <a:ext cx="3111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x in range(101):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   print(x)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2554" y="3662326"/>
            <a:ext cx="45623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suma=0</a:t>
            </a:r>
          </a:p>
          <a:p>
            <a:r>
              <a:rPr lang="es-CO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r>
              <a:rPr lang="es-C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O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(input("Ingrese un valor:"))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    suma=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suma+num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promedio=suma/5</a:t>
            </a:r>
          </a:p>
          <a:p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("La suma es: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“, suma)</a:t>
            </a:r>
          </a:p>
          <a:p>
            <a:r>
              <a:rPr lang="es-CO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("El promedio es: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“, promedio)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04780" y="1115825"/>
            <a:ext cx="750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70C0"/>
                </a:solidFill>
              </a:rPr>
              <a:t>1. Realizar </a:t>
            </a:r>
            <a:r>
              <a:rPr lang="es-ES" sz="2000" b="1" dirty="0">
                <a:solidFill>
                  <a:srgbClr val="0070C0"/>
                </a:solidFill>
              </a:rPr>
              <a:t>un programa que imprima los números del 1 al 100.</a:t>
            </a:r>
            <a:endParaRPr lang="es-CO" sz="2000" b="1" dirty="0">
              <a:solidFill>
                <a:srgbClr val="0070C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005747" y="1552080"/>
            <a:ext cx="3549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&lt;= 100: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   print(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04126" y="3582336"/>
            <a:ext cx="70991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1, suma=0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CO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hile</a:t>
            </a:r>
            <a:r>
              <a:rPr lang="es-CO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&lt;= 5</a:t>
            </a:r>
            <a:r>
              <a:rPr lang="es-CO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O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numero = </a:t>
            </a:r>
            <a:r>
              <a:rPr lang="es-CO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("Ingrese un valor:"))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suma = suma + numero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CO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romedio = suma/5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("La suma es: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“, suma)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("El promedio es: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“, promedio)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958780" y="3430719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Variable de control</a:t>
            </a:r>
            <a:endParaRPr lang="es-CO" b="1" dirty="0">
              <a:solidFill>
                <a:srgbClr val="00B05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1409700" y="3800051"/>
            <a:ext cx="2108200" cy="340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4950415" y="3662326"/>
            <a:ext cx="742643" cy="137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3954597" y="4731462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ACUMULADOR</a:t>
            </a:r>
            <a:endParaRPr lang="es-CO" b="1" dirty="0">
              <a:solidFill>
                <a:srgbClr val="00B050"/>
              </a:solidFill>
            </a:endParaRPr>
          </a:p>
        </p:txBody>
      </p:sp>
      <p:cxnSp>
        <p:nvCxnSpPr>
          <p:cNvPr id="27" name="Conector recto de flecha 26"/>
          <p:cNvCxnSpPr>
            <a:stCxn id="26" idx="1"/>
          </p:cNvCxnSpPr>
          <p:nvPr/>
        </p:nvCxnSpPr>
        <p:spPr>
          <a:xfrm flipH="1">
            <a:off x="3397975" y="4916128"/>
            <a:ext cx="556622" cy="45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5425815" y="4916128"/>
            <a:ext cx="556622" cy="45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9171258" y="3153720"/>
            <a:ext cx="2215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Salida Tiempo Parcial</a:t>
            </a:r>
          </a:p>
          <a:p>
            <a:endParaRPr lang="es-CO" b="1" dirty="0">
              <a:solidFill>
                <a:srgbClr val="00B050"/>
              </a:solidFill>
            </a:endParaRPr>
          </a:p>
          <a:p>
            <a:r>
              <a:rPr lang="es-CO" b="1" dirty="0" smtClean="0">
                <a:solidFill>
                  <a:srgbClr val="00B050"/>
                </a:solidFill>
              </a:rPr>
              <a:t>Salida Tiempo Total</a:t>
            </a:r>
            <a:endParaRPr lang="es-CO" b="1" dirty="0">
              <a:solidFill>
                <a:srgbClr val="00B050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10761071" y="4077050"/>
            <a:ext cx="681629" cy="150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8439749" y="2528044"/>
            <a:ext cx="731509" cy="902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931</Words>
  <Application>Microsoft Office PowerPoint</Application>
  <PresentationFormat>Panorámica</PresentationFormat>
  <Paragraphs>88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176</cp:revision>
  <dcterms:created xsi:type="dcterms:W3CDTF">2021-04-09T13:53:49Z</dcterms:created>
  <dcterms:modified xsi:type="dcterms:W3CDTF">2022-05-28T16:30:32Z</dcterms:modified>
</cp:coreProperties>
</file>