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348" r:id="rId3"/>
    <p:sldId id="349" r:id="rId4"/>
    <p:sldId id="353" r:id="rId5"/>
    <p:sldId id="351" r:id="rId6"/>
    <p:sldId id="352" r:id="rId7"/>
    <p:sldId id="344" r:id="rId8"/>
    <p:sldId id="325" r:id="rId9"/>
    <p:sldId id="340" r:id="rId10"/>
    <p:sldId id="326" r:id="rId11"/>
    <p:sldId id="333" r:id="rId12"/>
    <p:sldId id="327" r:id="rId13"/>
    <p:sldId id="332" r:id="rId14"/>
    <p:sldId id="334" r:id="rId15"/>
    <p:sldId id="354" r:id="rId16"/>
    <p:sldId id="329" r:id="rId17"/>
    <p:sldId id="346" r:id="rId18"/>
    <p:sldId id="347" r:id="rId19"/>
    <p:sldId id="345" r:id="rId20"/>
    <p:sldId id="341" r:id="rId21"/>
    <p:sldId id="335" r:id="rId22"/>
    <p:sldId id="336" r:id="rId23"/>
    <p:sldId id="337" r:id="rId24"/>
    <p:sldId id="330" r:id="rId25"/>
    <p:sldId id="350" r:id="rId26"/>
    <p:sldId id="342" r:id="rId27"/>
    <p:sldId id="331" r:id="rId28"/>
    <p:sldId id="338" r:id="rId29"/>
    <p:sldId id="339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434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com/tutorial-java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net/java/clase-string-representando-una-cadena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esdecero.es/io/clase-scanner-ejemplo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avadesdecero.es/tipos-datos-java-ejemplo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311680" y="1718573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8751470" y="1386013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PRIMITIVOS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4511" y="1495628"/>
            <a:ext cx="116813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b</a:t>
            </a:r>
            <a:r>
              <a:rPr lang="es-ES" sz="2000" b="1" dirty="0" smtClean="0">
                <a:solidFill>
                  <a:srgbClr val="0070C0"/>
                </a:solidFill>
              </a:rPr>
              <a:t>yte:</a:t>
            </a:r>
            <a:r>
              <a:rPr lang="es-ES" dirty="0" smtClean="0"/>
              <a:t> Representa </a:t>
            </a:r>
            <a:r>
              <a:rPr lang="es-ES" dirty="0"/>
              <a:t>un tipo de dato de 8 bits con signo. De tal manera que puede almacenar los valores numéricos de -128 a </a:t>
            </a:r>
            <a:r>
              <a:rPr lang="es-ES" dirty="0" smtClean="0"/>
              <a:t>  </a:t>
            </a:r>
          </a:p>
          <a:p>
            <a:r>
              <a:rPr lang="es-ES" dirty="0"/>
              <a:t> </a:t>
            </a:r>
            <a:r>
              <a:rPr lang="es-ES" dirty="0" smtClean="0"/>
              <a:t>         127 </a:t>
            </a:r>
            <a:r>
              <a:rPr lang="es-ES" dirty="0"/>
              <a:t>(ambos inclusive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sz="2000" b="1" dirty="0">
                <a:solidFill>
                  <a:srgbClr val="0070C0"/>
                </a:solidFill>
              </a:rPr>
              <a:t>short</a:t>
            </a:r>
            <a:r>
              <a:rPr lang="es-ES" dirty="0" smtClean="0"/>
              <a:t>: Representa </a:t>
            </a:r>
            <a:r>
              <a:rPr lang="es-ES" dirty="0"/>
              <a:t>un tipo de dato de 16 bits con signo. De esta manera almacena valores numéricos de -32.768 a 32.767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/>
              <a:t>: Es </a:t>
            </a:r>
            <a:r>
              <a:rPr lang="es-ES" dirty="0"/>
              <a:t>un tipo de dato de 32 bits con signo para almacenar valores numéricos. Cuyo valor mínimo es -2</a:t>
            </a:r>
            <a:r>
              <a:rPr lang="es-ES" baseline="30000" dirty="0"/>
              <a:t>31</a:t>
            </a:r>
            <a:r>
              <a:rPr lang="es-ES" dirty="0"/>
              <a:t> y el valor máximo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2</a:t>
            </a:r>
            <a:r>
              <a:rPr lang="es-ES" baseline="30000" dirty="0" smtClean="0"/>
              <a:t>31</a:t>
            </a:r>
            <a:r>
              <a:rPr lang="es-ES" dirty="0" smtClean="0"/>
              <a:t>-1</a:t>
            </a:r>
            <a:r>
              <a:rPr lang="es-ES" dirty="0"/>
              <a:t>.</a:t>
            </a:r>
          </a:p>
          <a:p>
            <a:r>
              <a:rPr lang="es-ES" sz="2000" b="1" dirty="0" err="1">
                <a:solidFill>
                  <a:srgbClr val="0070C0"/>
                </a:solidFill>
              </a:rPr>
              <a:t>long</a:t>
            </a:r>
            <a:r>
              <a:rPr lang="es-ES" dirty="0" smtClean="0"/>
              <a:t>: Es </a:t>
            </a:r>
            <a:r>
              <a:rPr lang="es-ES" dirty="0"/>
              <a:t>un tipo de dato de 64 bits con signo que almacena valores numéricos entre -2</a:t>
            </a:r>
            <a:r>
              <a:rPr lang="es-ES" baseline="30000" dirty="0"/>
              <a:t>63</a:t>
            </a:r>
            <a:r>
              <a:rPr lang="es-ES" dirty="0"/>
              <a:t> a </a:t>
            </a:r>
            <a:r>
              <a:rPr lang="es-ES" dirty="0" smtClean="0"/>
              <a:t>2</a:t>
            </a:r>
            <a:r>
              <a:rPr lang="es-ES" baseline="30000" dirty="0" smtClean="0"/>
              <a:t>63</a:t>
            </a:r>
            <a:r>
              <a:rPr lang="es-ES" dirty="0" smtClean="0"/>
              <a:t>-1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float</a:t>
            </a:r>
            <a:r>
              <a:rPr lang="es-ES" dirty="0" smtClean="0"/>
              <a:t>: Es </a:t>
            </a:r>
            <a:r>
              <a:rPr lang="es-ES" dirty="0"/>
              <a:t>un tipo dato para almacenar números en coma flotante con precisión simple de 32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d</a:t>
            </a:r>
            <a:r>
              <a:rPr lang="es-ES" sz="2000" b="1" dirty="0" err="1" smtClean="0">
                <a:solidFill>
                  <a:srgbClr val="0070C0"/>
                </a:solidFill>
              </a:rPr>
              <a:t>ouble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 para almacenar números en coma flotante con doble precisión de 64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b</a:t>
            </a:r>
            <a:r>
              <a:rPr lang="es-ES" sz="2000" b="1" dirty="0" err="1" smtClean="0">
                <a:solidFill>
                  <a:srgbClr val="0070C0"/>
                </a:solidFill>
              </a:rPr>
              <a:t>oolean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Sirve </a:t>
            </a:r>
            <a:r>
              <a:rPr lang="es-ES" dirty="0"/>
              <a:t>para definir tipos de datos booleanos. Es decir, aquellos que tienen un valor de true o false. Ocupa 1 bit de información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sz="2000" b="1" dirty="0" smtClean="0">
                <a:solidFill>
                  <a:srgbClr val="0070C0"/>
                </a:solidFill>
              </a:rPr>
              <a:t>                     </a:t>
            </a:r>
            <a:r>
              <a:rPr lang="es-ES" sz="2000" b="1" dirty="0" err="1" smtClean="0">
                <a:solidFill>
                  <a:srgbClr val="0070C0"/>
                </a:solidFill>
              </a:rPr>
              <a:t>char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datos que representa a un carácter Unicode sencillo de 16 bits.</a:t>
            </a:r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3688" y="907625"/>
            <a:ext cx="802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importante saber que estos son tipos de datos del lenguaje y que no representan objetos. Cosa que sí sucede con el resto de elementos del lenguaje </a:t>
            </a:r>
            <a:r>
              <a:rPr lang="es-ES" dirty="0">
                <a:hlinkClick r:id="rId3"/>
              </a:rPr>
              <a:t>Java</a:t>
            </a:r>
            <a:r>
              <a:rPr lang="es-ES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5554"/>
            <a:ext cx="9596624" cy="417244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0569"/>
              </p:ext>
            </p:extLst>
          </p:nvPr>
        </p:nvGraphicFramePr>
        <p:xfrm>
          <a:off x="9596624" y="2910627"/>
          <a:ext cx="2136030" cy="393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30"/>
              </a:tblGrid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Rango</a:t>
                      </a:r>
                      <a:r>
                        <a:rPr lang="es-CO" baseline="0" dirty="0" smtClean="0"/>
                        <a:t> Permitido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8190">
                <a:tc>
                  <a:txBody>
                    <a:bodyPr/>
                    <a:lstStyle/>
                    <a:p>
                      <a:r>
                        <a:rPr lang="es-CO" dirty="0" smtClean="0"/>
                        <a:t>-128 a 127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5363">
                <a:tc>
                  <a:txBody>
                    <a:bodyPr/>
                    <a:lstStyle/>
                    <a:p>
                      <a:r>
                        <a:rPr lang="es-CO" dirty="0" smtClean="0"/>
                        <a:t>-32,768 a 32,767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(-2^31) a (2^31 – 1)</a:t>
                      </a:r>
                      <a:endParaRPr lang="es-CO" dirty="0"/>
                    </a:p>
                  </a:txBody>
                  <a:tcPr/>
                </a:tc>
              </a:tr>
              <a:tr h="369209">
                <a:tc>
                  <a:txBody>
                    <a:bodyPr/>
                    <a:lstStyle/>
                    <a:p>
                      <a:r>
                        <a:rPr lang="es-CO" dirty="0" smtClean="0"/>
                        <a:t>(-2^63) a (2^63-1)</a:t>
                      </a:r>
                      <a:endParaRPr lang="es-CO" dirty="0"/>
                    </a:p>
                  </a:txBody>
                  <a:tcPr/>
                </a:tc>
              </a:tr>
              <a:tr h="518367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074"/>
            <a:ext cx="11199908" cy="2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NO PRIMITIVO STRING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16834" y="1667534"/>
            <a:ext cx="109204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Hay un tipo de dato </a:t>
            </a:r>
            <a:r>
              <a:rPr lang="es-ES" b="1" dirty="0" err="1">
                <a:hlinkClick r:id="rId3"/>
              </a:rPr>
              <a:t>String</a:t>
            </a:r>
            <a:r>
              <a:rPr lang="es-ES" dirty="0"/>
              <a:t> para el manejo de cadenas que no es en sí un tipo de dato primitivo. Con el tipo de dato </a:t>
            </a:r>
            <a:r>
              <a:rPr lang="es-ES" sz="2000" b="1" dirty="0" err="1">
                <a:solidFill>
                  <a:srgbClr val="00B050"/>
                </a:solidFill>
              </a:rPr>
              <a:t>String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dirty="0"/>
              <a:t>podemos manejar cadenas de caracteres separadas por dobles comillas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Una variable de tipo </a:t>
            </a:r>
            <a:r>
              <a:rPr lang="es-ES" dirty="0" err="1" smtClean="0"/>
              <a:t>string</a:t>
            </a:r>
            <a:r>
              <a:rPr lang="es-ES" dirty="0" smtClean="0"/>
              <a:t>, permite la asignación del valor </a:t>
            </a:r>
            <a:r>
              <a:rPr lang="es-ES" sz="2400" b="1" dirty="0" err="1" smtClean="0">
                <a:solidFill>
                  <a:srgbClr val="00B050"/>
                </a:solidFill>
              </a:rPr>
              <a:t>null</a:t>
            </a:r>
            <a:r>
              <a:rPr lang="es-ES" dirty="0" smtClean="0"/>
              <a:t>, mientras las primitivas NO lo aceptan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Al declarar una variable de la clase </a:t>
            </a:r>
            <a:r>
              <a:rPr lang="es-ES" dirty="0" err="1" smtClean="0"/>
              <a:t>String</a:t>
            </a:r>
            <a:r>
              <a:rPr lang="es-ES" dirty="0" smtClean="0"/>
              <a:t>, en realidad se crea un objeto al cual se le pueden aplicar propiedades y métodos que hereda de la clase base; </a:t>
            </a:r>
            <a:r>
              <a:rPr lang="es-ES" dirty="0"/>
              <a:t>por ejemplo:   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/>
              <a:t>cadena.length</a:t>
            </a:r>
            <a:r>
              <a:rPr lang="es-ES" dirty="0" smtClean="0"/>
              <a:t>()   -&gt;  para obtener su longitud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 smtClean="0"/>
              <a:t>cadena.equals</a:t>
            </a:r>
            <a:r>
              <a:rPr lang="es-CO" dirty="0" smtClean="0"/>
              <a:t>()  -&gt;   para comparar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9372"/>
              </p:ext>
            </p:extLst>
          </p:nvPr>
        </p:nvGraphicFramePr>
        <p:xfrm>
          <a:off x="103032" y="772732"/>
          <a:ext cx="11784168" cy="599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04"/>
                <a:gridCol w="10968664"/>
              </a:tblGrid>
              <a:tr h="55602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 smtClean="0"/>
                        <a:t>El nombre de la Clase,</a:t>
                      </a:r>
                      <a:r>
                        <a:rPr lang="es-ES" baseline="0" dirty="0" smtClean="0"/>
                        <a:t> debe ir con Mayúscula inicial y debe ser el mismo nombre como se guarda el archivo</a:t>
                      </a:r>
                      <a:endParaRPr lang="es-CO" dirty="0"/>
                    </a:p>
                  </a:txBody>
                  <a:tcPr/>
                </a:tc>
              </a:tr>
              <a:tr h="198983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fin de una instrucciones finaliza con punto y coma </a:t>
                      </a:r>
                      <a:r>
                        <a:rPr lang="es-ES" sz="28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  <a:r>
                        <a:rPr lang="es-ES" dirty="0" smtClean="0"/>
                        <a:t> por</a:t>
                      </a:r>
                      <a:r>
                        <a:rPr lang="es-ES" baseline="0" dirty="0" smtClean="0"/>
                        <a:t> tanto téngase en cuenta para: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Declaración e inicialización de variables,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Entradas,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Procesos,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Salidas,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Llamados a métodos o funciones</a:t>
                      </a:r>
                      <a:endParaRPr lang="es-CO" dirty="0"/>
                    </a:p>
                  </a:txBody>
                  <a:tcPr/>
                </a:tc>
              </a:tr>
              <a:tr h="67397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una misma línea</a:t>
                      </a:r>
                      <a:r>
                        <a:rPr lang="es-ES" baseline="0" dirty="0" smtClean="0"/>
                        <a:t> pueden ir otras instrucciones separadas por punto y coma y cada una será tratada de forma independiente</a:t>
                      </a:r>
                      <a:endParaRPr lang="es-CO" dirty="0"/>
                    </a:p>
                  </a:txBody>
                  <a:tcPr/>
                </a:tc>
              </a:tr>
              <a:tr h="144232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lugar de la Tabulación o Identación</a:t>
                      </a:r>
                      <a:r>
                        <a:rPr lang="es-ES" baseline="0" dirty="0" smtClean="0"/>
                        <a:t> usada en Python, en Java t</a:t>
                      </a:r>
                      <a:r>
                        <a:rPr lang="es-ES" dirty="0" smtClean="0"/>
                        <a:t>odos los bloques se</a:t>
                      </a:r>
                      <a:r>
                        <a:rPr lang="es-ES" baseline="0" dirty="0" smtClean="0"/>
                        <a:t> deben encontrar enmarcados entre llaves </a:t>
                      </a:r>
                      <a:r>
                        <a:rPr lang="es-ES" sz="2400" b="1" baseline="0" dirty="0" smtClean="0">
                          <a:solidFill>
                            <a:srgbClr val="C00000"/>
                          </a:solidFill>
                        </a:rPr>
                        <a:t>{……}</a:t>
                      </a:r>
                      <a:r>
                        <a:rPr lang="es-ES" baseline="0" dirty="0" smtClean="0"/>
                        <a:t> indicando su inicio y su finalización, téngase en cuenta para: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condicionales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cíclicas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Creación de método o funciones propias</a:t>
                      </a:r>
                      <a:endParaRPr lang="es-CO" dirty="0"/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para una línea  con   </a:t>
                      </a:r>
                      <a:r>
                        <a:rPr lang="es-ES" b="1" dirty="0" smtClean="0">
                          <a:solidFill>
                            <a:srgbClr val="C00000"/>
                          </a:solidFill>
                        </a:rPr>
                        <a:t>//</a:t>
                      </a:r>
                      <a:r>
                        <a:rPr lang="es-ES" baseline="0" dirty="0" smtClean="0"/>
                        <a:t> comentario no me tenga en cuenta</a:t>
                      </a:r>
                      <a:endParaRPr lang="es-CO" dirty="0"/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de un bloque de varias líneas consecutivas con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/*</a:t>
                      </a:r>
                      <a:r>
                        <a:rPr lang="es-ES" dirty="0" smtClean="0"/>
                        <a:t>   bloque comentado     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*/</a:t>
                      </a:r>
                      <a:endParaRPr lang="es-CO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Para concatenar</a:t>
                      </a:r>
                      <a:r>
                        <a:rPr lang="es-CO" sz="2000" b="1" baseline="0" dirty="0" smtClean="0">
                          <a:solidFill>
                            <a:srgbClr val="00B050"/>
                          </a:solidFill>
                        </a:rPr>
                        <a:t> se utiliza el  +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273411" y="70175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Scanner, para entrada de datos por teclado o 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2475571" y="584459"/>
            <a:ext cx="10081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 smtClean="0">
              <a:hlinkClick r:id="rId3"/>
            </a:endParaRPr>
          </a:p>
          <a:p>
            <a:r>
              <a:rPr lang="es-CO" dirty="0" smtClean="0">
                <a:hlinkClick r:id="rId3"/>
              </a:rPr>
              <a:t>https</a:t>
            </a:r>
            <a:r>
              <a:rPr lang="es-CO" dirty="0">
                <a:hlinkClick r:id="rId3"/>
              </a:rPr>
              <a:t>://javadesdecero.es/io/clase-scanner-ejemplos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r>
              <a:rPr lang="es-CO" sz="1600" dirty="0"/>
              <a:t>https://www.youtube.com/watch?v=taSF09mPlcs&amp;list=PLWtYZ2ejMVJkjOuTCzIk61j7XKfpIR74K&amp;index=9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8788" y="1507789"/>
            <a:ext cx="118614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El uso de la </a:t>
            </a:r>
            <a:r>
              <a:rPr lang="es-ES" sz="2000" b="1" dirty="0"/>
              <a:t>clase </a:t>
            </a:r>
            <a:r>
              <a:rPr lang="es-ES" sz="2000" b="1" dirty="0">
                <a:solidFill>
                  <a:srgbClr val="00B0F0"/>
                </a:solidFill>
              </a:rPr>
              <a:t>Scanner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es una de las mejores maneras de ingresar datos por teclado en Java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Scanner es una clase en el paquete </a:t>
            </a:r>
            <a:r>
              <a:rPr lang="es-ES" sz="2000" b="1" dirty="0" err="1">
                <a:solidFill>
                  <a:srgbClr val="00B050"/>
                </a:solidFill>
              </a:rPr>
              <a:t>java.util</a:t>
            </a:r>
            <a:r>
              <a:rPr lang="es-ES" sz="2000" dirty="0"/>
              <a:t> utilizada para obtener la entrada de los </a:t>
            </a:r>
            <a:r>
              <a:rPr lang="es-ES" sz="2000" dirty="0">
                <a:hlinkClick r:id="rId4"/>
              </a:rPr>
              <a:t>tipos primitivos</a:t>
            </a:r>
            <a:r>
              <a:rPr lang="es-ES" sz="2000" dirty="0"/>
              <a:t> como </a:t>
            </a:r>
            <a:r>
              <a:rPr lang="es-ES" sz="2000" dirty="0" err="1"/>
              <a:t>int</a:t>
            </a:r>
            <a:r>
              <a:rPr lang="es-ES" sz="2000" dirty="0"/>
              <a:t>, </a:t>
            </a:r>
            <a:r>
              <a:rPr lang="es-ES" sz="2000" dirty="0" err="1"/>
              <a:t>double</a:t>
            </a:r>
            <a:r>
              <a:rPr lang="es-ES" sz="2000" dirty="0"/>
              <a:t> etc. y también </a:t>
            </a:r>
            <a:r>
              <a:rPr lang="es-ES" sz="2000" dirty="0" err="1"/>
              <a:t>String</a:t>
            </a:r>
            <a:r>
              <a:rPr lang="es-ES" sz="2000" dirty="0"/>
              <a:t>. Es </a:t>
            </a:r>
            <a:r>
              <a:rPr lang="es-ES" sz="2000" b="1" dirty="0"/>
              <a:t>la forma más fácil de leer datos</a:t>
            </a:r>
            <a:r>
              <a:rPr lang="es-ES" sz="2000" dirty="0"/>
              <a:t> en un programa Java, aunque no es muy eficiente si se quiere un método de entrada para escenarios donde el tiempo es una restricción, como en la programación competitiva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En resumen:</a:t>
            </a:r>
          </a:p>
          <a:p>
            <a:pPr algn="just"/>
            <a:r>
              <a:rPr lang="es-ES" sz="2000" dirty="0"/>
              <a:t>Para crear un objeto de clase Scanner, normalmente pasamos el objeto predefinido </a:t>
            </a:r>
            <a:r>
              <a:rPr lang="es-ES" sz="2000" b="1" dirty="0">
                <a:solidFill>
                  <a:srgbClr val="00B050"/>
                </a:solidFill>
              </a:rPr>
              <a:t>System.in</a:t>
            </a:r>
            <a:r>
              <a:rPr lang="es-ES" sz="2000" dirty="0"/>
              <a:t>, que representa el flujo de entrada estándar. Podemos pasar un objeto de clase </a:t>
            </a:r>
            <a:r>
              <a:rPr lang="es-ES" sz="2000" b="1" dirty="0"/>
              <a:t>File</a:t>
            </a:r>
            <a:r>
              <a:rPr lang="es-ES" sz="2000" dirty="0"/>
              <a:t> si queremos leer la entrada de un archivo.</a:t>
            </a:r>
          </a:p>
          <a:p>
            <a:pPr algn="just"/>
            <a:r>
              <a:rPr lang="es-ES" sz="2000" dirty="0"/>
              <a:t>Para leer valores numéricos de un determinado tipo de datos XYZ, la función que se utilizará es </a:t>
            </a:r>
            <a:r>
              <a:rPr lang="es-ES" sz="2000" dirty="0" err="1"/>
              <a:t>nextXYZ</a:t>
            </a:r>
            <a:r>
              <a:rPr lang="es-ES" sz="2000" dirty="0"/>
              <a:t>(). Por ejemplo, para leer un valor de tipo </a:t>
            </a:r>
            <a:r>
              <a:rPr lang="es-ES" sz="2000" i="1" dirty="0"/>
              <a:t>short</a:t>
            </a:r>
            <a:r>
              <a:rPr lang="es-ES" sz="2000" dirty="0"/>
              <a:t>, podemos usar </a:t>
            </a:r>
            <a:r>
              <a:rPr lang="es-ES" sz="2000" b="1" dirty="0" err="1"/>
              <a:t>nextShort</a:t>
            </a:r>
            <a:r>
              <a:rPr lang="es-ES" sz="2000" b="1" dirty="0" smtClean="0"/>
              <a:t>()</a:t>
            </a:r>
            <a:r>
              <a:rPr lang="es-ES" sz="2000" dirty="0" smtClean="0"/>
              <a:t>, para enteros </a:t>
            </a:r>
            <a:r>
              <a:rPr lang="es-ES" sz="2000" b="1" dirty="0" err="1"/>
              <a:t>nextShort</a:t>
            </a:r>
            <a:r>
              <a:rPr lang="es-ES" sz="2000" b="1" dirty="0"/>
              <a:t>()</a:t>
            </a:r>
            <a:r>
              <a:rPr lang="es-ES" sz="2000" dirty="0"/>
              <a:t>, </a:t>
            </a:r>
            <a:r>
              <a:rPr lang="es-ES" sz="2000" dirty="0" smtClean="0"/>
              <a:t> para flotantes </a:t>
            </a:r>
            <a:r>
              <a:rPr lang="es-ES" sz="2000" b="1" dirty="0" err="1" smtClean="0"/>
              <a:t>nextFloat</a:t>
            </a:r>
            <a:r>
              <a:rPr lang="es-ES" sz="2000" b="1" dirty="0" smtClean="0"/>
              <a:t>()</a:t>
            </a:r>
            <a:r>
              <a:rPr lang="es-ES" sz="2000" dirty="0" smtClean="0"/>
              <a:t>, para </a:t>
            </a:r>
            <a:r>
              <a:rPr lang="es-ES" sz="2000" dirty="0"/>
              <a:t>leer cadenas </a:t>
            </a:r>
            <a:r>
              <a:rPr lang="es-ES" sz="2000" dirty="0" smtClean="0"/>
              <a:t>(</a:t>
            </a:r>
            <a:r>
              <a:rPr lang="es-ES" sz="2000" dirty="0" err="1"/>
              <a:t>S</a:t>
            </a:r>
            <a:r>
              <a:rPr lang="es-ES" sz="2000" dirty="0" err="1" smtClean="0"/>
              <a:t>trings</a:t>
            </a:r>
            <a:r>
              <a:rPr lang="es-ES" sz="2000" dirty="0"/>
              <a:t>), usamos </a:t>
            </a:r>
            <a:r>
              <a:rPr lang="es-ES" sz="2000" b="1" dirty="0" err="1"/>
              <a:t>nextLine</a:t>
            </a:r>
            <a:r>
              <a:rPr lang="es-ES" sz="2000" b="1" dirty="0"/>
              <a:t>()</a:t>
            </a:r>
            <a:r>
              <a:rPr lang="es-ES" sz="2000" dirty="0"/>
              <a:t>.</a:t>
            </a:r>
          </a:p>
          <a:p>
            <a:pPr algn="just"/>
            <a:r>
              <a:rPr lang="es-ES" sz="2000" dirty="0"/>
              <a:t>Para leer un solo carácter, se usa </a:t>
            </a:r>
            <a:r>
              <a:rPr lang="es-ES" sz="2000" b="1" dirty="0" err="1"/>
              <a:t>next</a:t>
            </a:r>
            <a:r>
              <a:rPr lang="es-ES" sz="2000" b="1" dirty="0"/>
              <a:t>().</a:t>
            </a:r>
            <a:r>
              <a:rPr lang="es-ES" sz="2000" b="1" dirty="0" err="1"/>
              <a:t>charAt</a:t>
            </a:r>
            <a:r>
              <a:rPr lang="es-ES" sz="2000" b="1" dirty="0"/>
              <a:t>(0)</a:t>
            </a:r>
            <a:r>
              <a:rPr lang="es-ES" sz="2000" dirty="0"/>
              <a:t>. La función </a:t>
            </a:r>
            <a:r>
              <a:rPr lang="es-ES" sz="2000" dirty="0" err="1"/>
              <a:t>next</a:t>
            </a:r>
            <a:r>
              <a:rPr lang="es-ES" sz="2000" dirty="0" smtClean="0"/>
              <a:t>() devuelve </a:t>
            </a:r>
            <a:r>
              <a:rPr lang="es-ES" sz="2000" dirty="0"/>
              <a:t>el siguiente </a:t>
            </a:r>
            <a:r>
              <a:rPr lang="es-ES" sz="2000" dirty="0" err="1"/>
              <a:t>token</a:t>
            </a:r>
            <a:r>
              <a:rPr lang="es-ES" sz="2000" dirty="0"/>
              <a:t>/palabra en la entrada como cadena y la función </a:t>
            </a:r>
            <a:r>
              <a:rPr lang="es-ES" sz="2000" dirty="0" err="1"/>
              <a:t>charAt</a:t>
            </a:r>
            <a:r>
              <a:rPr lang="es-ES" sz="2000" dirty="0"/>
              <a:t> (0) devuelve el primer carácter de esa cadena.</a:t>
            </a:r>
          </a:p>
          <a:p>
            <a:pPr algn="just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28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Instrucciones Entrada, Procesos y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27634"/>
              </p:ext>
            </p:extLst>
          </p:nvPr>
        </p:nvGraphicFramePr>
        <p:xfrm>
          <a:off x="141667" y="927281"/>
          <a:ext cx="11178862" cy="6566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503"/>
                <a:gridCol w="5549667"/>
                <a:gridCol w="3966692"/>
              </a:tblGrid>
              <a:tr h="256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PYTHON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OPERACIÓN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87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java.util.Scanner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Scanner teclado = new Scanner(System.in);</a:t>
                      </a:r>
                    </a:p>
                    <a:p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teclado.nextInt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estatura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teclado.nextFloat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teclado.nextLine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genero  </a:t>
                      </a:r>
                      <a:r>
                        <a:rPr lang="es-CO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CO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CO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estudia   = true; //false</a:t>
                      </a:r>
                    </a:p>
                    <a:p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CO" sz="1600" baseline="0" dirty="0" smtClean="0">
                          <a:effectLst/>
                        </a:rPr>
                        <a:t>(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'ingrese mensaje respectivo para</a:t>
                      </a:r>
                      <a:r>
                        <a:rPr lang="es-CO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cada entrada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')</a:t>
                      </a:r>
                      <a:endParaRPr lang="es-CO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El </a:t>
                      </a:r>
                      <a:r>
                        <a:rPr lang="es-CO" sz="1600" dirty="0">
                          <a:effectLst/>
                        </a:rPr>
                        <a:t>valor ingresado por </a:t>
                      </a:r>
                      <a:r>
                        <a:rPr lang="es-CO" sz="1600" dirty="0" smtClean="0">
                          <a:effectLst/>
                        </a:rPr>
                        <a:t>teclado y al presionar &lt;ENTER&gt;, se</a:t>
                      </a:r>
                      <a:r>
                        <a:rPr lang="es-CO" sz="1600" baseline="0" dirty="0" smtClean="0">
                          <a:effectLst/>
                        </a:rPr>
                        <a:t> almacena</a:t>
                      </a:r>
                      <a:r>
                        <a:rPr lang="es-CO" sz="1600" dirty="0" smtClean="0">
                          <a:effectLst/>
                        </a:rPr>
                        <a:t> en </a:t>
                      </a:r>
                      <a:r>
                        <a:rPr lang="es-CO" sz="1600" dirty="0">
                          <a:effectLst/>
                        </a:rPr>
                        <a:t>la R.A.M. en el espacio reservado </a:t>
                      </a:r>
                      <a:r>
                        <a:rPr lang="es-CO" sz="1600" dirty="0" smtClean="0">
                          <a:effectLst/>
                        </a:rPr>
                        <a:t>a dicha variable, para su posterior proceso y/o salida.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073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operador_matematico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operador_relacional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los operadores puede existir variables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y/o valores constantes</a:t>
                      </a:r>
                      <a:endParaRPr lang="es-C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Se establece la comunicación entre el</a:t>
                      </a:r>
                      <a:r>
                        <a:rPr lang="es-CO" sz="1400" baseline="0" dirty="0" smtClean="0">
                          <a:effectLst/>
                        </a:rPr>
                        <a:t> Microprocesador y la R.A.M, se procesa la fórmula y retorna el valor obtenido a la variable de almacenamiento respectiva.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"Nombre Estatura Edad Genero Estudia")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\t', estatura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genero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'\t 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estudia)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CO" sz="1400" baseline="0" dirty="0" smtClean="0">
                          <a:effectLst/>
                        </a:rPr>
                        <a:t>( </a:t>
                      </a:r>
                      <a:r>
                        <a:rPr lang="es-CO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'mensaje respectivo : ‘, variable)</a:t>
                      </a:r>
                      <a:endParaRPr lang="es-CO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establece una comunicación entre la pantalla y la R.A.M., obteniendo y mostrando el valor correspondiente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 variable.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08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Replit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, crear un proyecto tipo Java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04" y="1720604"/>
            <a:ext cx="8879696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58386" y="3771774"/>
            <a:ext cx="5552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DEFINICIÓN E INICIALIZACIÓN DE VARIALBLES        </a:t>
            </a:r>
            <a:r>
              <a:rPr lang="es-CO" dirty="0" err="1"/>
              <a:t>String</a:t>
            </a:r>
            <a:r>
              <a:rPr lang="es-CO" dirty="0"/>
              <a:t> nombre = "";  //cadena de caracteres        </a:t>
            </a:r>
            <a:endParaRPr lang="es-CO" dirty="0" smtClean="0"/>
          </a:p>
          <a:p>
            <a:r>
              <a:rPr lang="es-CO" dirty="0" err="1" smtClean="0"/>
              <a:t>char</a:t>
            </a:r>
            <a:r>
              <a:rPr lang="es-CO" dirty="0" smtClean="0"/>
              <a:t> </a:t>
            </a:r>
            <a:r>
              <a:rPr lang="es-CO" dirty="0"/>
              <a:t>genero = 'M';   //un solo </a:t>
            </a:r>
            <a:r>
              <a:rPr lang="es-CO" dirty="0" err="1"/>
              <a:t>caracter</a:t>
            </a:r>
            <a:r>
              <a:rPr lang="es-CO" dirty="0"/>
              <a:t>        </a:t>
            </a:r>
            <a:endParaRPr lang="es-CO" dirty="0" smtClean="0"/>
          </a:p>
          <a:p>
            <a:r>
              <a:rPr lang="es-CO" dirty="0" err="1" smtClean="0"/>
              <a:t>int</a:t>
            </a:r>
            <a:r>
              <a:rPr lang="es-CO" dirty="0" smtClean="0"/>
              <a:t> </a:t>
            </a:r>
            <a:r>
              <a:rPr lang="es-CO" dirty="0"/>
              <a:t>edad = 0;        </a:t>
            </a:r>
            <a:endParaRPr lang="es-CO" dirty="0" smtClean="0"/>
          </a:p>
          <a:p>
            <a:r>
              <a:rPr lang="es-CO" dirty="0" err="1" smtClean="0"/>
              <a:t>long</a:t>
            </a:r>
            <a:r>
              <a:rPr lang="es-CO" dirty="0" smtClean="0"/>
              <a:t> </a:t>
            </a:r>
            <a:r>
              <a:rPr lang="es-CO" dirty="0" err="1"/>
              <a:t>telefono</a:t>
            </a:r>
            <a:r>
              <a:rPr lang="es-CO" dirty="0"/>
              <a:t> = 0;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nota1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nota2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nota3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promedio = 0; // para </a:t>
            </a:r>
            <a:r>
              <a:rPr lang="es-CO" dirty="0" err="1"/>
              <a:t>doubles</a:t>
            </a:r>
            <a:r>
              <a:rPr lang="es-CO" dirty="0"/>
              <a:t> 0.0d        </a:t>
            </a:r>
            <a:endParaRPr lang="es-CO" dirty="0" smtClean="0"/>
          </a:p>
          <a:p>
            <a:r>
              <a:rPr lang="es-CO" dirty="0" err="1" smtClean="0"/>
              <a:t>boolean</a:t>
            </a:r>
            <a:r>
              <a:rPr lang="es-CO" dirty="0" smtClean="0"/>
              <a:t> </a:t>
            </a:r>
            <a:r>
              <a:rPr lang="es-CO" dirty="0"/>
              <a:t>respuesta = false; // solo true o false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48139" y="3734942"/>
            <a:ext cx="67671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rgbClr val="FF0000"/>
                </a:solidFill>
              </a:rPr>
              <a:t>ANALISIS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b="1" dirty="0" smtClean="0"/>
              <a:t>: nombre, genero, edad, teléfono, nota1, nota2, nota3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b="1" dirty="0" smtClean="0"/>
              <a:t>: promedio &lt;- (nota1+nota2+nota3) /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b="1" dirty="0" smtClean="0"/>
              <a:t>    : promedio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23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1538566"/>
            <a:ext cx="10358978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1704" y="3345141"/>
            <a:ext cx="11114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</a:t>
            </a:r>
            <a:r>
              <a:rPr lang="es-CO" sz="2000" b="1" dirty="0">
                <a:solidFill>
                  <a:srgbClr val="00B050"/>
                </a:solidFill>
              </a:rPr>
              <a:t>ENTRADAS        </a:t>
            </a:r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dirty="0" smtClean="0"/>
              <a:t>Scanner </a:t>
            </a:r>
            <a:r>
              <a:rPr lang="es-CO" dirty="0"/>
              <a:t>teclado = new Scanner(System.in); // </a:t>
            </a:r>
            <a:r>
              <a:rPr lang="es-CO" dirty="0" err="1"/>
              <a:t>Metodo</a:t>
            </a:r>
            <a:r>
              <a:rPr lang="es-CO" dirty="0"/>
              <a:t> para ingresar datos por teclado        </a:t>
            </a:r>
            <a:endParaRPr lang="es-CO" dirty="0" smtClean="0"/>
          </a:p>
          <a:p>
            <a:r>
              <a:rPr lang="es-CO" dirty="0" err="1" smtClean="0"/>
              <a:t>System.out.println</a:t>
            </a:r>
            <a:r>
              <a:rPr lang="es-CO" dirty="0"/>
              <a:t>("\n*** LECTURA DE DATOS *** ");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("\</a:t>
            </a:r>
            <a:r>
              <a:rPr lang="es-CO" dirty="0" err="1"/>
              <a:t>nINGRESE</a:t>
            </a:r>
            <a:r>
              <a:rPr lang="es-CO" dirty="0"/>
              <a:t> SU NOMBRE: "); nombre = </a:t>
            </a:r>
            <a:r>
              <a:rPr lang="es-CO" dirty="0" err="1"/>
              <a:t>teclado.nextLine</a:t>
            </a:r>
            <a:r>
              <a:rPr lang="es-CO" dirty="0"/>
              <a:t>();       </a:t>
            </a:r>
            <a:endParaRPr lang="es-CO" dirty="0" smtClean="0"/>
          </a:p>
          <a:p>
            <a:r>
              <a:rPr lang="es-CO" dirty="0" smtClean="0"/>
              <a:t> </a:t>
            </a:r>
            <a:r>
              <a:rPr lang="es-CO" dirty="0" err="1"/>
              <a:t>System.out.print</a:t>
            </a:r>
            <a:r>
              <a:rPr lang="es-CO" dirty="0"/>
              <a:t>("GENERO [M][F]: ");      </a:t>
            </a:r>
            <a:r>
              <a:rPr lang="es-CO" dirty="0" smtClean="0"/>
              <a:t>         </a:t>
            </a:r>
            <a:r>
              <a:rPr lang="es-CO" dirty="0"/>
              <a:t>genero = </a:t>
            </a:r>
            <a:r>
              <a:rPr lang="es-CO" dirty="0" err="1"/>
              <a:t>teclado.next</a:t>
            </a:r>
            <a:r>
              <a:rPr lang="es-CO" dirty="0"/>
              <a:t>().</a:t>
            </a:r>
            <a:r>
              <a:rPr lang="es-CO" dirty="0" err="1"/>
              <a:t>charAt</a:t>
            </a:r>
            <a:r>
              <a:rPr lang="es-CO" dirty="0"/>
              <a:t>(0);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("EDAD: ");               </a:t>
            </a:r>
            <a:r>
              <a:rPr lang="es-CO" dirty="0" smtClean="0"/>
              <a:t>                  </a:t>
            </a:r>
            <a:r>
              <a:rPr lang="es-CO" dirty="0"/>
              <a:t>edad = </a:t>
            </a:r>
            <a:r>
              <a:rPr lang="es-CO" dirty="0" err="1"/>
              <a:t>teclado.nextInt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("TELEFONO: ");           </a:t>
            </a:r>
            <a:r>
              <a:rPr lang="es-CO" dirty="0" smtClean="0"/>
              <a:t>             </a:t>
            </a:r>
            <a:r>
              <a:rPr lang="es-CO" dirty="0" err="1"/>
              <a:t>telefono</a:t>
            </a:r>
            <a:r>
              <a:rPr lang="es-CO" dirty="0"/>
              <a:t> = </a:t>
            </a:r>
            <a:r>
              <a:rPr lang="es-CO" dirty="0" err="1"/>
              <a:t>teclado.nextLong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("NOTA 1: ");            </a:t>
            </a:r>
            <a:r>
              <a:rPr lang="es-CO" dirty="0" smtClean="0"/>
              <a:t>                  </a:t>
            </a:r>
            <a:r>
              <a:rPr lang="es-CO" dirty="0"/>
              <a:t>nota1 = </a:t>
            </a:r>
            <a:r>
              <a:rPr lang="es-CO" dirty="0" err="1"/>
              <a:t>teclado.nextFloat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("NOTA 2: ");             </a:t>
            </a:r>
            <a:r>
              <a:rPr lang="es-CO" dirty="0" smtClean="0"/>
              <a:t>                 </a:t>
            </a:r>
            <a:r>
              <a:rPr lang="es-CO" dirty="0"/>
              <a:t>nota2 = </a:t>
            </a:r>
            <a:r>
              <a:rPr lang="es-CO" dirty="0" err="1"/>
              <a:t>teclado.nextFloat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("NOTA 3: ");              </a:t>
            </a:r>
            <a:r>
              <a:rPr lang="es-CO" dirty="0" smtClean="0"/>
              <a:t>                nota3 </a:t>
            </a:r>
            <a:r>
              <a:rPr lang="es-CO" dirty="0"/>
              <a:t>= </a:t>
            </a:r>
            <a:r>
              <a:rPr lang="es-CO" dirty="0" err="1"/>
              <a:t>teclado.nextFloat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42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1538566"/>
            <a:ext cx="10358978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1704" y="3444718"/>
            <a:ext cx="1111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</a:t>
            </a:r>
            <a:r>
              <a:rPr lang="es-CO" b="1" dirty="0">
                <a:solidFill>
                  <a:srgbClr val="FFC000"/>
                </a:solidFill>
              </a:rPr>
              <a:t>PROCESOS        </a:t>
            </a:r>
            <a:endParaRPr lang="es-CO" b="1" dirty="0" smtClean="0">
              <a:solidFill>
                <a:srgbClr val="FFC000"/>
              </a:solidFill>
            </a:endParaRPr>
          </a:p>
          <a:p>
            <a:r>
              <a:rPr lang="es-CO" dirty="0" smtClean="0"/>
              <a:t>promedio </a:t>
            </a:r>
            <a:r>
              <a:rPr lang="es-CO" dirty="0"/>
              <a:t>= (nota1 + nota2 + nota3) / 3;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1704" y="4190626"/>
            <a:ext cx="1111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// </a:t>
            </a:r>
            <a:r>
              <a:rPr lang="es-CO" sz="2000" b="1" dirty="0">
                <a:solidFill>
                  <a:srgbClr val="FF0000"/>
                </a:solidFill>
              </a:rPr>
              <a:t>SALIDAS        </a:t>
            </a:r>
            <a:endParaRPr lang="es-CO" b="1" dirty="0" smtClean="0">
              <a:solidFill>
                <a:srgbClr val="FF0000"/>
              </a:solidFill>
            </a:endParaRPr>
          </a:p>
          <a:p>
            <a:r>
              <a:rPr lang="es-CO" dirty="0" err="1" smtClean="0"/>
              <a:t>System.out.println</a:t>
            </a:r>
            <a:r>
              <a:rPr lang="es-CO" dirty="0"/>
              <a:t>("\n           *** SALIDA DE DATOS *** ");        </a:t>
            </a:r>
            <a:r>
              <a:rPr lang="es-CO" dirty="0" err="1"/>
              <a:t>System.out.println</a:t>
            </a:r>
            <a:r>
              <a:rPr lang="es-CO" dirty="0"/>
              <a:t>("===================================");        </a:t>
            </a:r>
            <a:endParaRPr lang="es-CO" dirty="0" smtClean="0"/>
          </a:p>
          <a:p>
            <a:r>
              <a:rPr lang="es-CO" dirty="0" err="1" smtClean="0"/>
              <a:t>System.out.println</a:t>
            </a:r>
            <a:r>
              <a:rPr lang="es-CO" dirty="0"/>
              <a:t>("NOMBRE       GENERO EDAD TELEFONO NOTA1 NOTA2 NOTA3 PROMEDIO");       </a:t>
            </a:r>
            <a:endParaRPr lang="es-CO" dirty="0" smtClean="0"/>
          </a:p>
          <a:p>
            <a:r>
              <a:rPr lang="es-CO" dirty="0" smtClean="0"/>
              <a:t> // \</a:t>
            </a:r>
            <a:r>
              <a:rPr lang="es-CO" dirty="0"/>
              <a:t>t tabula el más(+) en concatenar        </a:t>
            </a:r>
            <a:endParaRPr lang="es-CO" dirty="0" smtClean="0"/>
          </a:p>
          <a:p>
            <a:r>
              <a:rPr lang="es-CO" dirty="0" err="1" smtClean="0"/>
              <a:t>System.out.println</a:t>
            </a:r>
            <a:r>
              <a:rPr lang="es-CO" dirty="0" smtClean="0"/>
              <a:t>(nombre </a:t>
            </a:r>
            <a:r>
              <a:rPr lang="es-CO" dirty="0"/>
              <a:t>+ "\t\t" + genero + "\t" </a:t>
            </a:r>
            <a:r>
              <a:rPr lang="es-CO" dirty="0" smtClean="0"/>
              <a:t>+   </a:t>
            </a:r>
            <a:r>
              <a:rPr lang="es-CO" dirty="0"/>
              <a:t>edad + "\t\t" + </a:t>
            </a:r>
            <a:r>
              <a:rPr lang="es-CO" dirty="0" err="1"/>
              <a:t>telefono</a:t>
            </a:r>
            <a:r>
              <a:rPr lang="es-CO" dirty="0"/>
              <a:t> + "\t" +  </a:t>
            </a:r>
            <a:r>
              <a:rPr lang="es-CO" dirty="0" smtClean="0"/>
              <a:t>nota1 </a:t>
            </a:r>
            <a:r>
              <a:rPr lang="es-CO" dirty="0"/>
              <a:t>+ "\t" + nota2 + "\t" + </a:t>
            </a:r>
            <a:r>
              <a:rPr lang="es-CO" dirty="0" smtClean="0"/>
              <a:t>    </a:t>
            </a:r>
          </a:p>
          <a:p>
            <a:r>
              <a:rPr lang="es-CO" dirty="0"/>
              <a:t> </a:t>
            </a:r>
            <a:r>
              <a:rPr lang="es-CO" dirty="0" smtClean="0"/>
              <a:t>                                 nota3 </a:t>
            </a:r>
            <a:r>
              <a:rPr lang="es-CO" dirty="0"/>
              <a:t>+ "\t\t" +  </a:t>
            </a:r>
            <a:r>
              <a:rPr lang="es-CO" dirty="0" smtClean="0"/>
              <a:t>promedio</a:t>
            </a:r>
            <a:r>
              <a:rPr lang="es-CO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99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35" y="1635159"/>
            <a:ext cx="7570558" cy="51503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y aplicar sobre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0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65" y="1142197"/>
            <a:ext cx="7728794" cy="48196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05" y="207208"/>
            <a:ext cx="8153650" cy="4674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984" y="5933946"/>
            <a:ext cx="522995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Creación de la Clase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ScannerEjemplo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622"/>
            <a:ext cx="11950334" cy="59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 Programa Java: variables, tipos de datos, entradas,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11" y="2479308"/>
            <a:ext cx="10251843" cy="34172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78806" y="1030310"/>
            <a:ext cx="928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crea el proyecto.java con el mismo nombre de la Clase, mayúscula inicial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adicionan los paquetes a utilizar, por defecto el mismo creado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importan las clases a utilizar en el programa, inicialmente para entradas y salidas por consola permisos para </a:t>
            </a:r>
            <a:r>
              <a:rPr lang="es-CO" b="1" dirty="0" err="1" smtClean="0">
                <a:solidFill>
                  <a:srgbClr val="00B050"/>
                </a:solidFill>
              </a:rPr>
              <a:t>java.util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Ejemplo de aplicación: variables, tipos de datos, entradas,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65926" y="731940"/>
            <a:ext cx="8409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  <a:r>
              <a:rPr lang="es-CO" dirty="0" smtClean="0"/>
              <a:t>. El método </a:t>
            </a:r>
            <a:r>
              <a:rPr lang="es-CO" b="1" dirty="0" err="1" smtClean="0">
                <a:solidFill>
                  <a:srgbClr val="00B050"/>
                </a:solidFill>
              </a:rPr>
              <a:t>main</a:t>
            </a:r>
            <a:r>
              <a:rPr lang="es-CO" b="1" dirty="0" smtClean="0">
                <a:solidFill>
                  <a:srgbClr val="00B050"/>
                </a:solidFill>
              </a:rPr>
              <a:t>()</a:t>
            </a:r>
            <a:r>
              <a:rPr lang="es-CO" dirty="0" smtClean="0"/>
              <a:t> es el primero en ejecutarse, se crea por defecto al crear el proyecto</a:t>
            </a:r>
          </a:p>
          <a:p>
            <a:r>
              <a:rPr lang="es-CO" dirty="0" smtClean="0"/>
              <a:t>4. Se declaran las variables, indicando el tipo de datos y su valor inicial</a:t>
            </a:r>
          </a:p>
          <a:p>
            <a:r>
              <a:rPr lang="es-CO" dirty="0" smtClean="0"/>
              <a:t>5. Instrucciones de Entrada de datos</a:t>
            </a:r>
          </a:p>
          <a:p>
            <a:r>
              <a:rPr lang="es-CO" dirty="0" smtClean="0"/>
              <a:t>6. Instrucciones de Salidas de datos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" y="1989507"/>
            <a:ext cx="5863987" cy="41150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026" y="1989507"/>
            <a:ext cx="6372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COMPILACIÓN Y EJECUCIÓN DEL PROGRAMA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65926" y="731940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7. Los errores de SINTAXIS, se resaltan en el mismo código con color rojo</a:t>
            </a:r>
          </a:p>
          <a:p>
            <a:r>
              <a:rPr lang="es-CO" dirty="0" smtClean="0"/>
              <a:t>8. Para ingresar los datos, ubicarse en la parte inferior del </a:t>
            </a:r>
            <a:r>
              <a:rPr lang="es-CO" dirty="0" err="1" smtClean="0"/>
              <a:t>Netbeans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26" y="1378271"/>
            <a:ext cx="6851561" cy="54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Planteamiento – Análisis y Solución en Java x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06062" y="1635618"/>
            <a:ext cx="4146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requiere de un programa escolar, que le permita a los estudiantes hallar el área de un Triangulo, mostrando la formula completa al momento de visualizar la respuesta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3477296"/>
            <a:ext cx="430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ANALISIS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:  base, altura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: 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  base * altura / 2</a:t>
            </a:r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    :  </a:t>
            </a:r>
            <a:r>
              <a:rPr lang="es-CO" dirty="0" err="1" smtClean="0"/>
              <a:t>area</a:t>
            </a:r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                  mostrar la formula completa</a:t>
            </a:r>
            <a:endParaRPr lang="es-CO" dirty="0"/>
          </a:p>
        </p:txBody>
      </p:sp>
      <p:sp>
        <p:nvSpPr>
          <p:cNvPr id="8" name="Rectángulo redondeado 7"/>
          <p:cNvSpPr/>
          <p:nvPr/>
        </p:nvSpPr>
        <p:spPr>
          <a:xfrm>
            <a:off x="5735570" y="1807776"/>
            <a:ext cx="5187359" cy="342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ESCUELA DOÑA RITA</a:t>
            </a:r>
          </a:p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dirty="0" smtClean="0"/>
              <a:t>PROGRAMA QUE CALCULA EL AREA TRIANGULO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INGRESE BASE:         10</a:t>
            </a:r>
          </a:p>
          <a:p>
            <a:pPr algn="ctr"/>
            <a:r>
              <a:rPr lang="es-CO" dirty="0" smtClean="0"/>
              <a:t>INGEGRESE ALTURA: 20</a:t>
            </a:r>
          </a:p>
          <a:p>
            <a:pPr algn="ctr"/>
            <a:r>
              <a:rPr lang="es-CO" dirty="0" smtClean="0"/>
              <a:t>           EL AREA ES:            </a:t>
            </a:r>
            <a:r>
              <a:rPr lang="es-CO" sz="2800" b="1" dirty="0">
                <a:solidFill>
                  <a:srgbClr val="FF0000"/>
                </a:solidFill>
              </a:rPr>
              <a:t>1</a:t>
            </a:r>
            <a:r>
              <a:rPr lang="es-CO" sz="2800" b="1" dirty="0" smtClean="0">
                <a:solidFill>
                  <a:srgbClr val="FF0000"/>
                </a:solidFill>
              </a:rPr>
              <a:t>00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EL AREAL DEL TRIANGULO DE BASE  10 Y ALTURA 20 ES 100</a:t>
            </a:r>
          </a:p>
          <a:p>
            <a:pPr algn="ctr"/>
            <a:endParaRPr lang="es-CO" sz="2800" b="1" dirty="0">
              <a:solidFill>
                <a:srgbClr val="FF0000"/>
              </a:solidFill>
            </a:endParaRPr>
          </a:p>
          <a:p>
            <a:pPr algn="ctr"/>
            <a:endParaRPr lang="es-CO" b="1" dirty="0">
              <a:solidFill>
                <a:srgbClr val="FF0000"/>
              </a:solidFill>
            </a:endParaRPr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14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Programando en IDE – Análisis y Solución en Java x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3" y="860201"/>
            <a:ext cx="7370267" cy="567301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06062" y="1635618"/>
            <a:ext cx="4146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requiere de un programa escolar, que le permita a los estudiantes hallar el área de un Triangulo, mostrando la formula completa al momento de visualizar la respuesta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3477296"/>
            <a:ext cx="430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ANALISIS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:  base, altura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: 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  base * altura / 2</a:t>
            </a:r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    :  </a:t>
            </a:r>
            <a:r>
              <a:rPr lang="es-CO" dirty="0" err="1" smtClean="0"/>
              <a:t>area</a:t>
            </a:r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                  mostrar la formula completa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02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PARALELO DE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94" y="1066263"/>
            <a:ext cx="7370267" cy="567301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3335" y="1751528"/>
            <a:ext cx="2653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ha estandarizado que los nombres de las clases inicien con mayúscula inicial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09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PARALELO DE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33" y="1084777"/>
            <a:ext cx="8052533" cy="509708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1725769"/>
            <a:ext cx="430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ANALISIS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:  base, altura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: 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  base * altura / 2</a:t>
            </a:r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    :  </a:t>
            </a:r>
            <a:r>
              <a:rPr lang="es-CO" dirty="0" err="1" smtClean="0"/>
              <a:t>area</a:t>
            </a:r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                  mostrar la formula completa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07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NRO. 1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Entradas-Procesos-Salidas por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5" y="2266919"/>
            <a:ext cx="5562600" cy="35242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88280" y="832483"/>
            <a:ext cx="8899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un proyecto llamado </a:t>
            </a:r>
            <a:r>
              <a:rPr lang="es-CO" b="1" dirty="0" err="1" smtClean="0">
                <a:solidFill>
                  <a:srgbClr val="00B0F0"/>
                </a:solidFill>
              </a:rPr>
              <a:t>EntradasProcesosSalidas</a:t>
            </a:r>
            <a:endParaRPr lang="es-CO" b="1" dirty="0" smtClean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Por cada ejercicio planteado (en sección talleres), crear un nuevo archivo </a:t>
            </a:r>
            <a:r>
              <a:rPr lang="es-CO" b="1" dirty="0" smtClean="0">
                <a:solidFill>
                  <a:srgbClr val="00B050"/>
                </a:solidFill>
              </a:rPr>
              <a:t>Java </a:t>
            </a:r>
            <a:r>
              <a:rPr lang="es-CO" b="1" dirty="0" err="1" smtClean="0">
                <a:solidFill>
                  <a:srgbClr val="00B050"/>
                </a:solidFill>
              </a:rPr>
              <a:t>Class</a:t>
            </a:r>
            <a:endParaRPr lang="es-CO" b="1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Adicione dentro de la clase el método </a:t>
            </a:r>
            <a:r>
              <a:rPr lang="es-CO" sz="2000" b="1" dirty="0" err="1" smtClean="0">
                <a:solidFill>
                  <a:srgbClr val="00B050"/>
                </a:solidFill>
              </a:rPr>
              <a:t>main</a:t>
            </a:r>
            <a:r>
              <a:rPr lang="es-CO" sz="2000" b="1" dirty="0" smtClean="0">
                <a:solidFill>
                  <a:srgbClr val="00B050"/>
                </a:solidFill>
              </a:rPr>
              <a:t>() { ……… }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Resuelva el ejercicio dentro del </a:t>
            </a:r>
            <a:r>
              <a:rPr lang="es-CO" sz="2000" b="1" dirty="0" err="1" smtClean="0">
                <a:solidFill>
                  <a:srgbClr val="00B050"/>
                </a:solidFill>
              </a:rPr>
              <a:t>main</a:t>
            </a:r>
            <a:r>
              <a:rPr lang="es-CO" sz="2000" b="1" dirty="0" smtClean="0">
                <a:solidFill>
                  <a:srgbClr val="00B050"/>
                </a:solidFill>
              </a:rPr>
              <a:t>()</a:t>
            </a:r>
            <a:r>
              <a:rPr lang="es-CO" dirty="0" smtClean="0"/>
              <a:t> según el ejercicio planteado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Ejecutar el archivo ubicando del mouse derecho sobre el archivo.java y </a:t>
            </a:r>
            <a:r>
              <a:rPr lang="es-CO" b="1" smtClean="0">
                <a:solidFill>
                  <a:srgbClr val="00B050"/>
                </a:solidFill>
              </a:rPr>
              <a:t>RUN FILE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33" y="3657838"/>
            <a:ext cx="6696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75571" y="5123542"/>
            <a:ext cx="608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https://replit.com/@JHONJAIROJAIR19/pruebasjava#Main.java</a:t>
            </a:r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¿Cómo trabaja el pc?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7DEFF7BD-2A8C-4184-B668-C3A262BF0FB8}"/>
              </a:ext>
            </a:extLst>
          </p:cNvPr>
          <p:cNvSpPr/>
          <p:nvPr/>
        </p:nvSpPr>
        <p:spPr>
          <a:xfrm>
            <a:off x="561512" y="1945689"/>
            <a:ext cx="9192088" cy="37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13BE4292-A620-4A7F-A623-956A3D9D883C}"/>
              </a:ext>
            </a:extLst>
          </p:cNvPr>
          <p:cNvGrpSpPr/>
          <p:nvPr/>
        </p:nvGrpSpPr>
        <p:grpSpPr>
          <a:xfrm>
            <a:off x="8894327" y="2051759"/>
            <a:ext cx="3264237" cy="3836122"/>
            <a:chOff x="8903563" y="2255669"/>
            <a:chExt cx="3264237" cy="3487383"/>
          </a:xfrm>
          <a:solidFill>
            <a:schemeClr val="bg1"/>
          </a:solidFill>
        </p:grpSpPr>
        <p:pic>
          <p:nvPicPr>
            <p:cNvPr id="10" name="Imagen 9">
              <a:extLst>
                <a:ext uri="{FF2B5EF4-FFF2-40B4-BE49-F238E27FC236}">
                  <a16:creationId xmlns="" xmlns:a16="http://schemas.microsoft.com/office/drawing/2014/main" id="{40901A12-4261-4B46-A468-0085FCD5C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  <a:grpFill/>
          </p:spPr>
        </p:pic>
        <p:sp>
          <p:nvSpPr>
            <p:cNvPr id="11" name="Rectángulo 10">
              <a:extLst>
                <a:ext uri="{FF2B5EF4-FFF2-40B4-BE49-F238E27FC236}">
                  <a16:creationId xmlns="" xmlns:a16="http://schemas.microsoft.com/office/drawing/2014/main" id="{FD9E3379-1416-4D8E-B204-7E62BD9DF9AA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Forma en L 1">
            <a:extLst>
              <a:ext uri="{FF2B5EF4-FFF2-40B4-BE49-F238E27FC236}">
                <a16:creationId xmlns="" xmlns:a16="http://schemas.microsoft.com/office/drawing/2014/main" id="{D6159905-7F30-43FE-9E03-79B8415C4143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56821" y="2051759"/>
            <a:ext cx="4932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Promedio = </a:t>
            </a:r>
            <a:r>
              <a:rPr lang="es-CO" sz="2800" b="1" u="sng" dirty="0" smtClean="0"/>
              <a:t>5 + 4 +3</a:t>
            </a:r>
            <a:r>
              <a:rPr lang="es-CO" sz="2800" b="1" dirty="0" smtClean="0"/>
              <a:t> = </a:t>
            </a:r>
            <a:r>
              <a:rPr lang="es-CO" sz="2800" b="1" u="sng" dirty="0" smtClean="0"/>
              <a:t>12 = </a:t>
            </a:r>
            <a:r>
              <a:rPr lang="es-CO" sz="3200" b="1" u="sng" dirty="0" smtClean="0">
                <a:solidFill>
                  <a:srgbClr val="00B050"/>
                </a:solidFill>
              </a:rPr>
              <a:t>4</a:t>
            </a:r>
            <a:r>
              <a:rPr lang="es-CO" sz="3200" b="1" dirty="0" smtClean="0">
                <a:solidFill>
                  <a:srgbClr val="00B050"/>
                </a:solidFill>
              </a:rPr>
              <a:t> </a:t>
            </a:r>
            <a:endParaRPr lang="es-CO" sz="3200" b="1" u="sng" dirty="0" smtClean="0">
              <a:solidFill>
                <a:srgbClr val="00B050"/>
              </a:solidFill>
            </a:endParaRPr>
          </a:p>
          <a:p>
            <a:r>
              <a:rPr lang="es-CO" sz="2800" dirty="0"/>
              <a:t> </a:t>
            </a:r>
            <a:r>
              <a:rPr lang="es-CO" sz="2800" dirty="0" smtClean="0"/>
              <a:t>                           3           3</a:t>
            </a:r>
            <a:endParaRPr lang="es-CO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84740" y="2060108"/>
            <a:ext cx="35830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Promedio = 5 + 4 + 3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5 + 4 + 1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9 + 1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</a:t>
            </a:r>
            <a:r>
              <a:rPr lang="es-CO" sz="2800" b="1" dirty="0" smtClean="0">
                <a:solidFill>
                  <a:srgbClr val="FF0000"/>
                </a:solidFill>
              </a:rPr>
              <a:t>10</a:t>
            </a:r>
            <a:r>
              <a:rPr lang="es-CO" sz="2400" b="1" dirty="0" smtClean="0"/>
              <a:t>                      </a:t>
            </a:r>
            <a:endParaRPr lang="es-CO" sz="2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25036" y="3784551"/>
            <a:ext cx="33900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Promedio = (5 + 4 + 3)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(9 + 3)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12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</a:t>
            </a:r>
            <a:r>
              <a:rPr lang="es-CO" sz="3200" b="1" dirty="0" smtClean="0">
                <a:solidFill>
                  <a:srgbClr val="00B050"/>
                </a:solidFill>
              </a:rPr>
              <a:t>4</a:t>
            </a:r>
            <a:endParaRPr lang="es-CO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0"/>
            <a:ext cx="6070211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OPERADORES MATEMÁTICOS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96485"/>
              </p:ext>
            </p:extLst>
          </p:nvPr>
        </p:nvGraphicFramePr>
        <p:xfrm>
          <a:off x="0" y="580769"/>
          <a:ext cx="11990231" cy="6306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440"/>
                <a:gridCol w="1942753"/>
                <a:gridCol w="4463083"/>
                <a:gridCol w="4762955"/>
              </a:tblGrid>
              <a:tr h="230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 smtClean="0">
                          <a:effectLst/>
                        </a:rPr>
                        <a:t>OPERADORES MATEMÁTICOS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EJEMPLO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(())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Se destruyen</a:t>
                      </a:r>
                      <a:r>
                        <a:rPr lang="es-CO" sz="1400" b="1" baseline="0" dirty="0" smtClean="0">
                          <a:effectLst/>
                        </a:rPr>
                        <a:t> de adentro hacia afuera, como recomendación paréntesis abierto, paréntesis cerrado, aunque la mayoría de compiladores cuando lo abre, lo cierra.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3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java.math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.*;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(base,</a:t>
                      </a: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expoente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Potencias</a:t>
                      </a:r>
                      <a:r>
                        <a:rPr lang="es-CO" sz="2000" dirty="0" smtClean="0"/>
                        <a:t> </a:t>
                      </a:r>
                      <a:r>
                        <a:rPr lang="es-CO" sz="1600" dirty="0" smtClean="0"/>
                        <a:t>donde el primer termino es la base y el segundo el </a:t>
                      </a:r>
                      <a:r>
                        <a:rPr lang="es-CO" sz="1600" dirty="0" err="1" smtClean="0"/>
                        <a:t>expoente</a:t>
                      </a:r>
                      <a:endParaRPr lang="es-CO" sz="1600" dirty="0" smtClean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potencia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</a:t>
                      </a:r>
                      <a:r>
                        <a:rPr lang="es-CO" sz="1600" dirty="0" err="1" smtClean="0"/>
                        <a:t>Mat.pow</a:t>
                      </a:r>
                      <a:r>
                        <a:rPr lang="es-CO" sz="1600" dirty="0" smtClean="0"/>
                        <a:t>(5,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2);                  # retorna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25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con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86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numerador o denominador debe ser tipo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Decimal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decimal   = 5/2                    # retorna  2.5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Retorna el </a:t>
                      </a:r>
                      <a:r>
                        <a:rPr lang="es-CO" sz="1400" b="1" baseline="0" dirty="0" smtClean="0">
                          <a:effectLst/>
                        </a:rPr>
                        <a:t>resultado en decimal de una división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entera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entero</a:t>
                      </a:r>
                      <a:r>
                        <a:rPr lang="es-CO" sz="1600" baseline="0" dirty="0" smtClean="0"/>
                        <a:t>  </a:t>
                      </a:r>
                      <a:r>
                        <a:rPr lang="es-CO" sz="1600" dirty="0" smtClean="0"/>
                        <a:t>= 5/2                     # retorna 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baseline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Retorna la</a:t>
                      </a:r>
                      <a:r>
                        <a:rPr lang="es-CO" sz="1400" b="1" baseline="0" dirty="0" smtClean="0">
                          <a:effectLst/>
                        </a:rPr>
                        <a:t> parte entera de una división entre enteros.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33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Modular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entero</a:t>
                      </a:r>
                      <a:r>
                        <a:rPr lang="es-CO" sz="1400" baseline="0" dirty="0" smtClean="0"/>
                        <a:t>  </a:t>
                      </a:r>
                      <a:r>
                        <a:rPr lang="es-CO" sz="1400" dirty="0" smtClean="0"/>
                        <a:t>= 5//2                           #  retorna  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solo es lógico división entre enteros, para un residuo entero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18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Sumas y Restas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Variable =  x + y + z + 9 + 3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Resultado de las expresión</a:t>
                      </a:r>
                      <a:r>
                        <a:rPr lang="es-CO" sz="1400" b="1" baseline="0" dirty="0" smtClean="0">
                          <a:effectLst/>
                        </a:rPr>
                        <a:t> de la derecha, se almacena en la variable de la izquierda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RELACIONALES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26752"/>
              </p:ext>
            </p:extLst>
          </p:nvPr>
        </p:nvGraphicFramePr>
        <p:xfrm>
          <a:off x="827049" y="2418937"/>
          <a:ext cx="10515600" cy="335739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Resultado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menor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&lt;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menor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“Ab” &lt;= “ab”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mayor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4.5 &gt; 7.1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mayor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‘1A’ &gt;= ‘A1’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igual a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“abc” == “ab” + “c”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diferente de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!=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Negación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84464" y="743239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relacionales se construyen variables</a:t>
            </a:r>
            <a:r>
              <a:rPr lang="es-CO" dirty="0"/>
              <a:t> </a:t>
            </a:r>
            <a:r>
              <a:rPr lang="es-CO" dirty="0" smtClean="0"/>
              <a:t>y/o constantes, el único resultado posible es el retorno de un valor booleano (Verdadero o Falso)</a:t>
            </a:r>
            <a:endParaRPr lang="es-CO" dirty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</a:p>
          <a:p>
            <a:r>
              <a:rPr lang="es-CO" dirty="0" smtClean="0"/>
              <a:t>variable     </a:t>
            </a:r>
            <a:r>
              <a:rPr lang="es-CO" b="1" dirty="0">
                <a:solidFill>
                  <a:srgbClr val="FF0000"/>
                </a:solidFill>
              </a:rPr>
              <a:t>OPERADOR RELACIONAL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variable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constante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variable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895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84464" y="893935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lógicas se construyen con expresiones relacionales en sus extremos, el único valor que retorna es un valor booleano (Verdadero, Falso).</a:t>
            </a:r>
          </a:p>
          <a:p>
            <a:r>
              <a:rPr lang="es-CO" dirty="0" smtClean="0"/>
              <a:t>Tener presente que p, q son preposiciones, es decir una instrucción de la cuál se espera que su resultado sea Verdadero o Falso, NO existen valores intermedios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 smtClean="0"/>
              <a:t>Expresión relacional    </a:t>
            </a:r>
            <a:r>
              <a:rPr lang="es-CO" b="1" dirty="0" smtClean="0">
                <a:solidFill>
                  <a:srgbClr val="FF0000"/>
                </a:solidFill>
              </a:rPr>
              <a:t>OPERADOR LÓGICO </a:t>
            </a:r>
            <a:r>
              <a:rPr lang="es-CO" dirty="0"/>
              <a:t>Expresión relacional</a:t>
            </a:r>
            <a:endParaRPr lang="es-CO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879360" y="2973194"/>
          <a:ext cx="8128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974087"/>
                <a:gridCol w="2089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AND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OR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p </a:t>
                      </a:r>
                      <a:r>
                        <a:rPr lang="es-CO" b="1" baseline="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</a:t>
                      </a:r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879360" y="5492874"/>
            <a:ext cx="8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 AND  solo es </a:t>
            </a:r>
            <a:r>
              <a:rPr lang="es-CO" b="1" dirty="0" smtClean="0">
                <a:solidFill>
                  <a:srgbClr val="00B050"/>
                </a:solidFill>
              </a:rPr>
              <a:t>Verdadero</a:t>
            </a:r>
            <a:r>
              <a:rPr lang="es-CO" dirty="0" smtClean="0"/>
              <a:t> cuando todas sus expresiones son Verdaderas</a:t>
            </a:r>
          </a:p>
          <a:p>
            <a:r>
              <a:rPr lang="es-CO" dirty="0" smtClean="0"/>
              <a:t>En el OR solo es </a:t>
            </a:r>
            <a:r>
              <a:rPr lang="es-CO" b="1" dirty="0" smtClean="0">
                <a:solidFill>
                  <a:srgbClr val="00B050"/>
                </a:solidFill>
              </a:rPr>
              <a:t>Falso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cuanto todas sus expresiones son Falsas o simplemente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6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</a:rPr>
              <a:t>R.A.M.</a:t>
            </a:r>
          </a:p>
          <a:p>
            <a:pPr algn="ctr"/>
            <a:r>
              <a:rPr lang="es-CO" b="1" dirty="0">
                <a:solidFill>
                  <a:prstClr val="black"/>
                </a:solidFill>
              </a:rPr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2379" y="553747"/>
            <a:ext cx="16165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Texto</a:t>
            </a:r>
          </a:p>
          <a:p>
            <a:r>
              <a:rPr lang="es-CO" dirty="0">
                <a:solidFill>
                  <a:prstClr val="black"/>
                </a:solidFill>
              </a:rPr>
              <a:t>Números</a:t>
            </a:r>
          </a:p>
          <a:p>
            <a:r>
              <a:rPr lang="es-CO" dirty="0">
                <a:solidFill>
                  <a:prstClr val="black"/>
                </a:solidFill>
              </a:rPr>
              <a:t>Imágenes</a:t>
            </a:r>
          </a:p>
          <a:p>
            <a:r>
              <a:rPr lang="es-CO" dirty="0">
                <a:solidFill>
                  <a:prstClr val="black"/>
                </a:solidFill>
              </a:rPr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>
                <a:solidFill>
                  <a:prstClr val="black"/>
                </a:solidFill>
              </a:rPr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/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      </a:t>
            </a:r>
            <a:r>
              <a:rPr lang="es-CO" b="1" dirty="0">
                <a:solidFill>
                  <a:srgbClr val="FFC000"/>
                </a:solidFill>
              </a:rPr>
              <a:t>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dan ??</a:t>
            </a:r>
          </a:p>
          <a:p>
            <a:r>
              <a:rPr lang="es-CO" dirty="0">
                <a:solidFill>
                  <a:prstClr val="black"/>
                </a:solidFill>
              </a:rPr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tengo ??</a:t>
            </a:r>
          </a:p>
          <a:p>
            <a:r>
              <a:rPr lang="es-CO" dirty="0">
                <a:solidFill>
                  <a:prstClr val="black"/>
                </a:solidFill>
              </a:rPr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piden??</a:t>
            </a:r>
          </a:p>
          <a:p>
            <a:r>
              <a:rPr lang="es-CO" dirty="0">
                <a:solidFill>
                  <a:prstClr val="black"/>
                </a:solidFill>
              </a:rPr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>
                <a:solidFill>
                  <a:prstClr val="black"/>
                </a:solidFill>
              </a:rPr>
              <a:t>Potencias</a:t>
            </a:r>
          </a:p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>
                <a:solidFill>
                  <a:prstClr val="black"/>
                </a:solidFill>
              </a:rPr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>
                <a:solidFill>
                  <a:prstClr val="black"/>
                </a:solidFill>
              </a:rPr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>
                <a:solidFill>
                  <a:prstClr val="black"/>
                </a:solidFill>
              </a:rPr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>
                <a:solidFill>
                  <a:prstClr val="black"/>
                </a:solidFill>
              </a:rPr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>
                <a:solidFill>
                  <a:prstClr val="black"/>
                </a:solidFill>
              </a:rPr>
              <a:t>Restas</a:t>
            </a:r>
          </a:p>
          <a:p>
            <a:pPr marL="342900" indent="-342900">
              <a:buFontTx/>
              <a:buAutoNum type="arabicPeriod"/>
            </a:pP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>
                <a:solidFill>
                  <a:prstClr val="black"/>
                </a:solidFill>
              </a:rPr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>
                <a:solidFill>
                  <a:prstClr val="black"/>
                </a:solidFill>
              </a:rPr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>
                <a:solidFill>
                  <a:prstClr val="black"/>
                </a:solidFill>
              </a:rPr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>
                <a:solidFill>
                  <a:prstClr val="black"/>
                </a:solidFill>
              </a:rPr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>
                <a:solidFill>
                  <a:prstClr val="black"/>
                </a:solidFill>
              </a:rPr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>
                <a:solidFill>
                  <a:prstClr val="black"/>
                </a:solidFill>
              </a:rPr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>
                <a:solidFill>
                  <a:prstClr val="black"/>
                </a:solidFill>
              </a:rPr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>
                <a:solidFill>
                  <a:prstClr val="black"/>
                </a:solidFill>
              </a:rPr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Rango de valores permitidos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Espacio de almacenamiento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="" xmlns:a16="http://schemas.microsoft.com/office/drawing/2014/main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="" xmlns:a16="http://schemas.microsoft.com/office/drawing/2014/main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="" xmlns:a16="http://schemas.microsoft.com/office/drawing/2014/main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="" xmlns:a16="http://schemas.microsoft.com/office/drawing/2014/main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="" xmlns:a16="http://schemas.microsoft.com/office/drawing/2014/main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429351" y="2718430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331" y="-1818"/>
            <a:ext cx="280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Esquema general </a:t>
            </a:r>
            <a:endParaRPr lang="es-CO" sz="2800" dirty="0"/>
          </a:p>
        </p:txBody>
      </p:sp>
      <p:sp>
        <p:nvSpPr>
          <p:cNvPr id="2" name="Elipse 1"/>
          <p:cNvSpPr/>
          <p:nvPr/>
        </p:nvSpPr>
        <p:spPr>
          <a:xfrm>
            <a:off x="8610" y="497191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6" name="Elipse 75"/>
          <p:cNvSpPr/>
          <p:nvPr/>
        </p:nvSpPr>
        <p:spPr>
          <a:xfrm>
            <a:off x="58352" y="2403235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7119232" y="5781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8041971" y="110250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5539725" y="2564370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7972144" y="2767512"/>
            <a:ext cx="558783" cy="5410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0955652" y="2877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1576424" y="16809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1589429" y="2826404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167425" y="1785685"/>
            <a:ext cx="11870028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nombres de variables pueden tener letras, números y el símbolo guion bajo _.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Deben empezar por una letra (pueden empezar por ’_’ pero no es recomendable pues es el criterio que usan las rutinas de la biblioteca)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Pueden llevar mayúsculas y minúsculas. El Lenguaje </a:t>
            </a: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es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sensible entre mayúsculas y minúsculas.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recomendación es que el código propio como las variables van en minúscula y las constantes en mayúscula, respetando las sintaxis que cada lenguaje reserva para algunos casos como el llamado a las funciones.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ejemplo las palabras reservadas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pueden usarse como nombres de variables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recomienda darle a una variable nombres nemotécnicos; es decir que identifique lo que se almacene en ellas; nombre es nombre, edad es edad.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declaración e inicialización de las variables deben realizasen antes de ser utilizadas; dentro de una función se conocen como (variables locales); si se declaran fuera de una función al iniciar el programa </a:t>
            </a:r>
            <a:r>
              <a:rPr lang="es-CO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CO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consideran variables globales y se pueden utilizar en cualquier parte del programa.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Todas las variables deben contener un valor antes de ser usadas.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14410" y="782975"/>
            <a:ext cx="9182637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Una variable es una dirección de memoria y más claro aún es un espacio de memoria en la R.AM. donde se guardan temporalmente los valores ingresados por el usuario; existen normas que se deben tener en cuenta: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99267" y="6019152"/>
            <a:ext cx="789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50"/>
                </a:solidFill>
              </a:rPr>
              <a:t>Todas las variables deben tener asociado un único tipo de dato </a:t>
            </a:r>
          </a:p>
          <a:p>
            <a:r>
              <a:rPr lang="es-CO" sz="2000" b="1" dirty="0" smtClean="0">
                <a:solidFill>
                  <a:srgbClr val="00B050"/>
                </a:solidFill>
              </a:rPr>
              <a:t>(</a:t>
            </a:r>
            <a:r>
              <a:rPr lang="es-CO" sz="2000" b="1" dirty="0" err="1" smtClean="0">
                <a:solidFill>
                  <a:srgbClr val="00B050"/>
                </a:solidFill>
              </a:rPr>
              <a:t>int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float</a:t>
            </a:r>
            <a:r>
              <a:rPr lang="es-CO" sz="2000" b="1" dirty="0" smtClean="0">
                <a:solidFill>
                  <a:srgbClr val="00B050"/>
                </a:solidFill>
              </a:rPr>
              <a:t>, doublé, </a:t>
            </a:r>
            <a:r>
              <a:rPr lang="es-CO" sz="2000" b="1" dirty="0" err="1" smtClean="0">
                <a:solidFill>
                  <a:srgbClr val="00B050"/>
                </a:solidFill>
              </a:rPr>
              <a:t>boolean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char</a:t>
            </a:r>
            <a:r>
              <a:rPr lang="es-CO" sz="2000" b="1" dirty="0" smtClean="0">
                <a:solidFill>
                  <a:srgbClr val="00B050"/>
                </a:solidFill>
              </a:rPr>
              <a:t>)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67" y="804819"/>
            <a:ext cx="5158594" cy="596126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5909" y="1532586"/>
            <a:ext cx="4301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F0"/>
                </a:solidFill>
              </a:rPr>
              <a:t>Un tipo de dato </a:t>
            </a:r>
            <a:r>
              <a:rPr lang="es-CO" dirty="0" smtClean="0"/>
              <a:t>es el rango </a:t>
            </a:r>
            <a:r>
              <a:rPr lang="es-CO" b="1" dirty="0" smtClean="0">
                <a:solidFill>
                  <a:srgbClr val="00B050"/>
                </a:solidFill>
              </a:rPr>
              <a:t>(inferior y superior</a:t>
            </a:r>
            <a:r>
              <a:rPr lang="es-CO" dirty="0" smtClean="0"/>
              <a:t>) de valores permitidos para almacenar en una variable, de lo contrario se presenta un OVERFLOW y el programa lanza una excepción que debe ser controlada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6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2661</Words>
  <Application>Microsoft Office PowerPoint</Application>
  <PresentationFormat>Panorámica</PresentationFormat>
  <Paragraphs>386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282</cp:revision>
  <dcterms:created xsi:type="dcterms:W3CDTF">2021-04-09T13:53:49Z</dcterms:created>
  <dcterms:modified xsi:type="dcterms:W3CDTF">2022-10-01T18:42:40Z</dcterms:modified>
</cp:coreProperties>
</file>