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81" r:id="rId3"/>
    <p:sldId id="302" r:id="rId4"/>
    <p:sldId id="301" r:id="rId5"/>
    <p:sldId id="303" r:id="rId6"/>
    <p:sldId id="304" r:id="rId7"/>
    <p:sldId id="305" r:id="rId8"/>
    <p:sldId id="288" r:id="rId9"/>
    <p:sldId id="298" r:id="rId10"/>
    <p:sldId id="300" r:id="rId11"/>
    <p:sldId id="307" r:id="rId12"/>
    <p:sldId id="296" r:id="rId13"/>
    <p:sldId id="306"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34" autoAdjust="0"/>
  </p:normalViewPr>
  <p:slideViewPr>
    <p:cSldViewPr snapToGrid="0">
      <p:cViewPr varScale="1">
        <p:scale>
          <a:sx n="76" d="100"/>
          <a:sy n="76" d="100"/>
        </p:scale>
        <p:origin x="540" y="9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18/06/2022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18/06/2022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18/06/2022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gramarya.com/Cursos/Java/Libreria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EN JAVA</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0" y="3959345"/>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510677" y="4407688"/>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180566" y="4352970"/>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6" y="0"/>
            <a:ext cx="5462726"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LAS FUNCIONES SON INVOCADAS O LLAMADAS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2" name="CuadroTexto 1"/>
          <p:cNvSpPr txBox="1"/>
          <p:nvPr/>
        </p:nvSpPr>
        <p:spPr>
          <a:xfrm>
            <a:off x="339043" y="1743292"/>
            <a:ext cx="11514272" cy="4708981"/>
          </a:xfrm>
          <a:prstGeom prst="rect">
            <a:avLst/>
          </a:prstGeom>
          <a:noFill/>
        </p:spPr>
        <p:txBody>
          <a:bodyPr wrap="square" rtlCol="0">
            <a:spAutoFit/>
          </a:bodyPr>
          <a:lstStyle/>
          <a:p>
            <a:pPr algn="just"/>
            <a:endParaRPr lang="es-CO" sz="2000" dirty="0"/>
          </a:p>
          <a:p>
            <a:pPr algn="just"/>
            <a:r>
              <a:rPr lang="es-CO" sz="2000" b="1" dirty="0"/>
              <a:t>resultado =  </a:t>
            </a:r>
            <a:r>
              <a:rPr lang="es-CO" sz="2000" b="1" dirty="0" err="1" smtClean="0">
                <a:solidFill>
                  <a:srgbClr val="00B050"/>
                </a:solidFill>
              </a:rPr>
              <a:t>myFuncion</a:t>
            </a:r>
            <a:r>
              <a:rPr lang="es-CO" sz="2000" b="1" dirty="0" smtClean="0">
                <a:solidFill>
                  <a:srgbClr val="00B050"/>
                </a:solidFill>
              </a:rPr>
              <a:t> </a:t>
            </a:r>
            <a:r>
              <a:rPr lang="es-CO" sz="2000" b="1" dirty="0"/>
              <a:t>(valor1, valor2, </a:t>
            </a:r>
            <a:r>
              <a:rPr lang="es-CO" sz="2000" b="1" dirty="0" err="1"/>
              <a:t>valorN</a:t>
            </a:r>
            <a:r>
              <a:rPr lang="es-CO" sz="2000" b="1" dirty="0"/>
              <a:t>… </a:t>
            </a:r>
            <a:r>
              <a:rPr lang="es-CO" sz="2000" b="1" dirty="0" smtClean="0"/>
              <a:t>)</a:t>
            </a:r>
            <a:endParaRPr lang="es-CO" sz="2000" dirty="0"/>
          </a:p>
          <a:p>
            <a:pPr algn="just"/>
            <a:r>
              <a:rPr lang="es-CO" sz="2000" b="1" dirty="0"/>
              <a:t>resultado =  valor * </a:t>
            </a:r>
            <a:r>
              <a:rPr lang="es-CO" sz="2000" b="1" dirty="0" err="1" smtClean="0">
                <a:solidFill>
                  <a:srgbClr val="00B050"/>
                </a:solidFill>
              </a:rPr>
              <a:t>myFuncion</a:t>
            </a:r>
            <a:r>
              <a:rPr lang="es-CO" sz="2000" b="1" dirty="0" smtClean="0">
                <a:solidFill>
                  <a:srgbClr val="00B050"/>
                </a:solidFill>
              </a:rPr>
              <a:t> </a:t>
            </a:r>
            <a:r>
              <a:rPr lang="es-CO" sz="2000" b="1" dirty="0"/>
              <a:t>(valor1, valor2, </a:t>
            </a:r>
            <a:r>
              <a:rPr lang="es-CO" sz="2000" b="1" dirty="0" err="1"/>
              <a:t>valorN</a:t>
            </a:r>
            <a:r>
              <a:rPr lang="es-CO" sz="2000" b="1" dirty="0"/>
              <a:t>… </a:t>
            </a:r>
            <a:r>
              <a:rPr lang="es-CO" sz="2000" b="1" dirty="0" smtClean="0"/>
              <a:t>)</a:t>
            </a:r>
            <a:endParaRPr lang="es-CO" sz="2000" dirty="0"/>
          </a:p>
          <a:p>
            <a:pPr algn="just"/>
            <a:r>
              <a:rPr lang="es-CO" sz="2000" b="1" dirty="0" err="1" smtClean="0"/>
              <a:t>System.out.print</a:t>
            </a:r>
            <a:r>
              <a:rPr lang="es-CO" sz="2000" b="1" dirty="0" smtClean="0"/>
              <a:t> (</a:t>
            </a:r>
            <a:r>
              <a:rPr lang="es-CO" sz="2000" b="1" dirty="0" err="1" smtClean="0">
                <a:solidFill>
                  <a:srgbClr val="00B050"/>
                </a:solidFill>
              </a:rPr>
              <a:t>myFuncion</a:t>
            </a:r>
            <a:r>
              <a:rPr lang="es-CO" sz="2000" b="1" dirty="0" smtClean="0"/>
              <a:t>)</a:t>
            </a:r>
            <a:r>
              <a:rPr lang="es-CO" sz="2000" b="1" dirty="0"/>
              <a:t> </a:t>
            </a:r>
            <a:r>
              <a:rPr lang="es-CO" sz="2000" b="1" dirty="0" smtClean="0"/>
              <a:t>;</a:t>
            </a:r>
          </a:p>
          <a:p>
            <a:pPr algn="just"/>
            <a:endParaRPr lang="es-CO" sz="2000" dirty="0"/>
          </a:p>
          <a:p>
            <a:pPr marL="342900" indent="-342900" algn="just">
              <a:buFont typeface="Arial" panose="020B0604020202020204" pitchFamily="34" charset="0"/>
              <a:buChar char="•"/>
            </a:pPr>
            <a:r>
              <a:rPr lang="es-CO" sz="2000" dirty="0"/>
              <a:t>Cuando una función es llamada sucede lo siguiente:</a:t>
            </a:r>
          </a:p>
          <a:p>
            <a:pPr marL="342900" lvl="0" indent="-342900" algn="just">
              <a:buFont typeface="Arial" panose="020B0604020202020204" pitchFamily="34" charset="0"/>
              <a:buChar char="•"/>
            </a:pPr>
            <a:r>
              <a:rPr lang="es-CO" sz="2000" dirty="0"/>
              <a:t>Se busca que </a:t>
            </a:r>
            <a:r>
              <a:rPr lang="es-CO" sz="2000" dirty="0" smtClean="0"/>
              <a:t>su cuerpo o construcción exista en el dentro de la clase de forma totalmente independiente o en su defecto que exista en un paquete que se encuentre incluido como biblioteca con </a:t>
            </a:r>
            <a:r>
              <a:rPr lang="es-CO" sz="2000" b="1" dirty="0" err="1" smtClean="0">
                <a:solidFill>
                  <a:srgbClr val="FF0000"/>
                </a:solidFill>
              </a:rPr>
              <a:t>import</a:t>
            </a:r>
            <a:endParaRPr lang="es-CO" sz="2000" b="1" dirty="0">
              <a:solidFill>
                <a:srgbClr val="FF0000"/>
              </a:solidFill>
            </a:endParaRPr>
          </a:p>
          <a:p>
            <a:pPr marL="342900" lvl="0" indent="-342900" algn="just">
              <a:buFont typeface="Arial" panose="020B0604020202020204" pitchFamily="34" charset="0"/>
              <a:buChar char="•"/>
            </a:pPr>
            <a:r>
              <a:rPr lang="es-CO" sz="2000" dirty="0"/>
              <a:t>Se comparan que el nombre, la cantidad de parámetros y los </a:t>
            </a:r>
            <a:r>
              <a:rPr lang="es-CO" sz="2000" dirty="0" smtClean="0"/>
              <a:t>valores de </a:t>
            </a:r>
            <a:r>
              <a:rPr lang="es-CO" sz="2000" dirty="0"/>
              <a:t>datos </a:t>
            </a:r>
            <a:r>
              <a:rPr lang="es-CO" sz="2000" dirty="0" smtClean="0"/>
              <a:t>enviados sean del mismo tipo y la misma cantidad, </a:t>
            </a:r>
            <a:r>
              <a:rPr lang="es-CO" sz="2000" dirty="0"/>
              <a:t>de lo contrario es un </a:t>
            </a:r>
            <a:r>
              <a:rPr lang="es-CO" sz="2000" dirty="0" smtClean="0"/>
              <a:t>error</a:t>
            </a:r>
            <a:r>
              <a:rPr lang="es-CO" b="1" dirty="0" smtClean="0">
                <a:solidFill>
                  <a:srgbClr val="002060"/>
                </a:solidFill>
              </a:rPr>
              <a:t>.</a:t>
            </a:r>
          </a:p>
          <a:p>
            <a:pPr marL="342900" lvl="0" indent="-342900" algn="just">
              <a:buFont typeface="Arial" panose="020B0604020202020204" pitchFamily="34" charset="0"/>
              <a:buChar char="•"/>
            </a:pPr>
            <a:r>
              <a:rPr lang="es-CO" sz="2000" dirty="0" smtClean="0"/>
              <a:t>Se </a:t>
            </a:r>
            <a:r>
              <a:rPr lang="es-CO" sz="2000" dirty="0"/>
              <a:t>ejecutan las instrucciones indicadas dentro del cuerpo de la función</a:t>
            </a:r>
          </a:p>
          <a:p>
            <a:pPr marL="342900" lvl="0" indent="-342900" algn="just">
              <a:buFont typeface="Arial" panose="020B0604020202020204" pitchFamily="34" charset="0"/>
              <a:buChar char="•"/>
            </a:pPr>
            <a:r>
              <a:rPr lang="es-CO" sz="2000" dirty="0"/>
              <a:t>Retorna el resultado </a:t>
            </a:r>
            <a:r>
              <a:rPr lang="es-CO" sz="2000" dirty="0" smtClean="0"/>
              <a:t>correspondiente si es del caso</a:t>
            </a:r>
          </a:p>
          <a:p>
            <a:pPr marL="342900" lvl="0" indent="-342900" algn="just">
              <a:buFont typeface="Arial" panose="020B0604020202020204" pitchFamily="34" charset="0"/>
              <a:buChar char="•"/>
            </a:pPr>
            <a:r>
              <a:rPr lang="es-CO" sz="2000" dirty="0" smtClean="0"/>
              <a:t>Regresa nuevamente a la línea donde fue invocado, y el programa continúa.</a:t>
            </a:r>
          </a:p>
          <a:p>
            <a:pPr marL="342900" lvl="0" indent="-342900" algn="just">
              <a:buFont typeface="Arial" panose="020B0604020202020204" pitchFamily="34" charset="0"/>
              <a:buChar char="•"/>
            </a:pPr>
            <a:endParaRPr lang="es-CO" sz="2000" dirty="0"/>
          </a:p>
          <a:p>
            <a:pPr algn="just"/>
            <a:endParaRPr lang="es-CO" sz="2000" dirty="0"/>
          </a:p>
        </p:txBody>
      </p:sp>
      <p:sp>
        <p:nvSpPr>
          <p:cNvPr id="4" name="CuadroTexto 3"/>
          <p:cNvSpPr txBox="1"/>
          <p:nvPr/>
        </p:nvSpPr>
        <p:spPr>
          <a:xfrm>
            <a:off x="2566490" y="876427"/>
            <a:ext cx="9028610" cy="1200329"/>
          </a:xfrm>
          <a:prstGeom prst="rect">
            <a:avLst/>
          </a:prstGeom>
          <a:noFill/>
        </p:spPr>
        <p:txBody>
          <a:bodyPr wrap="square" rtlCol="0">
            <a:spAutoFit/>
          </a:bodyPr>
          <a:lstStyle/>
          <a:p>
            <a:r>
              <a:rPr lang="es-CO" b="1" dirty="0">
                <a:solidFill>
                  <a:srgbClr val="FF0000"/>
                </a:solidFill>
              </a:rPr>
              <a:t>EL LLAMADO o INVOCADO:</a:t>
            </a:r>
            <a:r>
              <a:rPr lang="es-CO" b="1" u="sng" dirty="0">
                <a:solidFill>
                  <a:srgbClr val="FF0000"/>
                </a:solidFill>
              </a:rPr>
              <a:t> </a:t>
            </a:r>
            <a:r>
              <a:rPr lang="es-CO" dirty="0"/>
              <a:t>Se llama desde cualquier parte del programa, y el valor retornado puede ser  recibido por una variable, o simplemente se toma el valor para ser usado directamente en un proceso o una salida; por ejemplo </a:t>
            </a:r>
          </a:p>
          <a:p>
            <a:endParaRPr lang="es-CO" dirty="0"/>
          </a:p>
        </p:txBody>
      </p:sp>
    </p:spTree>
    <p:extLst>
      <p:ext uri="{BB962C8B-B14F-4D97-AF65-F5344CB8AC3E}">
        <p14:creationId xmlns:p14="http://schemas.microsoft.com/office/powerpoint/2010/main" val="427266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6" y="0"/>
            <a:ext cx="5462726"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EJEMPLO DE LA CONSTRUCCIÓN DE UNA FUNCIÓN</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5" name="CuadroTexto 4"/>
          <p:cNvSpPr txBox="1"/>
          <p:nvPr/>
        </p:nvSpPr>
        <p:spPr>
          <a:xfrm>
            <a:off x="3759200" y="876300"/>
            <a:ext cx="7543800" cy="6001643"/>
          </a:xfrm>
          <a:prstGeom prst="rect">
            <a:avLst/>
          </a:prstGeom>
          <a:noFill/>
        </p:spPr>
        <p:txBody>
          <a:bodyPr wrap="square" rtlCol="0">
            <a:spAutoFit/>
          </a:bodyPr>
          <a:lstStyle/>
          <a:p>
            <a:r>
              <a:rPr lang="es-CO" sz="1200" b="1" dirty="0">
                <a:solidFill>
                  <a:srgbClr val="002060"/>
                </a:solidFill>
              </a:rPr>
              <a:t>//[1]. Paquetes de colección de clases</a:t>
            </a:r>
          </a:p>
          <a:p>
            <a:r>
              <a:rPr lang="es-CO" sz="1200" b="1" dirty="0" err="1"/>
              <a:t>package</a:t>
            </a:r>
            <a:r>
              <a:rPr lang="es-CO" sz="1200" b="1" dirty="0"/>
              <a:t> funciones;</a:t>
            </a:r>
          </a:p>
          <a:p>
            <a:endParaRPr lang="es-CO" sz="1200" b="1" dirty="0"/>
          </a:p>
          <a:p>
            <a:r>
              <a:rPr lang="es-CO" sz="1200" b="1" dirty="0">
                <a:solidFill>
                  <a:srgbClr val="002060"/>
                </a:solidFill>
              </a:rPr>
              <a:t>//[2]. Importar clases en particular como java.math.*</a:t>
            </a:r>
          </a:p>
          <a:p>
            <a:r>
              <a:rPr lang="es-CO" sz="1200" b="1" dirty="0" err="1"/>
              <a:t>import</a:t>
            </a:r>
            <a:r>
              <a:rPr lang="es-CO" sz="1200" b="1" dirty="0"/>
              <a:t> </a:t>
            </a:r>
            <a:r>
              <a:rPr lang="es-CO" sz="1200" b="1" dirty="0" err="1"/>
              <a:t>java.util.Scanner</a:t>
            </a:r>
            <a:r>
              <a:rPr lang="es-CO" sz="1200" b="1" dirty="0"/>
              <a:t>;</a:t>
            </a:r>
          </a:p>
          <a:p>
            <a:endParaRPr lang="es-CO" sz="1200" b="1" dirty="0"/>
          </a:p>
          <a:p>
            <a:r>
              <a:rPr lang="es-CO" sz="1200" b="1" dirty="0">
                <a:solidFill>
                  <a:srgbClr val="002060"/>
                </a:solidFill>
              </a:rPr>
              <a:t>//[3]. Creación de la Clase Funciones</a:t>
            </a:r>
          </a:p>
          <a:p>
            <a:r>
              <a:rPr lang="es-CO" sz="1200" b="1" dirty="0" err="1"/>
              <a:t>public</a:t>
            </a:r>
            <a:r>
              <a:rPr lang="es-CO" sz="1200" b="1" dirty="0"/>
              <a:t> </a:t>
            </a:r>
            <a:r>
              <a:rPr lang="es-CO" sz="1200" b="1" dirty="0" err="1"/>
              <a:t>class</a:t>
            </a:r>
            <a:r>
              <a:rPr lang="es-CO" sz="1200" b="1" dirty="0"/>
              <a:t> Funciones {</a:t>
            </a:r>
          </a:p>
          <a:p>
            <a:r>
              <a:rPr lang="es-CO" sz="1200" b="1" dirty="0"/>
              <a:t>    //atributos de la clases, </a:t>
            </a:r>
            <a:r>
              <a:rPr lang="es-CO" sz="1200" b="1" dirty="0" err="1"/>
              <a:t>proximamente</a:t>
            </a:r>
            <a:endParaRPr lang="es-CO" sz="1200" b="1" dirty="0"/>
          </a:p>
          <a:p>
            <a:r>
              <a:rPr lang="es-CO" sz="1200" b="1" dirty="0"/>
              <a:t>    </a:t>
            </a:r>
          </a:p>
          <a:p>
            <a:r>
              <a:rPr lang="es-CO" sz="1200" b="1" dirty="0"/>
              <a:t>    </a:t>
            </a:r>
            <a:r>
              <a:rPr lang="es-CO" sz="1200" b="1" dirty="0">
                <a:solidFill>
                  <a:srgbClr val="002060"/>
                </a:solidFill>
              </a:rPr>
              <a:t>//[4]. Función </a:t>
            </a:r>
            <a:r>
              <a:rPr lang="es-CO" sz="1200" b="1" dirty="0" err="1">
                <a:solidFill>
                  <a:srgbClr val="002060"/>
                </a:solidFill>
              </a:rPr>
              <a:t>main</a:t>
            </a:r>
            <a:r>
              <a:rPr lang="es-CO" sz="1200" b="1" dirty="0">
                <a:solidFill>
                  <a:srgbClr val="002060"/>
                </a:solidFill>
              </a:rPr>
              <a:t>() o principal, la primera en ejecutarse</a:t>
            </a:r>
          </a:p>
          <a:p>
            <a:r>
              <a:rPr lang="es-CO" sz="1200" b="1" dirty="0"/>
              <a:t>    </a:t>
            </a:r>
            <a:r>
              <a:rPr lang="es-CO" sz="1200" b="1" dirty="0" err="1"/>
              <a:t>public</a:t>
            </a:r>
            <a:r>
              <a:rPr lang="es-CO" sz="1200" b="1" dirty="0"/>
              <a:t> </a:t>
            </a:r>
            <a:r>
              <a:rPr lang="es-CO" sz="1200" b="1" dirty="0" err="1"/>
              <a:t>static</a:t>
            </a:r>
            <a:r>
              <a:rPr lang="es-CO" sz="1200" b="1" dirty="0"/>
              <a:t> </a:t>
            </a:r>
            <a:r>
              <a:rPr lang="es-CO" sz="1200" b="1" dirty="0" err="1"/>
              <a:t>void</a:t>
            </a:r>
            <a:r>
              <a:rPr lang="es-CO" sz="1200" b="1" dirty="0"/>
              <a:t> </a:t>
            </a:r>
            <a:r>
              <a:rPr lang="es-CO" sz="1200" b="1" dirty="0" err="1"/>
              <a:t>main</a:t>
            </a:r>
            <a:r>
              <a:rPr lang="es-CO" sz="1200" b="1" dirty="0"/>
              <a:t>(</a:t>
            </a:r>
            <a:r>
              <a:rPr lang="es-CO" sz="1200" b="1" dirty="0" err="1"/>
              <a:t>String</a:t>
            </a:r>
            <a:r>
              <a:rPr lang="es-CO" sz="1200" b="1" dirty="0"/>
              <a:t>[] </a:t>
            </a:r>
            <a:r>
              <a:rPr lang="es-CO" sz="1200" b="1" dirty="0" err="1"/>
              <a:t>args</a:t>
            </a:r>
            <a:r>
              <a:rPr lang="es-CO" sz="1200" b="1" dirty="0"/>
              <a:t>) {</a:t>
            </a:r>
          </a:p>
          <a:p>
            <a:pPr lvl="1"/>
            <a:r>
              <a:rPr lang="es-CO" sz="1200" b="1" dirty="0"/>
              <a:t>        </a:t>
            </a:r>
            <a:r>
              <a:rPr lang="es-CO" sz="1200" b="1" dirty="0">
                <a:solidFill>
                  <a:srgbClr val="002060"/>
                </a:solidFill>
              </a:rPr>
              <a:t>//[5]. Variables globales, constantes con final</a:t>
            </a:r>
          </a:p>
          <a:p>
            <a:pPr lvl="1"/>
            <a:r>
              <a:rPr lang="es-CO" sz="1200" b="1" dirty="0"/>
              <a:t>        </a:t>
            </a:r>
          </a:p>
          <a:p>
            <a:pPr lvl="1"/>
            <a:r>
              <a:rPr lang="es-CO" sz="1200" b="1" dirty="0">
                <a:solidFill>
                  <a:srgbClr val="002060"/>
                </a:solidFill>
              </a:rPr>
              <a:t>        //[6]. Entradas - Procesos - Salidas</a:t>
            </a:r>
          </a:p>
          <a:p>
            <a:pPr lvl="1"/>
            <a:r>
              <a:rPr lang="es-CO" sz="1200" b="1" dirty="0">
                <a:solidFill>
                  <a:srgbClr val="002060"/>
                </a:solidFill>
              </a:rPr>
              <a:t>        </a:t>
            </a:r>
            <a:r>
              <a:rPr lang="es-CO" sz="1200" b="1" dirty="0"/>
              <a:t>Scanner teclado = new Scanner(System.in); // </a:t>
            </a:r>
            <a:r>
              <a:rPr lang="es-CO" sz="1200" b="1" dirty="0" err="1"/>
              <a:t>Metodo</a:t>
            </a:r>
            <a:r>
              <a:rPr lang="es-CO" sz="1200" b="1" dirty="0"/>
              <a:t> para ingresar datos por teclado</a:t>
            </a:r>
          </a:p>
          <a:p>
            <a:pPr lvl="1"/>
            <a:r>
              <a:rPr lang="es-CO" sz="1200" b="1" dirty="0"/>
              <a:t>        </a:t>
            </a:r>
            <a:r>
              <a:rPr lang="es-CO" sz="1200" b="1" dirty="0" err="1"/>
              <a:t>System.out.println</a:t>
            </a:r>
            <a:r>
              <a:rPr lang="es-CO" sz="1200" b="1" dirty="0"/>
              <a:t>("PROGRAMA DE LLAMADO A FUNCIONES PROPIAS");</a:t>
            </a:r>
          </a:p>
          <a:p>
            <a:pPr lvl="1"/>
            <a:r>
              <a:rPr lang="es-CO" sz="1200" b="1" dirty="0"/>
              <a:t>        </a:t>
            </a:r>
          </a:p>
          <a:p>
            <a:pPr lvl="1"/>
            <a:r>
              <a:rPr lang="es-CO" sz="1200" b="1" dirty="0"/>
              <a:t> </a:t>
            </a:r>
            <a:r>
              <a:rPr lang="es-CO" sz="1200" b="1" dirty="0" smtClean="0"/>
              <a:t>       </a:t>
            </a:r>
            <a:r>
              <a:rPr lang="es-CO" sz="1200" b="1" dirty="0" smtClean="0">
                <a:solidFill>
                  <a:srgbClr val="002060"/>
                </a:solidFill>
              </a:rPr>
              <a:t>//[7]. </a:t>
            </a:r>
            <a:r>
              <a:rPr lang="es-CO" sz="1200" b="1" dirty="0">
                <a:solidFill>
                  <a:srgbClr val="002060"/>
                </a:solidFill>
              </a:rPr>
              <a:t>llamado o invocar a la función propia, busca el cuerpo y lo ejecuta </a:t>
            </a:r>
          </a:p>
          <a:p>
            <a:pPr lvl="1"/>
            <a:r>
              <a:rPr lang="es-CO" sz="1200" b="1" dirty="0"/>
              <a:t>        </a:t>
            </a:r>
            <a:r>
              <a:rPr lang="es-CO" sz="1200" b="1" dirty="0" err="1"/>
              <a:t>int</a:t>
            </a:r>
            <a:r>
              <a:rPr lang="es-CO" sz="1200" b="1" dirty="0"/>
              <a:t> numero = </a:t>
            </a:r>
            <a:r>
              <a:rPr lang="es-CO" sz="1200" b="1" dirty="0" err="1"/>
              <a:t>getNumero</a:t>
            </a:r>
            <a:r>
              <a:rPr lang="es-CO" sz="1200" b="1" dirty="0"/>
              <a:t>(teclado, "INGRESE EDAD: ");</a:t>
            </a:r>
          </a:p>
          <a:p>
            <a:pPr lvl="1"/>
            <a:r>
              <a:rPr lang="es-CO" sz="1200" b="1" dirty="0"/>
              <a:t>        </a:t>
            </a:r>
            <a:r>
              <a:rPr lang="es-CO" sz="1200" b="1" dirty="0" err="1"/>
              <a:t>System.out.println</a:t>
            </a:r>
            <a:r>
              <a:rPr lang="es-CO" sz="1200" b="1" dirty="0"/>
              <a:t>("RETORNADO: " + numero);</a:t>
            </a:r>
          </a:p>
          <a:p>
            <a:r>
              <a:rPr lang="es-CO" sz="1200" b="1" dirty="0"/>
              <a:t>    }//Fin de la función principal </a:t>
            </a:r>
            <a:r>
              <a:rPr lang="es-CO" sz="1200" b="1" dirty="0" err="1"/>
              <a:t>main</a:t>
            </a:r>
            <a:r>
              <a:rPr lang="es-CO" sz="1200" b="1" dirty="0"/>
              <a:t>()</a:t>
            </a:r>
          </a:p>
          <a:p>
            <a:r>
              <a:rPr lang="es-CO" sz="1200" b="1" dirty="0"/>
              <a:t>    </a:t>
            </a:r>
          </a:p>
          <a:p>
            <a:r>
              <a:rPr lang="es-CO" sz="1200" b="1" dirty="0"/>
              <a:t>    </a:t>
            </a:r>
            <a:r>
              <a:rPr lang="es-CO" sz="1200" b="1" dirty="0">
                <a:solidFill>
                  <a:srgbClr val="002060"/>
                </a:solidFill>
              </a:rPr>
              <a:t>//[8]. cuerpo de mi función propia</a:t>
            </a:r>
          </a:p>
          <a:p>
            <a:r>
              <a:rPr lang="es-CO" sz="1200" b="1" dirty="0"/>
              <a:t>    </a:t>
            </a:r>
            <a:r>
              <a:rPr lang="es-CO" sz="1200" b="1" dirty="0" err="1"/>
              <a:t>public</a:t>
            </a:r>
            <a:r>
              <a:rPr lang="es-CO" sz="1200" b="1" dirty="0"/>
              <a:t> </a:t>
            </a:r>
            <a:r>
              <a:rPr lang="es-CO" sz="1200" b="1" dirty="0" err="1"/>
              <a:t>static</a:t>
            </a:r>
            <a:r>
              <a:rPr lang="es-CO" sz="1200" b="1" dirty="0"/>
              <a:t> </a:t>
            </a:r>
            <a:r>
              <a:rPr lang="es-CO" sz="1200" b="1" dirty="0" err="1"/>
              <a:t>int</a:t>
            </a:r>
            <a:r>
              <a:rPr lang="es-CO" sz="1200" b="1" dirty="0"/>
              <a:t> </a:t>
            </a:r>
            <a:r>
              <a:rPr lang="es-CO" sz="1200" b="1" dirty="0" err="1"/>
              <a:t>getNumero</a:t>
            </a:r>
            <a:r>
              <a:rPr lang="es-CO" sz="1200" b="1" dirty="0"/>
              <a:t>(Scanner teclado, </a:t>
            </a:r>
            <a:r>
              <a:rPr lang="es-CO" sz="1200" b="1" dirty="0" err="1"/>
              <a:t>String</a:t>
            </a:r>
            <a:r>
              <a:rPr lang="es-CO" sz="1200" b="1" dirty="0"/>
              <a:t> cadena) {</a:t>
            </a:r>
          </a:p>
          <a:p>
            <a:pPr lvl="1"/>
            <a:r>
              <a:rPr lang="es-CO" sz="1200" b="1" dirty="0"/>
              <a:t>        </a:t>
            </a:r>
            <a:r>
              <a:rPr lang="es-CO" sz="1200" b="1" dirty="0" err="1"/>
              <a:t>System.out.print</a:t>
            </a:r>
            <a:r>
              <a:rPr lang="es-CO" sz="1200" b="1" dirty="0"/>
              <a:t>(cadena);</a:t>
            </a:r>
          </a:p>
          <a:p>
            <a:pPr lvl="1"/>
            <a:r>
              <a:rPr lang="es-CO" sz="1200" b="1" dirty="0"/>
              <a:t>        </a:t>
            </a:r>
            <a:r>
              <a:rPr lang="es-CO" sz="1200" b="1" dirty="0" err="1"/>
              <a:t>int</a:t>
            </a:r>
            <a:r>
              <a:rPr lang="es-CO" sz="1200" b="1" dirty="0"/>
              <a:t> numero = </a:t>
            </a:r>
            <a:r>
              <a:rPr lang="es-CO" sz="1200" b="1" dirty="0" err="1"/>
              <a:t>teclado.nextInt</a:t>
            </a:r>
            <a:r>
              <a:rPr lang="es-CO" sz="1200" b="1" dirty="0"/>
              <a:t>();</a:t>
            </a:r>
          </a:p>
          <a:p>
            <a:pPr lvl="1"/>
            <a:r>
              <a:rPr lang="es-CO" sz="1200" b="1" dirty="0"/>
              <a:t>        </a:t>
            </a:r>
            <a:r>
              <a:rPr lang="es-CO" sz="1200" b="1" dirty="0" err="1"/>
              <a:t>return</a:t>
            </a:r>
            <a:r>
              <a:rPr lang="es-CO" sz="1200" b="1" dirty="0"/>
              <a:t> numero;</a:t>
            </a:r>
          </a:p>
          <a:p>
            <a:r>
              <a:rPr lang="es-CO" sz="1200" b="1" dirty="0"/>
              <a:t>    }//fin de la función </a:t>
            </a:r>
            <a:r>
              <a:rPr lang="es-CO" sz="1200" b="1" dirty="0" err="1"/>
              <a:t>getNumero</a:t>
            </a:r>
            <a:r>
              <a:rPr lang="es-CO" sz="1200" b="1" dirty="0" smtClean="0"/>
              <a:t>()</a:t>
            </a:r>
          </a:p>
          <a:p>
            <a:endParaRPr lang="es-CO" sz="1200" b="1" dirty="0"/>
          </a:p>
          <a:p>
            <a:r>
              <a:rPr lang="es-CO" sz="1200" b="1" dirty="0"/>
              <a:t>}//Fin de la clase Funciones</a:t>
            </a:r>
          </a:p>
        </p:txBody>
      </p:sp>
    </p:spTree>
    <p:extLst>
      <p:ext uri="{BB962C8B-B14F-4D97-AF65-F5344CB8AC3E}">
        <p14:creationId xmlns:p14="http://schemas.microsoft.com/office/powerpoint/2010/main" val="183865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103809" y="32863"/>
            <a:ext cx="6070211" cy="50407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PROGRAMA EN JAVA CON FUNCIONES O MÉTODOS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5" name="CuadroTexto 4"/>
          <p:cNvSpPr txBox="1"/>
          <p:nvPr/>
        </p:nvSpPr>
        <p:spPr>
          <a:xfrm>
            <a:off x="812359" y="3942507"/>
            <a:ext cx="1769972" cy="923330"/>
          </a:xfrm>
          <a:prstGeom prst="rect">
            <a:avLst/>
          </a:prstGeom>
          <a:noFill/>
        </p:spPr>
        <p:txBody>
          <a:bodyPr wrap="none" rtlCol="0">
            <a:spAutoFit/>
          </a:bodyPr>
          <a:lstStyle/>
          <a:p>
            <a:r>
              <a:rPr lang="es-CO" b="1" dirty="0" smtClean="0">
                <a:solidFill>
                  <a:srgbClr val="FF0000"/>
                </a:solidFill>
              </a:rPr>
              <a:t>              </a:t>
            </a:r>
          </a:p>
          <a:p>
            <a:r>
              <a:rPr lang="es-CO" b="1" dirty="0" smtClean="0">
                <a:solidFill>
                  <a:srgbClr val="FF0000"/>
                </a:solidFill>
              </a:rPr>
              <a:t>CODIGO FUENTE</a:t>
            </a:r>
          </a:p>
          <a:p>
            <a:r>
              <a:rPr lang="es-CO" b="1" dirty="0" smtClean="0">
                <a:solidFill>
                  <a:srgbClr val="FF0000"/>
                </a:solidFill>
              </a:rPr>
              <a:t>Archivo.java</a:t>
            </a:r>
            <a:endParaRPr lang="es-CO" b="1" dirty="0">
              <a:solidFill>
                <a:srgbClr val="FF0000"/>
              </a:solidFill>
            </a:endParaRPr>
          </a:p>
        </p:txBody>
      </p:sp>
      <p:sp>
        <p:nvSpPr>
          <p:cNvPr id="7" name="CuadroTexto 6"/>
          <p:cNvSpPr txBox="1"/>
          <p:nvPr/>
        </p:nvSpPr>
        <p:spPr>
          <a:xfrm>
            <a:off x="4132468" y="4569544"/>
            <a:ext cx="2276392" cy="923330"/>
          </a:xfrm>
          <a:prstGeom prst="rect">
            <a:avLst/>
          </a:prstGeom>
          <a:noFill/>
        </p:spPr>
        <p:txBody>
          <a:bodyPr wrap="none" rtlCol="0">
            <a:spAutoFit/>
          </a:bodyPr>
          <a:lstStyle/>
          <a:p>
            <a:r>
              <a:rPr lang="es-CO" b="1" dirty="0" smtClean="0">
                <a:solidFill>
                  <a:srgbClr val="FF0000"/>
                </a:solidFill>
              </a:rPr>
              <a:t>              </a:t>
            </a:r>
          </a:p>
          <a:p>
            <a:pPr algn="ctr"/>
            <a:r>
              <a:rPr lang="es-CO" b="1" dirty="0" smtClean="0">
                <a:solidFill>
                  <a:srgbClr val="FF0000"/>
                </a:solidFill>
              </a:rPr>
              <a:t>COMPILACIÓN </a:t>
            </a:r>
          </a:p>
          <a:p>
            <a:r>
              <a:rPr lang="es-CO" b="1" dirty="0" smtClean="0">
                <a:solidFill>
                  <a:srgbClr val="FF0000"/>
                </a:solidFill>
              </a:rPr>
              <a:t>ERRORES DE SINTAXIS</a:t>
            </a:r>
            <a:endParaRPr lang="es-CO" b="1" dirty="0">
              <a:solidFill>
                <a:srgbClr val="FF0000"/>
              </a:solidFill>
            </a:endParaRPr>
          </a:p>
        </p:txBody>
      </p:sp>
      <p:sp>
        <p:nvSpPr>
          <p:cNvPr id="8" name="CuadroTexto 7"/>
          <p:cNvSpPr txBox="1"/>
          <p:nvPr/>
        </p:nvSpPr>
        <p:spPr>
          <a:xfrm>
            <a:off x="7074908" y="5007449"/>
            <a:ext cx="2501069" cy="1477328"/>
          </a:xfrm>
          <a:prstGeom prst="rect">
            <a:avLst/>
          </a:prstGeom>
          <a:noFill/>
        </p:spPr>
        <p:txBody>
          <a:bodyPr wrap="none" rtlCol="0">
            <a:spAutoFit/>
          </a:bodyPr>
          <a:lstStyle/>
          <a:p>
            <a:r>
              <a:rPr lang="es-CO" b="1" dirty="0" smtClean="0">
                <a:solidFill>
                  <a:srgbClr val="FF0000"/>
                </a:solidFill>
              </a:rPr>
              <a:t>              </a:t>
            </a:r>
          </a:p>
          <a:p>
            <a:pPr algn="ctr"/>
            <a:r>
              <a:rPr lang="es-CO" b="1" dirty="0" smtClean="0">
                <a:solidFill>
                  <a:srgbClr val="FF0000"/>
                </a:solidFill>
              </a:rPr>
              <a:t>EJECUCIÓN</a:t>
            </a:r>
          </a:p>
          <a:p>
            <a:pPr algn="ctr"/>
            <a:r>
              <a:rPr lang="es-CO" b="1" dirty="0" smtClean="0">
                <a:solidFill>
                  <a:srgbClr val="FF0000"/>
                </a:solidFill>
              </a:rPr>
              <a:t>ERRORES DE EJECUCIÓN</a:t>
            </a:r>
          </a:p>
          <a:p>
            <a:pPr algn="ctr"/>
            <a:r>
              <a:rPr lang="es-CO" b="1" dirty="0" smtClean="0">
                <a:solidFill>
                  <a:srgbClr val="FF0000"/>
                </a:solidFill>
              </a:rPr>
              <a:t>Archivo.jar</a:t>
            </a:r>
            <a:endParaRPr lang="es-CO" b="1" dirty="0">
              <a:solidFill>
                <a:srgbClr val="FF0000"/>
              </a:solidFill>
            </a:endParaRPr>
          </a:p>
          <a:p>
            <a:pPr algn="ctr"/>
            <a:endParaRPr lang="es-CO" b="1" dirty="0">
              <a:solidFill>
                <a:srgbClr val="FF0000"/>
              </a:solidFill>
            </a:endParaRPr>
          </a:p>
        </p:txBody>
      </p:sp>
      <p:sp>
        <p:nvSpPr>
          <p:cNvPr id="6" name="Elipse 5"/>
          <p:cNvSpPr/>
          <p:nvPr/>
        </p:nvSpPr>
        <p:spPr>
          <a:xfrm>
            <a:off x="1285195" y="3630955"/>
            <a:ext cx="489397" cy="3701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a:solidFill>
                  <a:srgbClr val="FF0000"/>
                </a:solidFill>
              </a:rPr>
              <a:t>2</a:t>
            </a:r>
            <a:endParaRPr lang="es-CO"/>
          </a:p>
        </p:txBody>
      </p:sp>
      <p:sp>
        <p:nvSpPr>
          <p:cNvPr id="9" name="Elipse 8"/>
          <p:cNvSpPr/>
          <p:nvPr/>
        </p:nvSpPr>
        <p:spPr>
          <a:xfrm>
            <a:off x="1346900" y="1625243"/>
            <a:ext cx="463640" cy="43907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a:solidFill>
                  <a:srgbClr val="FF0000"/>
                </a:solidFill>
              </a:rPr>
              <a:t>1</a:t>
            </a:r>
            <a:endParaRPr lang="es-CO"/>
          </a:p>
        </p:txBody>
      </p:sp>
      <p:sp>
        <p:nvSpPr>
          <p:cNvPr id="11" name="Elipse 10"/>
          <p:cNvSpPr/>
          <p:nvPr/>
        </p:nvSpPr>
        <p:spPr>
          <a:xfrm>
            <a:off x="7983714" y="4485210"/>
            <a:ext cx="463640" cy="43907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rgbClr val="FF0000"/>
                </a:solidFill>
              </a:rPr>
              <a:t>4</a:t>
            </a:r>
            <a:endParaRPr lang="es-CO" dirty="0"/>
          </a:p>
        </p:txBody>
      </p:sp>
      <p:sp>
        <p:nvSpPr>
          <p:cNvPr id="10" name="CuadroTexto 9"/>
          <p:cNvSpPr txBox="1"/>
          <p:nvPr/>
        </p:nvSpPr>
        <p:spPr>
          <a:xfrm>
            <a:off x="2582331" y="821600"/>
            <a:ext cx="9504609" cy="923330"/>
          </a:xfrm>
          <a:prstGeom prst="rect">
            <a:avLst/>
          </a:prstGeom>
          <a:noFill/>
        </p:spPr>
        <p:txBody>
          <a:bodyPr wrap="square" rtlCol="0">
            <a:spAutoFit/>
          </a:bodyPr>
          <a:lstStyle/>
          <a:p>
            <a:r>
              <a:rPr lang="es-ES" dirty="0"/>
              <a:t>Planteamiento de Problema: Desarrollar un programa en Lenguaje </a:t>
            </a:r>
            <a:r>
              <a:rPr lang="es-ES" dirty="0" smtClean="0"/>
              <a:t>Java, </a:t>
            </a:r>
            <a:r>
              <a:rPr lang="es-ES" dirty="0"/>
              <a:t>que permita hallar el </a:t>
            </a:r>
            <a:r>
              <a:rPr lang="es-ES" dirty="0" smtClean="0"/>
              <a:t>área y el perímetro </a:t>
            </a:r>
            <a:r>
              <a:rPr lang="es-ES" dirty="0"/>
              <a:t>de cualquier </a:t>
            </a:r>
            <a:r>
              <a:rPr lang="es-ES" dirty="0" smtClean="0"/>
              <a:t>triángulo, utilizando funciones propias que permitan dichos cálculos, y para las salidas crear un procedimiento con los datos respectivos para mostrarlos con una cabecera.</a:t>
            </a:r>
            <a:r>
              <a:rPr lang="es-ES" dirty="0"/>
              <a:t> </a:t>
            </a:r>
            <a:endParaRPr lang="es-CO" dirty="0"/>
          </a:p>
        </p:txBody>
      </p:sp>
      <p:sp>
        <p:nvSpPr>
          <p:cNvPr id="13" name="Elipse 12"/>
          <p:cNvSpPr/>
          <p:nvPr/>
        </p:nvSpPr>
        <p:spPr>
          <a:xfrm>
            <a:off x="4714860" y="4265672"/>
            <a:ext cx="463640" cy="43907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FF0000"/>
                </a:solidFill>
              </a:rPr>
              <a:t>3</a:t>
            </a:r>
            <a:endParaRPr lang="es-CO" dirty="0"/>
          </a:p>
        </p:txBody>
      </p:sp>
      <p:pic>
        <p:nvPicPr>
          <p:cNvPr id="2" name="Imagen 1"/>
          <p:cNvPicPr>
            <a:picLocks noChangeAspect="1"/>
          </p:cNvPicPr>
          <p:nvPr/>
        </p:nvPicPr>
        <p:blipFill>
          <a:blip r:embed="rId3"/>
          <a:stretch>
            <a:fillRect/>
          </a:stretch>
        </p:blipFill>
        <p:spPr>
          <a:xfrm>
            <a:off x="5855621" y="1782432"/>
            <a:ext cx="3695700" cy="2247900"/>
          </a:xfrm>
          <a:prstGeom prst="rect">
            <a:avLst/>
          </a:prstGeom>
        </p:spPr>
      </p:pic>
      <p:sp>
        <p:nvSpPr>
          <p:cNvPr id="14" name="CuadroTexto 13"/>
          <p:cNvSpPr txBox="1"/>
          <p:nvPr/>
        </p:nvSpPr>
        <p:spPr>
          <a:xfrm>
            <a:off x="109240" y="1906712"/>
            <a:ext cx="4605620" cy="1754326"/>
          </a:xfrm>
          <a:prstGeom prst="rect">
            <a:avLst/>
          </a:prstGeom>
          <a:noFill/>
        </p:spPr>
        <p:txBody>
          <a:bodyPr wrap="none" rtlCol="0">
            <a:spAutoFit/>
          </a:bodyPr>
          <a:lstStyle/>
          <a:p>
            <a:r>
              <a:rPr lang="es-ES" b="1" dirty="0"/>
              <a:t>ANALISIS    </a:t>
            </a:r>
            <a:endParaRPr lang="es-CO" dirty="0"/>
          </a:p>
          <a:p>
            <a:r>
              <a:rPr lang="es-ES" b="1" dirty="0">
                <a:solidFill>
                  <a:srgbClr val="00B050"/>
                </a:solidFill>
              </a:rPr>
              <a:t>ENTRADAS</a:t>
            </a:r>
            <a:r>
              <a:rPr lang="es-ES" dirty="0">
                <a:solidFill>
                  <a:srgbClr val="00B050"/>
                </a:solidFill>
              </a:rPr>
              <a:t> </a:t>
            </a:r>
            <a:r>
              <a:rPr lang="es-ES" dirty="0"/>
              <a:t>:  base, </a:t>
            </a:r>
            <a:r>
              <a:rPr lang="es-ES" dirty="0" smtClean="0"/>
              <a:t>lado1, lado2, altura</a:t>
            </a:r>
            <a:endParaRPr lang="es-CO" dirty="0"/>
          </a:p>
          <a:p>
            <a:r>
              <a:rPr lang="es-ES" b="1" dirty="0">
                <a:solidFill>
                  <a:srgbClr val="FFC000"/>
                </a:solidFill>
              </a:rPr>
              <a:t>PROCESOS</a:t>
            </a:r>
            <a:r>
              <a:rPr lang="es-ES" dirty="0">
                <a:solidFill>
                  <a:srgbClr val="FFC000"/>
                </a:solidFill>
              </a:rPr>
              <a:t> </a:t>
            </a:r>
            <a:r>
              <a:rPr lang="es-ES" dirty="0"/>
              <a:t>:   </a:t>
            </a:r>
            <a:r>
              <a:rPr lang="es-ES" dirty="0" err="1"/>
              <a:t>area</a:t>
            </a:r>
            <a:r>
              <a:rPr lang="es-ES" dirty="0"/>
              <a:t>  </a:t>
            </a:r>
            <a:r>
              <a:rPr lang="es-ES" dirty="0">
                <a:sym typeface="Wingdings" panose="05000000000000000000" pitchFamily="2" charset="2"/>
              </a:rPr>
              <a:t></a:t>
            </a:r>
            <a:r>
              <a:rPr lang="es-ES" dirty="0"/>
              <a:t> base * altura / 2</a:t>
            </a:r>
          </a:p>
          <a:p>
            <a:r>
              <a:rPr lang="es-ES" dirty="0"/>
              <a:t>                        </a:t>
            </a:r>
            <a:r>
              <a:rPr lang="es-ES" dirty="0" err="1"/>
              <a:t>perimetro</a:t>
            </a:r>
            <a:r>
              <a:rPr lang="es-ES" dirty="0">
                <a:sym typeface="Wingdings" panose="05000000000000000000" pitchFamily="2" charset="2"/>
              </a:rPr>
              <a:t></a:t>
            </a:r>
            <a:r>
              <a:rPr lang="es-ES" dirty="0"/>
              <a:t> </a:t>
            </a:r>
            <a:r>
              <a:rPr lang="es-CO" dirty="0" smtClean="0"/>
              <a:t>base + lado1 </a:t>
            </a:r>
            <a:r>
              <a:rPr lang="es-CO" dirty="0"/>
              <a:t>+ </a:t>
            </a:r>
            <a:r>
              <a:rPr lang="es-CO" dirty="0" smtClean="0"/>
              <a:t>lado2</a:t>
            </a:r>
            <a:endParaRPr lang="es-CO" dirty="0"/>
          </a:p>
          <a:p>
            <a:r>
              <a:rPr lang="es-ES" b="1" dirty="0">
                <a:solidFill>
                  <a:srgbClr val="FF0000"/>
                </a:solidFill>
              </a:rPr>
              <a:t>SALIDAS</a:t>
            </a:r>
            <a:r>
              <a:rPr lang="es-ES" dirty="0"/>
              <a:t> :       </a:t>
            </a:r>
            <a:r>
              <a:rPr lang="es-ES" dirty="0" err="1"/>
              <a:t>area</a:t>
            </a:r>
            <a:r>
              <a:rPr lang="es-ES" dirty="0"/>
              <a:t>, </a:t>
            </a:r>
            <a:r>
              <a:rPr lang="es-ES" dirty="0" err="1"/>
              <a:t>perimetro</a:t>
            </a:r>
            <a:r>
              <a:rPr lang="es-ES" dirty="0"/>
              <a:t> </a:t>
            </a:r>
            <a:endParaRPr lang="es-CO" dirty="0"/>
          </a:p>
          <a:p>
            <a:endParaRPr lang="es-CO" dirty="0"/>
          </a:p>
        </p:txBody>
      </p:sp>
    </p:spTree>
    <p:extLst>
      <p:ext uri="{BB962C8B-B14F-4D97-AF65-F5344CB8AC3E}">
        <p14:creationId xmlns:p14="http://schemas.microsoft.com/office/powerpoint/2010/main" val="1695641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xmlns="" id="{1334CBD3-A99C-41E8-9883-E9DA6A3829FF}"/>
              </a:ext>
            </a:extLst>
          </p:cNvPr>
          <p:cNvSpPr txBox="1">
            <a:spLocks/>
          </p:cNvSpPr>
          <p:nvPr/>
        </p:nvSpPr>
        <p:spPr>
          <a:xfrm>
            <a:off x="1888232" y="146851"/>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TALLER DE APLICACIÓN</a:t>
            </a:r>
          </a:p>
          <a:p>
            <a:r>
              <a:rPr lang="es-CO" b="1" dirty="0" smtClean="0">
                <a:solidFill>
                  <a:schemeClr val="bg1"/>
                </a:solidFill>
                <a:latin typeface="+mn-lt"/>
              </a:rPr>
              <a:t>FUNCIONES – MÉTODOS - PROCEDIMIENTOS</a:t>
            </a:r>
            <a:endParaRPr lang="es-CO" b="1" dirty="0">
              <a:solidFill>
                <a:schemeClr val="bg1"/>
              </a:solidFill>
              <a:latin typeface="+mn-lt"/>
            </a:endParaRPr>
          </a:p>
        </p:txBody>
      </p:sp>
      <p:sp>
        <p:nvSpPr>
          <p:cNvPr id="3" name="Rectángulo 2"/>
          <p:cNvSpPr/>
          <p:nvPr/>
        </p:nvSpPr>
        <p:spPr>
          <a:xfrm>
            <a:off x="2451100" y="1757578"/>
            <a:ext cx="8204200" cy="1138773"/>
          </a:xfrm>
          <a:prstGeom prst="rect">
            <a:avLst/>
          </a:prstGeom>
        </p:spPr>
        <p:txBody>
          <a:bodyPr wrap="square">
            <a:spAutoFit/>
          </a:bodyPr>
          <a:lstStyle/>
          <a:p>
            <a:pPr algn="just"/>
            <a:r>
              <a:rPr lang="es-CO" sz="2400" b="1" dirty="0" smtClean="0">
                <a:solidFill>
                  <a:srgbClr val="FF0000"/>
                </a:solidFill>
              </a:rPr>
              <a:t>DAR SOLUCIÓN AL TALLER CON LOS EJERCICIOS PLANTEADOS</a:t>
            </a:r>
          </a:p>
          <a:p>
            <a:pPr algn="ctr"/>
            <a:r>
              <a:rPr lang="es-CO" sz="2400" b="1" dirty="0" smtClean="0">
                <a:solidFill>
                  <a:srgbClr val="FF0000"/>
                </a:solidFill>
              </a:rPr>
              <a:t>COMPRIMIR Y SUBIR A LA PLATAFORMA MOODLE</a:t>
            </a:r>
          </a:p>
          <a:p>
            <a:pPr algn="just"/>
            <a:endParaRPr lang="es-CO" sz="2000" b="1" dirty="0"/>
          </a:p>
        </p:txBody>
      </p:sp>
      <p:sp>
        <p:nvSpPr>
          <p:cNvPr id="2" name="CuadroTexto 1"/>
          <p:cNvSpPr txBox="1"/>
          <p:nvPr/>
        </p:nvSpPr>
        <p:spPr>
          <a:xfrm>
            <a:off x="2654300" y="1104900"/>
            <a:ext cx="184731" cy="369332"/>
          </a:xfrm>
          <a:prstGeom prst="rect">
            <a:avLst/>
          </a:prstGeom>
          <a:noFill/>
        </p:spPr>
        <p:txBody>
          <a:bodyPr wrap="none" rtlCol="0">
            <a:spAutoFit/>
          </a:bodyPr>
          <a:lstStyle/>
          <a:p>
            <a:endParaRPr lang="es-CO" dirty="0"/>
          </a:p>
        </p:txBody>
      </p:sp>
      <p:sp>
        <p:nvSpPr>
          <p:cNvPr id="4" name="Rectángulo 3"/>
          <p:cNvSpPr/>
          <p:nvPr/>
        </p:nvSpPr>
        <p:spPr>
          <a:xfrm rot="20178396">
            <a:off x="3965898" y="3723023"/>
            <a:ext cx="3676006"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 R A C I A S</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5557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CO" b="1" dirty="0">
              <a:solidFill>
                <a:schemeClr val="bg1"/>
              </a:solidFill>
              <a:latin typeface="+mn-lt"/>
            </a:endParaRPr>
          </a:p>
        </p:txBody>
      </p:sp>
      <p:graphicFrame>
        <p:nvGraphicFramePr>
          <p:cNvPr id="38" name="Tabla 37"/>
          <p:cNvGraphicFramePr>
            <a:graphicFrameLocks noGrp="1"/>
          </p:cNvGraphicFramePr>
          <p:nvPr>
            <p:extLst>
              <p:ext uri="{D42A27DB-BD31-4B8C-83A1-F6EECF244321}">
                <p14:modId xmlns:p14="http://schemas.microsoft.com/office/powerpoint/2010/main" val="3939956859"/>
              </p:ext>
            </p:extLst>
          </p:nvPr>
        </p:nvGraphicFramePr>
        <p:xfrm>
          <a:off x="4002077" y="609516"/>
          <a:ext cx="2447288" cy="2011680"/>
        </p:xfrm>
        <a:graphic>
          <a:graphicData uri="http://schemas.openxmlformats.org/drawingml/2006/table">
            <a:tbl>
              <a:tblPr firstRow="1" bandRow="1">
                <a:tableStyleId>{5C22544A-7EE6-4342-B048-85BDC9FD1C3A}</a:tableStyleId>
              </a:tblPr>
              <a:tblGrid>
                <a:gridCol w="611822">
                  <a:extLst>
                    <a:ext uri="{9D8B030D-6E8A-4147-A177-3AD203B41FA5}">
                      <a16:colId xmlns:a16="http://schemas.microsoft.com/office/drawing/2014/main" xmlns="" val="20000"/>
                    </a:ext>
                  </a:extLst>
                </a:gridCol>
                <a:gridCol w="611822">
                  <a:extLst>
                    <a:ext uri="{9D8B030D-6E8A-4147-A177-3AD203B41FA5}">
                      <a16:colId xmlns:a16="http://schemas.microsoft.com/office/drawing/2014/main" xmlns="" val="20001"/>
                    </a:ext>
                  </a:extLst>
                </a:gridCol>
                <a:gridCol w="611822">
                  <a:extLst>
                    <a:ext uri="{9D8B030D-6E8A-4147-A177-3AD203B41FA5}">
                      <a16:colId xmlns:a16="http://schemas.microsoft.com/office/drawing/2014/main" xmlns="" val="20002"/>
                    </a:ext>
                  </a:extLst>
                </a:gridCol>
                <a:gridCol w="611822">
                  <a:extLst>
                    <a:ext uri="{9D8B030D-6E8A-4147-A177-3AD203B41FA5}">
                      <a16:colId xmlns:a16="http://schemas.microsoft.com/office/drawing/2014/main" xmlns="" val="20003"/>
                    </a:ext>
                  </a:extLst>
                </a:gridCol>
              </a:tblGrid>
              <a:tr h="288302">
                <a:tc>
                  <a:txBody>
                    <a:bodyPr/>
                    <a:lstStyle/>
                    <a:p>
                      <a:endParaRPr lang="es-CO" dirty="0"/>
                    </a:p>
                    <a:p>
                      <a:endParaRPr lang="es-CO" dirty="0"/>
                    </a:p>
                  </a:txBody>
                  <a:tcPr>
                    <a:solidFill>
                      <a:schemeClr val="bg2"/>
                    </a:solidFill>
                  </a:tcPr>
                </a:tc>
                <a:tc>
                  <a:txBody>
                    <a:bodyPr/>
                    <a:lstStyle/>
                    <a:p>
                      <a:r>
                        <a:rPr lang="es-CO" sz="1600" dirty="0">
                          <a:solidFill>
                            <a:schemeClr val="accent5">
                              <a:lumMod val="75000"/>
                            </a:schemeClr>
                          </a:solidFill>
                        </a:rPr>
                        <a:t>John</a:t>
                      </a:r>
                    </a:p>
                  </a:txBody>
                  <a:tcPr>
                    <a:solidFill>
                      <a:schemeClr val="bg2"/>
                    </a:solidFill>
                  </a:tcPr>
                </a:tc>
                <a:tc>
                  <a:txBody>
                    <a:bodyPr/>
                    <a:lstStyle/>
                    <a:p>
                      <a:endParaRPr lang="es-CO" dirty="0"/>
                    </a:p>
                  </a:txBody>
                  <a:tcPr>
                    <a:solidFill>
                      <a:schemeClr val="bg2"/>
                    </a:solidFill>
                  </a:tcPr>
                </a:tc>
                <a:tc>
                  <a:txBody>
                    <a:bodyPr/>
                    <a:lstStyle/>
                    <a:p>
                      <a:r>
                        <a:rPr lang="es-CO" sz="1600" dirty="0">
                          <a:solidFill>
                            <a:schemeClr val="accent5">
                              <a:lumMod val="75000"/>
                            </a:schemeClr>
                          </a:solidFill>
                        </a:rPr>
                        <a:t>50</a:t>
                      </a:r>
                      <a:endParaRPr lang="es-CO" dirty="0">
                        <a:solidFill>
                          <a:schemeClr val="accent5">
                            <a:lumMod val="75000"/>
                          </a:schemeClr>
                        </a:solidFill>
                      </a:endParaRPr>
                    </a:p>
                  </a:txBody>
                  <a:tcPr>
                    <a:solidFill>
                      <a:schemeClr val="bg2"/>
                    </a:solidFill>
                  </a:tcPr>
                </a:tc>
                <a:extLst>
                  <a:ext uri="{0D108BD9-81ED-4DB2-BD59-A6C34878D82A}">
                    <a16:rowId xmlns:a16="http://schemas.microsoft.com/office/drawing/2014/main" xmlns="" val="10000"/>
                  </a:ext>
                </a:extLst>
              </a:tr>
              <a:tr h="288302">
                <a:tc>
                  <a:txBody>
                    <a:bodyPr/>
                    <a:lstStyle/>
                    <a:p>
                      <a:pPr algn="ctr"/>
                      <a:r>
                        <a:rPr lang="es-CO" i="1" dirty="0">
                          <a:solidFill>
                            <a:srgbClr val="FF0000"/>
                          </a:solidFill>
                        </a:rPr>
                        <a:t>fff</a:t>
                      </a:r>
                    </a:p>
                  </a:txBody>
                  <a:tcPr>
                    <a:solidFill>
                      <a:schemeClr val="accent1">
                        <a:lumMod val="60000"/>
                        <a:lumOff val="40000"/>
                      </a:schemeClr>
                    </a:solidFill>
                  </a:tcPr>
                </a:tc>
                <a:tc>
                  <a:txBody>
                    <a:bodyPr/>
                    <a:lstStyle/>
                    <a:p>
                      <a:pPr algn="ctr"/>
                      <a:endParaRPr lang="es-CO" b="1" i="1" dirty="0">
                        <a:solidFill>
                          <a:srgbClr val="FF0000"/>
                        </a:solidFill>
                      </a:endParaRPr>
                    </a:p>
                  </a:txBody>
                  <a:tcPr>
                    <a:solidFill>
                      <a:schemeClr val="accent1">
                        <a:lumMod val="60000"/>
                        <a:lumOff val="40000"/>
                      </a:schemeClr>
                    </a:solidFill>
                  </a:tcPr>
                </a:tc>
                <a:tc>
                  <a:txBody>
                    <a:bodyPr/>
                    <a:lstStyle/>
                    <a:p>
                      <a:pPr algn="ctr"/>
                      <a:endParaRPr lang="es-CO" dirty="0"/>
                    </a:p>
                  </a:txBody>
                  <a:tcPr>
                    <a:solidFill>
                      <a:schemeClr val="accent1">
                        <a:lumMod val="60000"/>
                        <a:lumOff val="40000"/>
                      </a:schemeClr>
                    </a:solidFill>
                  </a:tcPr>
                </a:tc>
                <a:tc>
                  <a:txBody>
                    <a:bodyPr/>
                    <a:lstStyle/>
                    <a:p>
                      <a:pPr algn="ctr"/>
                      <a:r>
                        <a:rPr lang="es-CO" b="1" i="1" dirty="0">
                          <a:solidFill>
                            <a:srgbClr val="FF0000"/>
                          </a:solidFill>
                        </a:rPr>
                        <a:t>abf</a:t>
                      </a:r>
                    </a:p>
                  </a:txBody>
                  <a:tcPr>
                    <a:solidFill>
                      <a:schemeClr val="accent1">
                        <a:lumMod val="60000"/>
                        <a:lumOff val="40000"/>
                      </a:schemeClr>
                    </a:solidFill>
                  </a:tcPr>
                </a:tc>
                <a:extLst>
                  <a:ext uri="{0D108BD9-81ED-4DB2-BD59-A6C34878D82A}">
                    <a16:rowId xmlns:a16="http://schemas.microsoft.com/office/drawing/2014/main" xmlns="" val="10001"/>
                  </a:ext>
                </a:extLst>
              </a:tr>
              <a:tr h="288302">
                <a:tc>
                  <a:txBody>
                    <a:bodyPr/>
                    <a:lstStyle/>
                    <a:p>
                      <a:endParaRPr lang="es-CO" dirty="0"/>
                    </a:p>
                    <a:p>
                      <a:endParaRPr lang="es-CO" dirty="0"/>
                    </a:p>
                  </a:txBody>
                  <a:tcPr>
                    <a:solidFill>
                      <a:schemeClr val="bg2"/>
                    </a:solidFill>
                  </a:tcPr>
                </a:tc>
                <a:tc>
                  <a:txBody>
                    <a:bodyPr/>
                    <a:lstStyle/>
                    <a:p>
                      <a:endParaRPr lang="es-CO" dirty="0"/>
                    </a:p>
                  </a:txBody>
                  <a:tcPr>
                    <a:solidFill>
                      <a:schemeClr val="bg2"/>
                    </a:solidFill>
                  </a:tcPr>
                </a:tc>
                <a:tc>
                  <a:txBody>
                    <a:bodyPr/>
                    <a:lstStyle/>
                    <a:p>
                      <a:endParaRPr lang="es-CO" dirty="0"/>
                    </a:p>
                  </a:txBody>
                  <a:tcPr>
                    <a:solidFill>
                      <a:schemeClr val="bg2"/>
                    </a:solidFill>
                  </a:tcPr>
                </a:tc>
                <a:tc>
                  <a:txBody>
                    <a:bodyPr/>
                    <a:lstStyle/>
                    <a:p>
                      <a:endParaRPr lang="es-CO"/>
                    </a:p>
                  </a:txBody>
                  <a:tcPr>
                    <a:solidFill>
                      <a:schemeClr val="bg2"/>
                    </a:solidFill>
                  </a:tcPr>
                </a:tc>
                <a:extLst>
                  <a:ext uri="{0D108BD9-81ED-4DB2-BD59-A6C34878D82A}">
                    <a16:rowId xmlns:a16="http://schemas.microsoft.com/office/drawing/2014/main" xmlns="" val="10002"/>
                  </a:ext>
                </a:extLst>
              </a:tr>
              <a:tr h="288302">
                <a:tc>
                  <a:txBody>
                    <a:bodyPr/>
                    <a:lstStyle/>
                    <a:p>
                      <a:r>
                        <a:rPr lang="es-CO" b="1" i="1" dirty="0">
                          <a:solidFill>
                            <a:srgbClr val="FF0000"/>
                          </a:solidFill>
                        </a:rPr>
                        <a:t>eeff</a:t>
                      </a:r>
                    </a:p>
                  </a:txBody>
                  <a:tcPr>
                    <a:solidFill>
                      <a:schemeClr val="accent1">
                        <a:lumMod val="60000"/>
                        <a:lumOff val="40000"/>
                      </a:schemeClr>
                    </a:solidFill>
                  </a:tcPr>
                </a:tc>
                <a:tc>
                  <a:txBody>
                    <a:bodyPr/>
                    <a:lstStyle/>
                    <a:p>
                      <a:endParaRPr lang="es-CO" dirty="0"/>
                    </a:p>
                  </a:txBody>
                  <a:tcPr>
                    <a:solidFill>
                      <a:schemeClr val="accent1">
                        <a:lumMod val="60000"/>
                        <a:lumOff val="40000"/>
                      </a:schemeClr>
                    </a:solidFill>
                  </a:tcPr>
                </a:tc>
                <a:tc>
                  <a:txBody>
                    <a:bodyPr/>
                    <a:lstStyle/>
                    <a:p>
                      <a:endParaRPr lang="es-CO" dirty="0"/>
                    </a:p>
                  </a:txBody>
                  <a:tcPr>
                    <a:solidFill>
                      <a:schemeClr val="accent1">
                        <a:lumMod val="60000"/>
                        <a:lumOff val="40000"/>
                      </a:schemeClr>
                    </a:solidFill>
                  </a:tcPr>
                </a:tc>
                <a:tc>
                  <a:txBody>
                    <a:bodyPr/>
                    <a:lstStyle/>
                    <a:p>
                      <a:endParaRPr lang="es-CO" dirty="0"/>
                    </a:p>
                  </a:txBody>
                  <a:tcPr>
                    <a:solidFill>
                      <a:schemeClr val="accent1">
                        <a:lumMod val="60000"/>
                        <a:lumOff val="40000"/>
                      </a:schemeClr>
                    </a:solidFill>
                  </a:tcPr>
                </a:tc>
                <a:extLst>
                  <a:ext uri="{0D108BD9-81ED-4DB2-BD59-A6C34878D82A}">
                    <a16:rowId xmlns:a16="http://schemas.microsoft.com/office/drawing/2014/main" xmlns="" val="10003"/>
                  </a:ext>
                </a:extLst>
              </a:tr>
            </a:tbl>
          </a:graphicData>
        </a:graphic>
      </p:graphicFrame>
      <p:sp>
        <p:nvSpPr>
          <p:cNvPr id="39" name="CuadroTexto 38"/>
          <p:cNvSpPr txBox="1"/>
          <p:nvPr/>
        </p:nvSpPr>
        <p:spPr>
          <a:xfrm>
            <a:off x="3934526" y="-36815"/>
            <a:ext cx="2588594" cy="646331"/>
          </a:xfrm>
          <a:prstGeom prst="rect">
            <a:avLst/>
          </a:prstGeom>
          <a:noFill/>
        </p:spPr>
        <p:txBody>
          <a:bodyPr wrap="none" rtlCol="0">
            <a:spAutoFit/>
          </a:bodyPr>
          <a:lstStyle/>
          <a:p>
            <a:pPr algn="ctr"/>
            <a:r>
              <a:rPr lang="es-CO" b="1" dirty="0"/>
              <a:t>R.A.M.</a:t>
            </a:r>
          </a:p>
          <a:p>
            <a:pPr algn="ctr"/>
            <a:r>
              <a:rPr lang="es-CO" b="1" dirty="0"/>
              <a:t>Memory Access Aleatory</a:t>
            </a:r>
          </a:p>
        </p:txBody>
      </p:sp>
      <p:sp>
        <p:nvSpPr>
          <p:cNvPr id="40" name="CuadroTexto 39"/>
          <p:cNvSpPr txBox="1"/>
          <p:nvPr/>
        </p:nvSpPr>
        <p:spPr>
          <a:xfrm>
            <a:off x="581540" y="658877"/>
            <a:ext cx="1616596" cy="369332"/>
          </a:xfrm>
          <a:prstGeom prst="rect">
            <a:avLst/>
          </a:prstGeom>
          <a:noFill/>
        </p:spPr>
        <p:txBody>
          <a:bodyPr wrap="none" rtlCol="0">
            <a:spAutoFit/>
          </a:bodyPr>
          <a:lstStyle/>
          <a:p>
            <a:r>
              <a:rPr lang="es-CO" b="1" dirty="0">
                <a:solidFill>
                  <a:srgbClr val="00B050"/>
                </a:solidFill>
              </a:rPr>
              <a:t>INFORMACIÓN</a:t>
            </a:r>
          </a:p>
        </p:txBody>
      </p:sp>
      <p:sp>
        <p:nvSpPr>
          <p:cNvPr id="41" name="CuadroTexto 40"/>
          <p:cNvSpPr txBox="1"/>
          <p:nvPr/>
        </p:nvSpPr>
        <p:spPr>
          <a:xfrm>
            <a:off x="938433" y="955424"/>
            <a:ext cx="2903167" cy="1477328"/>
          </a:xfrm>
          <a:prstGeom prst="rect">
            <a:avLst/>
          </a:prstGeom>
          <a:noFill/>
        </p:spPr>
        <p:txBody>
          <a:bodyPr wrap="square" rtlCol="0">
            <a:spAutoFit/>
          </a:bodyPr>
          <a:lstStyle/>
          <a:p>
            <a:r>
              <a:rPr lang="es-CO" dirty="0"/>
              <a:t>Texto</a:t>
            </a:r>
          </a:p>
          <a:p>
            <a:r>
              <a:rPr lang="es-CO" dirty="0"/>
              <a:t>Números</a:t>
            </a:r>
          </a:p>
          <a:p>
            <a:r>
              <a:rPr lang="es-CO" dirty="0"/>
              <a:t>Imágenes</a:t>
            </a:r>
          </a:p>
          <a:p>
            <a:r>
              <a:rPr lang="es-CO" dirty="0"/>
              <a:t>Sonido                  </a:t>
            </a:r>
            <a:r>
              <a:rPr lang="es-CO" b="1" dirty="0">
                <a:solidFill>
                  <a:srgbClr val="002060"/>
                </a:solidFill>
              </a:rPr>
              <a:t>Multimedia</a:t>
            </a:r>
          </a:p>
          <a:p>
            <a:r>
              <a:rPr lang="es-CO" dirty="0"/>
              <a:t>Movimiento</a:t>
            </a:r>
          </a:p>
        </p:txBody>
      </p:sp>
      <p:graphicFrame>
        <p:nvGraphicFramePr>
          <p:cNvPr id="42" name="Tabla 41"/>
          <p:cNvGraphicFramePr>
            <a:graphicFrameLocks noGrp="1"/>
          </p:cNvGraphicFramePr>
          <p:nvPr>
            <p:extLst>
              <p:ext uri="{D42A27DB-BD31-4B8C-83A1-F6EECF244321}">
                <p14:modId xmlns:p14="http://schemas.microsoft.com/office/powerpoint/2010/main" val="3341949242"/>
              </p:ext>
            </p:extLst>
          </p:nvPr>
        </p:nvGraphicFramePr>
        <p:xfrm>
          <a:off x="3900458" y="3003006"/>
          <a:ext cx="2680648" cy="1280160"/>
        </p:xfrm>
        <a:graphic>
          <a:graphicData uri="http://schemas.openxmlformats.org/drawingml/2006/table">
            <a:tbl>
              <a:tblPr firstRow="1" bandRow="1">
                <a:tableStyleId>{5C22544A-7EE6-4342-B048-85BDC9FD1C3A}</a:tableStyleId>
              </a:tblPr>
              <a:tblGrid>
                <a:gridCol w="2680648">
                  <a:extLst>
                    <a:ext uri="{9D8B030D-6E8A-4147-A177-3AD203B41FA5}">
                      <a16:colId xmlns:a16="http://schemas.microsoft.com/office/drawing/2014/main" xmlns="" val="20000"/>
                    </a:ext>
                  </a:extLst>
                </a:gridCol>
              </a:tblGrid>
              <a:tr h="282221">
                <a:tc>
                  <a:txBody>
                    <a:bodyPr/>
                    <a:lstStyle/>
                    <a:p>
                      <a:pPr algn="ctr"/>
                      <a:r>
                        <a:rPr lang="es-CO" dirty="0"/>
                        <a:t>CPU</a:t>
                      </a:r>
                    </a:p>
                    <a:p>
                      <a:pPr algn="ctr"/>
                      <a:r>
                        <a:rPr lang="es-CO" dirty="0"/>
                        <a:t>UNIDAD CENTRAL</a:t>
                      </a:r>
                    </a:p>
                  </a:txBody>
                  <a:tcPr/>
                </a:tc>
                <a:extLst>
                  <a:ext uri="{0D108BD9-81ED-4DB2-BD59-A6C34878D82A}">
                    <a16:rowId xmlns:a16="http://schemas.microsoft.com/office/drawing/2014/main" xmlns="" val="10000"/>
                  </a:ext>
                </a:extLst>
              </a:tr>
              <a:tr h="282221">
                <a:tc>
                  <a:txBody>
                    <a:bodyPr/>
                    <a:lstStyle/>
                    <a:p>
                      <a:pPr algn="ctr"/>
                      <a:r>
                        <a:rPr lang="es-CO" b="1" dirty="0"/>
                        <a:t>ALU</a:t>
                      </a:r>
                    </a:p>
                    <a:p>
                      <a:pPr algn="ctr"/>
                      <a:r>
                        <a:rPr lang="es-CO" dirty="0"/>
                        <a:t>Unidad</a:t>
                      </a:r>
                      <a:r>
                        <a:rPr lang="es-CO" baseline="0" dirty="0"/>
                        <a:t> Aritmética y Lógica</a:t>
                      </a:r>
                      <a:endParaRPr lang="es-CO" dirty="0"/>
                    </a:p>
                  </a:txBody>
                  <a:tcPr/>
                </a:tc>
                <a:extLst>
                  <a:ext uri="{0D108BD9-81ED-4DB2-BD59-A6C34878D82A}">
                    <a16:rowId xmlns:a16="http://schemas.microsoft.com/office/drawing/2014/main" xmlns="" val="10001"/>
                  </a:ext>
                </a:extLst>
              </a:tr>
            </a:tbl>
          </a:graphicData>
        </a:graphic>
      </p:graphicFrame>
      <p:sp>
        <p:nvSpPr>
          <p:cNvPr id="43" name="Flecha arriba y abajo 42"/>
          <p:cNvSpPr/>
          <p:nvPr/>
        </p:nvSpPr>
        <p:spPr>
          <a:xfrm>
            <a:off x="5022761" y="2522905"/>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Flecha izquierda y derecha 43"/>
          <p:cNvSpPr/>
          <p:nvPr/>
        </p:nvSpPr>
        <p:spPr>
          <a:xfrm>
            <a:off x="6638014" y="1506830"/>
            <a:ext cx="901521" cy="38636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CuadroTexto 44"/>
          <p:cNvSpPr txBox="1"/>
          <p:nvPr/>
        </p:nvSpPr>
        <p:spPr>
          <a:xfrm>
            <a:off x="7624293" y="1523864"/>
            <a:ext cx="1687132" cy="369332"/>
          </a:xfrm>
          <a:prstGeom prst="rect">
            <a:avLst/>
          </a:prstGeom>
          <a:noFill/>
        </p:spPr>
        <p:txBody>
          <a:bodyPr wrap="square" rtlCol="0">
            <a:spAutoFit/>
          </a:bodyPr>
          <a:lstStyle/>
          <a:p>
            <a:r>
              <a:rPr lang="es-CO" b="1" dirty="0">
                <a:solidFill>
                  <a:schemeClr val="accent5">
                    <a:lumMod val="50000"/>
                  </a:schemeClr>
                </a:solidFill>
              </a:rPr>
              <a:t>       PROCESOS</a:t>
            </a:r>
          </a:p>
        </p:txBody>
      </p:sp>
      <p:sp>
        <p:nvSpPr>
          <p:cNvPr id="46" name="CuadroTexto 45"/>
          <p:cNvSpPr txBox="1"/>
          <p:nvPr/>
        </p:nvSpPr>
        <p:spPr>
          <a:xfrm>
            <a:off x="7647100" y="538629"/>
            <a:ext cx="1326524" cy="369332"/>
          </a:xfrm>
          <a:prstGeom prst="rect">
            <a:avLst/>
          </a:prstGeom>
          <a:noFill/>
        </p:spPr>
        <p:txBody>
          <a:bodyPr wrap="square" rtlCol="0">
            <a:spAutoFit/>
          </a:bodyPr>
          <a:lstStyle/>
          <a:p>
            <a:r>
              <a:rPr lang="es-CO" b="1" dirty="0">
                <a:solidFill>
                  <a:schemeClr val="accent5">
                    <a:lumMod val="50000"/>
                  </a:schemeClr>
                </a:solidFill>
              </a:rPr>
              <a:t>ENTRADAS</a:t>
            </a:r>
          </a:p>
        </p:txBody>
      </p:sp>
      <p:sp>
        <p:nvSpPr>
          <p:cNvPr id="47" name="CuadroTexto 46"/>
          <p:cNvSpPr txBox="1"/>
          <p:nvPr/>
        </p:nvSpPr>
        <p:spPr>
          <a:xfrm>
            <a:off x="7624293" y="2430187"/>
            <a:ext cx="1326524" cy="369332"/>
          </a:xfrm>
          <a:prstGeom prst="rect">
            <a:avLst/>
          </a:prstGeom>
          <a:noFill/>
        </p:spPr>
        <p:txBody>
          <a:bodyPr wrap="square" rtlCol="0">
            <a:spAutoFit/>
          </a:bodyPr>
          <a:lstStyle/>
          <a:p>
            <a:r>
              <a:rPr lang="es-CO" b="1" dirty="0">
                <a:solidFill>
                  <a:schemeClr val="accent5">
                    <a:lumMod val="50000"/>
                  </a:schemeClr>
                </a:solidFill>
              </a:rPr>
              <a:t>SALIDAS</a:t>
            </a:r>
          </a:p>
        </p:txBody>
      </p:sp>
      <p:sp>
        <p:nvSpPr>
          <p:cNvPr id="48" name="Flecha izquierda y arriba 47"/>
          <p:cNvSpPr/>
          <p:nvPr/>
        </p:nvSpPr>
        <p:spPr>
          <a:xfrm>
            <a:off x="6606862" y="632258"/>
            <a:ext cx="1017431" cy="694267"/>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Flecha izquierda y arriba 48"/>
          <p:cNvSpPr/>
          <p:nvPr/>
        </p:nvSpPr>
        <p:spPr>
          <a:xfrm rot="16200000">
            <a:off x="6807960" y="1921472"/>
            <a:ext cx="677539" cy="1017431"/>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p:cNvSpPr txBox="1"/>
          <p:nvPr/>
        </p:nvSpPr>
        <p:spPr>
          <a:xfrm>
            <a:off x="480014" y="3620974"/>
            <a:ext cx="2526675" cy="646331"/>
          </a:xfrm>
          <a:prstGeom prst="rect">
            <a:avLst/>
          </a:prstGeom>
          <a:noFill/>
        </p:spPr>
        <p:txBody>
          <a:bodyPr wrap="square" rtlCol="0">
            <a:spAutoFit/>
          </a:bodyPr>
          <a:lstStyle/>
          <a:p>
            <a:pPr algn="ctr"/>
            <a:r>
              <a:rPr lang="es-CO" b="1" dirty="0">
                <a:solidFill>
                  <a:srgbClr val="00B050"/>
                </a:solidFill>
              </a:rPr>
              <a:t>OPERADORES ARITMÉTICOS</a:t>
            </a:r>
          </a:p>
        </p:txBody>
      </p:sp>
      <p:sp>
        <p:nvSpPr>
          <p:cNvPr id="51" name="CuadroTexto 50"/>
          <p:cNvSpPr txBox="1"/>
          <p:nvPr/>
        </p:nvSpPr>
        <p:spPr>
          <a:xfrm>
            <a:off x="7443988" y="3620974"/>
            <a:ext cx="1687133" cy="646331"/>
          </a:xfrm>
          <a:prstGeom prst="rect">
            <a:avLst/>
          </a:prstGeom>
          <a:noFill/>
        </p:spPr>
        <p:txBody>
          <a:bodyPr wrap="square" rtlCol="0">
            <a:spAutoFit/>
          </a:bodyPr>
          <a:lstStyle/>
          <a:p>
            <a:pPr algn="ctr"/>
            <a:r>
              <a:rPr lang="es-CO" b="1" dirty="0">
                <a:solidFill>
                  <a:srgbClr val="00B050"/>
                </a:solidFill>
              </a:rPr>
              <a:t>OPERADORES </a:t>
            </a:r>
          </a:p>
          <a:p>
            <a:pPr algn="ctr"/>
            <a:r>
              <a:rPr lang="es-CO" b="1" dirty="0">
                <a:solidFill>
                  <a:srgbClr val="00B050"/>
                </a:solidFill>
              </a:rPr>
              <a:t>LÓGICOS</a:t>
            </a:r>
          </a:p>
        </p:txBody>
      </p:sp>
      <p:sp>
        <p:nvSpPr>
          <p:cNvPr id="52" name="CuadroTexto 51"/>
          <p:cNvSpPr txBox="1"/>
          <p:nvPr/>
        </p:nvSpPr>
        <p:spPr>
          <a:xfrm>
            <a:off x="3760204" y="4682144"/>
            <a:ext cx="3185900" cy="369332"/>
          </a:xfrm>
          <a:prstGeom prst="rect">
            <a:avLst/>
          </a:prstGeom>
          <a:noFill/>
        </p:spPr>
        <p:txBody>
          <a:bodyPr wrap="square" rtlCol="0">
            <a:spAutoFit/>
          </a:bodyPr>
          <a:lstStyle/>
          <a:p>
            <a:r>
              <a:rPr lang="es-CO" b="1" dirty="0">
                <a:solidFill>
                  <a:srgbClr val="00B050"/>
                </a:solidFill>
              </a:rPr>
              <a:t>OPERADORES RELACIONALES</a:t>
            </a:r>
          </a:p>
        </p:txBody>
      </p:sp>
      <p:sp>
        <p:nvSpPr>
          <p:cNvPr id="53" name="CuadroTexto 52"/>
          <p:cNvSpPr txBox="1"/>
          <p:nvPr/>
        </p:nvSpPr>
        <p:spPr>
          <a:xfrm>
            <a:off x="9124687" y="352630"/>
            <a:ext cx="2093343" cy="646331"/>
          </a:xfrm>
          <a:prstGeom prst="rect">
            <a:avLst/>
          </a:prstGeom>
          <a:noFill/>
        </p:spPr>
        <p:txBody>
          <a:bodyPr wrap="square" rtlCol="0">
            <a:spAutoFit/>
          </a:bodyPr>
          <a:lstStyle/>
          <a:p>
            <a:r>
              <a:rPr lang="es-CO" dirty="0"/>
              <a:t>QUÉ me dan ??</a:t>
            </a:r>
          </a:p>
          <a:p>
            <a:r>
              <a:rPr lang="es-CO" dirty="0"/>
              <a:t>QUÉ necesito ??</a:t>
            </a:r>
          </a:p>
        </p:txBody>
      </p:sp>
      <p:sp>
        <p:nvSpPr>
          <p:cNvPr id="54" name="CuadroTexto 53"/>
          <p:cNvSpPr txBox="1"/>
          <p:nvPr/>
        </p:nvSpPr>
        <p:spPr>
          <a:xfrm>
            <a:off x="9124686" y="1391408"/>
            <a:ext cx="2093343" cy="646331"/>
          </a:xfrm>
          <a:prstGeom prst="rect">
            <a:avLst/>
          </a:prstGeom>
          <a:noFill/>
        </p:spPr>
        <p:txBody>
          <a:bodyPr wrap="square" rtlCol="0">
            <a:spAutoFit/>
          </a:bodyPr>
          <a:lstStyle/>
          <a:p>
            <a:r>
              <a:rPr lang="es-CO" dirty="0"/>
              <a:t>QUÉ tengo ??</a:t>
            </a:r>
          </a:p>
          <a:p>
            <a:r>
              <a:rPr lang="es-CO" dirty="0"/>
              <a:t>FÓRMULAS</a:t>
            </a:r>
          </a:p>
        </p:txBody>
      </p:sp>
      <p:sp>
        <p:nvSpPr>
          <p:cNvPr id="55" name="CuadroTexto 54"/>
          <p:cNvSpPr txBox="1"/>
          <p:nvPr/>
        </p:nvSpPr>
        <p:spPr>
          <a:xfrm>
            <a:off x="9111295" y="2342715"/>
            <a:ext cx="2093343" cy="646331"/>
          </a:xfrm>
          <a:prstGeom prst="rect">
            <a:avLst/>
          </a:prstGeom>
          <a:noFill/>
        </p:spPr>
        <p:txBody>
          <a:bodyPr wrap="square" rtlCol="0">
            <a:spAutoFit/>
          </a:bodyPr>
          <a:lstStyle/>
          <a:p>
            <a:r>
              <a:rPr lang="es-CO" dirty="0"/>
              <a:t>QUÉ me piden??</a:t>
            </a:r>
          </a:p>
          <a:p>
            <a:r>
              <a:rPr lang="es-CO" dirty="0"/>
              <a:t>QUÉ muestro ??</a:t>
            </a:r>
          </a:p>
        </p:txBody>
      </p:sp>
      <p:sp>
        <p:nvSpPr>
          <p:cNvPr id="56" name="CuadroTexto 55"/>
          <p:cNvSpPr txBox="1"/>
          <p:nvPr/>
        </p:nvSpPr>
        <p:spPr>
          <a:xfrm>
            <a:off x="7128455" y="5380915"/>
            <a:ext cx="4794837" cy="1200329"/>
          </a:xfrm>
          <a:prstGeom prst="rect">
            <a:avLst/>
          </a:prstGeom>
          <a:noFill/>
        </p:spPr>
        <p:txBody>
          <a:bodyPr wrap="square" rtlCol="0">
            <a:spAutoFit/>
          </a:bodyPr>
          <a:lstStyle/>
          <a:p>
            <a:r>
              <a:rPr lang="es-CO" b="1" dirty="0">
                <a:solidFill>
                  <a:schemeClr val="accent5">
                    <a:lumMod val="50000"/>
                  </a:schemeClr>
                </a:solidFill>
              </a:rPr>
              <a:t>Para todas las expresiones, se pueden agrupar entre paréntesis(se destruyen de adentro hacia afuera), las operaciones por prioridad; si es igual prioridad se resuelven de izquierda a derecha</a:t>
            </a:r>
          </a:p>
        </p:txBody>
      </p:sp>
      <p:sp>
        <p:nvSpPr>
          <p:cNvPr id="57" name="CuadroTexto 56"/>
          <p:cNvSpPr txBox="1"/>
          <p:nvPr/>
        </p:nvSpPr>
        <p:spPr>
          <a:xfrm>
            <a:off x="650911" y="4214826"/>
            <a:ext cx="2355778" cy="2308324"/>
          </a:xfrm>
          <a:prstGeom prst="rect">
            <a:avLst/>
          </a:prstGeom>
          <a:noFill/>
        </p:spPr>
        <p:txBody>
          <a:bodyPr wrap="square" rtlCol="0">
            <a:spAutoFit/>
          </a:bodyPr>
          <a:lstStyle/>
          <a:p>
            <a:pPr marL="342900" indent="-342900">
              <a:buAutoNum type="arabicPeriod"/>
            </a:pPr>
            <a:r>
              <a:rPr lang="es-CO" b="1" dirty="0">
                <a:solidFill>
                  <a:srgbClr val="FF0000"/>
                </a:solidFill>
              </a:rPr>
              <a:t>^ ** </a:t>
            </a:r>
            <a:r>
              <a:rPr lang="es-CO" dirty="0"/>
              <a:t>Potencias</a:t>
            </a:r>
          </a:p>
          <a:p>
            <a:pPr marL="342900" indent="-342900">
              <a:buAutoNum type="arabicPeriod"/>
            </a:pPr>
            <a:r>
              <a:rPr lang="es-CO" b="1" dirty="0">
                <a:solidFill>
                  <a:srgbClr val="FF0000"/>
                </a:solidFill>
              </a:rPr>
              <a:t>*</a:t>
            </a:r>
            <a:r>
              <a:rPr lang="es-CO" dirty="0"/>
              <a:t> Multiplicaciones </a:t>
            </a:r>
          </a:p>
          <a:p>
            <a:r>
              <a:rPr lang="es-CO" b="1" dirty="0">
                <a:solidFill>
                  <a:srgbClr val="FF0000"/>
                </a:solidFill>
              </a:rPr>
              <a:t>2.   /</a:t>
            </a:r>
            <a:r>
              <a:rPr lang="es-CO" dirty="0"/>
              <a:t> División , </a:t>
            </a:r>
          </a:p>
          <a:p>
            <a:r>
              <a:rPr lang="es-CO" b="1" dirty="0">
                <a:solidFill>
                  <a:srgbClr val="FF0000"/>
                </a:solidFill>
              </a:rPr>
              <a:t>2.  % </a:t>
            </a:r>
            <a:r>
              <a:rPr lang="es-CO" b="1" dirty="0" err="1">
                <a:solidFill>
                  <a:srgbClr val="FF0000"/>
                </a:solidFill>
              </a:rPr>
              <a:t>mod</a:t>
            </a:r>
            <a:r>
              <a:rPr lang="es-CO" dirty="0">
                <a:solidFill>
                  <a:srgbClr val="FF0000"/>
                </a:solidFill>
              </a:rPr>
              <a:t> </a:t>
            </a:r>
            <a:r>
              <a:rPr lang="es-CO" dirty="0"/>
              <a:t>Módulo</a:t>
            </a:r>
          </a:p>
          <a:p>
            <a:r>
              <a:rPr lang="es-CO" b="1" dirty="0">
                <a:solidFill>
                  <a:srgbClr val="FF0000"/>
                </a:solidFill>
              </a:rPr>
              <a:t>3.  +</a:t>
            </a:r>
            <a:r>
              <a:rPr lang="es-CO" dirty="0"/>
              <a:t> Sumas</a:t>
            </a:r>
          </a:p>
          <a:p>
            <a:r>
              <a:rPr lang="es-CO" b="1" dirty="0">
                <a:solidFill>
                  <a:srgbClr val="FF0000"/>
                </a:solidFill>
              </a:rPr>
              <a:t>3.  - </a:t>
            </a:r>
            <a:r>
              <a:rPr lang="es-CO" dirty="0"/>
              <a:t>Restas</a:t>
            </a:r>
          </a:p>
          <a:p>
            <a:pPr marL="342900" indent="-342900">
              <a:buAutoNum type="arabicPeriod"/>
            </a:pPr>
            <a:endParaRPr lang="es-CO" dirty="0"/>
          </a:p>
          <a:p>
            <a:r>
              <a:rPr lang="es-CO" b="1" dirty="0">
                <a:solidFill>
                  <a:srgbClr val="00B050"/>
                </a:solidFill>
              </a:rPr>
              <a:t>Resultado Numérico</a:t>
            </a:r>
          </a:p>
        </p:txBody>
      </p:sp>
      <p:sp>
        <p:nvSpPr>
          <p:cNvPr id="58" name="CuadroTexto 57"/>
          <p:cNvSpPr txBox="1"/>
          <p:nvPr/>
        </p:nvSpPr>
        <p:spPr>
          <a:xfrm>
            <a:off x="3900458" y="5011583"/>
            <a:ext cx="3476474" cy="1477328"/>
          </a:xfrm>
          <a:prstGeom prst="rect">
            <a:avLst/>
          </a:prstGeom>
          <a:noFill/>
        </p:spPr>
        <p:txBody>
          <a:bodyPr wrap="square" rtlCol="0">
            <a:spAutoFit/>
          </a:bodyPr>
          <a:lstStyle/>
          <a:p>
            <a:pPr marL="342900" indent="-342900">
              <a:buAutoNum type="arabicPeriod"/>
            </a:pPr>
            <a:r>
              <a:rPr lang="es-CO" b="1" dirty="0">
                <a:solidFill>
                  <a:srgbClr val="FF0000"/>
                </a:solidFill>
              </a:rPr>
              <a:t>&gt; &gt;= </a:t>
            </a:r>
            <a:r>
              <a:rPr lang="es-CO" dirty="0"/>
              <a:t>Mayor , Mayor Igual</a:t>
            </a:r>
          </a:p>
          <a:p>
            <a:r>
              <a:rPr lang="es-CO" b="1" dirty="0">
                <a:solidFill>
                  <a:srgbClr val="FF0000"/>
                </a:solidFill>
              </a:rPr>
              <a:t>1.  &lt; &lt;= </a:t>
            </a:r>
            <a:r>
              <a:rPr lang="es-CO" dirty="0"/>
              <a:t>Menor, Menor Igual </a:t>
            </a:r>
          </a:p>
          <a:p>
            <a:r>
              <a:rPr lang="es-CO" b="1" dirty="0">
                <a:solidFill>
                  <a:srgbClr val="FF0000"/>
                </a:solidFill>
              </a:rPr>
              <a:t>1.  &lt;&gt;</a:t>
            </a:r>
            <a:r>
              <a:rPr lang="es-CO" dirty="0"/>
              <a:t> Diferente (</a:t>
            </a:r>
            <a:r>
              <a:rPr lang="es-CO" b="1" dirty="0">
                <a:solidFill>
                  <a:srgbClr val="FF0000"/>
                </a:solidFill>
              </a:rPr>
              <a:t>!=</a:t>
            </a:r>
            <a:r>
              <a:rPr lang="es-CO" dirty="0"/>
              <a:t>)</a:t>
            </a:r>
          </a:p>
          <a:p>
            <a:r>
              <a:rPr lang="es-CO" b="1" dirty="0">
                <a:solidFill>
                  <a:srgbClr val="FF0000"/>
                </a:solidFill>
              </a:rPr>
              <a:t>1.  = </a:t>
            </a:r>
            <a:r>
              <a:rPr lang="es-CO" dirty="0"/>
              <a:t>Igual           (</a:t>
            </a:r>
            <a:r>
              <a:rPr lang="es-CO" b="1" dirty="0">
                <a:solidFill>
                  <a:srgbClr val="FF0000"/>
                </a:solidFill>
              </a:rPr>
              <a:t>==</a:t>
            </a:r>
            <a:r>
              <a:rPr lang="es-CO" dirty="0"/>
              <a:t>)</a:t>
            </a:r>
          </a:p>
          <a:p>
            <a:r>
              <a:rPr lang="es-CO" b="1" dirty="0">
                <a:solidFill>
                  <a:srgbClr val="00B050"/>
                </a:solidFill>
              </a:rPr>
              <a:t>Resultado Booleano (V o F) (</a:t>
            </a:r>
            <a:r>
              <a:rPr lang="es-CO" b="1" dirty="0">
                <a:solidFill>
                  <a:srgbClr val="FF0000"/>
                </a:solidFill>
              </a:rPr>
              <a:t>0 o 1</a:t>
            </a:r>
            <a:r>
              <a:rPr lang="es-CO" b="1" dirty="0">
                <a:solidFill>
                  <a:srgbClr val="00B050"/>
                </a:solidFill>
              </a:rPr>
              <a:t>)</a:t>
            </a:r>
          </a:p>
        </p:txBody>
      </p:sp>
      <p:sp>
        <p:nvSpPr>
          <p:cNvPr id="59" name="CuadroTexto 58"/>
          <p:cNvSpPr txBox="1"/>
          <p:nvPr/>
        </p:nvSpPr>
        <p:spPr>
          <a:xfrm>
            <a:off x="7128455" y="4308777"/>
            <a:ext cx="3476474" cy="1200329"/>
          </a:xfrm>
          <a:prstGeom prst="rect">
            <a:avLst/>
          </a:prstGeom>
          <a:noFill/>
        </p:spPr>
        <p:txBody>
          <a:bodyPr wrap="square" rtlCol="0">
            <a:spAutoFit/>
          </a:bodyPr>
          <a:lstStyle/>
          <a:p>
            <a:pPr marL="342900" indent="-342900">
              <a:buAutoNum type="arabicPeriod"/>
            </a:pPr>
            <a:r>
              <a:rPr lang="es-CO" b="1" dirty="0">
                <a:solidFill>
                  <a:srgbClr val="FF0000"/>
                </a:solidFill>
              </a:rPr>
              <a:t>AND </a:t>
            </a:r>
            <a:r>
              <a:rPr lang="es-CO" dirty="0"/>
              <a:t>Conjunción </a:t>
            </a:r>
            <a:r>
              <a:rPr lang="es-CO" b="1" dirty="0">
                <a:solidFill>
                  <a:srgbClr val="FF0000"/>
                </a:solidFill>
              </a:rPr>
              <a:t>&amp;&amp;</a:t>
            </a:r>
          </a:p>
          <a:p>
            <a:r>
              <a:rPr lang="es-CO" b="1" dirty="0">
                <a:solidFill>
                  <a:srgbClr val="FF0000"/>
                </a:solidFill>
              </a:rPr>
              <a:t>1.   </a:t>
            </a:r>
            <a:r>
              <a:rPr lang="es-CO" b="1">
                <a:solidFill>
                  <a:srgbClr val="FF0000"/>
                </a:solidFill>
              </a:rPr>
              <a:t>OR </a:t>
            </a:r>
            <a:r>
              <a:rPr lang="es-CO"/>
              <a:t>disyunción  </a:t>
            </a:r>
            <a:r>
              <a:rPr lang="es-CO" b="1" dirty="0">
                <a:solidFill>
                  <a:srgbClr val="FF0000"/>
                </a:solidFill>
              </a:rPr>
              <a:t>||</a:t>
            </a:r>
            <a:r>
              <a:rPr lang="es-CO" dirty="0"/>
              <a:t> </a:t>
            </a:r>
          </a:p>
          <a:p>
            <a:r>
              <a:rPr lang="es-CO" b="1" dirty="0">
                <a:solidFill>
                  <a:srgbClr val="FF0000"/>
                </a:solidFill>
              </a:rPr>
              <a:t>2.   NOT</a:t>
            </a:r>
            <a:r>
              <a:rPr lang="es-CO" dirty="0"/>
              <a:t> Negación     </a:t>
            </a:r>
            <a:r>
              <a:rPr lang="es-CO" b="1" dirty="0">
                <a:solidFill>
                  <a:srgbClr val="FF0000"/>
                </a:solidFill>
              </a:rPr>
              <a:t>!</a:t>
            </a:r>
            <a:endParaRPr lang="es-CO" dirty="0"/>
          </a:p>
          <a:p>
            <a:r>
              <a:rPr lang="es-CO" b="1" dirty="0">
                <a:solidFill>
                  <a:srgbClr val="00B050"/>
                </a:solidFill>
              </a:rPr>
              <a:t>Resultado Booleano (V o F) (</a:t>
            </a:r>
            <a:r>
              <a:rPr lang="es-CO" b="1" dirty="0">
                <a:solidFill>
                  <a:srgbClr val="FF0000"/>
                </a:solidFill>
              </a:rPr>
              <a:t>0 o 1</a:t>
            </a:r>
            <a:r>
              <a:rPr lang="es-CO" b="1" dirty="0">
                <a:solidFill>
                  <a:srgbClr val="00B050"/>
                </a:solidFill>
              </a:rPr>
              <a:t>) </a:t>
            </a:r>
          </a:p>
        </p:txBody>
      </p:sp>
      <p:sp>
        <p:nvSpPr>
          <p:cNvPr id="60" name="Flecha izquierda y derecha 59"/>
          <p:cNvSpPr/>
          <p:nvPr/>
        </p:nvSpPr>
        <p:spPr>
          <a:xfrm>
            <a:off x="2895600" y="3840241"/>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Flecha izquierda y derecha 60"/>
          <p:cNvSpPr/>
          <p:nvPr/>
        </p:nvSpPr>
        <p:spPr>
          <a:xfrm>
            <a:off x="6653556" y="3811254"/>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arriba y abajo 61"/>
          <p:cNvSpPr/>
          <p:nvPr/>
        </p:nvSpPr>
        <p:spPr>
          <a:xfrm>
            <a:off x="4961041" y="4272460"/>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CuadroTexto 62"/>
          <p:cNvSpPr txBox="1"/>
          <p:nvPr/>
        </p:nvSpPr>
        <p:spPr>
          <a:xfrm>
            <a:off x="646114" y="2949262"/>
            <a:ext cx="2903167" cy="646331"/>
          </a:xfrm>
          <a:prstGeom prst="rect">
            <a:avLst/>
          </a:prstGeom>
          <a:noFill/>
        </p:spPr>
        <p:txBody>
          <a:bodyPr wrap="none" rtlCol="0">
            <a:spAutoFit/>
          </a:bodyPr>
          <a:lstStyle/>
          <a:p>
            <a:r>
              <a:rPr lang="es-CO" b="1" dirty="0">
                <a:solidFill>
                  <a:srgbClr val="00B050"/>
                </a:solidFill>
              </a:rPr>
              <a:t>TIPO DE DATOS </a:t>
            </a:r>
          </a:p>
          <a:p>
            <a:r>
              <a:rPr lang="es-CO" b="1" dirty="0">
                <a:solidFill>
                  <a:schemeClr val="tx1">
                    <a:lumMod val="95000"/>
                    <a:lumOff val="5000"/>
                  </a:schemeClr>
                </a:solidFill>
              </a:rPr>
              <a:t>Rango de valores permitidos</a:t>
            </a:r>
            <a:endParaRPr lang="es-CO" b="1" dirty="0">
              <a:solidFill>
                <a:schemeClr val="accent5">
                  <a:lumMod val="50000"/>
                </a:schemeClr>
              </a:solidFill>
            </a:endParaRPr>
          </a:p>
        </p:txBody>
      </p:sp>
      <p:sp>
        <p:nvSpPr>
          <p:cNvPr id="64" name="CuadroTexto 63"/>
          <p:cNvSpPr txBox="1"/>
          <p:nvPr/>
        </p:nvSpPr>
        <p:spPr>
          <a:xfrm>
            <a:off x="650911" y="2377854"/>
            <a:ext cx="3506601" cy="646331"/>
          </a:xfrm>
          <a:prstGeom prst="rect">
            <a:avLst/>
          </a:prstGeom>
          <a:noFill/>
        </p:spPr>
        <p:txBody>
          <a:bodyPr wrap="none" rtlCol="0">
            <a:spAutoFit/>
          </a:bodyPr>
          <a:lstStyle/>
          <a:p>
            <a:r>
              <a:rPr lang="es-CO" b="1" dirty="0">
                <a:solidFill>
                  <a:srgbClr val="00B050"/>
                </a:solidFill>
              </a:rPr>
              <a:t>VARIABLES</a:t>
            </a:r>
            <a:r>
              <a:rPr lang="es-CO" b="1" dirty="0">
                <a:solidFill>
                  <a:schemeClr val="accent5">
                    <a:lumMod val="50000"/>
                  </a:schemeClr>
                </a:solidFill>
              </a:rPr>
              <a:t> </a:t>
            </a:r>
            <a:r>
              <a:rPr lang="es-CO" b="1" dirty="0">
                <a:solidFill>
                  <a:schemeClr val="tx1">
                    <a:lumMod val="95000"/>
                    <a:lumOff val="5000"/>
                  </a:schemeClr>
                </a:solidFill>
              </a:rPr>
              <a:t>Dirección de Memoria, </a:t>
            </a:r>
          </a:p>
          <a:p>
            <a:r>
              <a:rPr lang="es-CO" b="1" dirty="0">
                <a:solidFill>
                  <a:schemeClr val="tx1">
                    <a:lumMod val="95000"/>
                    <a:lumOff val="5000"/>
                  </a:schemeClr>
                </a:solidFill>
              </a:rPr>
              <a:t>Espacio de almacenamiento</a:t>
            </a:r>
            <a:endParaRPr lang="es-CO" b="1" dirty="0">
              <a:solidFill>
                <a:schemeClr val="accent5">
                  <a:lumMod val="50000"/>
                </a:schemeClr>
              </a:solidFill>
            </a:endParaRPr>
          </a:p>
        </p:txBody>
      </p:sp>
      <p:sp>
        <p:nvSpPr>
          <p:cNvPr id="65" name="Flecha curvada hacia abajo 64"/>
          <p:cNvSpPr/>
          <p:nvPr/>
        </p:nvSpPr>
        <p:spPr>
          <a:xfrm>
            <a:off x="2833353" y="2091417"/>
            <a:ext cx="1594469" cy="381784"/>
          </a:xfrm>
          <a:prstGeom prst="curvedDownArrow">
            <a:avLst>
              <a:gd name="adj1" fmla="val 26368"/>
              <a:gd name="adj2" fmla="val 50000"/>
              <a:gd name="adj3" fmla="val 43309"/>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6" name="Flecha curvada hacia abajo 65"/>
          <p:cNvSpPr/>
          <p:nvPr/>
        </p:nvSpPr>
        <p:spPr>
          <a:xfrm rot="653765">
            <a:off x="2754084" y="232761"/>
            <a:ext cx="1656036" cy="717326"/>
          </a:xfrm>
          <a:prstGeom prst="curvedDownArrow">
            <a:avLst>
              <a:gd name="adj1" fmla="val 25000"/>
              <a:gd name="adj2" fmla="val 50000"/>
              <a:gd name="adj3" fmla="val 2425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7" name="Cerrar llave 66"/>
          <p:cNvSpPr/>
          <p:nvPr/>
        </p:nvSpPr>
        <p:spPr>
          <a:xfrm>
            <a:off x="2235658" y="1563510"/>
            <a:ext cx="326777" cy="80165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b="1" dirty="0">
              <a:solidFill>
                <a:srgbClr val="FF0000"/>
              </a:solidFill>
            </a:endParaRPr>
          </a:p>
        </p:txBody>
      </p:sp>
      <p:pic>
        <p:nvPicPr>
          <p:cNvPr id="68" name="Imagen 67">
            <a:extLst>
              <a:ext uri="{FF2B5EF4-FFF2-40B4-BE49-F238E27FC236}">
                <a16:creationId xmlns:a16="http://schemas.microsoft.com/office/drawing/2014/main" xmlns="" id="{66695C5A-80AE-4722-A748-C6714D173D5C}"/>
              </a:ext>
            </a:extLst>
          </p:cNvPr>
          <p:cNvPicPr>
            <a:picLocks noChangeAspect="1"/>
          </p:cNvPicPr>
          <p:nvPr/>
        </p:nvPicPr>
        <p:blipFill>
          <a:blip r:embed="rId2"/>
          <a:stretch>
            <a:fillRect/>
          </a:stretch>
        </p:blipFill>
        <p:spPr>
          <a:xfrm>
            <a:off x="4586005" y="1132282"/>
            <a:ext cx="1266825" cy="476250"/>
          </a:xfrm>
          <a:prstGeom prst="rect">
            <a:avLst/>
          </a:prstGeom>
        </p:spPr>
      </p:pic>
      <p:pic>
        <p:nvPicPr>
          <p:cNvPr id="69" name="Imagen 68">
            <a:extLst>
              <a:ext uri="{FF2B5EF4-FFF2-40B4-BE49-F238E27FC236}">
                <a16:creationId xmlns:a16="http://schemas.microsoft.com/office/drawing/2014/main" xmlns="" id="{1C0492D5-9EA5-41F9-9948-A484A221B6D8}"/>
              </a:ext>
            </a:extLst>
          </p:cNvPr>
          <p:cNvPicPr>
            <a:picLocks noChangeAspect="1"/>
          </p:cNvPicPr>
          <p:nvPr/>
        </p:nvPicPr>
        <p:blipFill>
          <a:blip r:embed="rId3"/>
          <a:stretch>
            <a:fillRect/>
          </a:stretch>
        </p:blipFill>
        <p:spPr>
          <a:xfrm>
            <a:off x="3928755" y="3028387"/>
            <a:ext cx="485775" cy="447675"/>
          </a:xfrm>
          <a:prstGeom prst="rect">
            <a:avLst/>
          </a:prstGeom>
        </p:spPr>
      </p:pic>
      <p:pic>
        <p:nvPicPr>
          <p:cNvPr id="70" name="Imagen 69">
            <a:extLst>
              <a:ext uri="{FF2B5EF4-FFF2-40B4-BE49-F238E27FC236}">
                <a16:creationId xmlns:a16="http://schemas.microsoft.com/office/drawing/2014/main" xmlns="" id="{B622C61F-CD69-43B2-A6E0-2F5EC167243D}"/>
              </a:ext>
            </a:extLst>
          </p:cNvPr>
          <p:cNvPicPr>
            <a:picLocks noChangeAspect="1"/>
          </p:cNvPicPr>
          <p:nvPr/>
        </p:nvPicPr>
        <p:blipFill>
          <a:blip r:embed="rId4"/>
          <a:stretch>
            <a:fillRect/>
          </a:stretch>
        </p:blipFill>
        <p:spPr>
          <a:xfrm>
            <a:off x="7025359" y="38698"/>
            <a:ext cx="1685925" cy="523875"/>
          </a:xfrm>
          <a:prstGeom prst="rect">
            <a:avLst/>
          </a:prstGeom>
        </p:spPr>
      </p:pic>
      <p:pic>
        <p:nvPicPr>
          <p:cNvPr id="71" name="Imagen 70">
            <a:extLst>
              <a:ext uri="{FF2B5EF4-FFF2-40B4-BE49-F238E27FC236}">
                <a16:creationId xmlns:a16="http://schemas.microsoft.com/office/drawing/2014/main" xmlns="" id="{7B6C8C6C-A713-40C7-A8C8-05A454E5EE56}"/>
              </a:ext>
            </a:extLst>
          </p:cNvPr>
          <p:cNvPicPr>
            <a:picLocks noChangeAspect="1"/>
          </p:cNvPicPr>
          <p:nvPr/>
        </p:nvPicPr>
        <p:blipFill>
          <a:blip r:embed="rId5"/>
          <a:stretch>
            <a:fillRect/>
          </a:stretch>
        </p:blipFill>
        <p:spPr>
          <a:xfrm>
            <a:off x="7115577" y="2765546"/>
            <a:ext cx="714375" cy="523875"/>
          </a:xfrm>
          <a:prstGeom prst="rect">
            <a:avLst/>
          </a:prstGeom>
        </p:spPr>
      </p:pic>
      <p:pic>
        <p:nvPicPr>
          <p:cNvPr id="72" name="Imagen 71">
            <a:extLst>
              <a:ext uri="{FF2B5EF4-FFF2-40B4-BE49-F238E27FC236}">
                <a16:creationId xmlns:a16="http://schemas.microsoft.com/office/drawing/2014/main" xmlns="" id="{EB576E89-B5D3-4105-9A80-2C5189BF3313}"/>
              </a:ext>
            </a:extLst>
          </p:cNvPr>
          <p:cNvPicPr>
            <a:picLocks noChangeAspect="1"/>
          </p:cNvPicPr>
          <p:nvPr/>
        </p:nvPicPr>
        <p:blipFill>
          <a:blip r:embed="rId3"/>
          <a:stretch>
            <a:fillRect/>
          </a:stretch>
        </p:blipFill>
        <p:spPr>
          <a:xfrm>
            <a:off x="7558224" y="1484692"/>
            <a:ext cx="485775" cy="447675"/>
          </a:xfrm>
          <a:prstGeom prst="rect">
            <a:avLst/>
          </a:prstGeom>
        </p:spPr>
      </p:pic>
      <p:pic>
        <p:nvPicPr>
          <p:cNvPr id="3" name="Imagen 2"/>
          <p:cNvPicPr>
            <a:picLocks noChangeAspect="1"/>
          </p:cNvPicPr>
          <p:nvPr/>
        </p:nvPicPr>
        <p:blipFill>
          <a:blip r:embed="rId6"/>
          <a:stretch>
            <a:fillRect/>
          </a:stretch>
        </p:blipFill>
        <p:spPr>
          <a:xfrm>
            <a:off x="10291856" y="3168833"/>
            <a:ext cx="1532186" cy="1729181"/>
          </a:xfrm>
          <a:prstGeom prst="rect">
            <a:avLst/>
          </a:prstGeom>
        </p:spPr>
      </p:pic>
      <p:sp>
        <p:nvSpPr>
          <p:cNvPr id="73" name="CuadroTexto 72"/>
          <p:cNvSpPr txBox="1"/>
          <p:nvPr/>
        </p:nvSpPr>
        <p:spPr>
          <a:xfrm rot="18902352">
            <a:off x="10294896" y="628386"/>
            <a:ext cx="1920719" cy="461665"/>
          </a:xfrm>
          <a:prstGeom prst="rect">
            <a:avLst/>
          </a:prstGeom>
          <a:noFill/>
        </p:spPr>
        <p:txBody>
          <a:bodyPr wrap="none" rtlCol="0">
            <a:spAutoFit/>
          </a:bodyPr>
          <a:lstStyle/>
          <a:p>
            <a:r>
              <a:rPr lang="es-CO" sz="2400" dirty="0" smtClean="0">
                <a:solidFill>
                  <a:srgbClr val="00B050"/>
                </a:solidFill>
              </a:rPr>
              <a:t>Condicionales</a:t>
            </a:r>
            <a:endParaRPr lang="es-CO" sz="2400" dirty="0">
              <a:solidFill>
                <a:srgbClr val="00B050"/>
              </a:solidFill>
            </a:endParaRPr>
          </a:p>
        </p:txBody>
      </p:sp>
      <p:sp>
        <p:nvSpPr>
          <p:cNvPr id="74" name="CuadroTexto 73"/>
          <p:cNvSpPr txBox="1"/>
          <p:nvPr/>
        </p:nvSpPr>
        <p:spPr>
          <a:xfrm rot="18902352">
            <a:off x="10529686" y="1421495"/>
            <a:ext cx="1936749" cy="461665"/>
          </a:xfrm>
          <a:prstGeom prst="rect">
            <a:avLst/>
          </a:prstGeom>
          <a:noFill/>
        </p:spPr>
        <p:txBody>
          <a:bodyPr wrap="none" rtlCol="0">
            <a:spAutoFit/>
          </a:bodyPr>
          <a:lstStyle/>
          <a:p>
            <a:r>
              <a:rPr lang="es-CO" sz="2400" dirty="0" smtClean="0">
                <a:solidFill>
                  <a:srgbClr val="00B050"/>
                </a:solidFill>
              </a:rPr>
              <a:t>Bucles - Ciclos</a:t>
            </a:r>
            <a:endParaRPr lang="es-CO" sz="2400" dirty="0">
              <a:solidFill>
                <a:srgbClr val="00B050"/>
              </a:solidFill>
            </a:endParaRPr>
          </a:p>
        </p:txBody>
      </p:sp>
      <p:sp>
        <p:nvSpPr>
          <p:cNvPr id="75" name="CuadroTexto 74"/>
          <p:cNvSpPr txBox="1"/>
          <p:nvPr/>
        </p:nvSpPr>
        <p:spPr>
          <a:xfrm rot="20497273">
            <a:off x="9255723" y="2928221"/>
            <a:ext cx="2800895" cy="461665"/>
          </a:xfrm>
          <a:prstGeom prst="rect">
            <a:avLst/>
          </a:prstGeom>
          <a:solidFill>
            <a:srgbClr val="FFC000"/>
          </a:solidFill>
        </p:spPr>
        <p:txBody>
          <a:bodyPr wrap="none" rtlCol="0">
            <a:spAutoFit/>
          </a:bodyPr>
          <a:lstStyle/>
          <a:p>
            <a:r>
              <a:rPr lang="es-CO" sz="2400" dirty="0" smtClean="0">
                <a:solidFill>
                  <a:srgbClr val="00B050"/>
                </a:solidFill>
              </a:rPr>
              <a:t>Funciones - Métodos</a:t>
            </a:r>
            <a:endParaRPr lang="es-CO" sz="2400" dirty="0">
              <a:solidFill>
                <a:srgbClr val="00B050"/>
              </a:solidFill>
            </a:endParaRPr>
          </a:p>
        </p:txBody>
      </p:sp>
    </p:spTree>
    <p:extLst>
      <p:ext uri="{BB962C8B-B14F-4D97-AF65-F5344CB8AC3E}">
        <p14:creationId xmlns:p14="http://schemas.microsoft.com/office/powerpoint/2010/main" val="392462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3" grpId="0" animBg="1"/>
      <p:bldP spid="44" grpId="0" animBg="1"/>
      <p:bldP spid="45" grpId="0"/>
      <p:bldP spid="46" grpId="0"/>
      <p:bldP spid="47" grpId="0"/>
      <p:bldP spid="48" grpId="0" animBg="1"/>
      <p:bldP spid="49" grpId="0" animBg="1"/>
      <p:bldP spid="50" grpId="0"/>
      <p:bldP spid="51" grpId="0"/>
      <p:bldP spid="52" grpId="0"/>
      <p:bldP spid="53" grpId="0"/>
      <p:bldP spid="54" grpId="0"/>
      <p:bldP spid="55" grpId="0"/>
      <p:bldP spid="56" grpId="0"/>
      <p:bldP spid="57" grpId="0"/>
      <p:bldP spid="58" grpId="0"/>
      <p:bldP spid="59" grpId="0"/>
      <p:bldP spid="60" grpId="0" animBg="1"/>
      <p:bldP spid="61" grpId="0" animBg="1"/>
      <p:bldP spid="62" grpId="0" animBg="1"/>
      <p:bldP spid="63" grpId="0"/>
      <p:bldP spid="64" grpId="0"/>
      <p:bldP spid="65" grpId="0" animBg="1"/>
      <p:bldP spid="66"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5469109" y="1365933"/>
            <a:ext cx="6722891" cy="28604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latin typeface="+mn-lt"/>
              </a:rPr>
              <a:t>Fundamentos de Programación</a:t>
            </a:r>
          </a:p>
        </p:txBody>
      </p:sp>
      <p:sp>
        <p:nvSpPr>
          <p:cNvPr id="5" name="Rectángulo 4"/>
          <p:cNvSpPr/>
          <p:nvPr/>
        </p:nvSpPr>
        <p:spPr>
          <a:xfrm>
            <a:off x="434898" y="1883222"/>
            <a:ext cx="3512634" cy="4125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1338146" y="1561171"/>
            <a:ext cx="1443729" cy="400110"/>
          </a:xfrm>
          <a:prstGeom prst="rect">
            <a:avLst/>
          </a:prstGeom>
          <a:noFill/>
        </p:spPr>
        <p:txBody>
          <a:bodyPr wrap="none" rtlCol="0">
            <a:spAutoFit/>
          </a:bodyPr>
          <a:lstStyle/>
          <a:p>
            <a:r>
              <a:rPr lang="es-CO" sz="2000" dirty="0" smtClean="0">
                <a:solidFill>
                  <a:srgbClr val="FF0000"/>
                </a:solidFill>
              </a:rPr>
              <a:t>PROGRAMA</a:t>
            </a:r>
            <a:endParaRPr lang="es-CO" sz="2000" dirty="0">
              <a:solidFill>
                <a:srgbClr val="FF0000"/>
              </a:solidFill>
            </a:endParaRPr>
          </a:p>
        </p:txBody>
      </p:sp>
      <p:sp>
        <p:nvSpPr>
          <p:cNvPr id="8" name="Rectángulo 7"/>
          <p:cNvSpPr/>
          <p:nvPr/>
        </p:nvSpPr>
        <p:spPr>
          <a:xfrm>
            <a:off x="769434" y="2219093"/>
            <a:ext cx="2765503" cy="6133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791737" y="3111209"/>
            <a:ext cx="2743200" cy="75828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769433" y="5011129"/>
            <a:ext cx="2765503" cy="7582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p:cNvSpPr txBox="1"/>
          <p:nvPr/>
        </p:nvSpPr>
        <p:spPr>
          <a:xfrm>
            <a:off x="4059043" y="3669437"/>
            <a:ext cx="1410066" cy="400110"/>
          </a:xfrm>
          <a:prstGeom prst="rect">
            <a:avLst/>
          </a:prstGeom>
          <a:noFill/>
        </p:spPr>
        <p:txBody>
          <a:bodyPr wrap="none" rtlCol="0">
            <a:spAutoFit/>
          </a:bodyPr>
          <a:lstStyle/>
          <a:p>
            <a:r>
              <a:rPr lang="es-CO" sz="2000" dirty="0" smtClean="0">
                <a:solidFill>
                  <a:srgbClr val="FF0000"/>
                </a:solidFill>
              </a:rPr>
              <a:t>FUNCIONES</a:t>
            </a:r>
            <a:endParaRPr lang="es-CO" sz="2000" dirty="0">
              <a:solidFill>
                <a:srgbClr val="FF0000"/>
              </a:solidFill>
            </a:endParaRPr>
          </a:p>
        </p:txBody>
      </p:sp>
      <p:cxnSp>
        <p:nvCxnSpPr>
          <p:cNvPr id="13" name="Conector recto de flecha 12"/>
          <p:cNvCxnSpPr/>
          <p:nvPr/>
        </p:nvCxnSpPr>
        <p:spPr>
          <a:xfrm>
            <a:off x="3534417" y="2563502"/>
            <a:ext cx="925551" cy="9645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3540512" y="4069547"/>
            <a:ext cx="838635" cy="12403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3531219" y="3549339"/>
            <a:ext cx="650488" cy="320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5279404" y="4927588"/>
            <a:ext cx="5357044" cy="400110"/>
          </a:xfrm>
          <a:prstGeom prst="rect">
            <a:avLst/>
          </a:prstGeom>
          <a:noFill/>
        </p:spPr>
        <p:txBody>
          <a:bodyPr wrap="none" rtlCol="0">
            <a:spAutoFit/>
          </a:bodyPr>
          <a:lstStyle/>
          <a:p>
            <a:r>
              <a:rPr lang="es-CO" sz="2000" b="1" dirty="0" smtClean="0"/>
              <a:t>variable</a:t>
            </a:r>
            <a:r>
              <a:rPr lang="es-CO" sz="2000" b="1" dirty="0" smtClean="0">
                <a:solidFill>
                  <a:srgbClr val="002060"/>
                </a:solidFill>
              </a:rPr>
              <a:t> = </a:t>
            </a:r>
            <a:r>
              <a:rPr lang="es-CO" sz="2000" b="1" dirty="0" err="1" smtClean="0">
                <a:solidFill>
                  <a:srgbClr val="002060"/>
                </a:solidFill>
              </a:rPr>
              <a:t>my_Funcion</a:t>
            </a:r>
            <a:r>
              <a:rPr lang="es-CO" sz="2000" b="1" dirty="0" smtClean="0">
                <a:solidFill>
                  <a:srgbClr val="002060"/>
                </a:solidFill>
              </a:rPr>
              <a:t> ( </a:t>
            </a:r>
            <a:r>
              <a:rPr lang="es-CO" sz="2000" b="1" dirty="0" smtClean="0"/>
              <a:t>valor1, valor2, variable</a:t>
            </a:r>
            <a:r>
              <a:rPr lang="es-CO" sz="2000" b="1" dirty="0" smtClean="0">
                <a:solidFill>
                  <a:srgbClr val="002060"/>
                </a:solidFill>
              </a:rPr>
              <a:t>);</a:t>
            </a:r>
            <a:endParaRPr lang="es-CO" sz="2000" b="1" dirty="0">
              <a:solidFill>
                <a:srgbClr val="002060"/>
              </a:solidFill>
            </a:endParaRPr>
          </a:p>
        </p:txBody>
      </p:sp>
      <p:sp>
        <p:nvSpPr>
          <p:cNvPr id="40" name="CuadroTexto 39"/>
          <p:cNvSpPr txBox="1"/>
          <p:nvPr/>
        </p:nvSpPr>
        <p:spPr>
          <a:xfrm>
            <a:off x="3949108" y="5430720"/>
            <a:ext cx="1362874" cy="400110"/>
          </a:xfrm>
          <a:prstGeom prst="rect">
            <a:avLst/>
          </a:prstGeom>
          <a:noFill/>
        </p:spPr>
        <p:txBody>
          <a:bodyPr wrap="none" rtlCol="0">
            <a:spAutoFit/>
          </a:bodyPr>
          <a:lstStyle/>
          <a:p>
            <a:r>
              <a:rPr lang="es-CO" sz="2000" dirty="0" smtClean="0">
                <a:solidFill>
                  <a:srgbClr val="FF0000"/>
                </a:solidFill>
              </a:rPr>
              <a:t>LLAMADOS</a:t>
            </a:r>
            <a:endParaRPr lang="es-CO" sz="2000" dirty="0">
              <a:solidFill>
                <a:srgbClr val="FF0000"/>
              </a:solidFill>
            </a:endParaRPr>
          </a:p>
        </p:txBody>
      </p:sp>
      <p:sp>
        <p:nvSpPr>
          <p:cNvPr id="43" name="CuadroTexto 42"/>
          <p:cNvSpPr txBox="1"/>
          <p:nvPr/>
        </p:nvSpPr>
        <p:spPr>
          <a:xfrm>
            <a:off x="9441208" y="4430497"/>
            <a:ext cx="1244251" cy="400110"/>
          </a:xfrm>
          <a:prstGeom prst="rect">
            <a:avLst/>
          </a:prstGeom>
          <a:noFill/>
        </p:spPr>
        <p:txBody>
          <a:bodyPr wrap="none" rtlCol="0">
            <a:spAutoFit/>
          </a:bodyPr>
          <a:lstStyle/>
          <a:p>
            <a:r>
              <a:rPr lang="es-CO" sz="2000" dirty="0" smtClean="0">
                <a:solidFill>
                  <a:srgbClr val="FF0000"/>
                </a:solidFill>
              </a:rPr>
              <a:t>LLAMADO</a:t>
            </a:r>
            <a:endParaRPr lang="es-CO" sz="2000" dirty="0">
              <a:solidFill>
                <a:srgbClr val="FF0000"/>
              </a:solidFill>
            </a:endParaRPr>
          </a:p>
        </p:txBody>
      </p:sp>
      <p:sp>
        <p:nvSpPr>
          <p:cNvPr id="45" name="CuadroTexto 44"/>
          <p:cNvSpPr txBox="1"/>
          <p:nvPr/>
        </p:nvSpPr>
        <p:spPr>
          <a:xfrm>
            <a:off x="7824281" y="6261254"/>
            <a:ext cx="1244251" cy="400110"/>
          </a:xfrm>
          <a:prstGeom prst="rect">
            <a:avLst/>
          </a:prstGeom>
          <a:noFill/>
        </p:spPr>
        <p:txBody>
          <a:bodyPr wrap="none" rtlCol="0">
            <a:spAutoFit/>
          </a:bodyPr>
          <a:lstStyle/>
          <a:p>
            <a:r>
              <a:rPr lang="es-CO" sz="2000" dirty="0" smtClean="0">
                <a:solidFill>
                  <a:srgbClr val="FF0000"/>
                </a:solidFill>
              </a:rPr>
              <a:t>LLAMADO</a:t>
            </a:r>
            <a:endParaRPr lang="es-CO" sz="2000" dirty="0">
              <a:solidFill>
                <a:srgbClr val="FF0000"/>
              </a:solidFill>
            </a:endParaRPr>
          </a:p>
        </p:txBody>
      </p:sp>
      <p:sp>
        <p:nvSpPr>
          <p:cNvPr id="54" name="CuadroTexto 53"/>
          <p:cNvSpPr txBox="1"/>
          <p:nvPr/>
        </p:nvSpPr>
        <p:spPr>
          <a:xfrm>
            <a:off x="6503506" y="1006195"/>
            <a:ext cx="4654095" cy="400110"/>
          </a:xfrm>
          <a:prstGeom prst="rect">
            <a:avLst/>
          </a:prstGeom>
          <a:noFill/>
        </p:spPr>
        <p:txBody>
          <a:bodyPr wrap="none" rtlCol="0">
            <a:spAutoFit/>
          </a:bodyPr>
          <a:lstStyle/>
          <a:p>
            <a:r>
              <a:rPr lang="es-CO" sz="2000" dirty="0" smtClean="0">
                <a:solidFill>
                  <a:srgbClr val="FF0000"/>
                </a:solidFill>
              </a:rPr>
              <a:t>CUERPO DE LA FUNCION – ESTRUCTURA { }</a:t>
            </a:r>
            <a:endParaRPr lang="es-CO" sz="2000" dirty="0">
              <a:solidFill>
                <a:srgbClr val="FF0000"/>
              </a:solidFill>
            </a:endParaRPr>
          </a:p>
        </p:txBody>
      </p:sp>
      <p:sp>
        <p:nvSpPr>
          <p:cNvPr id="18" name="Rectángulo 17"/>
          <p:cNvSpPr/>
          <p:nvPr/>
        </p:nvSpPr>
        <p:spPr>
          <a:xfrm>
            <a:off x="5279404" y="4559214"/>
            <a:ext cx="2135328" cy="369332"/>
          </a:xfrm>
          <a:prstGeom prst="rect">
            <a:avLst/>
          </a:prstGeom>
        </p:spPr>
        <p:txBody>
          <a:bodyPr wrap="none">
            <a:spAutoFit/>
          </a:bodyPr>
          <a:lstStyle/>
          <a:p>
            <a:r>
              <a:rPr lang="es-CO" b="1" dirty="0" smtClean="0">
                <a:solidFill>
                  <a:srgbClr val="002060"/>
                </a:solidFill>
              </a:rPr>
              <a:t>// </a:t>
            </a:r>
            <a:r>
              <a:rPr lang="es-CO" b="1" dirty="0">
                <a:solidFill>
                  <a:srgbClr val="002060"/>
                </a:solidFill>
              </a:rPr>
              <a:t>variables </a:t>
            </a:r>
            <a:r>
              <a:rPr lang="es-CO" b="1" dirty="0" smtClean="0">
                <a:solidFill>
                  <a:srgbClr val="002060"/>
                </a:solidFill>
              </a:rPr>
              <a:t>globales</a:t>
            </a:r>
            <a:endParaRPr lang="es-CO" dirty="0"/>
          </a:p>
        </p:txBody>
      </p:sp>
      <p:sp>
        <p:nvSpPr>
          <p:cNvPr id="55" name="CuadroTexto 54"/>
          <p:cNvSpPr txBox="1"/>
          <p:nvPr/>
        </p:nvSpPr>
        <p:spPr>
          <a:xfrm>
            <a:off x="5279404" y="5410788"/>
            <a:ext cx="6775124" cy="400110"/>
          </a:xfrm>
          <a:prstGeom prst="rect">
            <a:avLst/>
          </a:prstGeom>
          <a:noFill/>
        </p:spPr>
        <p:txBody>
          <a:bodyPr wrap="none" rtlCol="0">
            <a:spAutoFit/>
          </a:bodyPr>
          <a:lstStyle/>
          <a:p>
            <a:r>
              <a:rPr lang="es-CO" sz="2000" b="1" dirty="0" smtClean="0"/>
              <a:t>variable</a:t>
            </a:r>
            <a:r>
              <a:rPr lang="es-CO" sz="2000" b="1" dirty="0" smtClean="0">
                <a:solidFill>
                  <a:srgbClr val="002060"/>
                </a:solidFill>
              </a:rPr>
              <a:t> = 50 * </a:t>
            </a:r>
            <a:r>
              <a:rPr lang="es-CO" sz="2000" b="1" dirty="0" err="1" smtClean="0">
                <a:solidFill>
                  <a:srgbClr val="002060"/>
                </a:solidFill>
              </a:rPr>
              <a:t>my_Funcion</a:t>
            </a:r>
            <a:r>
              <a:rPr lang="es-CO" sz="2000" b="1" dirty="0" smtClean="0">
                <a:solidFill>
                  <a:srgbClr val="002060"/>
                </a:solidFill>
              </a:rPr>
              <a:t> (</a:t>
            </a:r>
            <a:r>
              <a:rPr lang="es-CO" sz="2000" b="1" dirty="0"/>
              <a:t>valor1, valor2, variable</a:t>
            </a:r>
            <a:r>
              <a:rPr lang="es-CO" sz="2000" b="1" dirty="0" smtClean="0">
                <a:solidFill>
                  <a:srgbClr val="002060"/>
                </a:solidFill>
              </a:rPr>
              <a:t>) + </a:t>
            </a:r>
            <a:r>
              <a:rPr lang="es-CO" sz="2000" b="1" dirty="0" err="1" smtClean="0">
                <a:solidFill>
                  <a:srgbClr val="002060"/>
                </a:solidFill>
              </a:rPr>
              <a:t>varible</a:t>
            </a:r>
            <a:r>
              <a:rPr lang="es-CO" sz="2000" b="1" dirty="0" smtClean="0">
                <a:solidFill>
                  <a:srgbClr val="002060"/>
                </a:solidFill>
              </a:rPr>
              <a:t>;</a:t>
            </a:r>
            <a:endParaRPr lang="es-CO" sz="2000" b="1" dirty="0">
              <a:solidFill>
                <a:srgbClr val="002060"/>
              </a:solidFill>
            </a:endParaRPr>
          </a:p>
        </p:txBody>
      </p:sp>
      <p:sp>
        <p:nvSpPr>
          <p:cNvPr id="59" name="CuadroTexto 58"/>
          <p:cNvSpPr txBox="1"/>
          <p:nvPr/>
        </p:nvSpPr>
        <p:spPr>
          <a:xfrm>
            <a:off x="5279404" y="5809118"/>
            <a:ext cx="4933658" cy="400110"/>
          </a:xfrm>
          <a:prstGeom prst="rect">
            <a:avLst/>
          </a:prstGeom>
          <a:noFill/>
        </p:spPr>
        <p:txBody>
          <a:bodyPr wrap="none" rtlCol="0">
            <a:spAutoFit/>
          </a:bodyPr>
          <a:lstStyle/>
          <a:p>
            <a:r>
              <a:rPr lang="es-CO" sz="2000" b="1" dirty="0" err="1" smtClean="0"/>
              <a:t>print</a:t>
            </a:r>
            <a:r>
              <a:rPr lang="es-CO" sz="2000" b="1" dirty="0" smtClean="0">
                <a:solidFill>
                  <a:srgbClr val="002060"/>
                </a:solidFill>
              </a:rPr>
              <a:t> (</a:t>
            </a:r>
            <a:r>
              <a:rPr lang="es-CO" sz="2000" b="1" dirty="0" err="1" smtClean="0">
                <a:solidFill>
                  <a:srgbClr val="002060"/>
                </a:solidFill>
              </a:rPr>
              <a:t>my_Funcion</a:t>
            </a:r>
            <a:r>
              <a:rPr lang="es-CO" sz="2000" b="1" dirty="0" smtClean="0">
                <a:solidFill>
                  <a:srgbClr val="002060"/>
                </a:solidFill>
              </a:rPr>
              <a:t> (</a:t>
            </a:r>
            <a:r>
              <a:rPr lang="es-CO" sz="2000" b="1" dirty="0"/>
              <a:t>valor1, valor2, variable</a:t>
            </a:r>
            <a:r>
              <a:rPr lang="es-CO" sz="2000" b="1" dirty="0" smtClean="0">
                <a:solidFill>
                  <a:srgbClr val="002060"/>
                </a:solidFill>
              </a:rPr>
              <a:t>));</a:t>
            </a:r>
            <a:endParaRPr lang="es-CO" sz="2000" b="1" dirty="0">
              <a:solidFill>
                <a:srgbClr val="002060"/>
              </a:solidFill>
            </a:endParaRPr>
          </a:p>
        </p:txBody>
      </p:sp>
      <p:sp>
        <p:nvSpPr>
          <p:cNvPr id="3" name="Rectangle 2"/>
          <p:cNvSpPr>
            <a:spLocks noChangeArrowheads="1"/>
          </p:cNvSpPr>
          <p:nvPr/>
        </p:nvSpPr>
        <p:spPr bwMode="auto">
          <a:xfrm>
            <a:off x="5580620" y="1702651"/>
            <a:ext cx="624308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smtClean="0">
                <a:ln>
                  <a:noFill/>
                </a:ln>
                <a:solidFill>
                  <a:srgbClr val="0070C0"/>
                </a:solidFill>
                <a:effectLst/>
                <a:latin typeface="Arial Unicode MS" panose="020B0604020202020204" pitchFamily="34" charset="-128"/>
                <a:ea typeface="Times New Roman" panose="02020603050405020304" pitchFamily="18" charset="0"/>
                <a:cs typeface="Courier New" panose="02070309020205020404" pitchFamily="49" charset="0"/>
              </a:rPr>
              <a:t>[acceso] [modificador] </a:t>
            </a:r>
            <a:r>
              <a:rPr lang="es-CO" altLang="es-CO" sz="1600" b="1"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tipo</a:t>
            </a:r>
            <a:r>
              <a:rPr kumimoji="0" lang="es-CO" altLang="es-CO" sz="1400" b="1"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CO" altLang="es-CO" sz="2000" b="1" dirty="0" err="1"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my_</a:t>
            </a:r>
            <a:r>
              <a:rPr kumimoji="0" lang="es-CO" altLang="es-CO" sz="2000" b="1" i="0" u="none" strike="noStrike" cap="none" normalizeH="0" baseline="0" dirty="0" err="1" smtClean="0">
                <a:ln>
                  <a:noFill/>
                </a:ln>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Funcion</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([tipo                     </a:t>
            </a:r>
          </a:p>
          <a:p>
            <a:pPr marL="0" marR="0" lvl="0" indent="0" algn="l" defTabSz="914400" rtl="0" eaLnBrk="0" fontAlgn="base" latinLnBrk="0" hangingPunct="0">
              <a:lnSpc>
                <a:spcPct val="100000"/>
              </a:lnSpc>
              <a:spcBef>
                <a:spcPct val="0"/>
              </a:spcBef>
              <a:spcAft>
                <a:spcPct val="0"/>
              </a:spcAft>
              <a:buClrTx/>
              <a:buSzTx/>
              <a:buFontTx/>
              <a:buNone/>
              <a:tabLst/>
            </a:pPr>
            <a:r>
              <a:rPr lang="es-CO" altLang="es-CO" sz="1400" b="1"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 </a:t>
            </a:r>
            <a:r>
              <a:rPr lang="es-CO" altLang="es-CO" sz="1400" b="1"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                    a</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rgumento1,[tipo </a:t>
            </a:r>
            <a:r>
              <a:rPr lang="es-CO" altLang="es-CO" sz="1400" b="1"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rgumento2]...]</a:t>
            </a:r>
            <a:r>
              <a:rPr kumimoji="0" lang="es-CO" altLang="es-CO" sz="1400" b="1"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CO" altLang="es-CO"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CO" altLang="es-CO" sz="1600" b="1"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Bloque de instrucciones */</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r>
              <a:rPr lang="es-CO" altLang="es-CO" sz="1600" b="1" dirty="0">
                <a:solidFill>
                  <a:srgbClr val="002060"/>
                </a:solidFill>
                <a:latin typeface="Arial Unicode MS" panose="020B0604020202020204" pitchFamily="34" charset="-128"/>
                <a:cs typeface="Courier New" panose="02070309020205020404" pitchFamily="49" charset="0"/>
              </a:rPr>
              <a:t> </a:t>
            </a:r>
            <a:r>
              <a:rPr lang="es-CO" altLang="es-CO" sz="1600" b="1" dirty="0" smtClean="0">
                <a:solidFill>
                  <a:srgbClr val="002060"/>
                </a:solidFill>
                <a:latin typeface="Arial Unicode MS" panose="020B0604020202020204" pitchFamily="34" charset="-128"/>
                <a:cs typeface="Courier New" panose="02070309020205020404" pitchFamily="49" charset="0"/>
              </a:rPr>
              <a:t>     </a:t>
            </a:r>
            <a:r>
              <a:rPr lang="es-CO" sz="1400" b="1" dirty="0">
                <a:solidFill>
                  <a:srgbClr val="002060"/>
                </a:solidFill>
              </a:rPr>
              <a:t># variables </a:t>
            </a:r>
            <a:r>
              <a:rPr lang="es-CO" sz="1400" b="1" dirty="0" err="1" smtClean="0">
                <a:solidFill>
                  <a:srgbClr val="002060"/>
                </a:solidFill>
              </a:rPr>
              <a:t>locale</a:t>
            </a:r>
            <a:endParaRPr lang="es-CO" sz="1400" b="1" dirty="0" smtClean="0">
              <a:solidFill>
                <a:srgbClr val="002060"/>
              </a:solidFill>
            </a:endParaRPr>
          </a:p>
          <a:p>
            <a:r>
              <a:rPr lang="es-CO" sz="1400" b="1" dirty="0">
                <a:solidFill>
                  <a:srgbClr val="002060"/>
                </a:solidFill>
              </a:rPr>
              <a:t> </a:t>
            </a:r>
            <a:r>
              <a:rPr lang="es-CO" sz="1400" b="1" dirty="0" smtClean="0">
                <a:solidFill>
                  <a:srgbClr val="002060"/>
                </a:solidFill>
              </a:rPr>
              <a:t>        </a:t>
            </a:r>
            <a:r>
              <a:rPr lang="es-CO" sz="1400" b="1" dirty="0">
                <a:solidFill>
                  <a:srgbClr val="002060"/>
                </a:solidFill>
              </a:rPr>
              <a:t># </a:t>
            </a:r>
            <a:r>
              <a:rPr lang="es-CO" sz="1400" b="1" dirty="0" smtClean="0">
                <a:solidFill>
                  <a:srgbClr val="002060"/>
                </a:solidFill>
              </a:rPr>
              <a:t>formulas</a:t>
            </a:r>
          </a:p>
          <a:p>
            <a:r>
              <a:rPr lang="es-CO" sz="1400" b="1" dirty="0">
                <a:solidFill>
                  <a:srgbClr val="002060"/>
                </a:solidFill>
              </a:rPr>
              <a:t> </a:t>
            </a:r>
            <a:r>
              <a:rPr lang="es-CO" sz="1400" b="1" dirty="0" smtClean="0">
                <a:solidFill>
                  <a:srgbClr val="002060"/>
                </a:solidFill>
              </a:rPr>
              <a:t>        </a:t>
            </a:r>
            <a:r>
              <a:rPr lang="es-CO" sz="1400" b="1" dirty="0">
                <a:solidFill>
                  <a:srgbClr val="002060"/>
                </a:solidFill>
              </a:rPr>
              <a:t># </a:t>
            </a:r>
            <a:r>
              <a:rPr lang="es-CO" sz="1400" b="1" dirty="0" smtClean="0">
                <a:solidFill>
                  <a:srgbClr val="002060"/>
                </a:solidFill>
              </a:rPr>
              <a:t>entradas</a:t>
            </a:r>
          </a:p>
          <a:p>
            <a:r>
              <a:rPr lang="es-CO" sz="1400" b="1" dirty="0">
                <a:solidFill>
                  <a:srgbClr val="002060"/>
                </a:solidFill>
              </a:rPr>
              <a:t> </a:t>
            </a:r>
            <a:r>
              <a:rPr lang="es-CO" sz="1400" b="1" dirty="0" smtClean="0">
                <a:solidFill>
                  <a:srgbClr val="002060"/>
                </a:solidFill>
              </a:rPr>
              <a:t>        </a:t>
            </a:r>
            <a:r>
              <a:rPr lang="es-CO" sz="1400" b="1" dirty="0">
                <a:solidFill>
                  <a:srgbClr val="002060"/>
                </a:solidFill>
              </a:rPr>
              <a:t># </a:t>
            </a:r>
            <a:r>
              <a:rPr lang="es-CO" sz="1400" b="1" dirty="0" smtClean="0">
                <a:solidFill>
                  <a:srgbClr val="002060"/>
                </a:solidFill>
              </a:rPr>
              <a:t>salidas</a:t>
            </a: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CO" altLang="es-CO" sz="1600" b="1"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CO" altLang="es-CO" sz="1600"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valor</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//FIN DE FUNCION</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81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1800" y="1694277"/>
            <a:ext cx="11671300" cy="4171398"/>
          </a:xfrm>
          <a:prstGeom prst="rect">
            <a:avLst/>
          </a:prstGeom>
        </p:spPr>
        <p:txBody>
          <a:bodyPr wrap="square">
            <a:spAutoFit/>
          </a:bodyPr>
          <a:lstStyle/>
          <a:p>
            <a:pPr algn="just">
              <a:lnSpc>
                <a:spcPct val="115000"/>
              </a:lnSpc>
              <a:spcAft>
                <a:spcPts val="10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Los métodos en Java, las funciones y los procedimientos, especialmente en Java, son una herramienta indispensable para programar. Java nos permite crear o hacer nuestros propios métodos y usarlos sencillamente como también nos facilita hacer uso de los métodos de otras </a:t>
            </a:r>
            <a:r>
              <a:rPr lang="es-CO"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librerías</a:t>
            </a:r>
            <a:r>
              <a:rPr lang="es-CO" dirty="0">
                <a:latin typeface="Times New Roman" panose="02020603050405020304" pitchFamily="18" charset="0"/>
                <a:ea typeface="Times New Roman" panose="02020603050405020304" pitchFamily="18" charset="0"/>
                <a:cs typeface="Times New Roman" panose="02020603050405020304" pitchFamily="18" charset="0"/>
              </a:rPr>
              <a:t> (funciones matemáticas, aritméticas, de archivos, de fechas, etc. Cualquiera que sea el caso, las funciones permiten automatizar tareas que requerimos con frecuencia y que además se pueden generalizar por medio de parámetros o argumentos. </a:t>
            </a:r>
            <a:endParaRPr lang="es-CO"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Aprender </a:t>
            </a:r>
            <a:r>
              <a:rPr lang="es-CO" dirty="0">
                <a:latin typeface="Times New Roman" panose="02020603050405020304" pitchFamily="18" charset="0"/>
                <a:ea typeface="Times New Roman" panose="02020603050405020304" pitchFamily="18" charset="0"/>
                <a:cs typeface="Times New Roman" panose="02020603050405020304" pitchFamily="18" charset="0"/>
              </a:rPr>
              <a:t>a crear métodos en Java y usarlos correctamente es de gran importancia, separar nuestro código en módulos y según las tareas que requerimos. En java una función debe contener la implementación de una utilidad de nuestra aplicación, esto nos pide que por cada utilidad básica (abrir, cerrar, cargar, mover, etc.) sería adecuado tener al menos una función asociada a ésta, pues sería muy complejo usar o crear un método que haga todo de una sola vez, por esto es muy buena idea separar cada tarea en una función o método (según corresponda).</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Para estar claros en todo, en Java es mucho más común hablar de métodos que de funciones y procedimientos y esto se debe a que en realidad un método, una función y un procedimiento NO son lo mismo, veamos la diferencia:</a:t>
            </a:r>
            <a:endParaRPr lang="es-C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Título 1">
            <a:extLst>
              <a:ext uri="{FF2B5EF4-FFF2-40B4-BE49-F238E27FC236}">
                <a16:creationId xmlns:a16="http://schemas.microsoft.com/office/drawing/2014/main" xmlns="" id="{1334CBD3-A99C-41E8-9883-E9DA6A3829FF}"/>
              </a:ext>
            </a:extLst>
          </p:cNvPr>
          <p:cNvSpPr txBox="1">
            <a:spLocks/>
          </p:cNvSpPr>
          <p:nvPr/>
        </p:nvSpPr>
        <p:spPr>
          <a:xfrm>
            <a:off x="1888232" y="146851"/>
            <a:ext cx="9144000" cy="674703"/>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FUNCIONES – MÉTODOS - PROCEDIMIENTOS</a:t>
            </a:r>
            <a:endParaRPr lang="es-CO" b="1" dirty="0">
              <a:solidFill>
                <a:schemeClr val="bg1"/>
              </a:solidFill>
              <a:latin typeface="+mn-lt"/>
            </a:endParaRPr>
          </a:p>
        </p:txBody>
      </p:sp>
    </p:spTree>
    <p:extLst>
      <p:ext uri="{BB962C8B-B14F-4D97-AF65-F5344CB8AC3E}">
        <p14:creationId xmlns:p14="http://schemas.microsoft.com/office/powerpoint/2010/main" val="349656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xmlns="" id="{1334CBD3-A99C-41E8-9883-E9DA6A3829FF}"/>
              </a:ext>
            </a:extLst>
          </p:cNvPr>
          <p:cNvSpPr txBox="1">
            <a:spLocks/>
          </p:cNvSpPr>
          <p:nvPr/>
        </p:nvSpPr>
        <p:spPr>
          <a:xfrm>
            <a:off x="1888232" y="146851"/>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DIFERENCIAS</a:t>
            </a:r>
          </a:p>
          <a:p>
            <a:r>
              <a:rPr lang="es-CO" b="1" dirty="0" smtClean="0">
                <a:solidFill>
                  <a:schemeClr val="bg1"/>
                </a:solidFill>
                <a:latin typeface="+mn-lt"/>
              </a:rPr>
              <a:t>FUNCIONES – MÉTODOS - PROCEDIMIENTOS</a:t>
            </a:r>
            <a:endParaRPr lang="es-CO" b="1" dirty="0">
              <a:solidFill>
                <a:schemeClr val="bg1"/>
              </a:solidFill>
              <a:latin typeface="+mn-lt"/>
            </a:endParaRPr>
          </a:p>
        </p:txBody>
      </p:sp>
      <p:sp>
        <p:nvSpPr>
          <p:cNvPr id="3" name="Rectángulo 2"/>
          <p:cNvSpPr/>
          <p:nvPr/>
        </p:nvSpPr>
        <p:spPr>
          <a:xfrm>
            <a:off x="127000" y="1551565"/>
            <a:ext cx="11798300" cy="3556358"/>
          </a:xfrm>
          <a:prstGeom prst="rect">
            <a:avLst/>
          </a:prstGeom>
        </p:spPr>
        <p:txBody>
          <a:bodyPr wrap="square">
            <a:spAutoFit/>
          </a:bodyPr>
          <a:lstStyle/>
          <a:p>
            <a:pPr>
              <a:lnSpc>
                <a:spcPct val="115000"/>
              </a:lnSpc>
              <a:spcAft>
                <a:spcPts val="1000"/>
              </a:spcAft>
            </a:pPr>
            <a:r>
              <a:rPr lang="es-CO" sz="2800" b="1" dirty="0">
                <a:latin typeface="Times New Roman" panose="02020603050405020304" pitchFamily="18" charset="0"/>
                <a:ea typeface="Times New Roman" panose="02020603050405020304" pitchFamily="18" charset="0"/>
                <a:cs typeface="Times New Roman" panose="02020603050405020304" pitchFamily="18" charset="0"/>
              </a:rPr>
              <a:t>¿Funciones, métodos o procedimientos?</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Es muy común entre programadores que se hable indistintamente de estos tres términos sin embargo poseen deferencias fundamentales.</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s-CO"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Funciones</a:t>
            </a:r>
            <a:r>
              <a:rPr lang="es-CO"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Las funciones son un conjunto de líneas de código (instrucciones), encapsulados en un bloque, usualmente reciben parámetros, cuyos valores utilizan para efectuar operaciones y adicionalmente retornan un valor. En otras palabras una función puede recibir parámetros o argumentos (algunas no reciben nada), hace uso de dichos valores recibidos como sea necesario y retorna un valor usando la instrucción </a:t>
            </a:r>
            <a:r>
              <a:rPr lang="es-CO" dirty="0" err="1">
                <a:latin typeface="Times New Roman" panose="02020603050405020304" pitchFamily="18" charset="0"/>
                <a:ea typeface="Times New Roman" panose="02020603050405020304" pitchFamily="18" charset="0"/>
                <a:cs typeface="Times New Roman" panose="02020603050405020304" pitchFamily="18" charset="0"/>
              </a:rPr>
              <a:t>return</a:t>
            </a:r>
            <a:r>
              <a:rPr lang="es-CO" dirty="0">
                <a:latin typeface="Times New Roman" panose="02020603050405020304" pitchFamily="18" charset="0"/>
                <a:ea typeface="Times New Roman" panose="02020603050405020304" pitchFamily="18" charset="0"/>
                <a:cs typeface="Times New Roman" panose="02020603050405020304" pitchFamily="18" charset="0"/>
              </a:rPr>
              <a:t>, si no retorna algo, entonces no es una función. En java las funciones usan el modificador </a:t>
            </a:r>
            <a:r>
              <a:rPr lang="es-CO" i="1" dirty="0" err="1">
                <a:latin typeface="Times New Roman" panose="02020603050405020304" pitchFamily="18" charset="0"/>
                <a:ea typeface="Times New Roman" panose="02020603050405020304" pitchFamily="18" charset="0"/>
                <a:cs typeface="Times New Roman" panose="02020603050405020304" pitchFamily="18" charset="0"/>
              </a:rPr>
              <a:t>static</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687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7000" y="1399064"/>
            <a:ext cx="12065000" cy="4059060"/>
          </a:xfrm>
          <a:prstGeom prst="rect">
            <a:avLst/>
          </a:prstGeom>
        </p:spPr>
        <p:txBody>
          <a:bodyPr wrap="square">
            <a:spAutoFit/>
          </a:bodyPr>
          <a:lstStyle/>
          <a:p>
            <a:pPr algn="just">
              <a:lnSpc>
                <a:spcPct val="115000"/>
              </a:lnSpc>
              <a:spcAft>
                <a:spcPts val="1000"/>
              </a:spcAft>
            </a:pPr>
            <a:r>
              <a:rPr lang="es-CO" sz="28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Métodos</a:t>
            </a:r>
            <a:r>
              <a:rPr lang="es-CO"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Los métodos y las funciones en Java están en capacidad de realizar las mismas tareas, es decir, son funcionalmente idénticos, pero su diferencia radica en la manera en que hacemos uso de uno u otro (el contexto). Un método también puede recibir valores, efectuar operaciones con estos y retornar valores, sin embargo en método está asociado a un objeto, SIEMPRE, básicamente un método es una función que pertenece a un objeto o clase, mientras que una función existe por sí sola, sin necesidad de un objeto para ser usada. </a:t>
            </a:r>
            <a:r>
              <a:rPr lang="es-CO" b="1" dirty="0">
                <a:latin typeface="Times New Roman" panose="02020603050405020304" pitchFamily="18" charset="0"/>
                <a:ea typeface="Times New Roman" panose="02020603050405020304" pitchFamily="18" charset="0"/>
                <a:cs typeface="Times New Roman" panose="02020603050405020304" pitchFamily="18" charset="0"/>
              </a:rPr>
              <a:t>Nota: </a:t>
            </a:r>
            <a:r>
              <a:rPr lang="es-CO" dirty="0">
                <a:latin typeface="Times New Roman" panose="02020603050405020304" pitchFamily="18" charset="0"/>
                <a:ea typeface="Times New Roman" panose="02020603050405020304" pitchFamily="18" charset="0"/>
                <a:cs typeface="Times New Roman" panose="02020603050405020304" pitchFamily="18" charset="0"/>
              </a:rPr>
              <a:t>Es aquí donde digo que en Java se debe hablar de métodos y no de funciones, pues en Java estamos siempre obligados a crear un objeto para usar el método. Para que sea una función esta debe ser </a:t>
            </a:r>
            <a:r>
              <a:rPr lang="es-CO" i="1" dirty="0" err="1">
                <a:latin typeface="Times New Roman" panose="02020603050405020304" pitchFamily="18" charset="0"/>
                <a:ea typeface="Times New Roman" panose="02020603050405020304" pitchFamily="18" charset="0"/>
                <a:cs typeface="Times New Roman" panose="02020603050405020304" pitchFamily="18" charset="0"/>
              </a:rPr>
              <a:t>static</a:t>
            </a:r>
            <a:r>
              <a:rPr lang="es-CO" dirty="0">
                <a:latin typeface="Times New Roman" panose="02020603050405020304" pitchFamily="18" charset="0"/>
                <a:ea typeface="Times New Roman" panose="02020603050405020304" pitchFamily="18" charset="0"/>
                <a:cs typeface="Times New Roman" panose="02020603050405020304" pitchFamily="18" charset="0"/>
              </a:rPr>
              <a:t>, para que no requiera de un objeto para ser llamada</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s-CO" dirty="0">
                <a:latin typeface="Times New Roman" panose="02020603050405020304" pitchFamily="18" charset="0"/>
                <a:ea typeface="Times New Roman" panose="02020603050405020304" pitchFamily="18" charset="0"/>
                <a:cs typeface="Times New Roman" panose="02020603050405020304" pitchFamily="18" charset="0"/>
              </a:rPr>
              <a:t> </a:t>
            </a: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r>
              <a:rPr lang="es-CO" sz="2800" b="1" dirty="0">
                <a:solidFill>
                  <a:srgbClr val="FF0000"/>
                </a:solidFill>
                <a:latin typeface="Times New Roman" panose="02020603050405020304" pitchFamily="18" charset="0"/>
                <a:ea typeface="Times New Roman" panose="02020603050405020304" pitchFamily="18" charset="0"/>
              </a:rPr>
              <a:t>Procedimientos</a:t>
            </a:r>
            <a:r>
              <a:rPr lang="es-CO" sz="2000" b="1" dirty="0">
                <a:latin typeface="Times New Roman" panose="02020603050405020304" pitchFamily="18" charset="0"/>
                <a:ea typeface="Times New Roman" panose="02020603050405020304" pitchFamily="18" charset="0"/>
              </a:rPr>
              <a:t>:</a:t>
            </a:r>
          </a:p>
          <a:p>
            <a:r>
              <a:rPr lang="es-CO" dirty="0">
                <a:latin typeface="Times New Roman" panose="02020603050405020304" pitchFamily="18" charset="0"/>
                <a:ea typeface="Times New Roman" panose="02020603050405020304" pitchFamily="18" charset="0"/>
                <a:cs typeface="Times New Roman" panose="02020603050405020304" pitchFamily="18" charset="0"/>
              </a:rPr>
              <a:t>Los procedimientos son básicamente un conjunto de instrucciones que se ejecutan sin retornar ningún valor, hay quienes dicen que un procedimiento no recibe valores o argumentos, sin embargo en la definición no hay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nada.</a:t>
            </a:r>
            <a:endParaRPr lang="es-CO"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CuadroTexto 1"/>
          <p:cNvSpPr txBox="1"/>
          <p:nvPr/>
        </p:nvSpPr>
        <p:spPr>
          <a:xfrm>
            <a:off x="2654300" y="1104900"/>
            <a:ext cx="184731" cy="369332"/>
          </a:xfrm>
          <a:prstGeom prst="rect">
            <a:avLst/>
          </a:prstGeom>
          <a:noFill/>
        </p:spPr>
        <p:txBody>
          <a:bodyPr wrap="none" rtlCol="0">
            <a:spAutoFit/>
          </a:bodyPr>
          <a:lstStyle/>
          <a:p>
            <a:endParaRPr lang="es-CO" dirty="0"/>
          </a:p>
        </p:txBody>
      </p:sp>
      <p:sp>
        <p:nvSpPr>
          <p:cNvPr id="5" name="Título 1">
            <a:extLst>
              <a:ext uri="{FF2B5EF4-FFF2-40B4-BE49-F238E27FC236}">
                <a16:creationId xmlns:a16="http://schemas.microsoft.com/office/drawing/2014/main" xmlns="" id="{1334CBD3-A99C-41E8-9883-E9DA6A3829FF}"/>
              </a:ext>
            </a:extLst>
          </p:cNvPr>
          <p:cNvSpPr txBox="1">
            <a:spLocks/>
          </p:cNvSpPr>
          <p:nvPr/>
        </p:nvSpPr>
        <p:spPr>
          <a:xfrm>
            <a:off x="1888232" y="146851"/>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DIFERENCIAS</a:t>
            </a:r>
          </a:p>
          <a:p>
            <a:r>
              <a:rPr lang="es-CO" b="1" dirty="0" smtClean="0">
                <a:solidFill>
                  <a:schemeClr val="bg1"/>
                </a:solidFill>
                <a:latin typeface="+mn-lt"/>
              </a:rPr>
              <a:t>FUNCIONES – MÉTODOS - PROCEDIMIENTOS</a:t>
            </a:r>
            <a:endParaRPr lang="es-CO" b="1" dirty="0">
              <a:solidFill>
                <a:schemeClr val="bg1"/>
              </a:solidFill>
              <a:latin typeface="+mn-lt"/>
            </a:endParaRPr>
          </a:p>
        </p:txBody>
      </p:sp>
    </p:spTree>
    <p:extLst>
      <p:ext uri="{BB962C8B-B14F-4D97-AF65-F5344CB8AC3E}">
        <p14:creationId xmlns:p14="http://schemas.microsoft.com/office/powerpoint/2010/main" val="266082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xmlns="" id="{1334CBD3-A99C-41E8-9883-E9DA6A3829FF}"/>
              </a:ext>
            </a:extLst>
          </p:cNvPr>
          <p:cNvSpPr txBox="1">
            <a:spLocks/>
          </p:cNvSpPr>
          <p:nvPr/>
        </p:nvSpPr>
        <p:spPr>
          <a:xfrm>
            <a:off x="1888232" y="146851"/>
            <a:ext cx="9144000" cy="674703"/>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FUNCIONES – MÉTODOS - PROCEDIMIENTOS</a:t>
            </a:r>
            <a:endParaRPr lang="es-CO" b="1" dirty="0">
              <a:solidFill>
                <a:schemeClr val="bg1"/>
              </a:solidFill>
              <a:latin typeface="+mn-lt"/>
            </a:endParaRPr>
          </a:p>
        </p:txBody>
      </p:sp>
      <p:sp>
        <p:nvSpPr>
          <p:cNvPr id="3" name="Rectángulo 2"/>
          <p:cNvSpPr/>
          <p:nvPr/>
        </p:nvSpPr>
        <p:spPr>
          <a:xfrm>
            <a:off x="127000" y="1970564"/>
            <a:ext cx="11518900" cy="3847207"/>
          </a:xfrm>
          <a:prstGeom prst="rect">
            <a:avLst/>
          </a:prstGeom>
        </p:spPr>
        <p:txBody>
          <a:bodyPr wrap="square">
            <a:spAutoFit/>
          </a:bodyPr>
          <a:lstStyle/>
          <a:p>
            <a:pPr algn="just"/>
            <a:r>
              <a:rPr lang="es-CO" sz="2400" b="1" dirty="0">
                <a:solidFill>
                  <a:srgbClr val="FF0000"/>
                </a:solidFill>
              </a:rPr>
              <a:t>Consejos acerca de </a:t>
            </a:r>
            <a:r>
              <a:rPr lang="es-CO" sz="2400" b="1" dirty="0" err="1" smtClean="0">
                <a:solidFill>
                  <a:srgbClr val="FF0000"/>
                </a:solidFill>
              </a:rPr>
              <a:t>return</a:t>
            </a:r>
            <a:endParaRPr lang="es-CO" sz="2400" b="1" dirty="0" smtClean="0">
              <a:solidFill>
                <a:srgbClr val="FF0000"/>
              </a:solidFill>
            </a:endParaRPr>
          </a:p>
          <a:p>
            <a:pPr algn="just"/>
            <a:endParaRPr lang="es-CO" sz="2000" b="1" dirty="0"/>
          </a:p>
          <a:p>
            <a:pPr algn="just"/>
            <a:r>
              <a:rPr lang="es-CO" sz="2000" dirty="0"/>
              <a:t>Debes tener en cuenta dos cosas importantes con la sentencia </a:t>
            </a:r>
            <a:r>
              <a:rPr lang="es-CO" sz="2000" dirty="0" err="1"/>
              <a:t>return</a:t>
            </a:r>
            <a:r>
              <a:rPr lang="es-CO" sz="2000" dirty="0"/>
              <a:t>:</a:t>
            </a:r>
          </a:p>
          <a:p>
            <a:pPr lvl="0" algn="just"/>
            <a:r>
              <a:rPr lang="es-CO" sz="2000" dirty="0"/>
              <a:t>Cualquier instrucción que se encuentre después de la ejecución de </a:t>
            </a:r>
            <a:r>
              <a:rPr lang="es-CO" sz="2000" b="1" dirty="0" err="1"/>
              <a:t>return</a:t>
            </a:r>
            <a:r>
              <a:rPr lang="es-CO" sz="2000" dirty="0"/>
              <a:t> NO será ejecutada. Es común encontrar funciones con múltiples sentencias </a:t>
            </a:r>
            <a:r>
              <a:rPr lang="es-CO" sz="2000" dirty="0" err="1"/>
              <a:t>return</a:t>
            </a:r>
            <a:r>
              <a:rPr lang="es-CO" sz="2000" dirty="0"/>
              <a:t> al interior de condicionales, pero una vez que el código ejecuta una sentencia </a:t>
            </a:r>
            <a:r>
              <a:rPr lang="es-CO" sz="2000" dirty="0" err="1"/>
              <a:t>return</a:t>
            </a:r>
            <a:r>
              <a:rPr lang="es-CO" sz="2000" dirty="0"/>
              <a:t> lo que haya de allí hacia abajo no se ejecutará</a:t>
            </a:r>
            <a:r>
              <a:rPr lang="es-CO" sz="2000" dirty="0" smtClean="0"/>
              <a:t>.</a:t>
            </a:r>
          </a:p>
          <a:p>
            <a:pPr lvl="0" algn="just"/>
            <a:endParaRPr lang="es-CO" sz="2000" dirty="0"/>
          </a:p>
          <a:p>
            <a:pPr lvl="0" algn="just"/>
            <a:r>
              <a:rPr lang="es-CO" sz="2000" dirty="0"/>
              <a:t>El tipo del valor que se retorna en una función debe coincidir con el del tipo declarado a la función, es decir si se declara </a:t>
            </a:r>
            <a:r>
              <a:rPr lang="es-CO" sz="2000" dirty="0" err="1"/>
              <a:t>int</a:t>
            </a:r>
            <a:r>
              <a:rPr lang="es-CO" sz="2000" dirty="0"/>
              <a:t>, el valor retornado debe ser un número entero</a:t>
            </a:r>
            <a:r>
              <a:rPr lang="es-CO" sz="2000" dirty="0" smtClean="0"/>
              <a:t>.</a:t>
            </a:r>
          </a:p>
          <a:p>
            <a:pPr lvl="0" algn="just"/>
            <a:endParaRPr lang="es-CO" sz="2000" dirty="0"/>
          </a:p>
          <a:p>
            <a:pPr lvl="0" algn="just"/>
            <a:r>
              <a:rPr lang="es-CO" sz="2000" dirty="0"/>
              <a:t>En el caso de los procedimientos (</a:t>
            </a:r>
            <a:r>
              <a:rPr lang="es-CO" sz="2000" dirty="0" err="1"/>
              <a:t>void</a:t>
            </a:r>
            <a:r>
              <a:rPr lang="es-CO" sz="2000" dirty="0"/>
              <a:t>) podemos usar la sentencia </a:t>
            </a:r>
            <a:r>
              <a:rPr lang="es-CO" sz="2000" i="1" dirty="0" err="1"/>
              <a:t>return</a:t>
            </a:r>
            <a:r>
              <a:rPr lang="es-CO" sz="2000" dirty="0"/>
              <a:t> pero sin ningún tipo de valor, sólo la usaríamos como una manera de terminar la ejecución del procedimiento.</a:t>
            </a:r>
          </a:p>
        </p:txBody>
      </p:sp>
      <p:sp>
        <p:nvSpPr>
          <p:cNvPr id="2" name="CuadroTexto 1"/>
          <p:cNvSpPr txBox="1"/>
          <p:nvPr/>
        </p:nvSpPr>
        <p:spPr>
          <a:xfrm>
            <a:off x="2654300" y="1104900"/>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160994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6" y="0"/>
            <a:ext cx="5462726" cy="67470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FUNCIONES O MÉTODOS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563829" y="674703"/>
            <a:ext cx="8942371" cy="1015663"/>
          </a:xfrm>
          <a:prstGeom prst="rect">
            <a:avLst/>
          </a:prstGeom>
          <a:noFill/>
        </p:spPr>
        <p:txBody>
          <a:bodyPr wrap="square" rtlCol="0">
            <a:spAutoFit/>
          </a:bodyPr>
          <a:lstStyle/>
          <a:p>
            <a:pPr algn="just"/>
            <a:r>
              <a:rPr lang="es-CO" sz="2000" dirty="0"/>
              <a:t>Todo </a:t>
            </a:r>
            <a:r>
              <a:rPr lang="es-CO" sz="2000" dirty="0" smtClean="0"/>
              <a:t>problema independientemente </a:t>
            </a:r>
            <a:r>
              <a:rPr lang="es-CO" sz="2000" dirty="0"/>
              <a:t>del </a:t>
            </a:r>
            <a:r>
              <a:rPr lang="es-CO" sz="2000" dirty="0" smtClean="0"/>
              <a:t>Lenguaje de programación a utilizar, se debe descomponer en subprogramas o Funciones o Métodos, para </a:t>
            </a:r>
            <a:r>
              <a:rPr lang="es-CO" sz="2000" dirty="0"/>
              <a:t>ejecutar una tarea en </a:t>
            </a:r>
            <a:r>
              <a:rPr lang="es-CO" sz="2000" dirty="0" smtClean="0"/>
              <a:t>particular, en lo posible que cumpla un solo objetivo por función.</a:t>
            </a:r>
            <a:endParaRPr lang="es-CO" sz="2000" dirty="0"/>
          </a:p>
        </p:txBody>
      </p:sp>
      <p:graphicFrame>
        <p:nvGraphicFramePr>
          <p:cNvPr id="6" name="Tabla 5"/>
          <p:cNvGraphicFramePr>
            <a:graphicFrameLocks noGrp="1"/>
          </p:cNvGraphicFramePr>
          <p:nvPr>
            <p:extLst>
              <p:ext uri="{D42A27DB-BD31-4B8C-83A1-F6EECF244321}">
                <p14:modId xmlns:p14="http://schemas.microsoft.com/office/powerpoint/2010/main" val="2249239896"/>
              </p:ext>
            </p:extLst>
          </p:nvPr>
        </p:nvGraphicFramePr>
        <p:xfrm>
          <a:off x="0" y="1803400"/>
          <a:ext cx="12192000" cy="5069510"/>
        </p:xfrm>
        <a:graphic>
          <a:graphicData uri="http://schemas.openxmlformats.org/drawingml/2006/table">
            <a:tbl>
              <a:tblPr firstRow="1" firstCol="1" bandRow="1">
                <a:tableStyleId>{5C22544A-7EE6-4342-B048-85BDC9FD1C3A}</a:tableStyleId>
              </a:tblPr>
              <a:tblGrid>
                <a:gridCol w="12192000"/>
              </a:tblGrid>
              <a:tr h="5069510">
                <a:tc>
                  <a:txBody>
                    <a:bodyPr/>
                    <a:lstStyle/>
                    <a:p>
                      <a:pPr algn="just"/>
                      <a:r>
                        <a:rPr lang="es-ES" sz="1800" dirty="0">
                          <a:solidFill>
                            <a:srgbClr val="FF0000"/>
                          </a:solidFill>
                          <a:effectLst/>
                        </a:rPr>
                        <a:t>DEFINICIÓN FUNCIONES: </a:t>
                      </a:r>
                      <a:endParaRPr lang="es-CO" sz="1800" dirty="0">
                        <a:solidFill>
                          <a:srgbClr val="FF0000"/>
                        </a:solidFill>
                        <a:effectLst/>
                      </a:endParaRPr>
                    </a:p>
                    <a:p>
                      <a:pPr algn="just">
                        <a:lnSpc>
                          <a:spcPct val="115000"/>
                        </a:lnSpc>
                        <a:spcAft>
                          <a:spcPts val="1000"/>
                        </a:spcAft>
                      </a:pPr>
                      <a:r>
                        <a:rPr lang="es-CO" sz="1600" dirty="0">
                          <a:effectLst/>
                        </a:rPr>
                        <a:t>Una de las herramientas más importantes en cualquier lenguaje de programación son las funciones. Una función es un conjunto de instrucciones que a lo largo del programa van a ser ejecutadas multitud de veces. Es por ello, que estos conjuntos de instrucciones se agrupan en una función. Las funciones pueden ser llamadas y ejecutadas desde cualquier punto del </a:t>
                      </a:r>
                      <a:r>
                        <a:rPr lang="es-CO" sz="1600" dirty="0" smtClean="0">
                          <a:effectLst/>
                        </a:rPr>
                        <a:t>programa, incluso desde otros programas (biblioteca).</a:t>
                      </a:r>
                      <a:endParaRPr lang="es-CO" sz="1400" dirty="0">
                        <a:effectLst/>
                      </a:endParaRPr>
                    </a:p>
                    <a:p>
                      <a:pPr algn="just">
                        <a:lnSpc>
                          <a:spcPct val="115000"/>
                        </a:lnSpc>
                        <a:spcAft>
                          <a:spcPts val="1000"/>
                        </a:spcAft>
                      </a:pPr>
                      <a:r>
                        <a:rPr lang="es-CO" sz="1600" dirty="0">
                          <a:effectLst/>
                        </a:rPr>
                        <a:t>Las condiciones para el nombre de una función, son similares a las de las variables:</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Nombres nemotécnicos</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No contiene caracteres especiales, el único válido es el </a:t>
                      </a:r>
                      <a:r>
                        <a:rPr lang="es-CO" sz="1600" dirty="0" smtClean="0">
                          <a:effectLst/>
                        </a:rPr>
                        <a:t>guion </a:t>
                      </a:r>
                      <a:r>
                        <a:rPr lang="es-CO" sz="1600" dirty="0">
                          <a:effectLst/>
                        </a:rPr>
                        <a:t>bajo _</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Los números son válidos después del primer carácter, que debe ser alfabético</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Cuando se crea una función en lo posible que haga una sola </a:t>
                      </a:r>
                      <a:r>
                        <a:rPr lang="es-CO" sz="1600" dirty="0" smtClean="0">
                          <a:effectLst/>
                        </a:rPr>
                        <a:t>tarea (un solo objetivo)</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En la actualidad se maneja y recomienda iniciar los nombres de las funciones con los prefijos </a:t>
                      </a:r>
                      <a:r>
                        <a:rPr lang="es-CO" sz="1600" dirty="0" err="1">
                          <a:effectLst/>
                        </a:rPr>
                        <a:t>getFuncion</a:t>
                      </a:r>
                      <a:r>
                        <a:rPr lang="es-CO" sz="1600" dirty="0">
                          <a:effectLst/>
                        </a:rPr>
                        <a:t> (cuando retorna un valor) y  </a:t>
                      </a:r>
                      <a:r>
                        <a:rPr lang="es-CO" sz="1600" dirty="0" err="1">
                          <a:effectLst/>
                        </a:rPr>
                        <a:t>setFuncion</a:t>
                      </a:r>
                      <a:r>
                        <a:rPr lang="es-CO" sz="1600" dirty="0">
                          <a:effectLst/>
                        </a:rPr>
                        <a:t> (cuando NO retorna un valor).</a:t>
                      </a:r>
                      <a:endParaRPr lang="es-CO" sz="1400" dirty="0">
                        <a:effectLst/>
                      </a:endParaRPr>
                    </a:p>
                    <a:p>
                      <a:pPr marL="342900" lvl="0" indent="-342900" algn="just">
                        <a:lnSpc>
                          <a:spcPct val="115000"/>
                        </a:lnSpc>
                        <a:spcAft>
                          <a:spcPts val="0"/>
                        </a:spcAft>
                        <a:buFont typeface="Symbol" panose="05050102010706020507" pitchFamily="18" charset="2"/>
                        <a:buChar char=""/>
                      </a:pPr>
                      <a:r>
                        <a:rPr lang="es-CO" sz="1600" dirty="0">
                          <a:effectLst/>
                        </a:rPr>
                        <a:t>Puede retornar o no un valor, indicando </a:t>
                      </a:r>
                      <a:r>
                        <a:rPr lang="es-CO" sz="1600" dirty="0" smtClean="0">
                          <a:effectLst/>
                        </a:rPr>
                        <a:t>al final de la función </a:t>
                      </a:r>
                      <a:r>
                        <a:rPr lang="es-CO" sz="2000" b="1" dirty="0" err="1" smtClean="0">
                          <a:solidFill>
                            <a:srgbClr val="FF0000"/>
                          </a:solidFill>
                          <a:effectLst/>
                        </a:rPr>
                        <a:t>return</a:t>
                      </a:r>
                      <a:endParaRPr lang="es-CO" sz="1400" b="1" dirty="0">
                        <a:solidFill>
                          <a:srgbClr val="FF0000"/>
                        </a:solidFill>
                        <a:effectLst/>
                      </a:endParaRPr>
                    </a:p>
                    <a:p>
                      <a:pPr marL="342900" lvl="0" indent="-342900" algn="just">
                        <a:lnSpc>
                          <a:spcPct val="115000"/>
                        </a:lnSpc>
                        <a:spcAft>
                          <a:spcPts val="1000"/>
                        </a:spcAft>
                        <a:buFont typeface="Symbol" panose="05050102010706020507" pitchFamily="18" charset="2"/>
                        <a:buChar char=""/>
                      </a:pPr>
                      <a:r>
                        <a:rPr lang="es-CO" sz="1600" dirty="0">
                          <a:effectLst/>
                        </a:rPr>
                        <a:t>Todos los lenguajes de programación ya poseen una biblioteca propia con gran cantidad de funciones, entre más funciones conozca del lenguaje más fácilmente puede llegar a la solución de un problema ahorrando gran cantidad de código. </a:t>
                      </a:r>
                      <a:r>
                        <a:rPr lang="es-CO" sz="1600" dirty="0" smtClean="0">
                          <a:effectLst/>
                        </a:rPr>
                        <a:t>Algunos métodos que</a:t>
                      </a:r>
                      <a:r>
                        <a:rPr lang="es-CO" sz="1600" baseline="0" dirty="0" smtClean="0">
                          <a:effectLst/>
                        </a:rPr>
                        <a:t> pertenecen a una clase en particular como </a:t>
                      </a:r>
                      <a:r>
                        <a:rPr lang="es-CO" sz="1600" baseline="0" dirty="0" err="1" smtClean="0">
                          <a:effectLst/>
                        </a:rPr>
                        <a:t>Math</a:t>
                      </a:r>
                      <a:r>
                        <a:rPr lang="es-CO" sz="1600" dirty="0" smtClean="0">
                          <a:effectLst/>
                        </a:rPr>
                        <a:t>:            </a:t>
                      </a:r>
                      <a:r>
                        <a:rPr lang="es-CO" sz="1600" dirty="0" err="1" smtClean="0">
                          <a:effectLst/>
                        </a:rPr>
                        <a:t>Math.pow</a:t>
                      </a:r>
                      <a:r>
                        <a:rPr lang="es-CO" sz="1800" dirty="0" smtClean="0">
                          <a:effectLst/>
                        </a:rPr>
                        <a:t>(),    </a:t>
                      </a:r>
                      <a:r>
                        <a:rPr lang="es-CO" sz="1800" dirty="0" err="1" smtClean="0">
                          <a:effectLst/>
                        </a:rPr>
                        <a:t>Math.sqrt</a:t>
                      </a:r>
                      <a:r>
                        <a:rPr lang="es-CO" sz="1800" dirty="0" smtClean="0">
                          <a:effectLst/>
                        </a:rPr>
                        <a:t>().</a:t>
                      </a:r>
                      <a:r>
                        <a:rPr lang="es-CO" sz="1400" dirty="0">
                          <a:effectLst/>
                        </a:rPr>
                        <a:t> </a:t>
                      </a:r>
                      <a:endParaRPr lang="es-CO"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025" marR="68025" marT="0" marB="0"/>
                </a:tc>
              </a:tr>
            </a:tbl>
          </a:graphicData>
        </a:graphic>
      </p:graphicFrame>
    </p:spTree>
    <p:extLst>
      <p:ext uri="{BB962C8B-B14F-4D97-AF65-F5344CB8AC3E}">
        <p14:creationId xmlns:p14="http://schemas.microsoft.com/office/powerpoint/2010/main" val="3151282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15616" y="-36497"/>
            <a:ext cx="5462726" cy="67470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FUNCIONES - PARAMETROS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2" name="CuadroTexto 1"/>
          <p:cNvSpPr txBox="1"/>
          <p:nvPr/>
        </p:nvSpPr>
        <p:spPr>
          <a:xfrm>
            <a:off x="113211" y="1676416"/>
            <a:ext cx="11569894" cy="5078313"/>
          </a:xfrm>
          <a:prstGeom prst="rect">
            <a:avLst/>
          </a:prstGeom>
          <a:noFill/>
        </p:spPr>
        <p:txBody>
          <a:bodyPr wrap="square" rtlCol="0">
            <a:spAutoFit/>
          </a:bodyPr>
          <a:lstStyle/>
          <a:p>
            <a:pPr algn="just"/>
            <a:r>
              <a:rPr lang="es-CO" sz="2400" dirty="0"/>
              <a:t> </a:t>
            </a:r>
          </a:p>
          <a:p>
            <a:pPr algn="just"/>
            <a:r>
              <a:rPr lang="es-CO" sz="2400" dirty="0"/>
              <a:t>D</a:t>
            </a:r>
            <a:r>
              <a:rPr lang="es-CO" sz="2400" dirty="0" smtClean="0"/>
              <a:t>onde </a:t>
            </a:r>
            <a:r>
              <a:rPr lang="es-CO" altLang="es-CO" sz="2400" b="1"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argumento1</a:t>
            </a:r>
            <a:r>
              <a:rPr lang="es-CO" sz="2400" dirty="0" smtClean="0"/>
              <a:t>, </a:t>
            </a:r>
            <a:r>
              <a:rPr lang="es-CO" altLang="es-CO" sz="2400" b="1"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argumento2</a:t>
            </a:r>
            <a:r>
              <a:rPr lang="es-CO" sz="2400" dirty="0" smtClean="0"/>
              <a:t>, </a:t>
            </a:r>
            <a:r>
              <a:rPr lang="es-CO" sz="2400" dirty="0"/>
              <a:t>…, </a:t>
            </a:r>
            <a:r>
              <a:rPr lang="es-CO" sz="2400" dirty="0" smtClean="0"/>
              <a:t>son </a:t>
            </a:r>
            <a:r>
              <a:rPr lang="es-CO" sz="2400" dirty="0"/>
              <a:t>los parámetros (información) que le pasamos a la </a:t>
            </a:r>
            <a:r>
              <a:rPr lang="es-CO" sz="2400" dirty="0" smtClean="0"/>
              <a:t>función al momento de ser llamada o invocada se ejecuta línea a </a:t>
            </a:r>
            <a:r>
              <a:rPr lang="es-CO" sz="2400" dirty="0" err="1" smtClean="0"/>
              <a:t>linea</a:t>
            </a:r>
            <a:r>
              <a:rPr lang="es-CO" sz="2400" dirty="0" smtClean="0"/>
              <a:t> la tarea para la cual fue creada. </a:t>
            </a:r>
            <a:r>
              <a:rPr lang="es-CO" sz="2400" dirty="0"/>
              <a:t>Una función puede contener uno, varios parámetros o ninguno.</a:t>
            </a:r>
            <a:r>
              <a:rPr lang="es-CO" sz="2400" b="1" dirty="0"/>
              <a:t> </a:t>
            </a:r>
            <a:endParaRPr lang="es-CO" sz="2400" dirty="0"/>
          </a:p>
          <a:p>
            <a:pPr algn="just"/>
            <a:r>
              <a:rPr lang="es-CO" sz="2400" b="1" dirty="0" smtClean="0"/>
              <a:t>Las instrucciones a ejecutar deben ir entre llaves {}.</a:t>
            </a:r>
          </a:p>
          <a:p>
            <a:pPr algn="just"/>
            <a:r>
              <a:rPr lang="es-CO" sz="2400" b="1" dirty="0"/>
              <a:t> </a:t>
            </a:r>
            <a:endParaRPr lang="es-CO" sz="2400" dirty="0"/>
          </a:p>
          <a:p>
            <a:pPr algn="just"/>
            <a:r>
              <a:rPr lang="es-CO" sz="2400" dirty="0"/>
              <a:t>Igualmente una función puede retornar </a:t>
            </a:r>
            <a:r>
              <a:rPr lang="es-CO" sz="2400" dirty="0" smtClean="0"/>
              <a:t>o no un </a:t>
            </a:r>
            <a:r>
              <a:rPr lang="es-CO" sz="2400" dirty="0"/>
              <a:t>valor, si retorna varios valores se retornan en </a:t>
            </a:r>
            <a:r>
              <a:rPr lang="es-CO" sz="2400" dirty="0" smtClean="0"/>
              <a:t>un una variable de almacenamiento mayor como </a:t>
            </a:r>
            <a:r>
              <a:rPr lang="es-CO" sz="2400" dirty="0" err="1" smtClean="0"/>
              <a:t>arrays</a:t>
            </a:r>
            <a:r>
              <a:rPr lang="es-CO" sz="2400" dirty="0" smtClean="0"/>
              <a:t>, </a:t>
            </a:r>
            <a:r>
              <a:rPr lang="es-CO" sz="2400" dirty="0"/>
              <a:t>o puede no retornar ningún valor en este caso </a:t>
            </a:r>
            <a:r>
              <a:rPr lang="es-CO" sz="2400" dirty="0" smtClean="0"/>
              <a:t>no se incluirá el </a:t>
            </a:r>
            <a:r>
              <a:rPr lang="es-CO" sz="2400" b="1" dirty="0" smtClean="0"/>
              <a:t> </a:t>
            </a:r>
            <a:r>
              <a:rPr lang="es-CO" sz="2400" b="1" dirty="0" err="1" smtClean="0">
                <a:solidFill>
                  <a:srgbClr val="FF0000"/>
                </a:solidFill>
              </a:rPr>
              <a:t>return</a:t>
            </a:r>
            <a:r>
              <a:rPr lang="es-CO" sz="2400" dirty="0" smtClean="0"/>
              <a:t>. Pero se debe indicar el tipo de retorno </a:t>
            </a:r>
            <a:r>
              <a:rPr lang="es-CO" sz="2400" b="1" dirty="0" err="1" smtClean="0">
                <a:solidFill>
                  <a:srgbClr val="FF0000"/>
                </a:solidFill>
              </a:rPr>
              <a:t>void</a:t>
            </a:r>
            <a:endParaRPr lang="es-CO" sz="1200" b="1" dirty="0" smtClean="0">
              <a:solidFill>
                <a:srgbClr val="FF0000"/>
              </a:solidFill>
            </a:endParaRPr>
          </a:p>
          <a:p>
            <a:pPr algn="just"/>
            <a:endParaRPr lang="es-CO" sz="1200" dirty="0" smtClean="0"/>
          </a:p>
          <a:p>
            <a:pPr algn="just"/>
            <a:r>
              <a:rPr lang="es-ES" sz="2400" dirty="0"/>
              <a:t>Un parámetro es un valor que la función espera recibir cuando sea llamada (invocada</a:t>
            </a:r>
            <a:r>
              <a:rPr lang="es-ES" sz="2400" dirty="0" smtClean="0"/>
              <a:t>)</a:t>
            </a:r>
          </a:p>
          <a:p>
            <a:pPr algn="just"/>
            <a:r>
              <a:rPr lang="es-CO" sz="2400" dirty="0" smtClean="0"/>
              <a:t>Para </a:t>
            </a:r>
            <a:r>
              <a:rPr lang="es-CO" sz="2400" dirty="0"/>
              <a:t>trabajar con funciones, obligadamente se deben tener presente </a:t>
            </a:r>
            <a:r>
              <a:rPr lang="es-CO" sz="2400" dirty="0" smtClean="0"/>
              <a:t>dos pasos</a:t>
            </a:r>
            <a:r>
              <a:rPr lang="es-CO" sz="2400" dirty="0"/>
              <a:t>: </a:t>
            </a:r>
            <a:r>
              <a:rPr lang="es-CO" sz="2400" dirty="0" smtClean="0"/>
              <a:t>el </a:t>
            </a:r>
            <a:r>
              <a:rPr lang="es-CO" sz="2400" b="1" dirty="0" smtClean="0">
                <a:solidFill>
                  <a:srgbClr val="FF0000"/>
                </a:solidFill>
              </a:rPr>
              <a:t>llamado          </a:t>
            </a:r>
          </a:p>
          <a:p>
            <a:pPr algn="just"/>
            <a:r>
              <a:rPr lang="es-CO" sz="2400" dirty="0"/>
              <a:t> </a:t>
            </a:r>
            <a:r>
              <a:rPr lang="es-CO" sz="2400" dirty="0" smtClean="0"/>
              <a:t>                                                       y el </a:t>
            </a:r>
            <a:r>
              <a:rPr lang="es-CO" sz="2400" b="1" dirty="0" smtClean="0">
                <a:solidFill>
                  <a:srgbClr val="FF0000"/>
                </a:solidFill>
              </a:rPr>
              <a:t>cuerpo</a:t>
            </a:r>
            <a:r>
              <a:rPr lang="es-CO" sz="2400" dirty="0" smtClean="0">
                <a:solidFill>
                  <a:srgbClr val="FF0000"/>
                </a:solidFill>
              </a:rPr>
              <a:t> </a:t>
            </a:r>
            <a:r>
              <a:rPr lang="es-CO" sz="2400" dirty="0" smtClean="0"/>
              <a:t>de la función.</a:t>
            </a:r>
            <a:endParaRPr lang="es-CO" sz="2400" dirty="0"/>
          </a:p>
          <a:p>
            <a:pPr algn="just"/>
            <a:endParaRPr lang="es-CO" sz="2400" dirty="0"/>
          </a:p>
        </p:txBody>
      </p:sp>
      <p:sp>
        <p:nvSpPr>
          <p:cNvPr id="7" name="Rectangle 2"/>
          <p:cNvSpPr>
            <a:spLocks noChangeArrowheads="1"/>
          </p:cNvSpPr>
          <p:nvPr/>
        </p:nvSpPr>
        <p:spPr bwMode="auto">
          <a:xfrm>
            <a:off x="2546362" y="881282"/>
            <a:ext cx="86042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smtClean="0">
                <a:ln>
                  <a:noFill/>
                </a:ln>
                <a:solidFill>
                  <a:srgbClr val="0070C0"/>
                </a:solidFill>
                <a:effectLst/>
                <a:latin typeface="Arial Unicode MS" panose="020B0604020202020204" pitchFamily="34" charset="-128"/>
                <a:ea typeface="Times New Roman" panose="02020603050405020304" pitchFamily="18" charset="0"/>
                <a:cs typeface="Courier New" panose="02070309020205020404" pitchFamily="49" charset="0"/>
              </a:rPr>
              <a:t>[acceso] [modificador] </a:t>
            </a:r>
            <a:r>
              <a:rPr lang="es-CO" altLang="es-CO" sz="1600" b="1"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tipo</a:t>
            </a:r>
            <a:r>
              <a:rPr kumimoji="0" lang="es-CO" altLang="es-CO" sz="1400" b="1"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CO" altLang="es-CO" sz="2000" b="1" i="0" u="none" strike="noStrike" cap="none" normalizeH="0" baseline="0" dirty="0" err="1" smtClean="0">
                <a:ln>
                  <a:noFill/>
                </a:ln>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nombreFuncion</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([tipo </a:t>
            </a:r>
            <a:r>
              <a:rPr lang="es-CO" altLang="es-CO" sz="1400" b="1"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rgumento1,[tipo </a:t>
            </a:r>
            <a:r>
              <a:rPr lang="es-CO" altLang="es-CO" sz="1400" b="1"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a:t>
            </a:r>
            <a:r>
              <a:rPr kumimoji="0" lang="es-CO" altLang="es-CO" sz="1400" b="1" i="0" u="none" strike="noStrike" cap="none" normalizeH="0" baseline="0" dirty="0" smtClean="0">
                <a:ln>
                  <a:noFill/>
                </a:ln>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rgumento2]...]</a:t>
            </a:r>
            <a:r>
              <a:rPr kumimoji="0" lang="es-CO" altLang="es-CO" sz="1400" b="1"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CO" altLang="es-CO"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CO" altLang="es-CO" sz="1600" b="1"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Bloque de instrucciones */</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r>
              <a:rPr kumimoji="0" lang="es-CO" altLang="es-CO" sz="1600" b="1"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CO" altLang="es-CO" sz="1600" b="1"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return</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CO" altLang="es-CO" sz="1600"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valor</a:t>
            </a:r>
            <a:r>
              <a:rPr kumimoji="0" lang="es-CO" altLang="es-CO" sz="1600" b="1" i="0" u="none" strike="noStrike" cap="none" normalizeH="0" baseline="0" dirty="0" smtClean="0">
                <a:ln>
                  <a:noFill/>
                </a:ln>
                <a:solidFill>
                  <a:srgbClr val="002060"/>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s-CO" altLang="es-CO" sz="11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//FIN DE FUNCION</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096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3259</TotalTime>
  <Words>1712</Words>
  <Application>Microsoft Office PowerPoint</Application>
  <PresentationFormat>Panorámica</PresentationFormat>
  <Paragraphs>200</Paragraphs>
  <Slides>13</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13</vt:i4>
      </vt:variant>
    </vt:vector>
  </HeadingPairs>
  <TitlesOfParts>
    <vt:vector size="24" baseType="lpstr">
      <vt:lpstr>Arial Unicode MS</vt:lpstr>
      <vt:lpstr>Arial</vt:lpstr>
      <vt:lpstr>Calabri</vt:lpstr>
      <vt:lpstr>Calibri</vt:lpstr>
      <vt:lpstr>Calibri Light</vt:lpstr>
      <vt:lpstr>Courier New</vt:lpstr>
      <vt:lpstr>Symbol</vt:lpstr>
      <vt:lpstr>Times New Roman</vt:lpstr>
      <vt:lpstr>Volkswagen-Medium</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145</cp:revision>
  <dcterms:created xsi:type="dcterms:W3CDTF">2021-04-09T13:53:49Z</dcterms:created>
  <dcterms:modified xsi:type="dcterms:W3CDTF">2022-06-18T15:11:38Z</dcterms:modified>
</cp:coreProperties>
</file>