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81" r:id="rId3"/>
    <p:sldId id="309" r:id="rId4"/>
    <p:sldId id="307" r:id="rId5"/>
    <p:sldId id="310" r:id="rId6"/>
    <p:sldId id="311" r:id="rId7"/>
    <p:sldId id="312" r:id="rId8"/>
    <p:sldId id="314" r:id="rId9"/>
    <p:sldId id="288" r:id="rId10"/>
    <p:sldId id="303" r:id="rId11"/>
    <p:sldId id="304" r:id="rId12"/>
    <p:sldId id="305" r:id="rId13"/>
    <p:sldId id="298" r:id="rId14"/>
    <p:sldId id="308"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34" autoAdjust="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22/06/2022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22/06/2022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latin typeface="+mn-lt"/>
              </a:rPr>
              <a:t>Fundamentos de Programación</a:t>
            </a: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0" y="3959345"/>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2188" y="3416043"/>
            <a:ext cx="8064896" cy="584775"/>
          </a:xfrm>
          <a:prstGeom prst="rect">
            <a:avLst/>
          </a:prstGeom>
          <a:noFill/>
        </p:spPr>
        <p:txBody>
          <a:bodyPr wrap="square" rtlCol="0">
            <a:spAutoFit/>
          </a:bodyPr>
          <a:lstStyle/>
          <a:p>
            <a:r>
              <a:rPr lang="es-CO" sz="3200" dirty="0">
                <a:solidFill>
                  <a:srgbClr val="3366CA"/>
                </a:solidFill>
                <a:latin typeface="Volkswagen-Medium" pitchFamily="2" charset="0"/>
              </a:rPr>
              <a:t>El</a:t>
            </a:r>
            <a:r>
              <a:rPr lang="es-CO" sz="2400" dirty="0"/>
              <a:t> </a:t>
            </a:r>
            <a:r>
              <a:rPr lang="es-CO" sz="3200" dirty="0">
                <a:solidFill>
                  <a:srgbClr val="3366CA"/>
                </a:solidFill>
                <a:latin typeface="Volkswagen-Medium" pitchFamily="2" charset="0"/>
              </a:rPr>
              <a:t>mundo</a:t>
            </a:r>
            <a:r>
              <a:rPr lang="es-CO" sz="2400" dirty="0"/>
              <a:t> </a:t>
            </a:r>
            <a:r>
              <a:rPr lang="es-CO" sz="3200" dirty="0">
                <a:solidFill>
                  <a:srgbClr val="3366CA"/>
                </a:solidFill>
                <a:latin typeface="Volkswagen-Medium" pitchFamily="2" charset="0"/>
              </a:rPr>
              <a:t>de</a:t>
            </a:r>
            <a:r>
              <a:rPr lang="es-CO" sz="2400" dirty="0"/>
              <a:t> </a:t>
            </a:r>
            <a:r>
              <a:rPr lang="es-CO" sz="3200" dirty="0">
                <a:solidFill>
                  <a:srgbClr val="3366CA"/>
                </a:solidFill>
                <a:latin typeface="Volkswagen-Medium" pitchFamily="2" charset="0"/>
              </a:rPr>
              <a:t>la</a:t>
            </a:r>
            <a:r>
              <a:rPr lang="es-CO" sz="2400" dirty="0"/>
              <a:t> </a:t>
            </a:r>
            <a:r>
              <a:rPr lang="es-CO" sz="3200" dirty="0">
                <a:solidFill>
                  <a:srgbClr val="3366CA"/>
                </a:solidFill>
                <a:latin typeface="Volkswagen-Medium" pitchFamily="2" charset="0"/>
              </a:rPr>
              <a:t>programación</a:t>
            </a: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510677" y="4407688"/>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180566" y="4352970"/>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2832410" y="0"/>
            <a:ext cx="6824546"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ENTRADA Y SALIDA DE DATOS POR DFD</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665607" y="827699"/>
            <a:ext cx="7678543" cy="923330"/>
          </a:xfrm>
          <a:prstGeom prst="rect">
            <a:avLst/>
          </a:prstGeom>
          <a:noFill/>
        </p:spPr>
        <p:txBody>
          <a:bodyPr wrap="square" rtlCol="0">
            <a:spAutoFit/>
          </a:bodyPr>
          <a:lstStyle/>
          <a:p>
            <a:r>
              <a:rPr lang="es-CO" dirty="0" smtClean="0"/>
              <a:t>DFD: </a:t>
            </a:r>
          </a:p>
          <a:p>
            <a:r>
              <a:rPr lang="es-CO" b="1" dirty="0" smtClean="0">
                <a:solidFill>
                  <a:srgbClr val="FFC000"/>
                </a:solidFill>
              </a:rPr>
              <a:t>CONDICIONALES</a:t>
            </a:r>
            <a:r>
              <a:rPr lang="es-CO" dirty="0" smtClean="0"/>
              <a:t>: Cualquier entrada, proceso y/o salida, puede depender de que se cumpla o NO una condición, en este caso</a:t>
            </a:r>
            <a:endParaRPr lang="es-CO" dirty="0"/>
          </a:p>
        </p:txBody>
      </p:sp>
      <p:pic>
        <p:nvPicPr>
          <p:cNvPr id="2" name="Imagen 1"/>
          <p:cNvPicPr>
            <a:picLocks noChangeAspect="1"/>
          </p:cNvPicPr>
          <p:nvPr/>
        </p:nvPicPr>
        <p:blipFill>
          <a:blip r:embed="rId3"/>
          <a:stretch>
            <a:fillRect/>
          </a:stretch>
        </p:blipFill>
        <p:spPr>
          <a:xfrm>
            <a:off x="504825" y="1743075"/>
            <a:ext cx="10420350" cy="5114925"/>
          </a:xfrm>
          <a:prstGeom prst="rect">
            <a:avLst/>
          </a:prstGeom>
        </p:spPr>
      </p:pic>
    </p:spTree>
    <p:extLst>
      <p:ext uri="{BB962C8B-B14F-4D97-AF65-F5344CB8AC3E}">
        <p14:creationId xmlns:p14="http://schemas.microsoft.com/office/powerpoint/2010/main" val="46731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2832410" y="0"/>
            <a:ext cx="6824546"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ENTRADA Y SALIDA DE DATOS POR DFD</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665607" y="827699"/>
            <a:ext cx="7678543" cy="923330"/>
          </a:xfrm>
          <a:prstGeom prst="rect">
            <a:avLst/>
          </a:prstGeom>
          <a:noFill/>
        </p:spPr>
        <p:txBody>
          <a:bodyPr wrap="square" rtlCol="0">
            <a:spAutoFit/>
          </a:bodyPr>
          <a:lstStyle/>
          <a:p>
            <a:r>
              <a:rPr lang="es-CO" dirty="0" smtClean="0"/>
              <a:t>DFD: </a:t>
            </a:r>
          </a:p>
          <a:p>
            <a:r>
              <a:rPr lang="es-CO" b="1" dirty="0" smtClean="0">
                <a:solidFill>
                  <a:srgbClr val="FF0000"/>
                </a:solidFill>
              </a:rPr>
              <a:t>SALIDAS</a:t>
            </a:r>
            <a:r>
              <a:rPr lang="es-CO" dirty="0" smtClean="0"/>
              <a:t>: Una vez se tienen los valores almacenados en la R.A.M. se procede a generar las salidas de una forma clara para el usuario final (ortografía, claridad)</a:t>
            </a:r>
            <a:endParaRPr lang="es-CO" dirty="0"/>
          </a:p>
        </p:txBody>
      </p:sp>
      <p:pic>
        <p:nvPicPr>
          <p:cNvPr id="2" name="Imagen 1"/>
          <p:cNvPicPr>
            <a:picLocks noChangeAspect="1"/>
          </p:cNvPicPr>
          <p:nvPr/>
        </p:nvPicPr>
        <p:blipFill>
          <a:blip r:embed="rId3"/>
          <a:stretch>
            <a:fillRect/>
          </a:stretch>
        </p:blipFill>
        <p:spPr>
          <a:xfrm>
            <a:off x="1727509" y="1751029"/>
            <a:ext cx="8025701" cy="5090375"/>
          </a:xfrm>
          <a:prstGeom prst="rect">
            <a:avLst/>
          </a:prstGeom>
        </p:spPr>
      </p:pic>
    </p:spTree>
    <p:extLst>
      <p:ext uri="{BB962C8B-B14F-4D97-AF65-F5344CB8AC3E}">
        <p14:creationId xmlns:p14="http://schemas.microsoft.com/office/powerpoint/2010/main" val="397805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2832410" y="0"/>
            <a:ext cx="6824546"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ENTRADA Y SALIDA DE DATOS POR DFD</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665607" y="827699"/>
            <a:ext cx="7678543" cy="1200329"/>
          </a:xfrm>
          <a:prstGeom prst="rect">
            <a:avLst/>
          </a:prstGeom>
          <a:noFill/>
        </p:spPr>
        <p:txBody>
          <a:bodyPr wrap="square" rtlCol="0">
            <a:spAutoFit/>
          </a:bodyPr>
          <a:lstStyle/>
          <a:p>
            <a:r>
              <a:rPr lang="es-CO" b="1" dirty="0" smtClean="0">
                <a:solidFill>
                  <a:srgbClr val="FF0000"/>
                </a:solidFill>
              </a:rPr>
              <a:t>PRUEBA DE ESCRITORIO</a:t>
            </a:r>
            <a:r>
              <a:rPr lang="es-CO" dirty="0" smtClean="0"/>
              <a:t>: Es muy importante que se comprueben todas las posibles salidas, recuerde que el computador NO sabe y como  programadores garantizamos que se le enseñe bien, para que a partir de ahí, lo haga más rápido y con N valores diferentes y de mayor complejidad</a:t>
            </a:r>
            <a:endParaRPr lang="es-CO" dirty="0"/>
          </a:p>
        </p:txBody>
      </p:sp>
      <p:graphicFrame>
        <p:nvGraphicFramePr>
          <p:cNvPr id="5" name="Tabla 4"/>
          <p:cNvGraphicFramePr>
            <a:graphicFrameLocks noGrp="1"/>
          </p:cNvGraphicFramePr>
          <p:nvPr>
            <p:extLst>
              <p:ext uri="{D42A27DB-BD31-4B8C-83A1-F6EECF244321}">
                <p14:modId xmlns:p14="http://schemas.microsoft.com/office/powerpoint/2010/main" val="3448973629"/>
              </p:ext>
            </p:extLst>
          </p:nvPr>
        </p:nvGraphicFramePr>
        <p:xfrm>
          <a:off x="702527" y="2162589"/>
          <a:ext cx="10281425" cy="2792009"/>
        </p:xfrm>
        <a:graphic>
          <a:graphicData uri="http://schemas.openxmlformats.org/drawingml/2006/table">
            <a:tbl>
              <a:tblPr>
                <a:tableStyleId>{5C22544A-7EE6-4342-B048-85BDC9FD1C3A}</a:tableStyleId>
              </a:tblPr>
              <a:tblGrid>
                <a:gridCol w="1589912"/>
                <a:gridCol w="1589912"/>
                <a:gridCol w="1589912"/>
                <a:gridCol w="1748901"/>
                <a:gridCol w="2172876"/>
                <a:gridCol w="1589912"/>
              </a:tblGrid>
              <a:tr h="700548">
                <a:tc>
                  <a:txBody>
                    <a:bodyPr/>
                    <a:lstStyle/>
                    <a:p>
                      <a:pPr algn="ctr" fontAlgn="b"/>
                      <a:r>
                        <a:rPr lang="es-CO" sz="2400" u="none" strike="noStrike" dirty="0">
                          <a:effectLst/>
                        </a:rPr>
                        <a:t>lado1</a:t>
                      </a:r>
                      <a:endParaRPr lang="es-CO" sz="2400" b="1" i="0" u="none" strike="noStrike" dirty="0">
                        <a:effectLst/>
                        <a:latin typeface="Arial" panose="020B0604020202020204" pitchFamily="34" charset="0"/>
                      </a:endParaRPr>
                    </a:p>
                  </a:txBody>
                  <a:tcPr marL="9525" marR="9525" marT="9525" marB="0" anchor="b"/>
                </a:tc>
                <a:tc>
                  <a:txBody>
                    <a:bodyPr/>
                    <a:lstStyle/>
                    <a:p>
                      <a:pPr algn="ctr" fontAlgn="b"/>
                      <a:r>
                        <a:rPr lang="es-CO" sz="2400" u="none" strike="noStrike" dirty="0" smtClean="0">
                          <a:effectLst/>
                        </a:rPr>
                        <a:t>Lado2</a:t>
                      </a:r>
                      <a:endParaRPr lang="es-CO" sz="2400" b="1" i="0" u="none" strike="noStrike" dirty="0">
                        <a:effectLst/>
                        <a:latin typeface="Arial" panose="020B0604020202020204" pitchFamily="34" charset="0"/>
                      </a:endParaRPr>
                    </a:p>
                  </a:txBody>
                  <a:tcPr marL="9525" marR="9525" marT="9525" marB="0" anchor="b"/>
                </a:tc>
                <a:tc>
                  <a:txBody>
                    <a:bodyPr/>
                    <a:lstStyle/>
                    <a:p>
                      <a:pPr algn="ctr" fontAlgn="b"/>
                      <a:r>
                        <a:rPr lang="es-CO" sz="2400" u="none" strike="noStrike" dirty="0">
                          <a:effectLst/>
                        </a:rPr>
                        <a:t>lado3</a:t>
                      </a:r>
                      <a:endParaRPr lang="es-CO" sz="2400" b="1" i="0" u="none" strike="noStrike" dirty="0">
                        <a:effectLst/>
                        <a:latin typeface="Arial" panose="020B0604020202020204" pitchFamily="34" charset="0"/>
                      </a:endParaRPr>
                    </a:p>
                  </a:txBody>
                  <a:tcPr marL="9525" marR="9525" marT="9525" marB="0" anchor="b"/>
                </a:tc>
                <a:tc>
                  <a:txBody>
                    <a:bodyPr/>
                    <a:lstStyle/>
                    <a:p>
                      <a:pPr algn="ctr" fontAlgn="b"/>
                      <a:r>
                        <a:rPr lang="es-CO" sz="2400" u="none" strike="noStrike" dirty="0" err="1">
                          <a:effectLst/>
                        </a:rPr>
                        <a:t>permimetro</a:t>
                      </a:r>
                      <a:endParaRPr lang="es-CO" sz="2400" b="1" i="0" u="none" strike="noStrike" dirty="0">
                        <a:effectLst/>
                        <a:latin typeface="Arial" panose="020B0604020202020204" pitchFamily="34" charset="0"/>
                      </a:endParaRPr>
                    </a:p>
                  </a:txBody>
                  <a:tcPr marL="9525" marR="9525" marT="9525" marB="0" anchor="b"/>
                </a:tc>
                <a:tc>
                  <a:txBody>
                    <a:bodyPr/>
                    <a:lstStyle/>
                    <a:p>
                      <a:pPr algn="ctr" fontAlgn="b"/>
                      <a:r>
                        <a:rPr lang="es-CO" sz="2400" u="none" strike="noStrike" dirty="0">
                          <a:effectLst/>
                        </a:rPr>
                        <a:t>tipo_ triangulo</a:t>
                      </a:r>
                      <a:endParaRPr lang="es-CO" sz="2400" b="1" i="0" u="none" strike="noStrike" dirty="0">
                        <a:effectLst/>
                        <a:latin typeface="Arial" panose="020B0604020202020204" pitchFamily="34" charset="0"/>
                      </a:endParaRPr>
                    </a:p>
                  </a:txBody>
                  <a:tcPr marL="9525" marR="9525" marT="9525" marB="0" anchor="b"/>
                </a:tc>
                <a:tc>
                  <a:txBody>
                    <a:bodyPr/>
                    <a:lstStyle/>
                    <a:p>
                      <a:pPr algn="l" fontAlgn="b"/>
                      <a:endParaRPr lang="es-CO" sz="1800" b="0" i="0" u="none" strike="noStrike">
                        <a:effectLst/>
                        <a:latin typeface="Arial" panose="020B0604020202020204" pitchFamily="34" charset="0"/>
                      </a:endParaRPr>
                    </a:p>
                  </a:txBody>
                  <a:tcPr marL="9525" marR="9525" marT="9525" marB="0" anchor="b"/>
                </a:tc>
              </a:tr>
              <a:tr h="390712">
                <a:tc>
                  <a:txBody>
                    <a:bodyPr/>
                    <a:lstStyle/>
                    <a:p>
                      <a:pPr marL="0" algn="r" defTabSz="914400" rtl="0" eaLnBrk="1" fontAlgn="b" latinLnBrk="0" hangingPunct="1"/>
                      <a:r>
                        <a:rPr lang="es-CO" sz="2400" u="none" strike="noStrike" kern="1200" dirty="0">
                          <a:solidFill>
                            <a:schemeClr val="dk1"/>
                          </a:solidFill>
                          <a:effectLst/>
                          <a:latin typeface="+mn-lt"/>
                          <a:ea typeface="+mn-ea"/>
                          <a:cs typeface="+mn-cs"/>
                        </a:rPr>
                        <a:t>10</a:t>
                      </a:r>
                    </a:p>
                  </a:txBody>
                  <a:tcPr marL="9525" marR="9525" marT="9525" marB="0" anchor="b"/>
                </a:tc>
                <a:tc>
                  <a:txBody>
                    <a:bodyPr/>
                    <a:lstStyle/>
                    <a:p>
                      <a:pPr marL="0" algn="r" defTabSz="914400" rtl="0" eaLnBrk="1" fontAlgn="b" latinLnBrk="0" hangingPunct="1"/>
                      <a:r>
                        <a:rPr lang="es-CO" sz="2400" u="none" strike="noStrike" kern="1200" dirty="0">
                          <a:solidFill>
                            <a:schemeClr val="dk1"/>
                          </a:solidFill>
                          <a:effectLst/>
                          <a:latin typeface="+mn-lt"/>
                          <a:ea typeface="+mn-ea"/>
                          <a:cs typeface="+mn-cs"/>
                        </a:rPr>
                        <a:t>10</a:t>
                      </a:r>
                    </a:p>
                  </a:txBody>
                  <a:tcPr marL="9525" marR="9525" marT="9525" marB="0" anchor="b"/>
                </a:tc>
                <a:tc>
                  <a:txBody>
                    <a:bodyPr/>
                    <a:lstStyle/>
                    <a:p>
                      <a:pPr marL="0" algn="r" defTabSz="914400" rtl="0" eaLnBrk="1" fontAlgn="b" latinLnBrk="0" hangingPunct="1"/>
                      <a:r>
                        <a:rPr lang="es-CO" sz="2400" u="none" strike="noStrike" kern="1200" dirty="0">
                          <a:solidFill>
                            <a:schemeClr val="dk1"/>
                          </a:solidFill>
                          <a:effectLst/>
                          <a:latin typeface="+mn-lt"/>
                          <a:ea typeface="+mn-ea"/>
                          <a:cs typeface="+mn-cs"/>
                        </a:rPr>
                        <a:t>10</a:t>
                      </a:r>
                    </a:p>
                  </a:txBody>
                  <a:tcPr marL="9525" marR="9525" marT="9525" marB="0" anchor="b"/>
                </a:tc>
                <a:tc>
                  <a:txBody>
                    <a:bodyPr/>
                    <a:lstStyle/>
                    <a:p>
                      <a:pPr algn="ctr" fontAlgn="b"/>
                      <a:r>
                        <a:rPr lang="es-CO" sz="1800" u="none" strike="noStrike" dirty="0">
                          <a:effectLst/>
                        </a:rPr>
                        <a:t>30-OK</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err="1" smtClean="0">
                          <a:effectLst/>
                        </a:rPr>
                        <a:t>equilatero</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a:effectLst/>
                        </a:rPr>
                        <a:t>OK</a:t>
                      </a:r>
                      <a:endParaRPr lang="es-CO" sz="1800" b="0" i="0" u="none" strike="noStrike" dirty="0">
                        <a:effectLst/>
                        <a:latin typeface="Arial" panose="020B0604020202020204" pitchFamily="34" charset="0"/>
                      </a:endParaRPr>
                    </a:p>
                  </a:txBody>
                  <a:tcPr marL="9525" marR="9525" marT="9525" marB="0" anchor="b"/>
                </a:tc>
              </a:tr>
              <a:tr h="390712">
                <a:tc>
                  <a:txBody>
                    <a:bodyPr/>
                    <a:lstStyle/>
                    <a:p>
                      <a:pPr marL="0" algn="r" defTabSz="914400" rtl="0" eaLnBrk="1" fontAlgn="b" latinLnBrk="0" hangingPunct="1"/>
                      <a:r>
                        <a:rPr lang="es-CO" sz="2400" u="none" strike="noStrike" kern="1200" dirty="0">
                          <a:solidFill>
                            <a:schemeClr val="dk1"/>
                          </a:solidFill>
                          <a:effectLst/>
                          <a:latin typeface="+mn-lt"/>
                          <a:ea typeface="+mn-ea"/>
                          <a:cs typeface="+mn-cs"/>
                        </a:rPr>
                        <a:t>10</a:t>
                      </a:r>
                    </a:p>
                  </a:txBody>
                  <a:tcPr marL="9525" marR="9525" marT="9525" marB="0" anchor="b"/>
                </a:tc>
                <a:tc>
                  <a:txBody>
                    <a:bodyPr/>
                    <a:lstStyle/>
                    <a:p>
                      <a:pPr marL="0" algn="r" defTabSz="914400" rtl="0" eaLnBrk="1" fontAlgn="b" latinLnBrk="0" hangingPunct="1"/>
                      <a:r>
                        <a:rPr lang="es-CO" sz="2400" u="none" strike="noStrike" kern="1200" dirty="0">
                          <a:solidFill>
                            <a:schemeClr val="dk1"/>
                          </a:solidFill>
                          <a:effectLst/>
                          <a:latin typeface="+mn-lt"/>
                          <a:ea typeface="+mn-ea"/>
                          <a:cs typeface="+mn-cs"/>
                        </a:rPr>
                        <a:t>20</a:t>
                      </a:r>
                    </a:p>
                  </a:txBody>
                  <a:tcPr marL="9525" marR="9525" marT="9525" marB="0" anchor="b"/>
                </a:tc>
                <a:tc>
                  <a:txBody>
                    <a:bodyPr/>
                    <a:lstStyle/>
                    <a:p>
                      <a:pPr marL="0" algn="r" defTabSz="914400" rtl="0" eaLnBrk="1" fontAlgn="b" latinLnBrk="0" hangingPunct="1"/>
                      <a:r>
                        <a:rPr lang="es-CO" sz="2400" u="none" strike="noStrike" kern="1200" dirty="0" smtClean="0">
                          <a:solidFill>
                            <a:schemeClr val="dk1"/>
                          </a:solidFill>
                          <a:effectLst/>
                          <a:latin typeface="+mn-lt"/>
                          <a:ea typeface="+mn-ea"/>
                          <a:cs typeface="+mn-cs"/>
                        </a:rPr>
                        <a:t>30</a:t>
                      </a:r>
                      <a:endParaRPr lang="es-CO" sz="2400" u="none" strike="noStrike" kern="1200" dirty="0">
                        <a:solidFill>
                          <a:schemeClr val="dk1"/>
                        </a:solidFill>
                        <a:effectLst/>
                        <a:latin typeface="+mn-lt"/>
                        <a:ea typeface="+mn-ea"/>
                        <a:cs typeface="+mn-cs"/>
                      </a:endParaRPr>
                    </a:p>
                  </a:txBody>
                  <a:tcPr marL="9525" marR="9525" marT="9525" marB="0" anchor="b"/>
                </a:tc>
                <a:tc>
                  <a:txBody>
                    <a:bodyPr/>
                    <a:lstStyle/>
                    <a:p>
                      <a:pPr algn="ctr" fontAlgn="b"/>
                      <a:r>
                        <a:rPr lang="es-CO" sz="1800" u="none" strike="noStrike" dirty="0">
                          <a:effectLst/>
                        </a:rPr>
                        <a:t>60-OK</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a:effectLst/>
                        </a:rPr>
                        <a:t>escaleno</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a:effectLst/>
                        </a:rPr>
                        <a:t>OK</a:t>
                      </a:r>
                      <a:endParaRPr lang="es-CO" sz="1800" b="0" i="0" u="none" strike="noStrike" dirty="0">
                        <a:effectLst/>
                        <a:latin typeface="Arial" panose="020B0604020202020204" pitchFamily="34" charset="0"/>
                      </a:endParaRPr>
                    </a:p>
                  </a:txBody>
                  <a:tcPr marL="9525" marR="9525" marT="9525" marB="0" anchor="b"/>
                </a:tc>
              </a:tr>
              <a:tr h="436679">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dirty="0">
                          <a:effectLst/>
                        </a:rPr>
                        <a:t>20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ctr" fontAlgn="b"/>
                      <a:r>
                        <a:rPr lang="es-CO" sz="1800" u="none" strike="noStrike" dirty="0">
                          <a:effectLst/>
                        </a:rPr>
                        <a:t>60-OK</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err="1">
                          <a:effectLst/>
                        </a:rPr>
                        <a:t>isosceles</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a:effectLst/>
                        </a:rPr>
                        <a:t>OK</a:t>
                      </a:r>
                      <a:endParaRPr lang="es-CO" sz="1800" b="0" i="0" u="none" strike="noStrike">
                        <a:effectLst/>
                        <a:latin typeface="Arial" panose="020B0604020202020204" pitchFamily="34" charset="0"/>
                      </a:endParaRPr>
                    </a:p>
                  </a:txBody>
                  <a:tcPr marL="9525" marR="9525" marT="9525" marB="0" anchor="b"/>
                </a:tc>
              </a:tr>
              <a:tr h="436679">
                <a:tc>
                  <a:txBody>
                    <a:bodyPr/>
                    <a:lstStyle/>
                    <a:p>
                      <a:pPr algn="r" fontAlgn="b"/>
                      <a:r>
                        <a:rPr lang="es-CO" sz="2400" u="none" strike="noStrike" dirty="0">
                          <a:effectLst/>
                        </a:rPr>
                        <a:t>20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ctr" fontAlgn="b"/>
                      <a:r>
                        <a:rPr lang="es-CO" sz="1800" u="none" strike="noStrike" dirty="0">
                          <a:effectLst/>
                        </a:rPr>
                        <a:t>40-OK</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err="1">
                          <a:effectLst/>
                        </a:rPr>
                        <a:t>isosceles</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a:effectLst/>
                        </a:rPr>
                        <a:t>OK</a:t>
                      </a:r>
                      <a:endParaRPr lang="es-CO" sz="1800" b="0" i="0" u="none" strike="noStrike">
                        <a:effectLst/>
                        <a:latin typeface="Arial" panose="020B0604020202020204" pitchFamily="34" charset="0"/>
                      </a:endParaRPr>
                    </a:p>
                  </a:txBody>
                  <a:tcPr marL="9525" marR="9525" marT="9525" marB="0" anchor="b"/>
                </a:tc>
              </a:tr>
              <a:tr h="436679">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a:effectLst/>
                        </a:rPr>
                        <a:t>20</a:t>
                      </a:r>
                      <a:endParaRPr lang="es-CO" sz="2400" b="0" i="0" u="none" strike="noStrike">
                        <a:solidFill>
                          <a:srgbClr val="FF0000"/>
                        </a:solidFill>
                        <a:effectLst/>
                        <a:latin typeface="Arial" panose="020B0604020202020204" pitchFamily="34" charset="0"/>
                      </a:endParaRPr>
                    </a:p>
                  </a:txBody>
                  <a:tcPr marL="9525" marR="9525" marT="9525" marB="0" anchor="b"/>
                </a:tc>
                <a:tc>
                  <a:txBody>
                    <a:bodyPr/>
                    <a:lstStyle/>
                    <a:p>
                      <a:pPr algn="r" fontAlgn="b"/>
                      <a:r>
                        <a:rPr lang="es-CO" sz="2400" u="none" strike="noStrike" dirty="0">
                          <a:effectLst/>
                        </a:rPr>
                        <a:t>10</a:t>
                      </a:r>
                      <a:endParaRPr lang="es-CO" sz="2400" b="0" i="0" u="none" strike="noStrike" dirty="0">
                        <a:solidFill>
                          <a:srgbClr val="FF0000"/>
                        </a:solidFill>
                        <a:effectLst/>
                        <a:latin typeface="Arial" panose="020B0604020202020204" pitchFamily="34" charset="0"/>
                      </a:endParaRPr>
                    </a:p>
                  </a:txBody>
                  <a:tcPr marL="9525" marR="9525" marT="9525" marB="0" anchor="b"/>
                </a:tc>
                <a:tc>
                  <a:txBody>
                    <a:bodyPr/>
                    <a:lstStyle/>
                    <a:p>
                      <a:pPr algn="ctr" fontAlgn="b"/>
                      <a:r>
                        <a:rPr lang="es-CO" sz="1800" u="none" strike="noStrike" dirty="0">
                          <a:effectLst/>
                        </a:rPr>
                        <a:t>40-OK</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err="1">
                          <a:effectLst/>
                        </a:rPr>
                        <a:t>isosceles</a:t>
                      </a:r>
                      <a:endParaRPr lang="es-CO" sz="1800" b="0" i="0" u="none" strike="noStrike" dirty="0">
                        <a:effectLst/>
                        <a:latin typeface="Arial" panose="020B0604020202020204" pitchFamily="34" charset="0"/>
                      </a:endParaRPr>
                    </a:p>
                  </a:txBody>
                  <a:tcPr marL="9525" marR="9525" marT="9525" marB="0" anchor="b"/>
                </a:tc>
                <a:tc>
                  <a:txBody>
                    <a:bodyPr/>
                    <a:lstStyle/>
                    <a:p>
                      <a:pPr algn="l" fontAlgn="b"/>
                      <a:r>
                        <a:rPr lang="es-CO" sz="1800" u="none" strike="noStrike" dirty="0">
                          <a:effectLst/>
                        </a:rPr>
                        <a:t>OK</a:t>
                      </a:r>
                      <a:endParaRPr lang="es-CO" sz="1800" b="0" i="0" u="none" strike="noStrike" dirty="0">
                        <a:effectLst/>
                        <a:latin typeface="Arial" panose="020B0604020202020204" pitchFamily="34" charset="0"/>
                      </a:endParaRPr>
                    </a:p>
                  </a:txBody>
                  <a:tcPr marL="9525" marR="9525" marT="9525" marB="0" anchor="b"/>
                </a:tc>
              </a:tr>
            </a:tbl>
          </a:graphicData>
        </a:graphic>
      </p:graphicFrame>
      <p:sp>
        <p:nvSpPr>
          <p:cNvPr id="6" name="CuadroTexto 5"/>
          <p:cNvSpPr txBox="1"/>
          <p:nvPr/>
        </p:nvSpPr>
        <p:spPr>
          <a:xfrm>
            <a:off x="702527" y="5200671"/>
            <a:ext cx="7973122" cy="923330"/>
          </a:xfrm>
          <a:prstGeom prst="rect">
            <a:avLst/>
          </a:prstGeom>
          <a:noFill/>
        </p:spPr>
        <p:txBody>
          <a:bodyPr wrap="square" rtlCol="0">
            <a:spAutoFit/>
          </a:bodyPr>
          <a:lstStyle/>
          <a:p>
            <a:pPr algn="just"/>
            <a:r>
              <a:rPr lang="es-CO" dirty="0" smtClean="0"/>
              <a:t>Una vez comprobado en la prueba de escritorio, que todas las posibles combinaciones o alternativas se puede proceder a llevarlo a un lenguaje de programación como </a:t>
            </a:r>
            <a:r>
              <a:rPr lang="es-CO" b="1" dirty="0" smtClean="0">
                <a:solidFill>
                  <a:srgbClr val="00B050"/>
                </a:solidFill>
              </a:rPr>
              <a:t>PYTHON</a:t>
            </a:r>
            <a:r>
              <a:rPr lang="es-CO" dirty="0" smtClean="0"/>
              <a:t>, hasta obtener el producto final.</a:t>
            </a:r>
            <a:endParaRPr lang="es-CO" dirty="0"/>
          </a:p>
        </p:txBody>
      </p:sp>
    </p:spTree>
    <p:extLst>
      <p:ext uri="{BB962C8B-B14F-4D97-AF65-F5344CB8AC3E}">
        <p14:creationId xmlns:p14="http://schemas.microsoft.com/office/powerpoint/2010/main" val="1003887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053009" y="57546"/>
            <a:ext cx="6217991" cy="6597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000" b="1" dirty="0" smtClean="0">
                <a:solidFill>
                  <a:schemeClr val="bg1"/>
                </a:solidFill>
                <a:latin typeface="Calabri"/>
              </a:rPr>
              <a:t>PROGRAMA EN PYTHON </a:t>
            </a:r>
          </a:p>
          <a:p>
            <a:pPr algn="ctr"/>
            <a:r>
              <a:rPr lang="es-CO" sz="2000" b="1" dirty="0" smtClean="0">
                <a:solidFill>
                  <a:schemeClr val="bg1"/>
                </a:solidFill>
                <a:latin typeface="Calabri"/>
              </a:rPr>
              <a:t>COMPARTIDO EN GOOGLE COLLAB</a:t>
            </a:r>
            <a:endParaRPr lang="es-CO" sz="2000"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3227294" y="1021976"/>
            <a:ext cx="6811480" cy="5109091"/>
          </a:xfrm>
          <a:prstGeom prst="rect">
            <a:avLst/>
          </a:prstGeom>
          <a:noFill/>
        </p:spPr>
        <p:txBody>
          <a:bodyPr wrap="none" rtlCol="0">
            <a:spAutoFit/>
          </a:bodyPr>
          <a:lstStyle/>
          <a:p>
            <a:r>
              <a:rPr lang="es-CO" dirty="0" err="1"/>
              <a:t>public</a:t>
            </a:r>
            <a:r>
              <a:rPr lang="es-CO" dirty="0"/>
              <a:t> </a:t>
            </a:r>
            <a:r>
              <a:rPr lang="es-CO" dirty="0" err="1"/>
              <a:t>static</a:t>
            </a:r>
            <a:r>
              <a:rPr lang="es-CO" dirty="0"/>
              <a:t> </a:t>
            </a:r>
            <a:r>
              <a:rPr lang="es-CO" dirty="0" err="1"/>
              <a:t>void</a:t>
            </a:r>
            <a:r>
              <a:rPr lang="es-CO" dirty="0"/>
              <a:t> </a:t>
            </a:r>
            <a:r>
              <a:rPr lang="es-CO" dirty="0" err="1"/>
              <a:t>main</a:t>
            </a:r>
            <a:r>
              <a:rPr lang="es-CO" dirty="0"/>
              <a:t>(</a:t>
            </a:r>
            <a:r>
              <a:rPr lang="es-CO" dirty="0" err="1"/>
              <a:t>String</a:t>
            </a:r>
            <a:r>
              <a:rPr lang="es-CO" dirty="0"/>
              <a:t>[] </a:t>
            </a:r>
            <a:r>
              <a:rPr lang="es-CO" dirty="0" err="1"/>
              <a:t>args</a:t>
            </a:r>
            <a:r>
              <a:rPr lang="es-CO" dirty="0"/>
              <a:t>) {</a:t>
            </a:r>
          </a:p>
          <a:p>
            <a:r>
              <a:rPr lang="es-CO" dirty="0"/>
              <a:t>        // TODO </a:t>
            </a:r>
            <a:r>
              <a:rPr lang="es-CO" dirty="0" err="1"/>
              <a:t>code</a:t>
            </a:r>
            <a:r>
              <a:rPr lang="es-CO" dirty="0"/>
              <a:t> </a:t>
            </a:r>
            <a:r>
              <a:rPr lang="es-CO" dirty="0" err="1"/>
              <a:t>application</a:t>
            </a:r>
            <a:r>
              <a:rPr lang="es-CO" dirty="0"/>
              <a:t> </a:t>
            </a:r>
            <a:r>
              <a:rPr lang="es-CO" dirty="0" err="1"/>
              <a:t>logic</a:t>
            </a:r>
            <a:r>
              <a:rPr lang="es-CO" dirty="0"/>
              <a:t> </a:t>
            </a:r>
            <a:r>
              <a:rPr lang="es-CO" dirty="0" err="1"/>
              <a:t>here</a:t>
            </a:r>
            <a:endParaRPr lang="es-CO" dirty="0"/>
          </a:p>
          <a:p>
            <a:r>
              <a:rPr lang="es-CO" dirty="0"/>
              <a:t>        </a:t>
            </a:r>
            <a:r>
              <a:rPr lang="es-CO" dirty="0" err="1"/>
              <a:t>int</a:t>
            </a:r>
            <a:r>
              <a:rPr lang="es-CO" dirty="0"/>
              <a:t> lado1=0, lado2=0, lado3 = 0;</a:t>
            </a:r>
          </a:p>
          <a:p>
            <a:r>
              <a:rPr lang="es-CO" dirty="0"/>
              <a:t>        lado1 = 10;</a:t>
            </a:r>
          </a:p>
          <a:p>
            <a:r>
              <a:rPr lang="es-CO" dirty="0"/>
              <a:t>        lado2 = 30;</a:t>
            </a:r>
          </a:p>
          <a:p>
            <a:r>
              <a:rPr lang="es-CO" dirty="0"/>
              <a:t>        lado3 = 20;</a:t>
            </a:r>
          </a:p>
          <a:p>
            <a:r>
              <a:rPr lang="es-CO" dirty="0"/>
              <a:t>        </a:t>
            </a:r>
          </a:p>
          <a:p>
            <a:r>
              <a:rPr lang="es-CO" dirty="0"/>
              <a:t>        </a:t>
            </a:r>
            <a:r>
              <a:rPr lang="es-CO" dirty="0" err="1"/>
              <a:t>String</a:t>
            </a:r>
            <a:r>
              <a:rPr lang="es-CO" dirty="0"/>
              <a:t> </a:t>
            </a:r>
            <a:r>
              <a:rPr lang="es-CO" dirty="0" err="1"/>
              <a:t>tipo_triangulo</a:t>
            </a:r>
            <a:r>
              <a:rPr lang="es-CO" dirty="0"/>
              <a:t> = </a:t>
            </a:r>
            <a:r>
              <a:rPr lang="es-CO" sz="2000" b="1" dirty="0" err="1">
                <a:solidFill>
                  <a:srgbClr val="00B050"/>
                </a:solidFill>
              </a:rPr>
              <a:t>getTipoTriangulo</a:t>
            </a:r>
            <a:r>
              <a:rPr lang="es-CO" sz="2000" b="1" dirty="0">
                <a:solidFill>
                  <a:srgbClr val="00B050"/>
                </a:solidFill>
              </a:rPr>
              <a:t>(lado1, lado2, lado3)</a:t>
            </a:r>
            <a:r>
              <a:rPr lang="es-CO" dirty="0"/>
              <a:t>;</a:t>
            </a:r>
          </a:p>
          <a:p>
            <a:r>
              <a:rPr lang="es-CO" dirty="0"/>
              <a:t>        </a:t>
            </a:r>
            <a:r>
              <a:rPr lang="es-CO" dirty="0" err="1"/>
              <a:t>System.out.println</a:t>
            </a:r>
            <a:r>
              <a:rPr lang="es-CO" dirty="0"/>
              <a:t>(</a:t>
            </a:r>
            <a:r>
              <a:rPr lang="es-CO" dirty="0" err="1"/>
              <a:t>tipo_triangulo</a:t>
            </a:r>
            <a:r>
              <a:rPr lang="es-CO" dirty="0"/>
              <a:t>);</a:t>
            </a:r>
          </a:p>
          <a:p>
            <a:r>
              <a:rPr lang="es-CO" dirty="0"/>
              <a:t>    }//fin del </a:t>
            </a:r>
            <a:r>
              <a:rPr lang="es-CO" dirty="0" err="1"/>
              <a:t>main</a:t>
            </a:r>
            <a:endParaRPr lang="es-CO" dirty="0"/>
          </a:p>
          <a:p>
            <a:r>
              <a:rPr lang="es-CO" dirty="0"/>
              <a:t>    </a:t>
            </a:r>
          </a:p>
          <a:p>
            <a:r>
              <a:rPr lang="es-CO" dirty="0"/>
              <a:t>    </a:t>
            </a:r>
            <a:r>
              <a:rPr lang="es-CO" sz="2000" b="1" dirty="0" err="1">
                <a:solidFill>
                  <a:srgbClr val="00B050"/>
                </a:solidFill>
              </a:rPr>
              <a:t>public</a:t>
            </a:r>
            <a:r>
              <a:rPr lang="es-CO" sz="2000" b="1" dirty="0">
                <a:solidFill>
                  <a:srgbClr val="00B050"/>
                </a:solidFill>
              </a:rPr>
              <a:t> </a:t>
            </a:r>
            <a:r>
              <a:rPr lang="es-CO" sz="2000" b="1" dirty="0" err="1">
                <a:solidFill>
                  <a:srgbClr val="00B050"/>
                </a:solidFill>
              </a:rPr>
              <a:t>static</a:t>
            </a:r>
            <a:r>
              <a:rPr lang="es-CO" sz="2000" b="1" dirty="0">
                <a:solidFill>
                  <a:srgbClr val="00B050"/>
                </a:solidFill>
              </a:rPr>
              <a:t> </a:t>
            </a:r>
            <a:r>
              <a:rPr lang="es-CO" sz="2000" b="1" dirty="0" err="1">
                <a:solidFill>
                  <a:srgbClr val="00B050"/>
                </a:solidFill>
              </a:rPr>
              <a:t>String</a:t>
            </a:r>
            <a:r>
              <a:rPr lang="es-CO" sz="2000" b="1" dirty="0">
                <a:solidFill>
                  <a:srgbClr val="00B050"/>
                </a:solidFill>
              </a:rPr>
              <a:t> </a:t>
            </a:r>
            <a:r>
              <a:rPr lang="es-CO" sz="2000" b="1" dirty="0" err="1">
                <a:solidFill>
                  <a:srgbClr val="00B050"/>
                </a:solidFill>
              </a:rPr>
              <a:t>getTipoTriangulo</a:t>
            </a:r>
            <a:r>
              <a:rPr lang="es-CO" sz="2000" b="1" dirty="0">
                <a:solidFill>
                  <a:srgbClr val="00B050"/>
                </a:solidFill>
              </a:rPr>
              <a:t>(</a:t>
            </a:r>
            <a:r>
              <a:rPr lang="es-CO" sz="2000" b="1" dirty="0" err="1">
                <a:solidFill>
                  <a:srgbClr val="00B050"/>
                </a:solidFill>
              </a:rPr>
              <a:t>int</a:t>
            </a:r>
            <a:r>
              <a:rPr lang="es-CO" sz="2000" b="1" dirty="0">
                <a:solidFill>
                  <a:srgbClr val="00B050"/>
                </a:solidFill>
              </a:rPr>
              <a:t> l1, </a:t>
            </a:r>
            <a:r>
              <a:rPr lang="es-CO" sz="2000" b="1" dirty="0" err="1">
                <a:solidFill>
                  <a:srgbClr val="00B050"/>
                </a:solidFill>
              </a:rPr>
              <a:t>int</a:t>
            </a:r>
            <a:r>
              <a:rPr lang="es-CO" sz="2000" b="1" dirty="0">
                <a:solidFill>
                  <a:srgbClr val="00B050"/>
                </a:solidFill>
              </a:rPr>
              <a:t> l2, </a:t>
            </a:r>
            <a:r>
              <a:rPr lang="es-CO" sz="2000" b="1" dirty="0" err="1">
                <a:solidFill>
                  <a:srgbClr val="00B050"/>
                </a:solidFill>
              </a:rPr>
              <a:t>int</a:t>
            </a:r>
            <a:r>
              <a:rPr lang="es-CO" sz="2000" b="1" dirty="0">
                <a:solidFill>
                  <a:srgbClr val="00B050"/>
                </a:solidFill>
              </a:rPr>
              <a:t> l3)</a:t>
            </a:r>
            <a:r>
              <a:rPr lang="es-CO" dirty="0"/>
              <a:t> {</a:t>
            </a:r>
          </a:p>
          <a:p>
            <a:r>
              <a:rPr lang="es-CO" dirty="0"/>
              <a:t>        </a:t>
            </a:r>
            <a:r>
              <a:rPr lang="es-CO" dirty="0" err="1"/>
              <a:t>String</a:t>
            </a:r>
            <a:r>
              <a:rPr lang="es-CO" dirty="0"/>
              <a:t> tipo="NO DI CON EL TIPO DE TRIANGULO";</a:t>
            </a:r>
          </a:p>
          <a:p>
            <a:r>
              <a:rPr lang="es-CO" dirty="0"/>
              <a:t>        </a:t>
            </a:r>
            <a:r>
              <a:rPr lang="es-CO" dirty="0" err="1"/>
              <a:t>if</a:t>
            </a:r>
            <a:r>
              <a:rPr lang="es-CO" dirty="0"/>
              <a:t> (l1 == l2 &amp;&amp; l2 == l3) tipo="EQUILATERO";</a:t>
            </a:r>
          </a:p>
          <a:p>
            <a:r>
              <a:rPr lang="es-CO" dirty="0"/>
              <a:t>        </a:t>
            </a:r>
            <a:r>
              <a:rPr lang="es-CO" dirty="0" err="1"/>
              <a:t>else</a:t>
            </a:r>
            <a:r>
              <a:rPr lang="es-CO" dirty="0"/>
              <a:t> </a:t>
            </a:r>
            <a:r>
              <a:rPr lang="es-CO" dirty="0" err="1"/>
              <a:t>if</a:t>
            </a:r>
            <a:r>
              <a:rPr lang="es-CO" dirty="0"/>
              <a:t> (l1 != l2 &amp;&amp; l2 != l3 &amp;&amp; l1 != l3) tipo="ESCALENO";</a:t>
            </a:r>
          </a:p>
          <a:p>
            <a:r>
              <a:rPr lang="es-CO" dirty="0"/>
              <a:t>        </a:t>
            </a:r>
            <a:r>
              <a:rPr lang="es-CO" dirty="0" err="1"/>
              <a:t>else</a:t>
            </a:r>
            <a:r>
              <a:rPr lang="es-CO" dirty="0"/>
              <a:t> tipo="ISOSCELES";        </a:t>
            </a:r>
          </a:p>
          <a:p>
            <a:r>
              <a:rPr lang="es-CO" dirty="0"/>
              <a:t>        </a:t>
            </a:r>
            <a:r>
              <a:rPr lang="es-CO" dirty="0" err="1"/>
              <a:t>return</a:t>
            </a:r>
            <a:r>
              <a:rPr lang="es-CO" dirty="0"/>
              <a:t> tipo;</a:t>
            </a:r>
          </a:p>
          <a:p>
            <a:r>
              <a:rPr lang="es-CO" dirty="0"/>
              <a:t>    } //fin </a:t>
            </a:r>
            <a:r>
              <a:rPr lang="es-CO" dirty="0" err="1"/>
              <a:t>funcion</a:t>
            </a:r>
            <a:r>
              <a:rPr lang="es-CO" dirty="0"/>
              <a:t> </a:t>
            </a:r>
            <a:r>
              <a:rPr lang="es-CO" dirty="0" err="1"/>
              <a:t>getTipoTriangulo</a:t>
            </a:r>
            <a:endParaRPr lang="es-CO" dirty="0"/>
          </a:p>
        </p:txBody>
      </p:sp>
    </p:spTree>
    <p:extLst>
      <p:ext uri="{BB962C8B-B14F-4D97-AF65-F5344CB8AC3E}">
        <p14:creationId xmlns:p14="http://schemas.microsoft.com/office/powerpoint/2010/main" val="253896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103807" y="101454"/>
            <a:ext cx="6070211" cy="504079"/>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TALLER ESTRUCTURAS CONDICIONALES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2" name="Rectángulo 1"/>
          <p:cNvSpPr/>
          <p:nvPr/>
        </p:nvSpPr>
        <p:spPr>
          <a:xfrm>
            <a:off x="825719" y="2381306"/>
            <a:ext cx="11021141" cy="4202176"/>
          </a:xfrm>
          <a:prstGeom prst="rect">
            <a:avLst/>
          </a:prstGeom>
        </p:spPr>
        <p:txBody>
          <a:bodyPr wrap="square">
            <a:spAutoFit/>
          </a:bodyPr>
          <a:lstStyle/>
          <a:p>
            <a:pPr algn="ctr">
              <a:lnSpc>
                <a:spcPct val="115000"/>
              </a:lnSpc>
              <a:spcAft>
                <a:spcPts val="1000"/>
              </a:spcAft>
            </a:pPr>
            <a:r>
              <a:rPr lang="es-CO" sz="2800"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RESOLVER EL TALLER CORRESPONDIENTE</a:t>
            </a:r>
          </a:p>
          <a:p>
            <a:pPr algn="ctr">
              <a:lnSpc>
                <a:spcPct val="115000"/>
              </a:lnSpc>
              <a:spcAft>
                <a:spcPts val="1000"/>
              </a:spcAft>
            </a:pPr>
            <a:r>
              <a:rPr lang="es-CO" sz="2800"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TALLER ESTRUCTURAS CONDICIONALES</a:t>
            </a:r>
          </a:p>
          <a:p>
            <a:pPr algn="ctr">
              <a:lnSpc>
                <a:spcPct val="115000"/>
              </a:lnSpc>
              <a:spcAft>
                <a:spcPts val="1000"/>
              </a:spcAft>
            </a:pPr>
            <a:r>
              <a:rPr lang="es-CO" sz="2800" b="1" dirty="0" smtClean="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SUBIRLO EN LA SECCIÓN DE SOPORTES</a:t>
            </a:r>
          </a:p>
          <a:p>
            <a:pPr algn="ctr">
              <a:lnSpc>
                <a:spcPct val="115000"/>
              </a:lnSpc>
              <a:spcAft>
                <a:spcPts val="1000"/>
              </a:spcAft>
            </a:pPr>
            <a:r>
              <a:rPr lang="es-CO" sz="2800"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RECUERDEN QUE TIENEN TUTORES, MESA DE AYUDA Y FORMADOR DISPUESTOS A COLABORARLES</a:t>
            </a:r>
          </a:p>
          <a:p>
            <a:pPr algn="ctr">
              <a:lnSpc>
                <a:spcPct val="115000"/>
              </a:lnSpc>
              <a:spcAft>
                <a:spcPts val="1000"/>
              </a:spcAft>
            </a:pPr>
            <a:endParaRPr lang="es-CO" sz="28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s-CO" sz="2800" b="1" dirty="0" smtClean="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ANIMO !</a:t>
            </a:r>
            <a:endParaRPr lang="es-CO" sz="2800" b="1"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ángulo 3"/>
          <p:cNvSpPr/>
          <p:nvPr/>
        </p:nvSpPr>
        <p:spPr>
          <a:xfrm rot="18907031">
            <a:off x="501351" y="1919640"/>
            <a:ext cx="446147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5400" b="1" cap="none" spc="0" dirty="0" smtClean="0">
                <a:ln/>
                <a:solidFill>
                  <a:schemeClr val="accent4"/>
                </a:solidFill>
                <a:effectLst/>
              </a:rPr>
              <a:t>G  R  A  C  I  A S</a:t>
            </a:r>
            <a:endParaRPr lang="es-ES" sz="5400" b="1" cap="none" spc="0" dirty="0">
              <a:ln/>
              <a:solidFill>
                <a:schemeClr val="accent4"/>
              </a:solidFill>
              <a:effectLst/>
            </a:endParaRPr>
          </a:p>
        </p:txBody>
      </p:sp>
    </p:spTree>
    <p:extLst>
      <p:ext uri="{BB962C8B-B14F-4D97-AF65-F5344CB8AC3E}">
        <p14:creationId xmlns:p14="http://schemas.microsoft.com/office/powerpoint/2010/main" val="355535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710432" y="337351"/>
            <a:ext cx="9144000" cy="67470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s-CO" b="1" dirty="0">
              <a:solidFill>
                <a:schemeClr val="bg1"/>
              </a:solidFill>
              <a:latin typeface="+mn-lt"/>
            </a:endParaRPr>
          </a:p>
        </p:txBody>
      </p:sp>
      <p:graphicFrame>
        <p:nvGraphicFramePr>
          <p:cNvPr id="38" name="Tabla 37"/>
          <p:cNvGraphicFramePr>
            <a:graphicFrameLocks noGrp="1"/>
          </p:cNvGraphicFramePr>
          <p:nvPr>
            <p:extLst>
              <p:ext uri="{D42A27DB-BD31-4B8C-83A1-F6EECF244321}">
                <p14:modId xmlns:p14="http://schemas.microsoft.com/office/powerpoint/2010/main" val="3191619520"/>
              </p:ext>
            </p:extLst>
          </p:nvPr>
        </p:nvGraphicFramePr>
        <p:xfrm>
          <a:off x="4002077" y="609516"/>
          <a:ext cx="2447288" cy="2011680"/>
        </p:xfrm>
        <a:graphic>
          <a:graphicData uri="http://schemas.openxmlformats.org/drawingml/2006/table">
            <a:tbl>
              <a:tblPr firstRow="1" bandRow="1">
                <a:tableStyleId>{5C22544A-7EE6-4342-B048-85BDC9FD1C3A}</a:tableStyleId>
              </a:tblPr>
              <a:tblGrid>
                <a:gridCol w="611822">
                  <a:extLst>
                    <a:ext uri="{9D8B030D-6E8A-4147-A177-3AD203B41FA5}">
                      <a16:colId xmlns:a16="http://schemas.microsoft.com/office/drawing/2014/main" xmlns="" val="20000"/>
                    </a:ext>
                  </a:extLst>
                </a:gridCol>
                <a:gridCol w="611822">
                  <a:extLst>
                    <a:ext uri="{9D8B030D-6E8A-4147-A177-3AD203B41FA5}">
                      <a16:colId xmlns:a16="http://schemas.microsoft.com/office/drawing/2014/main" xmlns="" val="20001"/>
                    </a:ext>
                  </a:extLst>
                </a:gridCol>
                <a:gridCol w="611822">
                  <a:extLst>
                    <a:ext uri="{9D8B030D-6E8A-4147-A177-3AD203B41FA5}">
                      <a16:colId xmlns:a16="http://schemas.microsoft.com/office/drawing/2014/main" xmlns="" val="20002"/>
                    </a:ext>
                  </a:extLst>
                </a:gridCol>
                <a:gridCol w="611822">
                  <a:extLst>
                    <a:ext uri="{9D8B030D-6E8A-4147-A177-3AD203B41FA5}">
                      <a16:colId xmlns:a16="http://schemas.microsoft.com/office/drawing/2014/main" xmlns="" val="20003"/>
                    </a:ext>
                  </a:extLst>
                </a:gridCol>
              </a:tblGrid>
              <a:tr h="288302">
                <a:tc>
                  <a:txBody>
                    <a:bodyPr/>
                    <a:lstStyle/>
                    <a:p>
                      <a:endParaRPr lang="es-CO" dirty="0"/>
                    </a:p>
                    <a:p>
                      <a:endParaRPr lang="es-CO" dirty="0"/>
                    </a:p>
                  </a:txBody>
                  <a:tcPr>
                    <a:solidFill>
                      <a:schemeClr val="accent2"/>
                    </a:solidFill>
                  </a:tcPr>
                </a:tc>
                <a:tc>
                  <a:txBody>
                    <a:bodyPr/>
                    <a:lstStyle/>
                    <a:p>
                      <a:r>
                        <a:rPr lang="es-CO" sz="1600" dirty="0">
                          <a:solidFill>
                            <a:schemeClr val="accent5">
                              <a:lumMod val="75000"/>
                            </a:schemeClr>
                          </a:solidFill>
                        </a:rPr>
                        <a:t>John</a:t>
                      </a:r>
                    </a:p>
                  </a:txBody>
                  <a:tcPr>
                    <a:solidFill>
                      <a:schemeClr val="accent2"/>
                    </a:solidFill>
                  </a:tcPr>
                </a:tc>
                <a:tc>
                  <a:txBody>
                    <a:bodyPr/>
                    <a:lstStyle/>
                    <a:p>
                      <a:endParaRPr lang="es-CO" dirty="0"/>
                    </a:p>
                  </a:txBody>
                  <a:tcPr>
                    <a:solidFill>
                      <a:schemeClr val="accent2"/>
                    </a:solidFill>
                  </a:tcPr>
                </a:tc>
                <a:tc>
                  <a:txBody>
                    <a:bodyPr/>
                    <a:lstStyle/>
                    <a:p>
                      <a:r>
                        <a:rPr lang="es-CO" sz="1600" dirty="0">
                          <a:solidFill>
                            <a:schemeClr val="accent5">
                              <a:lumMod val="75000"/>
                            </a:schemeClr>
                          </a:solidFill>
                        </a:rPr>
                        <a:t>50</a:t>
                      </a:r>
                      <a:endParaRPr lang="es-CO" dirty="0">
                        <a:solidFill>
                          <a:schemeClr val="accent5">
                            <a:lumMod val="75000"/>
                          </a:schemeClr>
                        </a:solidFill>
                      </a:endParaRPr>
                    </a:p>
                  </a:txBody>
                  <a:tcPr>
                    <a:solidFill>
                      <a:schemeClr val="accent2"/>
                    </a:solidFill>
                  </a:tcPr>
                </a:tc>
                <a:extLst>
                  <a:ext uri="{0D108BD9-81ED-4DB2-BD59-A6C34878D82A}">
                    <a16:rowId xmlns:a16="http://schemas.microsoft.com/office/drawing/2014/main" xmlns="" val="10000"/>
                  </a:ext>
                </a:extLst>
              </a:tr>
              <a:tr h="288302">
                <a:tc>
                  <a:txBody>
                    <a:bodyPr/>
                    <a:lstStyle/>
                    <a:p>
                      <a:pPr algn="ctr"/>
                      <a:r>
                        <a:rPr lang="es-CO" i="1" dirty="0">
                          <a:solidFill>
                            <a:srgbClr val="FF0000"/>
                          </a:solidFill>
                        </a:rPr>
                        <a:t>fff</a:t>
                      </a:r>
                    </a:p>
                  </a:txBody>
                  <a:tcPr>
                    <a:solidFill>
                      <a:schemeClr val="accent2"/>
                    </a:solidFill>
                  </a:tcPr>
                </a:tc>
                <a:tc>
                  <a:txBody>
                    <a:bodyPr/>
                    <a:lstStyle/>
                    <a:p>
                      <a:pPr algn="ctr"/>
                      <a:endParaRPr lang="es-CO" b="1" i="1" dirty="0">
                        <a:solidFill>
                          <a:srgbClr val="FF0000"/>
                        </a:solidFill>
                      </a:endParaRPr>
                    </a:p>
                  </a:txBody>
                  <a:tcPr>
                    <a:solidFill>
                      <a:schemeClr val="accent2"/>
                    </a:solidFill>
                  </a:tcPr>
                </a:tc>
                <a:tc>
                  <a:txBody>
                    <a:bodyPr/>
                    <a:lstStyle/>
                    <a:p>
                      <a:pPr algn="ctr"/>
                      <a:endParaRPr lang="es-CO" dirty="0"/>
                    </a:p>
                  </a:txBody>
                  <a:tcPr>
                    <a:solidFill>
                      <a:schemeClr val="accent2"/>
                    </a:solidFill>
                  </a:tcPr>
                </a:tc>
                <a:tc>
                  <a:txBody>
                    <a:bodyPr/>
                    <a:lstStyle/>
                    <a:p>
                      <a:pPr algn="ctr"/>
                      <a:r>
                        <a:rPr lang="es-CO" b="1" i="1" dirty="0">
                          <a:solidFill>
                            <a:srgbClr val="FF0000"/>
                          </a:solidFill>
                        </a:rPr>
                        <a:t>abf</a:t>
                      </a:r>
                    </a:p>
                  </a:txBody>
                  <a:tcPr>
                    <a:solidFill>
                      <a:schemeClr val="accent2"/>
                    </a:solidFill>
                  </a:tcPr>
                </a:tc>
                <a:extLst>
                  <a:ext uri="{0D108BD9-81ED-4DB2-BD59-A6C34878D82A}">
                    <a16:rowId xmlns:a16="http://schemas.microsoft.com/office/drawing/2014/main" xmlns="" val="10001"/>
                  </a:ext>
                </a:extLst>
              </a:tr>
              <a:tr h="288302">
                <a:tc>
                  <a:txBody>
                    <a:bodyPr/>
                    <a:lstStyle/>
                    <a:p>
                      <a:endParaRPr lang="es-CO" dirty="0"/>
                    </a:p>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extLst>
                  <a:ext uri="{0D108BD9-81ED-4DB2-BD59-A6C34878D82A}">
                    <a16:rowId xmlns:a16="http://schemas.microsoft.com/office/drawing/2014/main" xmlns="" val="10002"/>
                  </a:ext>
                </a:extLst>
              </a:tr>
              <a:tr h="288302">
                <a:tc>
                  <a:txBody>
                    <a:bodyPr/>
                    <a:lstStyle/>
                    <a:p>
                      <a:r>
                        <a:rPr lang="es-CO" b="1" i="1" dirty="0">
                          <a:solidFill>
                            <a:srgbClr val="FF0000"/>
                          </a:solidFill>
                        </a:rPr>
                        <a:t>eeff</a:t>
                      </a:r>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tc>
                  <a:txBody>
                    <a:bodyPr/>
                    <a:lstStyle/>
                    <a:p>
                      <a:endParaRPr lang="es-CO" dirty="0"/>
                    </a:p>
                  </a:txBody>
                  <a:tcPr>
                    <a:solidFill>
                      <a:schemeClr val="accent2"/>
                    </a:solidFill>
                  </a:tcPr>
                </a:tc>
                <a:extLst>
                  <a:ext uri="{0D108BD9-81ED-4DB2-BD59-A6C34878D82A}">
                    <a16:rowId xmlns:a16="http://schemas.microsoft.com/office/drawing/2014/main" xmlns="" val="10003"/>
                  </a:ext>
                </a:extLst>
              </a:tr>
            </a:tbl>
          </a:graphicData>
        </a:graphic>
      </p:graphicFrame>
      <p:sp>
        <p:nvSpPr>
          <p:cNvPr id="39" name="CuadroTexto 38"/>
          <p:cNvSpPr txBox="1"/>
          <p:nvPr/>
        </p:nvSpPr>
        <p:spPr>
          <a:xfrm>
            <a:off x="3934526" y="-36815"/>
            <a:ext cx="2588594" cy="646331"/>
          </a:xfrm>
          <a:prstGeom prst="rect">
            <a:avLst/>
          </a:prstGeom>
          <a:noFill/>
        </p:spPr>
        <p:txBody>
          <a:bodyPr wrap="none" rtlCol="0">
            <a:spAutoFit/>
          </a:bodyPr>
          <a:lstStyle/>
          <a:p>
            <a:pPr algn="ctr"/>
            <a:r>
              <a:rPr lang="es-CO" b="1" dirty="0">
                <a:solidFill>
                  <a:srgbClr val="FF0000"/>
                </a:solidFill>
              </a:rPr>
              <a:t>R.A.M</a:t>
            </a:r>
            <a:r>
              <a:rPr lang="es-CO" b="1" dirty="0"/>
              <a:t>.</a:t>
            </a:r>
          </a:p>
          <a:p>
            <a:pPr algn="ctr"/>
            <a:r>
              <a:rPr lang="es-CO" b="1" dirty="0"/>
              <a:t>Memory Access Aleatory</a:t>
            </a:r>
          </a:p>
        </p:txBody>
      </p:sp>
      <p:sp>
        <p:nvSpPr>
          <p:cNvPr id="40" name="CuadroTexto 39"/>
          <p:cNvSpPr txBox="1"/>
          <p:nvPr/>
        </p:nvSpPr>
        <p:spPr>
          <a:xfrm>
            <a:off x="581540" y="658877"/>
            <a:ext cx="1616596" cy="369332"/>
          </a:xfrm>
          <a:prstGeom prst="rect">
            <a:avLst/>
          </a:prstGeom>
          <a:noFill/>
        </p:spPr>
        <p:txBody>
          <a:bodyPr wrap="none" rtlCol="0">
            <a:spAutoFit/>
          </a:bodyPr>
          <a:lstStyle/>
          <a:p>
            <a:r>
              <a:rPr lang="es-CO" b="1" dirty="0">
                <a:solidFill>
                  <a:srgbClr val="00B050"/>
                </a:solidFill>
              </a:rPr>
              <a:t>INFORMACIÓN</a:t>
            </a:r>
          </a:p>
        </p:txBody>
      </p:sp>
      <p:sp>
        <p:nvSpPr>
          <p:cNvPr id="41" name="CuadroTexto 40"/>
          <p:cNvSpPr txBox="1"/>
          <p:nvPr/>
        </p:nvSpPr>
        <p:spPr>
          <a:xfrm>
            <a:off x="938433" y="955424"/>
            <a:ext cx="2903167" cy="1477328"/>
          </a:xfrm>
          <a:prstGeom prst="rect">
            <a:avLst/>
          </a:prstGeom>
          <a:noFill/>
        </p:spPr>
        <p:txBody>
          <a:bodyPr wrap="square" rtlCol="0">
            <a:spAutoFit/>
          </a:bodyPr>
          <a:lstStyle/>
          <a:p>
            <a:r>
              <a:rPr lang="es-CO" dirty="0"/>
              <a:t>Texto</a:t>
            </a:r>
          </a:p>
          <a:p>
            <a:r>
              <a:rPr lang="es-CO" dirty="0"/>
              <a:t>Números</a:t>
            </a:r>
          </a:p>
          <a:p>
            <a:r>
              <a:rPr lang="es-CO" dirty="0"/>
              <a:t>Imágenes</a:t>
            </a:r>
          </a:p>
          <a:p>
            <a:r>
              <a:rPr lang="es-CO" dirty="0"/>
              <a:t>Sonido                  </a:t>
            </a:r>
            <a:r>
              <a:rPr lang="es-CO" b="1" dirty="0">
                <a:solidFill>
                  <a:srgbClr val="002060"/>
                </a:solidFill>
              </a:rPr>
              <a:t>Multimedia</a:t>
            </a:r>
          </a:p>
          <a:p>
            <a:r>
              <a:rPr lang="es-CO" dirty="0"/>
              <a:t>Movimiento</a:t>
            </a:r>
          </a:p>
        </p:txBody>
      </p:sp>
      <p:graphicFrame>
        <p:nvGraphicFramePr>
          <p:cNvPr id="42" name="Tabla 41"/>
          <p:cNvGraphicFramePr>
            <a:graphicFrameLocks noGrp="1"/>
          </p:cNvGraphicFramePr>
          <p:nvPr>
            <p:extLst>
              <p:ext uri="{D42A27DB-BD31-4B8C-83A1-F6EECF244321}">
                <p14:modId xmlns:p14="http://schemas.microsoft.com/office/powerpoint/2010/main" val="4107169911"/>
              </p:ext>
            </p:extLst>
          </p:nvPr>
        </p:nvGraphicFramePr>
        <p:xfrm>
          <a:off x="3900458" y="3003006"/>
          <a:ext cx="2680648" cy="1280160"/>
        </p:xfrm>
        <a:graphic>
          <a:graphicData uri="http://schemas.openxmlformats.org/drawingml/2006/table">
            <a:tbl>
              <a:tblPr firstRow="1" bandRow="1">
                <a:tableStyleId>{5C22544A-7EE6-4342-B048-85BDC9FD1C3A}</a:tableStyleId>
              </a:tblPr>
              <a:tblGrid>
                <a:gridCol w="2680648">
                  <a:extLst>
                    <a:ext uri="{9D8B030D-6E8A-4147-A177-3AD203B41FA5}">
                      <a16:colId xmlns:a16="http://schemas.microsoft.com/office/drawing/2014/main" xmlns="" val="20000"/>
                    </a:ext>
                  </a:extLst>
                </a:gridCol>
              </a:tblGrid>
              <a:tr h="282221">
                <a:tc>
                  <a:txBody>
                    <a:bodyPr/>
                    <a:lstStyle/>
                    <a:p>
                      <a:pPr algn="ctr"/>
                      <a:r>
                        <a:rPr lang="es-CO" dirty="0"/>
                        <a:t>CPU</a:t>
                      </a:r>
                    </a:p>
                    <a:p>
                      <a:pPr algn="ctr"/>
                      <a:r>
                        <a:rPr lang="es-CO" dirty="0"/>
                        <a:t>UNIDAD CENTRAL</a:t>
                      </a:r>
                    </a:p>
                  </a:txBody>
                  <a:tcPr>
                    <a:solidFill>
                      <a:schemeClr val="accent2"/>
                    </a:solidFill>
                  </a:tcPr>
                </a:tc>
                <a:extLst>
                  <a:ext uri="{0D108BD9-81ED-4DB2-BD59-A6C34878D82A}">
                    <a16:rowId xmlns:a16="http://schemas.microsoft.com/office/drawing/2014/main" xmlns="" val="10000"/>
                  </a:ext>
                </a:extLst>
              </a:tr>
              <a:tr h="282221">
                <a:tc>
                  <a:txBody>
                    <a:bodyPr/>
                    <a:lstStyle/>
                    <a:p>
                      <a:pPr algn="ctr"/>
                      <a:r>
                        <a:rPr lang="es-CO" b="1" dirty="0"/>
                        <a:t>ALU</a:t>
                      </a:r>
                    </a:p>
                    <a:p>
                      <a:pPr algn="ctr"/>
                      <a:r>
                        <a:rPr lang="es-CO" dirty="0"/>
                        <a:t>Unidad</a:t>
                      </a:r>
                      <a:r>
                        <a:rPr lang="es-CO" baseline="0" dirty="0"/>
                        <a:t> Aritmética y Lógica</a:t>
                      </a:r>
                      <a:endParaRPr lang="es-CO" dirty="0"/>
                    </a:p>
                  </a:txBody>
                  <a:tcPr>
                    <a:solidFill>
                      <a:schemeClr val="accent2"/>
                    </a:solidFill>
                  </a:tcPr>
                </a:tc>
                <a:extLst>
                  <a:ext uri="{0D108BD9-81ED-4DB2-BD59-A6C34878D82A}">
                    <a16:rowId xmlns:a16="http://schemas.microsoft.com/office/drawing/2014/main" xmlns="" val="10001"/>
                  </a:ext>
                </a:extLst>
              </a:tr>
            </a:tbl>
          </a:graphicData>
        </a:graphic>
      </p:graphicFrame>
      <p:sp>
        <p:nvSpPr>
          <p:cNvPr id="43" name="Flecha arriba y abajo 42"/>
          <p:cNvSpPr/>
          <p:nvPr/>
        </p:nvSpPr>
        <p:spPr>
          <a:xfrm>
            <a:off x="5022761" y="2522905"/>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Flecha izquierda y derecha 43"/>
          <p:cNvSpPr/>
          <p:nvPr/>
        </p:nvSpPr>
        <p:spPr>
          <a:xfrm>
            <a:off x="6638014" y="1506830"/>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CuadroTexto 44"/>
          <p:cNvSpPr txBox="1"/>
          <p:nvPr/>
        </p:nvSpPr>
        <p:spPr>
          <a:xfrm>
            <a:off x="7624293" y="1523864"/>
            <a:ext cx="1687132" cy="369332"/>
          </a:xfrm>
          <a:prstGeom prst="rect">
            <a:avLst/>
          </a:prstGeom>
          <a:solidFill>
            <a:srgbClr val="FFFF00"/>
          </a:solidFill>
        </p:spPr>
        <p:txBody>
          <a:bodyPr wrap="square" rtlCol="0">
            <a:spAutoFit/>
          </a:bodyPr>
          <a:lstStyle/>
          <a:p>
            <a:r>
              <a:rPr lang="es-CO" b="1" dirty="0">
                <a:solidFill>
                  <a:schemeClr val="accent5">
                    <a:lumMod val="50000"/>
                  </a:schemeClr>
                </a:solidFill>
              </a:rPr>
              <a:t>       PROCESOS</a:t>
            </a:r>
          </a:p>
        </p:txBody>
      </p:sp>
      <p:sp>
        <p:nvSpPr>
          <p:cNvPr id="46" name="CuadroTexto 45"/>
          <p:cNvSpPr txBox="1"/>
          <p:nvPr/>
        </p:nvSpPr>
        <p:spPr>
          <a:xfrm>
            <a:off x="7647099" y="538629"/>
            <a:ext cx="1759159" cy="646331"/>
          </a:xfrm>
          <a:prstGeom prst="rect">
            <a:avLst/>
          </a:prstGeom>
          <a:solidFill>
            <a:srgbClr val="FFFF00"/>
          </a:solidFill>
        </p:spPr>
        <p:txBody>
          <a:bodyPr wrap="square" rtlCol="0">
            <a:spAutoFit/>
          </a:bodyPr>
          <a:lstStyle/>
          <a:p>
            <a:r>
              <a:rPr lang="es-CO" b="1" dirty="0" smtClean="0">
                <a:solidFill>
                  <a:srgbClr val="002060"/>
                </a:solidFill>
              </a:rPr>
              <a:t>ENTRADAS</a:t>
            </a:r>
          </a:p>
          <a:p>
            <a:r>
              <a:rPr lang="es-CO" b="1" dirty="0" smtClean="0">
                <a:solidFill>
                  <a:srgbClr val="002060"/>
                </a:solidFill>
              </a:rPr>
              <a:t>Input(‘cadena’)</a:t>
            </a:r>
            <a:endParaRPr lang="es-CO" b="1" dirty="0">
              <a:solidFill>
                <a:srgbClr val="002060"/>
              </a:solidFill>
            </a:endParaRPr>
          </a:p>
        </p:txBody>
      </p:sp>
      <p:sp>
        <p:nvSpPr>
          <p:cNvPr id="47" name="CuadroTexto 46"/>
          <p:cNvSpPr txBox="1"/>
          <p:nvPr/>
        </p:nvSpPr>
        <p:spPr>
          <a:xfrm>
            <a:off x="7624293" y="2430187"/>
            <a:ext cx="1743962" cy="923330"/>
          </a:xfrm>
          <a:prstGeom prst="rect">
            <a:avLst/>
          </a:prstGeom>
          <a:solidFill>
            <a:srgbClr val="FFFF00"/>
          </a:solidFill>
        </p:spPr>
        <p:txBody>
          <a:bodyPr wrap="square" rtlCol="0">
            <a:spAutoFit/>
          </a:bodyPr>
          <a:lstStyle/>
          <a:p>
            <a:r>
              <a:rPr lang="es-CO" b="1" dirty="0" smtClean="0">
                <a:solidFill>
                  <a:srgbClr val="FF0000"/>
                </a:solidFill>
              </a:rPr>
              <a:t>SALIDAS</a:t>
            </a:r>
          </a:p>
          <a:p>
            <a:r>
              <a:rPr lang="es-CO" b="1" dirty="0" smtClean="0">
                <a:solidFill>
                  <a:srgbClr val="FF0000"/>
                </a:solidFill>
              </a:rPr>
              <a:t>   </a:t>
            </a:r>
            <a:r>
              <a:rPr lang="es-CO" b="1" dirty="0" err="1" smtClean="0">
                <a:solidFill>
                  <a:srgbClr val="FF0000"/>
                </a:solidFill>
              </a:rPr>
              <a:t>Print</a:t>
            </a:r>
            <a:r>
              <a:rPr lang="es-CO" b="1" dirty="0" smtClean="0">
                <a:solidFill>
                  <a:srgbClr val="FF0000"/>
                </a:solidFill>
              </a:rPr>
              <a:t>(‘cadena’, variables)</a:t>
            </a:r>
            <a:endParaRPr lang="es-CO" b="1" dirty="0">
              <a:solidFill>
                <a:srgbClr val="FF0000"/>
              </a:solidFill>
            </a:endParaRPr>
          </a:p>
        </p:txBody>
      </p:sp>
      <p:sp>
        <p:nvSpPr>
          <p:cNvPr id="48" name="Flecha izquierda y arriba 47"/>
          <p:cNvSpPr/>
          <p:nvPr/>
        </p:nvSpPr>
        <p:spPr>
          <a:xfrm>
            <a:off x="6606862" y="632258"/>
            <a:ext cx="1017431" cy="694267"/>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Flecha izquierda y arriba 48"/>
          <p:cNvSpPr/>
          <p:nvPr/>
        </p:nvSpPr>
        <p:spPr>
          <a:xfrm rot="16200000">
            <a:off x="6807960" y="1921472"/>
            <a:ext cx="677539" cy="1017431"/>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p:cNvSpPr txBox="1"/>
          <p:nvPr/>
        </p:nvSpPr>
        <p:spPr>
          <a:xfrm>
            <a:off x="505033" y="3606251"/>
            <a:ext cx="2526675" cy="646331"/>
          </a:xfrm>
          <a:prstGeom prst="rect">
            <a:avLst/>
          </a:prstGeom>
          <a:noFill/>
        </p:spPr>
        <p:txBody>
          <a:bodyPr wrap="square" rtlCol="0">
            <a:spAutoFit/>
          </a:bodyPr>
          <a:lstStyle/>
          <a:p>
            <a:pPr algn="ctr"/>
            <a:r>
              <a:rPr lang="es-CO" b="1" dirty="0">
                <a:solidFill>
                  <a:srgbClr val="FF0000"/>
                </a:solidFill>
              </a:rPr>
              <a:t>OPERADORES ARITMÉTICOS</a:t>
            </a:r>
          </a:p>
        </p:txBody>
      </p:sp>
      <p:sp>
        <p:nvSpPr>
          <p:cNvPr id="51" name="CuadroTexto 50"/>
          <p:cNvSpPr txBox="1"/>
          <p:nvPr/>
        </p:nvSpPr>
        <p:spPr>
          <a:xfrm>
            <a:off x="7443988" y="3620974"/>
            <a:ext cx="1687133" cy="646331"/>
          </a:xfrm>
          <a:prstGeom prst="rect">
            <a:avLst/>
          </a:prstGeom>
          <a:noFill/>
        </p:spPr>
        <p:txBody>
          <a:bodyPr wrap="square" rtlCol="0">
            <a:spAutoFit/>
          </a:bodyPr>
          <a:lstStyle/>
          <a:p>
            <a:pPr algn="ctr"/>
            <a:r>
              <a:rPr lang="es-CO" b="1" dirty="0">
                <a:solidFill>
                  <a:srgbClr val="FFC000"/>
                </a:solidFill>
              </a:rPr>
              <a:t>OPERADORES </a:t>
            </a:r>
          </a:p>
          <a:p>
            <a:pPr algn="ctr"/>
            <a:r>
              <a:rPr lang="es-CO" b="1" dirty="0">
                <a:solidFill>
                  <a:srgbClr val="FFC000"/>
                </a:solidFill>
              </a:rPr>
              <a:t>LÓGICOS</a:t>
            </a:r>
          </a:p>
        </p:txBody>
      </p:sp>
      <p:sp>
        <p:nvSpPr>
          <p:cNvPr id="52" name="CuadroTexto 51"/>
          <p:cNvSpPr txBox="1"/>
          <p:nvPr/>
        </p:nvSpPr>
        <p:spPr>
          <a:xfrm>
            <a:off x="3760204" y="4682144"/>
            <a:ext cx="3185900" cy="369332"/>
          </a:xfrm>
          <a:prstGeom prst="rect">
            <a:avLst/>
          </a:prstGeom>
          <a:noFill/>
        </p:spPr>
        <p:txBody>
          <a:bodyPr wrap="square" rtlCol="0">
            <a:spAutoFit/>
          </a:bodyPr>
          <a:lstStyle/>
          <a:p>
            <a:r>
              <a:rPr lang="es-CO" b="1" dirty="0">
                <a:solidFill>
                  <a:srgbClr val="FFC000"/>
                </a:solidFill>
              </a:rPr>
              <a:t>OPERADORES RELACIONALES</a:t>
            </a:r>
          </a:p>
        </p:txBody>
      </p:sp>
      <p:sp>
        <p:nvSpPr>
          <p:cNvPr id="53" name="CuadroTexto 52"/>
          <p:cNvSpPr txBox="1"/>
          <p:nvPr/>
        </p:nvSpPr>
        <p:spPr>
          <a:xfrm>
            <a:off x="9124687" y="352630"/>
            <a:ext cx="2093343" cy="646331"/>
          </a:xfrm>
          <a:prstGeom prst="rect">
            <a:avLst/>
          </a:prstGeom>
          <a:noFill/>
        </p:spPr>
        <p:txBody>
          <a:bodyPr wrap="square" rtlCol="0">
            <a:spAutoFit/>
          </a:bodyPr>
          <a:lstStyle/>
          <a:p>
            <a:r>
              <a:rPr lang="es-CO" dirty="0"/>
              <a:t>QUÉ me dan ??</a:t>
            </a:r>
          </a:p>
          <a:p>
            <a:r>
              <a:rPr lang="es-CO" dirty="0"/>
              <a:t>QUÉ necesito ??</a:t>
            </a:r>
          </a:p>
        </p:txBody>
      </p:sp>
      <p:sp>
        <p:nvSpPr>
          <p:cNvPr id="54" name="CuadroTexto 53"/>
          <p:cNvSpPr txBox="1"/>
          <p:nvPr/>
        </p:nvSpPr>
        <p:spPr>
          <a:xfrm>
            <a:off x="9124686" y="1391408"/>
            <a:ext cx="2093343" cy="646331"/>
          </a:xfrm>
          <a:prstGeom prst="rect">
            <a:avLst/>
          </a:prstGeom>
          <a:noFill/>
        </p:spPr>
        <p:txBody>
          <a:bodyPr wrap="square" rtlCol="0">
            <a:spAutoFit/>
          </a:bodyPr>
          <a:lstStyle/>
          <a:p>
            <a:r>
              <a:rPr lang="es-CO" dirty="0"/>
              <a:t>QUÉ tengo ??</a:t>
            </a:r>
          </a:p>
          <a:p>
            <a:r>
              <a:rPr lang="es-CO" dirty="0"/>
              <a:t>FÓRMULAS</a:t>
            </a:r>
          </a:p>
        </p:txBody>
      </p:sp>
      <p:sp>
        <p:nvSpPr>
          <p:cNvPr id="55" name="CuadroTexto 54"/>
          <p:cNvSpPr txBox="1"/>
          <p:nvPr/>
        </p:nvSpPr>
        <p:spPr>
          <a:xfrm>
            <a:off x="9111295" y="2342715"/>
            <a:ext cx="2093343" cy="646331"/>
          </a:xfrm>
          <a:prstGeom prst="rect">
            <a:avLst/>
          </a:prstGeom>
          <a:noFill/>
        </p:spPr>
        <p:txBody>
          <a:bodyPr wrap="square" rtlCol="0">
            <a:spAutoFit/>
          </a:bodyPr>
          <a:lstStyle/>
          <a:p>
            <a:r>
              <a:rPr lang="es-CO" dirty="0"/>
              <a:t>QUÉ me piden??</a:t>
            </a:r>
          </a:p>
          <a:p>
            <a:r>
              <a:rPr lang="es-CO" dirty="0"/>
              <a:t>QUÉ muestro ??</a:t>
            </a:r>
          </a:p>
        </p:txBody>
      </p:sp>
      <p:sp>
        <p:nvSpPr>
          <p:cNvPr id="56" name="CuadroTexto 55"/>
          <p:cNvSpPr txBox="1"/>
          <p:nvPr/>
        </p:nvSpPr>
        <p:spPr>
          <a:xfrm>
            <a:off x="7128455" y="5380915"/>
            <a:ext cx="4794837" cy="1200329"/>
          </a:xfrm>
          <a:prstGeom prst="rect">
            <a:avLst/>
          </a:prstGeom>
          <a:noFill/>
        </p:spPr>
        <p:txBody>
          <a:bodyPr wrap="square" rtlCol="0">
            <a:spAutoFit/>
          </a:bodyPr>
          <a:lstStyle/>
          <a:p>
            <a:r>
              <a:rPr lang="es-CO" b="1" dirty="0">
                <a:solidFill>
                  <a:schemeClr val="accent5">
                    <a:lumMod val="50000"/>
                  </a:schemeClr>
                </a:solidFill>
              </a:rPr>
              <a:t>Para todas las expresiones, se pueden agrupar entre paréntesis(se destruyen de adentro hacia afuera), las operaciones por prioridad; si es igual prioridad se resuelven de izquierda a derecha</a:t>
            </a:r>
          </a:p>
        </p:txBody>
      </p:sp>
      <p:sp>
        <p:nvSpPr>
          <p:cNvPr id="57" name="CuadroTexto 56"/>
          <p:cNvSpPr txBox="1"/>
          <p:nvPr/>
        </p:nvSpPr>
        <p:spPr>
          <a:xfrm>
            <a:off x="650911" y="4214826"/>
            <a:ext cx="2355778" cy="2308324"/>
          </a:xfrm>
          <a:prstGeom prst="rect">
            <a:avLst/>
          </a:prstGeom>
          <a:solidFill>
            <a:schemeClr val="accent2"/>
          </a:solidFill>
        </p:spPr>
        <p:txBody>
          <a:bodyPr wrap="square" rtlCol="0">
            <a:spAutoFit/>
          </a:bodyPr>
          <a:lstStyle/>
          <a:p>
            <a:pPr marL="342900" indent="-342900">
              <a:buAutoNum type="arabicPeriod"/>
            </a:pPr>
            <a:r>
              <a:rPr lang="es-CO" b="1" dirty="0">
                <a:solidFill>
                  <a:srgbClr val="FF0000"/>
                </a:solidFill>
              </a:rPr>
              <a:t>^ ** </a:t>
            </a:r>
            <a:r>
              <a:rPr lang="es-CO" dirty="0"/>
              <a:t>Potencias</a:t>
            </a:r>
          </a:p>
          <a:p>
            <a:pPr marL="342900" indent="-342900">
              <a:buAutoNum type="arabicPeriod"/>
            </a:pPr>
            <a:r>
              <a:rPr lang="es-CO" b="1" dirty="0">
                <a:solidFill>
                  <a:srgbClr val="FF0000"/>
                </a:solidFill>
              </a:rPr>
              <a:t>*</a:t>
            </a:r>
            <a:r>
              <a:rPr lang="es-CO" dirty="0"/>
              <a:t> Multiplicaciones </a:t>
            </a:r>
          </a:p>
          <a:p>
            <a:r>
              <a:rPr lang="es-CO" b="1" dirty="0">
                <a:solidFill>
                  <a:srgbClr val="FF0000"/>
                </a:solidFill>
              </a:rPr>
              <a:t>2.   /</a:t>
            </a:r>
            <a:r>
              <a:rPr lang="es-CO" dirty="0"/>
              <a:t> División , </a:t>
            </a:r>
          </a:p>
          <a:p>
            <a:r>
              <a:rPr lang="es-CO" b="1" dirty="0">
                <a:solidFill>
                  <a:srgbClr val="FF0000"/>
                </a:solidFill>
              </a:rPr>
              <a:t>2.  % </a:t>
            </a:r>
            <a:r>
              <a:rPr lang="es-CO" b="1" dirty="0" err="1">
                <a:solidFill>
                  <a:srgbClr val="FF0000"/>
                </a:solidFill>
              </a:rPr>
              <a:t>mod</a:t>
            </a:r>
            <a:r>
              <a:rPr lang="es-CO" dirty="0">
                <a:solidFill>
                  <a:srgbClr val="FF0000"/>
                </a:solidFill>
              </a:rPr>
              <a:t> </a:t>
            </a:r>
            <a:r>
              <a:rPr lang="es-CO" dirty="0"/>
              <a:t>Módulo</a:t>
            </a:r>
          </a:p>
          <a:p>
            <a:r>
              <a:rPr lang="es-CO" b="1" dirty="0">
                <a:solidFill>
                  <a:srgbClr val="FF0000"/>
                </a:solidFill>
              </a:rPr>
              <a:t>3.  +</a:t>
            </a:r>
            <a:r>
              <a:rPr lang="es-CO" dirty="0"/>
              <a:t> Sumas</a:t>
            </a:r>
          </a:p>
          <a:p>
            <a:r>
              <a:rPr lang="es-CO" b="1" dirty="0">
                <a:solidFill>
                  <a:srgbClr val="FF0000"/>
                </a:solidFill>
              </a:rPr>
              <a:t>3.  - </a:t>
            </a:r>
            <a:r>
              <a:rPr lang="es-CO" dirty="0"/>
              <a:t>Restas</a:t>
            </a:r>
          </a:p>
          <a:p>
            <a:pPr marL="342900" indent="-342900">
              <a:buAutoNum type="arabicPeriod"/>
            </a:pPr>
            <a:endParaRPr lang="es-CO" dirty="0"/>
          </a:p>
          <a:p>
            <a:r>
              <a:rPr lang="es-CO" b="1" dirty="0">
                <a:solidFill>
                  <a:srgbClr val="00B050"/>
                </a:solidFill>
              </a:rPr>
              <a:t>Resultado Numérico</a:t>
            </a:r>
          </a:p>
        </p:txBody>
      </p:sp>
      <p:sp>
        <p:nvSpPr>
          <p:cNvPr id="58" name="CuadroTexto 57"/>
          <p:cNvSpPr txBox="1"/>
          <p:nvPr/>
        </p:nvSpPr>
        <p:spPr>
          <a:xfrm>
            <a:off x="3900458" y="5011583"/>
            <a:ext cx="3476474" cy="1477328"/>
          </a:xfrm>
          <a:prstGeom prst="rect">
            <a:avLst/>
          </a:prstGeom>
          <a:solidFill>
            <a:srgbClr val="FFFF00"/>
          </a:solidFill>
        </p:spPr>
        <p:txBody>
          <a:bodyPr wrap="square" rtlCol="0">
            <a:spAutoFit/>
          </a:bodyPr>
          <a:lstStyle/>
          <a:p>
            <a:pPr marL="342900" indent="-342900">
              <a:buAutoNum type="arabicPeriod"/>
            </a:pPr>
            <a:r>
              <a:rPr lang="es-CO" b="1" dirty="0">
                <a:solidFill>
                  <a:srgbClr val="FF0000"/>
                </a:solidFill>
              </a:rPr>
              <a:t>&gt; &gt;= </a:t>
            </a:r>
            <a:r>
              <a:rPr lang="es-CO" dirty="0"/>
              <a:t>Mayor , Mayor Igual</a:t>
            </a:r>
          </a:p>
          <a:p>
            <a:r>
              <a:rPr lang="es-CO" b="1" dirty="0">
                <a:solidFill>
                  <a:srgbClr val="FF0000"/>
                </a:solidFill>
              </a:rPr>
              <a:t>1.  &lt; &lt;= </a:t>
            </a:r>
            <a:r>
              <a:rPr lang="es-CO" dirty="0"/>
              <a:t>Menor, Menor Igual </a:t>
            </a:r>
          </a:p>
          <a:p>
            <a:r>
              <a:rPr lang="es-CO" b="1" dirty="0">
                <a:solidFill>
                  <a:srgbClr val="FF0000"/>
                </a:solidFill>
              </a:rPr>
              <a:t>1.  &lt;&gt;</a:t>
            </a:r>
            <a:r>
              <a:rPr lang="es-CO" dirty="0"/>
              <a:t> Diferente (</a:t>
            </a:r>
            <a:r>
              <a:rPr lang="es-CO" b="1" dirty="0">
                <a:solidFill>
                  <a:srgbClr val="FF0000"/>
                </a:solidFill>
              </a:rPr>
              <a:t>!=</a:t>
            </a:r>
            <a:r>
              <a:rPr lang="es-CO" dirty="0"/>
              <a:t>)</a:t>
            </a:r>
          </a:p>
          <a:p>
            <a:r>
              <a:rPr lang="es-CO" b="1" dirty="0">
                <a:solidFill>
                  <a:srgbClr val="FF0000"/>
                </a:solidFill>
              </a:rPr>
              <a:t>1.  = </a:t>
            </a:r>
            <a:r>
              <a:rPr lang="es-CO" dirty="0"/>
              <a:t>Igual           (</a:t>
            </a:r>
            <a:r>
              <a:rPr lang="es-CO" b="1" dirty="0">
                <a:solidFill>
                  <a:srgbClr val="FF0000"/>
                </a:solidFill>
              </a:rPr>
              <a:t>==</a:t>
            </a:r>
            <a:r>
              <a:rPr lang="es-CO" dirty="0"/>
              <a:t>)</a:t>
            </a:r>
          </a:p>
          <a:p>
            <a:r>
              <a:rPr lang="es-CO" b="1" dirty="0">
                <a:solidFill>
                  <a:srgbClr val="00B050"/>
                </a:solidFill>
              </a:rPr>
              <a:t>Resultado Booleano (V o F) (</a:t>
            </a:r>
            <a:r>
              <a:rPr lang="es-CO" b="1" dirty="0">
                <a:solidFill>
                  <a:srgbClr val="FF0000"/>
                </a:solidFill>
              </a:rPr>
              <a:t>0 o 1</a:t>
            </a:r>
            <a:r>
              <a:rPr lang="es-CO" b="1" dirty="0">
                <a:solidFill>
                  <a:srgbClr val="00B050"/>
                </a:solidFill>
              </a:rPr>
              <a:t>)</a:t>
            </a:r>
          </a:p>
        </p:txBody>
      </p:sp>
      <p:sp>
        <p:nvSpPr>
          <p:cNvPr id="59" name="CuadroTexto 58"/>
          <p:cNvSpPr txBox="1"/>
          <p:nvPr/>
        </p:nvSpPr>
        <p:spPr>
          <a:xfrm>
            <a:off x="7128455" y="4308777"/>
            <a:ext cx="3476474" cy="1200329"/>
          </a:xfrm>
          <a:prstGeom prst="rect">
            <a:avLst/>
          </a:prstGeom>
          <a:solidFill>
            <a:srgbClr val="FFFF00"/>
          </a:solidFill>
        </p:spPr>
        <p:txBody>
          <a:bodyPr wrap="square" rtlCol="0">
            <a:spAutoFit/>
          </a:bodyPr>
          <a:lstStyle/>
          <a:p>
            <a:pPr marL="342900" indent="-342900">
              <a:buAutoNum type="arabicPeriod"/>
            </a:pPr>
            <a:r>
              <a:rPr lang="es-CO" b="1" dirty="0">
                <a:solidFill>
                  <a:srgbClr val="FF0000"/>
                </a:solidFill>
              </a:rPr>
              <a:t>AND </a:t>
            </a:r>
            <a:r>
              <a:rPr lang="es-CO" dirty="0"/>
              <a:t>Conjunción </a:t>
            </a:r>
            <a:r>
              <a:rPr lang="es-CO" b="1" dirty="0">
                <a:solidFill>
                  <a:srgbClr val="FF0000"/>
                </a:solidFill>
              </a:rPr>
              <a:t>&amp;&amp;</a:t>
            </a:r>
          </a:p>
          <a:p>
            <a:r>
              <a:rPr lang="es-CO" b="1" dirty="0">
                <a:solidFill>
                  <a:srgbClr val="FF0000"/>
                </a:solidFill>
              </a:rPr>
              <a:t>1.   OR </a:t>
            </a:r>
            <a:r>
              <a:rPr lang="es-CO" dirty="0"/>
              <a:t>disyunción </a:t>
            </a:r>
            <a:r>
              <a:rPr lang="es-CO" dirty="0" smtClean="0"/>
              <a:t>    </a:t>
            </a:r>
            <a:r>
              <a:rPr lang="es-CO" b="1" dirty="0">
                <a:solidFill>
                  <a:srgbClr val="FF0000"/>
                </a:solidFill>
              </a:rPr>
              <a:t>||</a:t>
            </a:r>
            <a:r>
              <a:rPr lang="es-CO" dirty="0"/>
              <a:t> </a:t>
            </a:r>
          </a:p>
          <a:p>
            <a:r>
              <a:rPr lang="es-CO" b="1" dirty="0">
                <a:solidFill>
                  <a:srgbClr val="FF0000"/>
                </a:solidFill>
              </a:rPr>
              <a:t>2.   NOT</a:t>
            </a:r>
            <a:r>
              <a:rPr lang="es-CO" dirty="0"/>
              <a:t> Negación     </a:t>
            </a:r>
            <a:r>
              <a:rPr lang="es-CO" b="1" dirty="0">
                <a:solidFill>
                  <a:srgbClr val="FF0000"/>
                </a:solidFill>
              </a:rPr>
              <a:t>!</a:t>
            </a:r>
            <a:endParaRPr lang="es-CO" dirty="0"/>
          </a:p>
          <a:p>
            <a:r>
              <a:rPr lang="es-CO" b="1" dirty="0">
                <a:solidFill>
                  <a:srgbClr val="00B050"/>
                </a:solidFill>
              </a:rPr>
              <a:t>Resultado Booleano (V o F) (</a:t>
            </a:r>
            <a:r>
              <a:rPr lang="es-CO" b="1" dirty="0">
                <a:solidFill>
                  <a:srgbClr val="FF0000"/>
                </a:solidFill>
              </a:rPr>
              <a:t>0 o 1</a:t>
            </a:r>
            <a:r>
              <a:rPr lang="es-CO" b="1" dirty="0">
                <a:solidFill>
                  <a:srgbClr val="00B050"/>
                </a:solidFill>
              </a:rPr>
              <a:t>) </a:t>
            </a:r>
          </a:p>
        </p:txBody>
      </p:sp>
      <p:sp>
        <p:nvSpPr>
          <p:cNvPr id="60" name="Flecha izquierda y derecha 59"/>
          <p:cNvSpPr/>
          <p:nvPr/>
        </p:nvSpPr>
        <p:spPr>
          <a:xfrm>
            <a:off x="2895600" y="3840241"/>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Flecha izquierda y derecha 60"/>
          <p:cNvSpPr/>
          <p:nvPr/>
        </p:nvSpPr>
        <p:spPr>
          <a:xfrm>
            <a:off x="6653556" y="3811254"/>
            <a:ext cx="901521" cy="3863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Flecha arriba y abajo 61"/>
          <p:cNvSpPr/>
          <p:nvPr/>
        </p:nvSpPr>
        <p:spPr>
          <a:xfrm>
            <a:off x="4961041" y="4272460"/>
            <a:ext cx="412124" cy="516510"/>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CuadroTexto 62"/>
          <p:cNvSpPr txBox="1"/>
          <p:nvPr/>
        </p:nvSpPr>
        <p:spPr>
          <a:xfrm>
            <a:off x="646114" y="2949262"/>
            <a:ext cx="2903167" cy="646331"/>
          </a:xfrm>
          <a:prstGeom prst="rect">
            <a:avLst/>
          </a:prstGeom>
          <a:solidFill>
            <a:schemeClr val="accent2"/>
          </a:solidFill>
        </p:spPr>
        <p:txBody>
          <a:bodyPr wrap="none" rtlCol="0">
            <a:spAutoFit/>
          </a:bodyPr>
          <a:lstStyle/>
          <a:p>
            <a:r>
              <a:rPr lang="es-CO" b="1" dirty="0">
                <a:solidFill>
                  <a:srgbClr val="FF0000"/>
                </a:solidFill>
              </a:rPr>
              <a:t>TIPO DE DATOS </a:t>
            </a:r>
          </a:p>
          <a:p>
            <a:r>
              <a:rPr lang="es-CO" b="1" dirty="0">
                <a:solidFill>
                  <a:schemeClr val="tx1">
                    <a:lumMod val="95000"/>
                    <a:lumOff val="5000"/>
                  </a:schemeClr>
                </a:solidFill>
              </a:rPr>
              <a:t>Rango de valores permitidos</a:t>
            </a:r>
            <a:endParaRPr lang="es-CO" b="1" dirty="0">
              <a:solidFill>
                <a:schemeClr val="accent5">
                  <a:lumMod val="50000"/>
                </a:schemeClr>
              </a:solidFill>
            </a:endParaRPr>
          </a:p>
        </p:txBody>
      </p:sp>
      <p:sp>
        <p:nvSpPr>
          <p:cNvPr id="64" name="CuadroTexto 63"/>
          <p:cNvSpPr txBox="1"/>
          <p:nvPr/>
        </p:nvSpPr>
        <p:spPr>
          <a:xfrm>
            <a:off x="650911" y="2377854"/>
            <a:ext cx="3506601" cy="646331"/>
          </a:xfrm>
          <a:prstGeom prst="rect">
            <a:avLst/>
          </a:prstGeom>
          <a:solidFill>
            <a:schemeClr val="accent2"/>
          </a:solidFill>
        </p:spPr>
        <p:txBody>
          <a:bodyPr wrap="none" rtlCol="0">
            <a:spAutoFit/>
          </a:bodyPr>
          <a:lstStyle/>
          <a:p>
            <a:r>
              <a:rPr lang="es-CO" b="1" dirty="0">
                <a:solidFill>
                  <a:srgbClr val="FF0000"/>
                </a:solidFill>
              </a:rPr>
              <a:t>VARIABLES </a:t>
            </a:r>
            <a:r>
              <a:rPr lang="es-CO" b="1" dirty="0">
                <a:solidFill>
                  <a:schemeClr val="tx1">
                    <a:lumMod val="95000"/>
                    <a:lumOff val="5000"/>
                  </a:schemeClr>
                </a:solidFill>
              </a:rPr>
              <a:t>Dirección de Memoria, </a:t>
            </a:r>
          </a:p>
          <a:p>
            <a:r>
              <a:rPr lang="es-CO" b="1" dirty="0">
                <a:solidFill>
                  <a:schemeClr val="tx1">
                    <a:lumMod val="95000"/>
                    <a:lumOff val="5000"/>
                  </a:schemeClr>
                </a:solidFill>
              </a:rPr>
              <a:t>Espacio de almacenamiento</a:t>
            </a:r>
            <a:endParaRPr lang="es-CO" b="1" dirty="0">
              <a:solidFill>
                <a:schemeClr val="accent5">
                  <a:lumMod val="50000"/>
                </a:schemeClr>
              </a:solidFill>
            </a:endParaRPr>
          </a:p>
        </p:txBody>
      </p:sp>
      <p:sp>
        <p:nvSpPr>
          <p:cNvPr id="65" name="Flecha curvada hacia abajo 64"/>
          <p:cNvSpPr/>
          <p:nvPr/>
        </p:nvSpPr>
        <p:spPr>
          <a:xfrm>
            <a:off x="2833353" y="2091417"/>
            <a:ext cx="1594469" cy="381784"/>
          </a:xfrm>
          <a:prstGeom prst="curvedDownArrow">
            <a:avLst>
              <a:gd name="adj1" fmla="val 26368"/>
              <a:gd name="adj2" fmla="val 50000"/>
              <a:gd name="adj3" fmla="val 43309"/>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6" name="Flecha curvada hacia abajo 65"/>
          <p:cNvSpPr/>
          <p:nvPr/>
        </p:nvSpPr>
        <p:spPr>
          <a:xfrm rot="653765">
            <a:off x="2754084" y="232761"/>
            <a:ext cx="1656036" cy="717326"/>
          </a:xfrm>
          <a:prstGeom prst="curvedDownArrow">
            <a:avLst>
              <a:gd name="adj1" fmla="val 25000"/>
              <a:gd name="adj2" fmla="val 50000"/>
              <a:gd name="adj3" fmla="val 2425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7" name="Cerrar llave 66"/>
          <p:cNvSpPr/>
          <p:nvPr/>
        </p:nvSpPr>
        <p:spPr>
          <a:xfrm>
            <a:off x="2235658" y="1563510"/>
            <a:ext cx="326777" cy="801653"/>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b="1" dirty="0">
              <a:solidFill>
                <a:srgbClr val="FF0000"/>
              </a:solidFill>
            </a:endParaRPr>
          </a:p>
        </p:txBody>
      </p:sp>
      <p:pic>
        <p:nvPicPr>
          <p:cNvPr id="68" name="Imagen 67">
            <a:extLst>
              <a:ext uri="{FF2B5EF4-FFF2-40B4-BE49-F238E27FC236}">
                <a16:creationId xmlns:a16="http://schemas.microsoft.com/office/drawing/2014/main" xmlns="" id="{66695C5A-80AE-4722-A748-C6714D173D5C}"/>
              </a:ext>
            </a:extLst>
          </p:cNvPr>
          <p:cNvPicPr>
            <a:picLocks noChangeAspect="1"/>
          </p:cNvPicPr>
          <p:nvPr/>
        </p:nvPicPr>
        <p:blipFill>
          <a:blip r:embed="rId2"/>
          <a:stretch>
            <a:fillRect/>
          </a:stretch>
        </p:blipFill>
        <p:spPr>
          <a:xfrm>
            <a:off x="4586005" y="1132282"/>
            <a:ext cx="1266825" cy="476250"/>
          </a:xfrm>
          <a:prstGeom prst="rect">
            <a:avLst/>
          </a:prstGeom>
        </p:spPr>
      </p:pic>
      <p:pic>
        <p:nvPicPr>
          <p:cNvPr id="69" name="Imagen 68">
            <a:extLst>
              <a:ext uri="{FF2B5EF4-FFF2-40B4-BE49-F238E27FC236}">
                <a16:creationId xmlns:a16="http://schemas.microsoft.com/office/drawing/2014/main" xmlns="" id="{1C0492D5-9EA5-41F9-9948-A484A221B6D8}"/>
              </a:ext>
            </a:extLst>
          </p:cNvPr>
          <p:cNvPicPr>
            <a:picLocks noChangeAspect="1"/>
          </p:cNvPicPr>
          <p:nvPr/>
        </p:nvPicPr>
        <p:blipFill>
          <a:blip r:embed="rId3"/>
          <a:stretch>
            <a:fillRect/>
          </a:stretch>
        </p:blipFill>
        <p:spPr>
          <a:xfrm>
            <a:off x="3928755" y="3028387"/>
            <a:ext cx="485775" cy="447675"/>
          </a:xfrm>
          <a:prstGeom prst="rect">
            <a:avLst/>
          </a:prstGeom>
        </p:spPr>
      </p:pic>
      <p:pic>
        <p:nvPicPr>
          <p:cNvPr id="70" name="Imagen 69">
            <a:extLst>
              <a:ext uri="{FF2B5EF4-FFF2-40B4-BE49-F238E27FC236}">
                <a16:creationId xmlns:a16="http://schemas.microsoft.com/office/drawing/2014/main" xmlns="" id="{B622C61F-CD69-43B2-A6E0-2F5EC167243D}"/>
              </a:ext>
            </a:extLst>
          </p:cNvPr>
          <p:cNvPicPr>
            <a:picLocks noChangeAspect="1"/>
          </p:cNvPicPr>
          <p:nvPr/>
        </p:nvPicPr>
        <p:blipFill>
          <a:blip r:embed="rId4"/>
          <a:stretch>
            <a:fillRect/>
          </a:stretch>
        </p:blipFill>
        <p:spPr>
          <a:xfrm>
            <a:off x="7025359" y="38698"/>
            <a:ext cx="1685925" cy="523875"/>
          </a:xfrm>
          <a:prstGeom prst="rect">
            <a:avLst/>
          </a:prstGeom>
        </p:spPr>
      </p:pic>
      <p:pic>
        <p:nvPicPr>
          <p:cNvPr id="71" name="Imagen 70">
            <a:extLst>
              <a:ext uri="{FF2B5EF4-FFF2-40B4-BE49-F238E27FC236}">
                <a16:creationId xmlns:a16="http://schemas.microsoft.com/office/drawing/2014/main" xmlns="" id="{7B6C8C6C-A713-40C7-A8C8-05A454E5EE56}"/>
              </a:ext>
            </a:extLst>
          </p:cNvPr>
          <p:cNvPicPr>
            <a:picLocks noChangeAspect="1"/>
          </p:cNvPicPr>
          <p:nvPr/>
        </p:nvPicPr>
        <p:blipFill>
          <a:blip r:embed="rId5"/>
          <a:stretch>
            <a:fillRect/>
          </a:stretch>
        </p:blipFill>
        <p:spPr>
          <a:xfrm>
            <a:off x="7115577" y="2765546"/>
            <a:ext cx="714375" cy="523875"/>
          </a:xfrm>
          <a:prstGeom prst="rect">
            <a:avLst/>
          </a:prstGeom>
        </p:spPr>
      </p:pic>
      <p:pic>
        <p:nvPicPr>
          <p:cNvPr id="72" name="Imagen 71">
            <a:extLst>
              <a:ext uri="{FF2B5EF4-FFF2-40B4-BE49-F238E27FC236}">
                <a16:creationId xmlns:a16="http://schemas.microsoft.com/office/drawing/2014/main" xmlns="" id="{EB576E89-B5D3-4105-9A80-2C5189BF3313}"/>
              </a:ext>
            </a:extLst>
          </p:cNvPr>
          <p:cNvPicPr>
            <a:picLocks noChangeAspect="1"/>
          </p:cNvPicPr>
          <p:nvPr/>
        </p:nvPicPr>
        <p:blipFill>
          <a:blip r:embed="rId3"/>
          <a:stretch>
            <a:fillRect/>
          </a:stretch>
        </p:blipFill>
        <p:spPr>
          <a:xfrm>
            <a:off x="7558224" y="1484692"/>
            <a:ext cx="485775" cy="447675"/>
          </a:xfrm>
          <a:prstGeom prst="rect">
            <a:avLst/>
          </a:prstGeom>
        </p:spPr>
      </p:pic>
      <p:pic>
        <p:nvPicPr>
          <p:cNvPr id="3" name="Imagen 2"/>
          <p:cNvPicPr>
            <a:picLocks noChangeAspect="1"/>
          </p:cNvPicPr>
          <p:nvPr/>
        </p:nvPicPr>
        <p:blipFill>
          <a:blip r:embed="rId6"/>
          <a:stretch>
            <a:fillRect/>
          </a:stretch>
        </p:blipFill>
        <p:spPr>
          <a:xfrm>
            <a:off x="10291856" y="3168833"/>
            <a:ext cx="1532186" cy="1729181"/>
          </a:xfrm>
          <a:prstGeom prst="rect">
            <a:avLst/>
          </a:prstGeom>
        </p:spPr>
      </p:pic>
      <p:sp>
        <p:nvSpPr>
          <p:cNvPr id="73" name="CuadroTexto 72"/>
          <p:cNvSpPr txBox="1"/>
          <p:nvPr/>
        </p:nvSpPr>
        <p:spPr>
          <a:xfrm rot="18902352">
            <a:off x="10294896" y="628386"/>
            <a:ext cx="1920719" cy="461665"/>
          </a:xfrm>
          <a:prstGeom prst="rect">
            <a:avLst/>
          </a:prstGeom>
          <a:solidFill>
            <a:schemeClr val="accent2"/>
          </a:solidFill>
        </p:spPr>
        <p:txBody>
          <a:bodyPr wrap="none" rtlCol="0">
            <a:spAutoFit/>
          </a:bodyPr>
          <a:lstStyle/>
          <a:p>
            <a:r>
              <a:rPr lang="es-CO" sz="2400" dirty="0" smtClean="0">
                <a:solidFill>
                  <a:srgbClr val="FFC000"/>
                </a:solidFill>
              </a:rPr>
              <a:t>Condicionales</a:t>
            </a:r>
            <a:endParaRPr lang="es-CO" sz="2400" dirty="0">
              <a:solidFill>
                <a:srgbClr val="FFC000"/>
              </a:solidFill>
            </a:endParaRPr>
          </a:p>
        </p:txBody>
      </p:sp>
      <p:sp>
        <p:nvSpPr>
          <p:cNvPr id="74" name="CuadroTexto 73"/>
          <p:cNvSpPr txBox="1"/>
          <p:nvPr/>
        </p:nvSpPr>
        <p:spPr>
          <a:xfrm rot="18902352">
            <a:off x="10502507" y="1644987"/>
            <a:ext cx="1936749" cy="461665"/>
          </a:xfrm>
          <a:prstGeom prst="rect">
            <a:avLst/>
          </a:prstGeom>
          <a:noFill/>
        </p:spPr>
        <p:txBody>
          <a:bodyPr wrap="none" rtlCol="0">
            <a:spAutoFit/>
          </a:bodyPr>
          <a:lstStyle/>
          <a:p>
            <a:r>
              <a:rPr lang="es-CO" sz="2400" dirty="0" smtClean="0">
                <a:solidFill>
                  <a:srgbClr val="00B050"/>
                </a:solidFill>
              </a:rPr>
              <a:t>Bucles - Ciclos</a:t>
            </a:r>
            <a:endParaRPr lang="es-CO" sz="2400" dirty="0">
              <a:solidFill>
                <a:srgbClr val="00B050"/>
              </a:solidFill>
            </a:endParaRPr>
          </a:p>
        </p:txBody>
      </p:sp>
      <p:sp>
        <p:nvSpPr>
          <p:cNvPr id="75" name="CuadroTexto 74"/>
          <p:cNvSpPr txBox="1"/>
          <p:nvPr/>
        </p:nvSpPr>
        <p:spPr>
          <a:xfrm rot="20497273">
            <a:off x="8530093" y="3084109"/>
            <a:ext cx="3648884" cy="461665"/>
          </a:xfrm>
          <a:prstGeom prst="rect">
            <a:avLst/>
          </a:prstGeom>
          <a:solidFill>
            <a:schemeClr val="accent2"/>
          </a:solidFill>
        </p:spPr>
        <p:txBody>
          <a:bodyPr wrap="none" rtlCol="0">
            <a:spAutoFit/>
          </a:bodyPr>
          <a:lstStyle/>
          <a:p>
            <a:r>
              <a:rPr lang="es-CO" sz="2400" dirty="0" smtClean="0">
                <a:solidFill>
                  <a:srgbClr val="00B050"/>
                </a:solidFill>
              </a:rPr>
              <a:t>Funciones(</a:t>
            </a:r>
            <a:r>
              <a:rPr lang="es-CO" sz="2400" dirty="0" err="1" smtClean="0">
                <a:solidFill>
                  <a:srgbClr val="FF0000"/>
                </a:solidFill>
              </a:rPr>
              <a:t>parm</a:t>
            </a:r>
            <a:r>
              <a:rPr lang="es-CO" sz="2400" dirty="0" smtClean="0">
                <a:solidFill>
                  <a:srgbClr val="00B050"/>
                </a:solidFill>
              </a:rPr>
              <a:t>) - Métodos</a:t>
            </a:r>
            <a:endParaRPr lang="es-CO" sz="2400" dirty="0">
              <a:solidFill>
                <a:srgbClr val="00B050"/>
              </a:solidFill>
            </a:endParaRPr>
          </a:p>
        </p:txBody>
      </p:sp>
      <p:sp>
        <p:nvSpPr>
          <p:cNvPr id="2" name="CuadroTexto 1"/>
          <p:cNvSpPr txBox="1"/>
          <p:nvPr/>
        </p:nvSpPr>
        <p:spPr>
          <a:xfrm>
            <a:off x="149244" y="139368"/>
            <a:ext cx="2001382" cy="369332"/>
          </a:xfrm>
          <a:prstGeom prst="rect">
            <a:avLst/>
          </a:prstGeom>
          <a:noFill/>
        </p:spPr>
        <p:txBody>
          <a:bodyPr wrap="none" rtlCol="0">
            <a:spAutoFit/>
          </a:bodyPr>
          <a:lstStyle/>
          <a:p>
            <a:r>
              <a:rPr lang="es-CO" b="1" dirty="0" smtClean="0">
                <a:solidFill>
                  <a:srgbClr val="002060"/>
                </a:solidFill>
              </a:rPr>
              <a:t>DONDE VAMOS???</a:t>
            </a:r>
            <a:endParaRPr lang="es-CO" b="1" dirty="0">
              <a:solidFill>
                <a:srgbClr val="002060"/>
              </a:solidFill>
            </a:endParaRPr>
          </a:p>
        </p:txBody>
      </p:sp>
      <p:sp>
        <p:nvSpPr>
          <p:cNvPr id="5" name="Estrella de 5 puntas 4"/>
          <p:cNvSpPr/>
          <p:nvPr/>
        </p:nvSpPr>
        <p:spPr>
          <a:xfrm>
            <a:off x="221764" y="-181620"/>
            <a:ext cx="2632075" cy="1972674"/>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CÓMO VAMOS??</a:t>
            </a:r>
            <a:endParaRPr lang="es-CO" dirty="0"/>
          </a:p>
        </p:txBody>
      </p:sp>
    </p:spTree>
    <p:extLst>
      <p:ext uri="{BB962C8B-B14F-4D97-AF65-F5344CB8AC3E}">
        <p14:creationId xmlns:p14="http://schemas.microsoft.com/office/powerpoint/2010/main" val="392462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3" grpId="0" animBg="1"/>
      <p:bldP spid="44" grpId="0" animBg="1"/>
      <p:bldP spid="45" grpId="0" animBg="1"/>
      <p:bldP spid="46" grpId="0" animBg="1"/>
      <p:bldP spid="47" grpId="0" animBg="1"/>
      <p:bldP spid="48" grpId="0" animBg="1"/>
      <p:bldP spid="49" grpId="0" animBg="1"/>
      <p:bldP spid="50" grpId="0"/>
      <p:bldP spid="51" grpId="0"/>
      <p:bldP spid="52" grpId="0"/>
      <p:bldP spid="53" grpId="0"/>
      <p:bldP spid="54" grpId="0"/>
      <p:bldP spid="55" grpId="0"/>
      <p:bldP spid="56"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RELACIONALES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2" name="Tabla 1"/>
          <p:cNvGraphicFramePr>
            <a:graphicFrameLocks noGrp="1"/>
          </p:cNvGraphicFramePr>
          <p:nvPr>
            <p:extLst>
              <p:ext uri="{D42A27DB-BD31-4B8C-83A1-F6EECF244321}">
                <p14:modId xmlns:p14="http://schemas.microsoft.com/office/powerpoint/2010/main" val="2843900460"/>
              </p:ext>
            </p:extLst>
          </p:nvPr>
        </p:nvGraphicFramePr>
        <p:xfrm>
          <a:off x="827049" y="2418937"/>
          <a:ext cx="10515600" cy="3631716"/>
        </p:xfrm>
        <a:graphic>
          <a:graphicData uri="http://schemas.openxmlformats.org/drawingml/2006/table">
            <a:tbl>
              <a:tblPr/>
              <a:tblGrid>
                <a:gridCol w="2628900"/>
                <a:gridCol w="2628900"/>
                <a:gridCol w="2628900"/>
                <a:gridCol w="2628900"/>
              </a:tblGrid>
              <a:tr h="0">
                <a:tc>
                  <a:txBody>
                    <a:bodyPr/>
                    <a:lstStyle/>
                    <a:p>
                      <a:pPr algn="ctr"/>
                      <a:r>
                        <a:rPr lang="es-CO" b="1" dirty="0">
                          <a:solidFill>
                            <a:srgbClr val="002060"/>
                          </a:solidFill>
                        </a:rPr>
                        <a:t>Operador</a:t>
                      </a:r>
                    </a:p>
                  </a:txBody>
                  <a:tcPr anchor="ctr">
                    <a:lnL>
                      <a:noFill/>
                    </a:lnL>
                    <a:lnR>
                      <a:noFill/>
                    </a:lnR>
                    <a:lnT>
                      <a:noFill/>
                    </a:lnT>
                    <a:lnB>
                      <a:noFill/>
                    </a:lnB>
                  </a:tcPr>
                </a:tc>
                <a:tc>
                  <a:txBody>
                    <a:bodyPr/>
                    <a:lstStyle/>
                    <a:p>
                      <a:pPr algn="ctr"/>
                      <a:r>
                        <a:rPr lang="es-CO" b="1" dirty="0">
                          <a:solidFill>
                            <a:srgbClr val="002060"/>
                          </a:solidFill>
                        </a:rPr>
                        <a:t>Significado</a:t>
                      </a:r>
                    </a:p>
                  </a:txBody>
                  <a:tcPr anchor="ctr">
                    <a:lnL>
                      <a:noFill/>
                    </a:lnL>
                    <a:lnR>
                      <a:noFill/>
                    </a:lnR>
                    <a:lnT>
                      <a:noFill/>
                    </a:lnT>
                    <a:lnB>
                      <a:noFill/>
                    </a:lnB>
                  </a:tcPr>
                </a:tc>
                <a:tc>
                  <a:txBody>
                    <a:bodyPr/>
                    <a:lstStyle/>
                    <a:p>
                      <a:pPr algn="ctr"/>
                      <a:r>
                        <a:rPr lang="es-CO" b="1" dirty="0">
                          <a:solidFill>
                            <a:srgbClr val="002060"/>
                          </a:solidFill>
                        </a:rPr>
                        <a:t>Ejemplo</a:t>
                      </a:r>
                    </a:p>
                  </a:txBody>
                  <a:tcPr anchor="ctr">
                    <a:lnL>
                      <a:noFill/>
                    </a:lnL>
                    <a:lnR>
                      <a:noFill/>
                    </a:lnR>
                    <a:lnT>
                      <a:noFill/>
                    </a:lnT>
                    <a:lnB>
                      <a:noFill/>
                    </a:lnB>
                  </a:tcPr>
                </a:tc>
                <a:tc>
                  <a:txBody>
                    <a:bodyPr/>
                    <a:lstStyle/>
                    <a:p>
                      <a:pPr algn="ctr"/>
                      <a:r>
                        <a:rPr lang="es-CO" b="1" dirty="0">
                          <a:solidFill>
                            <a:srgbClr val="002060"/>
                          </a:solidFill>
                        </a:rPr>
                        <a:t>Resultado</a:t>
                      </a:r>
                    </a:p>
                  </a:txBody>
                  <a:tcPr anchor="ctr">
                    <a:lnL>
                      <a:noFill/>
                    </a:lnL>
                    <a:lnR>
                      <a:noFill/>
                    </a:lnR>
                    <a:lnT>
                      <a:noFill/>
                    </a:lnT>
                    <a:lnB>
                      <a:noFill/>
                    </a:lnB>
                  </a:tcPr>
                </a:tc>
              </a:tr>
              <a:tr h="0">
                <a:tc>
                  <a:txBody>
                    <a:bodyPr/>
                    <a:lstStyle/>
                    <a:p>
                      <a:pPr algn="ctr"/>
                      <a:r>
                        <a:rPr lang="es-CO" sz="1800" b="1" kern="1200" dirty="0">
                          <a:solidFill>
                            <a:srgbClr val="FF0000"/>
                          </a:solidFill>
                          <a:latin typeface="+mn-lt"/>
                          <a:ea typeface="+mn-ea"/>
                          <a:cs typeface="+mn-cs"/>
                        </a:rPr>
                        <a:t>&lt;</a:t>
                      </a:r>
                    </a:p>
                  </a:txBody>
                  <a:tcPr anchor="ctr">
                    <a:lnL>
                      <a:noFill/>
                    </a:lnL>
                    <a:lnR>
                      <a:noFill/>
                    </a:lnR>
                    <a:lnT>
                      <a:noFill/>
                    </a:lnT>
                    <a:lnB>
                      <a:noFill/>
                    </a:lnB>
                  </a:tcPr>
                </a:tc>
                <a:tc>
                  <a:txBody>
                    <a:bodyPr/>
                    <a:lstStyle/>
                    <a:p>
                      <a:r>
                        <a:rPr lang="es-CO"/>
                        <a:t>Es menor que …</a:t>
                      </a:r>
                    </a:p>
                  </a:txBody>
                  <a:tcPr anchor="ctr">
                    <a:lnL>
                      <a:noFill/>
                    </a:lnL>
                    <a:lnR>
                      <a:noFill/>
                    </a:lnR>
                    <a:lnT>
                      <a:noFill/>
                    </a:lnT>
                    <a:lnB>
                      <a:noFill/>
                    </a:lnB>
                  </a:tcPr>
                </a:tc>
                <a:tc>
                  <a:txBody>
                    <a:bodyPr/>
                    <a:lstStyle/>
                    <a:p>
                      <a:r>
                        <a:rPr lang="es-CO"/>
                        <a:t>4 &lt; 7</a:t>
                      </a:r>
                    </a:p>
                  </a:txBody>
                  <a:tcPr anchor="ctr">
                    <a:lnL>
                      <a:noFill/>
                    </a:lnL>
                    <a:lnR>
                      <a:noFill/>
                    </a:lnR>
                    <a:lnT>
                      <a:noFill/>
                    </a:lnT>
                    <a:lnB>
                      <a:noFill/>
                    </a:lnB>
                  </a:tcPr>
                </a:tc>
                <a:tc>
                  <a:txBody>
                    <a:bodyPr/>
                    <a:lstStyle/>
                    <a:p>
                      <a:r>
                        <a:rPr lang="es-CO"/>
                        <a:t>True</a:t>
                      </a:r>
                    </a:p>
                  </a:txBody>
                  <a:tcPr anchor="ctr">
                    <a:lnL>
                      <a:noFill/>
                    </a:lnL>
                    <a:lnR>
                      <a:noFill/>
                    </a:lnR>
                    <a:lnT>
                      <a:noFill/>
                    </a:lnT>
                    <a:lnB>
                      <a:noFill/>
                    </a:lnB>
                  </a:tcPr>
                </a:tc>
              </a:tr>
              <a:tr h="0">
                <a:tc>
                  <a:txBody>
                    <a:bodyPr/>
                    <a:lstStyle/>
                    <a:p>
                      <a:pPr algn="ctr"/>
                      <a:r>
                        <a:rPr lang="es-CO" sz="1800" b="1" kern="1200" dirty="0">
                          <a:solidFill>
                            <a:srgbClr val="FF0000"/>
                          </a:solidFill>
                          <a:latin typeface="+mn-lt"/>
                          <a:ea typeface="+mn-ea"/>
                          <a:cs typeface="+mn-cs"/>
                        </a:rPr>
                        <a:t>&lt;=</a:t>
                      </a:r>
                    </a:p>
                  </a:txBody>
                  <a:tcPr anchor="ctr">
                    <a:lnL>
                      <a:noFill/>
                    </a:lnL>
                    <a:lnR>
                      <a:noFill/>
                    </a:lnR>
                    <a:lnT>
                      <a:noFill/>
                    </a:lnT>
                    <a:lnB>
                      <a:noFill/>
                    </a:lnB>
                  </a:tcPr>
                </a:tc>
                <a:tc>
                  <a:txBody>
                    <a:bodyPr/>
                    <a:lstStyle/>
                    <a:p>
                      <a:r>
                        <a:rPr lang="es-ES"/>
                        <a:t>Es menor o igual que …</a:t>
                      </a:r>
                    </a:p>
                  </a:txBody>
                  <a:tcPr anchor="ctr">
                    <a:lnL>
                      <a:noFill/>
                    </a:lnL>
                    <a:lnR>
                      <a:noFill/>
                    </a:lnR>
                    <a:lnT>
                      <a:noFill/>
                    </a:lnT>
                    <a:lnB>
                      <a:noFill/>
                    </a:lnB>
                  </a:tcPr>
                </a:tc>
                <a:tc>
                  <a:txBody>
                    <a:bodyPr/>
                    <a:lstStyle/>
                    <a:p>
                      <a:r>
                        <a:rPr lang="es-CO"/>
                        <a:t>“Ab” &lt;= “ab”</a:t>
                      </a:r>
                    </a:p>
                  </a:txBody>
                  <a:tcPr anchor="ctr">
                    <a:lnL>
                      <a:noFill/>
                    </a:lnL>
                    <a:lnR>
                      <a:noFill/>
                    </a:lnR>
                    <a:lnT>
                      <a:noFill/>
                    </a:lnT>
                    <a:lnB>
                      <a:noFill/>
                    </a:lnB>
                  </a:tcPr>
                </a:tc>
                <a:tc>
                  <a:txBody>
                    <a:bodyPr/>
                    <a:lstStyle/>
                    <a:p>
                      <a:r>
                        <a:rPr lang="es-CO"/>
                        <a:t>True</a:t>
                      </a:r>
                    </a:p>
                  </a:txBody>
                  <a:tcPr anchor="ctr">
                    <a:lnL>
                      <a:noFill/>
                    </a:lnL>
                    <a:lnR>
                      <a:noFill/>
                    </a:lnR>
                    <a:lnT>
                      <a:noFill/>
                    </a:lnT>
                    <a:lnB>
                      <a:noFill/>
                    </a:lnB>
                  </a:tcPr>
                </a:tc>
              </a:tr>
              <a:tr h="431316">
                <a:tc>
                  <a:txBody>
                    <a:bodyPr/>
                    <a:lstStyle/>
                    <a:p>
                      <a:pPr algn="ctr"/>
                      <a:r>
                        <a:rPr lang="es-CO" sz="1800" b="1" kern="1200" dirty="0">
                          <a:solidFill>
                            <a:srgbClr val="FF0000"/>
                          </a:solidFill>
                          <a:latin typeface="+mn-lt"/>
                          <a:ea typeface="+mn-ea"/>
                          <a:cs typeface="+mn-cs"/>
                        </a:rPr>
                        <a:t>&gt;</a:t>
                      </a:r>
                    </a:p>
                  </a:txBody>
                  <a:tcPr anchor="ctr">
                    <a:lnL>
                      <a:noFill/>
                    </a:lnL>
                    <a:lnR>
                      <a:noFill/>
                    </a:lnR>
                    <a:lnT>
                      <a:noFill/>
                    </a:lnT>
                    <a:lnB>
                      <a:noFill/>
                    </a:lnB>
                  </a:tcPr>
                </a:tc>
                <a:tc>
                  <a:txBody>
                    <a:bodyPr/>
                    <a:lstStyle/>
                    <a:p>
                      <a:r>
                        <a:rPr lang="es-CO"/>
                        <a:t>Es mayor que …</a:t>
                      </a:r>
                    </a:p>
                  </a:txBody>
                  <a:tcPr anchor="ctr">
                    <a:lnL>
                      <a:noFill/>
                    </a:lnL>
                    <a:lnR>
                      <a:noFill/>
                    </a:lnR>
                    <a:lnT>
                      <a:noFill/>
                    </a:lnT>
                    <a:lnB>
                      <a:noFill/>
                    </a:lnB>
                  </a:tcPr>
                </a:tc>
                <a:tc>
                  <a:txBody>
                    <a:bodyPr/>
                    <a:lstStyle/>
                    <a:p>
                      <a:r>
                        <a:rPr lang="es-CO"/>
                        <a:t>4.5 &gt; 7.1</a:t>
                      </a:r>
                    </a:p>
                  </a:txBody>
                  <a:tcPr anchor="ctr">
                    <a:lnL>
                      <a:noFill/>
                    </a:lnL>
                    <a:lnR>
                      <a:noFill/>
                    </a:lnR>
                    <a:lnT>
                      <a:noFill/>
                    </a:lnT>
                    <a:lnB>
                      <a:noFill/>
                    </a:lnB>
                  </a:tcPr>
                </a:tc>
                <a:tc>
                  <a:txBody>
                    <a:bodyPr/>
                    <a:lstStyle/>
                    <a:p>
                      <a:r>
                        <a:rPr lang="es-CO"/>
                        <a:t>False</a:t>
                      </a:r>
                    </a:p>
                  </a:txBody>
                  <a:tcPr anchor="ctr">
                    <a:lnL>
                      <a:noFill/>
                    </a:lnL>
                    <a:lnR>
                      <a:noFill/>
                    </a:lnR>
                    <a:lnT>
                      <a:noFill/>
                    </a:lnT>
                    <a:lnB>
                      <a:noFill/>
                    </a:lnB>
                  </a:tcPr>
                </a:tc>
              </a:tr>
              <a:tr h="0">
                <a:tc>
                  <a:txBody>
                    <a:bodyPr/>
                    <a:lstStyle/>
                    <a:p>
                      <a:pPr algn="ctr"/>
                      <a:r>
                        <a:rPr lang="es-CO" sz="1800" b="1" kern="1200" dirty="0">
                          <a:solidFill>
                            <a:srgbClr val="FF0000"/>
                          </a:solidFill>
                          <a:latin typeface="+mn-lt"/>
                          <a:ea typeface="+mn-ea"/>
                          <a:cs typeface="+mn-cs"/>
                        </a:rPr>
                        <a:t>&gt;=</a:t>
                      </a:r>
                    </a:p>
                  </a:txBody>
                  <a:tcPr anchor="ctr">
                    <a:lnL>
                      <a:noFill/>
                    </a:lnL>
                    <a:lnR>
                      <a:noFill/>
                    </a:lnR>
                    <a:lnT>
                      <a:noFill/>
                    </a:lnT>
                    <a:lnB>
                      <a:noFill/>
                    </a:lnB>
                  </a:tcPr>
                </a:tc>
                <a:tc>
                  <a:txBody>
                    <a:bodyPr/>
                    <a:lstStyle/>
                    <a:p>
                      <a:r>
                        <a:rPr lang="es-ES" dirty="0"/>
                        <a:t>Es mayor o igual que …</a:t>
                      </a:r>
                    </a:p>
                  </a:txBody>
                  <a:tcPr anchor="ctr">
                    <a:lnL>
                      <a:noFill/>
                    </a:lnL>
                    <a:lnR>
                      <a:noFill/>
                    </a:lnR>
                    <a:lnT>
                      <a:noFill/>
                    </a:lnT>
                    <a:lnB>
                      <a:noFill/>
                    </a:lnB>
                  </a:tcPr>
                </a:tc>
                <a:tc>
                  <a:txBody>
                    <a:bodyPr/>
                    <a:lstStyle/>
                    <a:p>
                      <a:r>
                        <a:rPr lang="es-CO" dirty="0"/>
                        <a:t>‘1A’ &gt;= ‘A1’</a:t>
                      </a:r>
                    </a:p>
                  </a:txBody>
                  <a:tcPr anchor="ctr">
                    <a:lnL>
                      <a:noFill/>
                    </a:lnL>
                    <a:lnR>
                      <a:noFill/>
                    </a:lnR>
                    <a:lnT>
                      <a:noFill/>
                    </a:lnT>
                    <a:lnB>
                      <a:noFill/>
                    </a:lnB>
                  </a:tcPr>
                </a:tc>
                <a:tc>
                  <a:txBody>
                    <a:bodyPr/>
                    <a:lstStyle/>
                    <a:p>
                      <a:r>
                        <a:rPr lang="es-CO"/>
                        <a:t>False</a:t>
                      </a:r>
                    </a:p>
                  </a:txBody>
                  <a:tcPr anchor="ctr">
                    <a:lnL>
                      <a:noFill/>
                    </a:lnL>
                    <a:lnR>
                      <a:noFill/>
                    </a:lnR>
                    <a:lnT>
                      <a:noFill/>
                    </a:lnT>
                    <a:lnB>
                      <a:noFill/>
                    </a:lnB>
                  </a:tcPr>
                </a:tc>
              </a:tr>
              <a:tr h="0">
                <a:tc>
                  <a:txBody>
                    <a:bodyPr/>
                    <a:lstStyle/>
                    <a:p>
                      <a:pPr algn="ctr"/>
                      <a:r>
                        <a:rPr lang="es-CO" sz="1800" b="1" kern="1200" dirty="0">
                          <a:solidFill>
                            <a:srgbClr val="FF0000"/>
                          </a:solidFill>
                          <a:latin typeface="+mn-lt"/>
                          <a:ea typeface="+mn-ea"/>
                          <a:cs typeface="+mn-cs"/>
                        </a:rPr>
                        <a:t>==</a:t>
                      </a:r>
                    </a:p>
                  </a:txBody>
                  <a:tcPr anchor="ctr">
                    <a:lnL>
                      <a:noFill/>
                    </a:lnL>
                    <a:lnR>
                      <a:noFill/>
                    </a:lnR>
                    <a:lnT>
                      <a:noFill/>
                    </a:lnT>
                    <a:lnB>
                      <a:noFill/>
                    </a:lnB>
                  </a:tcPr>
                </a:tc>
                <a:tc>
                  <a:txBody>
                    <a:bodyPr/>
                    <a:lstStyle/>
                    <a:p>
                      <a:r>
                        <a:rPr lang="es-CO"/>
                        <a:t>Es igual a …</a:t>
                      </a:r>
                    </a:p>
                  </a:txBody>
                  <a:tcPr anchor="ctr">
                    <a:lnL>
                      <a:noFill/>
                    </a:lnL>
                    <a:lnR>
                      <a:noFill/>
                    </a:lnR>
                    <a:lnT>
                      <a:noFill/>
                    </a:lnT>
                    <a:lnB>
                      <a:noFill/>
                    </a:lnB>
                  </a:tcPr>
                </a:tc>
                <a:tc>
                  <a:txBody>
                    <a:bodyPr/>
                    <a:lstStyle/>
                    <a:p>
                      <a:r>
                        <a:rPr lang="de-DE"/>
                        <a:t>“abc” == “ab” + “c”</a:t>
                      </a:r>
                    </a:p>
                  </a:txBody>
                  <a:tcPr anchor="ctr">
                    <a:lnL>
                      <a:noFill/>
                    </a:lnL>
                    <a:lnR>
                      <a:noFill/>
                    </a:lnR>
                    <a:lnT>
                      <a:noFill/>
                    </a:lnT>
                    <a:lnB>
                      <a:noFill/>
                    </a:lnB>
                  </a:tcPr>
                </a:tc>
                <a:tc>
                  <a:txBody>
                    <a:bodyPr/>
                    <a:lstStyle/>
                    <a:p>
                      <a:r>
                        <a:rPr lang="es-CO"/>
                        <a:t>True</a:t>
                      </a:r>
                    </a:p>
                  </a:txBody>
                  <a:tcPr anchor="ctr">
                    <a:lnL>
                      <a:noFill/>
                    </a:lnL>
                    <a:lnR>
                      <a:noFill/>
                    </a:lnR>
                    <a:lnT>
                      <a:noFill/>
                    </a:lnT>
                    <a:lnB>
                      <a:noFill/>
                    </a:lnB>
                  </a:tcPr>
                </a:tc>
              </a:tr>
              <a:tr h="0">
                <a:tc>
                  <a:txBody>
                    <a:bodyPr/>
                    <a:lstStyle/>
                    <a:p>
                      <a:pPr algn="ctr"/>
                      <a:r>
                        <a:rPr lang="es-CO" sz="1800" b="1" kern="1200" dirty="0">
                          <a:solidFill>
                            <a:srgbClr val="FF0000"/>
                          </a:solidFill>
                          <a:latin typeface="+mn-lt"/>
                          <a:ea typeface="+mn-ea"/>
                          <a:cs typeface="+mn-cs"/>
                        </a:rPr>
                        <a:t>!=</a:t>
                      </a:r>
                    </a:p>
                  </a:txBody>
                  <a:tcPr anchor="ctr">
                    <a:lnL>
                      <a:noFill/>
                    </a:lnL>
                    <a:lnR>
                      <a:noFill/>
                    </a:lnR>
                    <a:lnT>
                      <a:noFill/>
                    </a:lnT>
                    <a:lnB>
                      <a:noFill/>
                    </a:lnB>
                  </a:tcPr>
                </a:tc>
                <a:tc>
                  <a:txBody>
                    <a:bodyPr/>
                    <a:lstStyle/>
                    <a:p>
                      <a:r>
                        <a:rPr lang="es-CO"/>
                        <a:t>Es diferente de …</a:t>
                      </a:r>
                    </a:p>
                  </a:txBody>
                  <a:tcPr anchor="ctr">
                    <a:lnL>
                      <a:noFill/>
                    </a:lnL>
                    <a:lnR>
                      <a:noFill/>
                    </a:lnR>
                    <a:lnT>
                      <a:noFill/>
                    </a:lnT>
                    <a:lnB>
                      <a:noFill/>
                    </a:lnB>
                  </a:tcPr>
                </a:tc>
                <a:tc>
                  <a:txBody>
                    <a:bodyPr/>
                    <a:lstStyle/>
                    <a:p>
                      <a:r>
                        <a:rPr lang="es-CO"/>
                        <a:t>4 != 7</a:t>
                      </a:r>
                    </a:p>
                  </a:txBody>
                  <a:tcPr anchor="ctr">
                    <a:lnL>
                      <a:noFill/>
                    </a:lnL>
                    <a:lnR>
                      <a:noFill/>
                    </a:lnR>
                    <a:lnT>
                      <a:noFill/>
                    </a:lnT>
                    <a:lnB>
                      <a:noFill/>
                    </a:lnB>
                  </a:tcPr>
                </a:tc>
                <a:tc>
                  <a:txBody>
                    <a:bodyPr/>
                    <a:lstStyle/>
                    <a:p>
                      <a:r>
                        <a:rPr lang="es-CO"/>
                        <a:t>True</a:t>
                      </a:r>
                    </a:p>
                  </a:txBody>
                  <a:tcPr anchor="ctr">
                    <a:lnL>
                      <a:noFill/>
                    </a:lnL>
                    <a:lnR>
                      <a:noFill/>
                    </a:lnR>
                    <a:lnT>
                      <a:noFill/>
                    </a:lnT>
                    <a:lnB>
                      <a:noFill/>
                    </a:lnB>
                  </a:tcPr>
                </a:tc>
              </a:tr>
              <a:tr h="0">
                <a:tc>
                  <a:txBody>
                    <a:bodyPr/>
                    <a:lstStyle/>
                    <a:p>
                      <a:pPr algn="ctr"/>
                      <a:r>
                        <a:rPr lang="es-CO" sz="1800" b="1" kern="1200" dirty="0" err="1">
                          <a:solidFill>
                            <a:srgbClr val="FF0000"/>
                          </a:solidFill>
                          <a:latin typeface="+mn-lt"/>
                          <a:ea typeface="+mn-ea"/>
                          <a:cs typeface="+mn-cs"/>
                        </a:rPr>
                        <a:t>is</a:t>
                      </a:r>
                      <a:endParaRPr lang="es-CO" sz="1800" b="1" kern="1200" dirty="0">
                        <a:solidFill>
                          <a:srgbClr val="FF0000"/>
                        </a:solidFill>
                        <a:latin typeface="+mn-lt"/>
                        <a:ea typeface="+mn-ea"/>
                        <a:cs typeface="+mn-cs"/>
                      </a:endParaRPr>
                    </a:p>
                  </a:txBody>
                  <a:tcPr anchor="ctr">
                    <a:lnL>
                      <a:noFill/>
                    </a:lnL>
                    <a:lnR>
                      <a:noFill/>
                    </a:lnR>
                    <a:lnT>
                      <a:noFill/>
                    </a:lnT>
                    <a:lnB>
                      <a:noFill/>
                    </a:lnB>
                  </a:tcPr>
                </a:tc>
                <a:tc>
                  <a:txBody>
                    <a:bodyPr/>
                    <a:lstStyle/>
                    <a:p>
                      <a:r>
                        <a:rPr lang="es-ES"/>
                        <a:t>Dos </a:t>
                      </a:r>
                      <a:r>
                        <a:rPr lang="es-ES" i="1"/>
                        <a:t>objetos</a:t>
                      </a:r>
                      <a:r>
                        <a:rPr lang="es-ES"/>
                        <a:t> son el mismo</a:t>
                      </a:r>
                    </a:p>
                  </a:txBody>
                  <a:tcPr anchor="ctr">
                    <a:lnL>
                      <a:noFill/>
                    </a:lnL>
                    <a:lnR>
                      <a:noFill/>
                    </a:lnR>
                    <a:lnT>
                      <a:noFill/>
                    </a:lnT>
                    <a:lnB>
                      <a:noFill/>
                    </a:lnB>
                  </a:tcPr>
                </a:tc>
                <a:tc>
                  <a:txBody>
                    <a:bodyPr/>
                    <a:lstStyle/>
                    <a:p>
                      <a:r>
                        <a:rPr lang="es-CO" dirty="0"/>
                        <a:t>4 </a:t>
                      </a:r>
                      <a:r>
                        <a:rPr lang="es-CO" dirty="0" err="1"/>
                        <a:t>is</a:t>
                      </a:r>
                      <a:r>
                        <a:rPr lang="es-CO" dirty="0"/>
                        <a:t> 7</a:t>
                      </a:r>
                    </a:p>
                  </a:txBody>
                  <a:tcPr anchor="ctr">
                    <a:lnL>
                      <a:noFill/>
                    </a:lnL>
                    <a:lnR>
                      <a:noFill/>
                    </a:lnR>
                    <a:lnT>
                      <a:noFill/>
                    </a:lnT>
                    <a:lnB>
                      <a:noFill/>
                    </a:lnB>
                  </a:tcPr>
                </a:tc>
                <a:tc>
                  <a:txBody>
                    <a:bodyPr/>
                    <a:lstStyle/>
                    <a:p>
                      <a:r>
                        <a:rPr lang="es-CO"/>
                        <a:t>False</a:t>
                      </a:r>
                    </a:p>
                  </a:txBody>
                  <a:tcPr anchor="ctr">
                    <a:lnL>
                      <a:noFill/>
                    </a:lnL>
                    <a:lnR>
                      <a:noFill/>
                    </a:lnR>
                    <a:lnT>
                      <a:noFill/>
                    </a:lnT>
                    <a:lnB>
                      <a:noFill/>
                    </a:lnB>
                  </a:tcPr>
                </a:tc>
              </a:tr>
              <a:tr h="0">
                <a:tc>
                  <a:txBody>
                    <a:bodyPr/>
                    <a:lstStyle/>
                    <a:p>
                      <a:pPr algn="ctr"/>
                      <a:r>
                        <a:rPr lang="es-CO" sz="1800" b="1" kern="1200" dirty="0" err="1">
                          <a:solidFill>
                            <a:srgbClr val="FF0000"/>
                          </a:solidFill>
                          <a:latin typeface="+mn-lt"/>
                          <a:ea typeface="+mn-ea"/>
                          <a:cs typeface="+mn-cs"/>
                        </a:rPr>
                        <a:t>is</a:t>
                      </a:r>
                      <a:r>
                        <a:rPr lang="es-CO" sz="1800" b="1" kern="1200" dirty="0">
                          <a:solidFill>
                            <a:srgbClr val="FF0000"/>
                          </a:solidFill>
                          <a:latin typeface="+mn-lt"/>
                          <a:ea typeface="+mn-ea"/>
                          <a:cs typeface="+mn-cs"/>
                        </a:rPr>
                        <a:t> </a:t>
                      </a:r>
                      <a:r>
                        <a:rPr lang="es-CO" sz="1800" b="1" kern="1200" dirty="0" err="1">
                          <a:solidFill>
                            <a:srgbClr val="FF0000"/>
                          </a:solidFill>
                          <a:latin typeface="+mn-lt"/>
                          <a:ea typeface="+mn-ea"/>
                          <a:cs typeface="+mn-cs"/>
                        </a:rPr>
                        <a:t>not</a:t>
                      </a:r>
                      <a:endParaRPr lang="es-CO" sz="1800" b="1" kern="1200" dirty="0">
                        <a:solidFill>
                          <a:srgbClr val="FF0000"/>
                        </a:solidFill>
                        <a:latin typeface="+mn-lt"/>
                        <a:ea typeface="+mn-ea"/>
                        <a:cs typeface="+mn-cs"/>
                      </a:endParaRPr>
                    </a:p>
                  </a:txBody>
                  <a:tcPr anchor="ctr">
                    <a:lnL>
                      <a:noFill/>
                    </a:lnL>
                    <a:lnR>
                      <a:noFill/>
                    </a:lnR>
                    <a:lnT>
                      <a:noFill/>
                    </a:lnT>
                    <a:lnB>
                      <a:noFill/>
                    </a:lnB>
                  </a:tcPr>
                </a:tc>
                <a:tc>
                  <a:txBody>
                    <a:bodyPr/>
                    <a:lstStyle/>
                    <a:p>
                      <a:r>
                        <a:rPr lang="es-ES"/>
                        <a:t>Dos </a:t>
                      </a:r>
                      <a:r>
                        <a:rPr lang="es-ES" i="1"/>
                        <a:t>objetos</a:t>
                      </a:r>
                      <a:r>
                        <a:rPr lang="es-ES"/>
                        <a:t> no son el mismo</a:t>
                      </a:r>
                    </a:p>
                  </a:txBody>
                  <a:tcPr anchor="ctr">
                    <a:lnL>
                      <a:noFill/>
                    </a:lnL>
                    <a:lnR>
                      <a:noFill/>
                    </a:lnR>
                    <a:lnT>
                      <a:noFill/>
                    </a:lnT>
                    <a:lnB>
                      <a:noFill/>
                    </a:lnB>
                  </a:tcPr>
                </a:tc>
                <a:tc>
                  <a:txBody>
                    <a:bodyPr/>
                    <a:lstStyle/>
                    <a:p>
                      <a:r>
                        <a:rPr lang="es-CO" dirty="0"/>
                        <a:t>4 </a:t>
                      </a:r>
                      <a:r>
                        <a:rPr lang="es-CO" dirty="0" err="1"/>
                        <a:t>is</a:t>
                      </a:r>
                      <a:r>
                        <a:rPr lang="es-CO" dirty="0"/>
                        <a:t> </a:t>
                      </a:r>
                      <a:r>
                        <a:rPr lang="es-CO" dirty="0" err="1"/>
                        <a:t>not</a:t>
                      </a:r>
                      <a:r>
                        <a:rPr lang="es-CO" dirty="0"/>
                        <a:t> 7</a:t>
                      </a:r>
                    </a:p>
                  </a:txBody>
                  <a:tcPr anchor="ctr">
                    <a:lnL>
                      <a:noFill/>
                    </a:lnL>
                    <a:lnR>
                      <a:noFill/>
                    </a:lnR>
                    <a:lnT>
                      <a:noFill/>
                    </a:lnT>
                    <a:lnB>
                      <a:noFill/>
                    </a:lnB>
                  </a:tcPr>
                </a:tc>
                <a:tc>
                  <a:txBody>
                    <a:bodyPr/>
                    <a:lstStyle/>
                    <a:p>
                      <a:r>
                        <a:rPr lang="es-CO" dirty="0"/>
                        <a:t>True</a:t>
                      </a:r>
                    </a:p>
                  </a:txBody>
                  <a:tcPr anchor="ctr">
                    <a:lnL>
                      <a:noFill/>
                    </a:lnL>
                    <a:lnR>
                      <a:noFill/>
                    </a:lnR>
                    <a:lnT>
                      <a:noFill/>
                    </a:lnT>
                    <a:lnB>
                      <a:noFill/>
                    </a:lnB>
                  </a:tcPr>
                </a:tc>
              </a:tr>
            </a:tbl>
          </a:graphicData>
        </a:graphic>
      </p:graphicFrame>
      <p:sp>
        <p:nvSpPr>
          <p:cNvPr id="11" name="CuadroTexto 10"/>
          <p:cNvSpPr txBox="1"/>
          <p:nvPr/>
        </p:nvSpPr>
        <p:spPr>
          <a:xfrm>
            <a:off x="2584464" y="743239"/>
            <a:ext cx="9447701" cy="2031325"/>
          </a:xfrm>
          <a:prstGeom prst="rect">
            <a:avLst/>
          </a:prstGeom>
          <a:noFill/>
        </p:spPr>
        <p:txBody>
          <a:bodyPr wrap="square" rtlCol="0">
            <a:spAutoFit/>
          </a:bodyPr>
          <a:lstStyle/>
          <a:p>
            <a:r>
              <a:rPr lang="es-CO" dirty="0" smtClean="0"/>
              <a:t>Las expresiones relacionales se construyen variables</a:t>
            </a:r>
            <a:r>
              <a:rPr lang="es-CO" dirty="0"/>
              <a:t> </a:t>
            </a:r>
            <a:r>
              <a:rPr lang="es-CO" dirty="0" smtClean="0"/>
              <a:t>y/o constantes, el único resultado posible es el retorno de un valor booleano (Verdadero o Falso)</a:t>
            </a:r>
            <a:endParaRPr lang="es-CO" dirty="0"/>
          </a:p>
          <a:p>
            <a:r>
              <a:rPr lang="es-CO" b="1" dirty="0" smtClean="0">
                <a:solidFill>
                  <a:srgbClr val="FF0000"/>
                </a:solidFill>
              </a:rPr>
              <a:t>SINTAXIS</a:t>
            </a:r>
          </a:p>
          <a:p>
            <a:r>
              <a:rPr lang="es-CO" dirty="0" smtClean="0"/>
              <a:t>variable     </a:t>
            </a:r>
            <a:r>
              <a:rPr lang="es-CO" b="1" dirty="0">
                <a:solidFill>
                  <a:srgbClr val="FF0000"/>
                </a:solidFill>
              </a:rPr>
              <a:t>OPERADOR RELACIONAL</a:t>
            </a:r>
            <a:r>
              <a:rPr lang="es-CO" b="1" dirty="0" smtClean="0">
                <a:solidFill>
                  <a:srgbClr val="00B050"/>
                </a:solidFill>
              </a:rPr>
              <a:t> </a:t>
            </a:r>
            <a:r>
              <a:rPr lang="es-CO" dirty="0" smtClean="0"/>
              <a:t>variable</a:t>
            </a:r>
          </a:p>
          <a:p>
            <a:r>
              <a:rPr lang="es-CO" dirty="0" smtClean="0"/>
              <a:t>Constante </a:t>
            </a:r>
            <a:r>
              <a:rPr lang="es-CO" b="1" dirty="0">
                <a:solidFill>
                  <a:srgbClr val="FF0000"/>
                </a:solidFill>
              </a:rPr>
              <a:t>OPERADOR RELACIONAL </a:t>
            </a:r>
            <a:r>
              <a:rPr lang="es-CO" dirty="0" smtClean="0"/>
              <a:t>constante</a:t>
            </a:r>
          </a:p>
          <a:p>
            <a:r>
              <a:rPr lang="es-CO" dirty="0" smtClean="0"/>
              <a:t>Constante </a:t>
            </a:r>
            <a:r>
              <a:rPr lang="es-CO" b="1" dirty="0">
                <a:solidFill>
                  <a:srgbClr val="FF0000"/>
                </a:solidFill>
              </a:rPr>
              <a:t>OPERADOR RELACIONAL </a:t>
            </a:r>
            <a:r>
              <a:rPr lang="es-CO" dirty="0" smtClean="0"/>
              <a:t>variable</a:t>
            </a:r>
            <a:endParaRPr lang="es-CO" dirty="0"/>
          </a:p>
          <a:p>
            <a:endParaRPr lang="es-CO" dirty="0" smtClean="0"/>
          </a:p>
        </p:txBody>
      </p:sp>
    </p:spTree>
    <p:extLst>
      <p:ext uri="{BB962C8B-B14F-4D97-AF65-F5344CB8AC3E}">
        <p14:creationId xmlns:p14="http://schemas.microsoft.com/office/powerpoint/2010/main" val="2034139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LÓGICAS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CuadroTexto 9"/>
          <p:cNvSpPr txBox="1"/>
          <p:nvPr/>
        </p:nvSpPr>
        <p:spPr>
          <a:xfrm>
            <a:off x="2584464" y="893935"/>
            <a:ext cx="9447701" cy="2031325"/>
          </a:xfrm>
          <a:prstGeom prst="rect">
            <a:avLst/>
          </a:prstGeom>
          <a:noFill/>
        </p:spPr>
        <p:txBody>
          <a:bodyPr wrap="square" rtlCol="0">
            <a:spAutoFit/>
          </a:bodyPr>
          <a:lstStyle/>
          <a:p>
            <a:r>
              <a:rPr lang="es-CO" dirty="0" smtClean="0"/>
              <a:t>Las expresiones lógicas se construyen con expresiones relacionales en sus extremos, el único valor que retorna es un valor booleano (Verdadero, Falso).</a:t>
            </a:r>
          </a:p>
          <a:p>
            <a:r>
              <a:rPr lang="es-CO" dirty="0" smtClean="0"/>
              <a:t>Tener presente que p, q son preposiciones, es decir una instrucción de la cuál se espera que su resultado sea Verdadero o Falso, NO existen valores intermedios</a:t>
            </a:r>
          </a:p>
          <a:p>
            <a:endParaRPr lang="es-CO" dirty="0" smtClean="0"/>
          </a:p>
          <a:p>
            <a:r>
              <a:rPr lang="es-CO" b="1" dirty="0" smtClean="0">
                <a:solidFill>
                  <a:srgbClr val="FF0000"/>
                </a:solidFill>
              </a:rPr>
              <a:t>SINTAXIS</a:t>
            </a:r>
            <a:endParaRPr lang="es-CO" b="1" dirty="0">
              <a:solidFill>
                <a:srgbClr val="FF0000"/>
              </a:solidFill>
            </a:endParaRPr>
          </a:p>
          <a:p>
            <a:r>
              <a:rPr lang="es-CO" dirty="0" smtClean="0"/>
              <a:t>Expresión relacional    </a:t>
            </a:r>
            <a:r>
              <a:rPr lang="es-CO" b="1" dirty="0" smtClean="0">
                <a:solidFill>
                  <a:srgbClr val="FF0000"/>
                </a:solidFill>
              </a:rPr>
              <a:t>OPERADOR LÓGICO </a:t>
            </a:r>
            <a:r>
              <a:rPr lang="es-CO" dirty="0"/>
              <a:t>Expresión relacional</a:t>
            </a:r>
            <a:endParaRPr lang="es-CO" dirty="0" smtClean="0"/>
          </a:p>
        </p:txBody>
      </p:sp>
      <p:graphicFrame>
        <p:nvGraphicFramePr>
          <p:cNvPr id="14" name="Tabla 13"/>
          <p:cNvGraphicFramePr>
            <a:graphicFrameLocks noGrp="1"/>
          </p:cNvGraphicFramePr>
          <p:nvPr>
            <p:extLst>
              <p:ext uri="{D42A27DB-BD31-4B8C-83A1-F6EECF244321}">
                <p14:modId xmlns:p14="http://schemas.microsoft.com/office/powerpoint/2010/main" val="1869720263"/>
              </p:ext>
            </p:extLst>
          </p:nvPr>
        </p:nvGraphicFramePr>
        <p:xfrm>
          <a:off x="1879360" y="2973194"/>
          <a:ext cx="8128000" cy="2519680"/>
        </p:xfrm>
        <a:graphic>
          <a:graphicData uri="http://schemas.openxmlformats.org/drawingml/2006/table">
            <a:tbl>
              <a:tblPr firstRow="1" bandRow="1">
                <a:tableStyleId>{5C22544A-7EE6-4342-B048-85BDC9FD1C3A}</a:tableStyleId>
              </a:tblPr>
              <a:tblGrid>
                <a:gridCol w="2032000"/>
                <a:gridCol w="2032000"/>
                <a:gridCol w="1974087"/>
                <a:gridCol w="2089913"/>
              </a:tblGrid>
              <a:tr h="370840">
                <a:tc>
                  <a:txBody>
                    <a:bodyPr/>
                    <a:lstStyle/>
                    <a:p>
                      <a:pPr algn="ctr"/>
                      <a:r>
                        <a:rPr lang="es-CO" dirty="0" smtClean="0"/>
                        <a:t>p</a:t>
                      </a:r>
                      <a:endParaRPr lang="es-CO" dirty="0"/>
                    </a:p>
                  </a:txBody>
                  <a:tcPr/>
                </a:tc>
                <a:tc>
                  <a:txBody>
                    <a:bodyPr/>
                    <a:lstStyle/>
                    <a:p>
                      <a:pPr algn="ctr"/>
                      <a:r>
                        <a:rPr lang="es-CO" dirty="0" smtClean="0"/>
                        <a:t>q</a:t>
                      </a:r>
                      <a:endParaRPr lang="es-CO" dirty="0"/>
                    </a:p>
                  </a:txBody>
                  <a:tcPr/>
                </a:tc>
                <a:tc>
                  <a:txBody>
                    <a:bodyPr/>
                    <a:lstStyle/>
                    <a:p>
                      <a:pPr algn="ctr"/>
                      <a:r>
                        <a:rPr lang="es-CO" dirty="0" smtClean="0"/>
                        <a:t>p AND q</a:t>
                      </a:r>
                      <a:endParaRPr lang="es-CO" dirty="0"/>
                    </a:p>
                  </a:txBody>
                  <a:tcPr/>
                </a:tc>
                <a:tc>
                  <a:txBody>
                    <a:bodyPr/>
                    <a:lstStyle/>
                    <a:p>
                      <a:pPr algn="ctr"/>
                      <a:r>
                        <a:rPr lang="es-CO" dirty="0" smtClean="0"/>
                        <a:t>p OR q</a:t>
                      </a:r>
                      <a:endParaRPr lang="es-CO" dirty="0"/>
                    </a:p>
                  </a:txBody>
                  <a:tcPr/>
                </a:tc>
              </a:tr>
              <a:tr h="370840">
                <a:tc>
                  <a:txBody>
                    <a:bodyPr/>
                    <a:lstStyle/>
                    <a:p>
                      <a:pPr algn="ctr"/>
                      <a:endParaRPr lang="es-CO" dirty="0"/>
                    </a:p>
                  </a:txBody>
                  <a:tcPr/>
                </a:tc>
                <a:tc>
                  <a:txBody>
                    <a:bodyPr/>
                    <a:lstStyle/>
                    <a:p>
                      <a:pPr algn="ctr"/>
                      <a:endParaRPr lang="es-CO" dirty="0"/>
                    </a:p>
                  </a:txBody>
                  <a:tcPr/>
                </a:tc>
                <a:tc>
                  <a:txBody>
                    <a:bodyPr/>
                    <a:lstStyle/>
                    <a:p>
                      <a:pPr algn="ctr"/>
                      <a:r>
                        <a:rPr lang="es-CO" baseline="0" dirty="0" smtClean="0"/>
                        <a:t>p </a:t>
                      </a:r>
                      <a:r>
                        <a:rPr lang="es-CO" b="1" baseline="0" dirty="0" smtClean="0">
                          <a:solidFill>
                            <a:srgbClr val="FF0000"/>
                          </a:solidFill>
                        </a:rPr>
                        <a:t>&amp;&amp;</a:t>
                      </a:r>
                      <a:r>
                        <a:rPr lang="es-CO" baseline="0" dirty="0" smtClean="0"/>
                        <a:t> q</a:t>
                      </a:r>
                      <a:endParaRPr lang="es-CO" dirty="0"/>
                    </a:p>
                  </a:txBody>
                  <a:tcPr/>
                </a:tc>
                <a:tc>
                  <a:txBody>
                    <a:bodyPr/>
                    <a:lstStyle/>
                    <a:p>
                      <a:pPr algn="ctr"/>
                      <a:r>
                        <a:rPr lang="es-CO" dirty="0" smtClean="0"/>
                        <a:t>P </a:t>
                      </a:r>
                      <a:r>
                        <a:rPr lang="es-CO" b="1" dirty="0" smtClean="0">
                          <a:solidFill>
                            <a:srgbClr val="FF0000"/>
                          </a:solidFill>
                        </a:rPr>
                        <a:t>||</a:t>
                      </a:r>
                      <a:r>
                        <a:rPr lang="es-CO" baseline="0" dirty="0" smtClean="0"/>
                        <a:t> q</a:t>
                      </a:r>
                      <a:endParaRPr lang="es-CO" dirty="0"/>
                    </a:p>
                  </a:txBody>
                  <a:tcPr/>
                </a:tc>
              </a:tr>
              <a:tr h="370840">
                <a:tc>
                  <a:txBody>
                    <a:bodyPr/>
                    <a:lstStyle/>
                    <a:p>
                      <a:pPr marL="0" algn="ctr" defTabSz="914400" rtl="0" eaLnBrk="1" latinLnBrk="0" hangingPunct="1"/>
                      <a:r>
                        <a:rPr lang="es-CO" sz="2800" b="1" kern="1200" dirty="0" smtClean="0">
                          <a:solidFill>
                            <a:srgbClr val="00B050"/>
                          </a:solidFill>
                          <a:latin typeface="+mn-lt"/>
                          <a:ea typeface="+mn-ea"/>
                          <a:cs typeface="+mn-cs"/>
                        </a:rPr>
                        <a:t>V</a:t>
                      </a:r>
                      <a:endParaRPr lang="es-CO" sz="2800" b="1" kern="1200" dirty="0">
                        <a:solidFill>
                          <a:srgbClr val="00B050"/>
                        </a:solidFill>
                        <a:latin typeface="+mn-lt"/>
                        <a:ea typeface="+mn-ea"/>
                        <a:cs typeface="+mn-cs"/>
                      </a:endParaRPr>
                    </a:p>
                  </a:txBody>
                  <a:tcPr/>
                </a:tc>
                <a:tc>
                  <a:txBody>
                    <a:bodyPr/>
                    <a:lstStyle/>
                    <a:p>
                      <a:pPr marL="0" algn="ctr" defTabSz="914400" rtl="0" eaLnBrk="1" latinLnBrk="0" hangingPunct="1"/>
                      <a:r>
                        <a:rPr lang="es-CO" sz="2800" b="1" kern="1200" dirty="0" smtClean="0">
                          <a:solidFill>
                            <a:srgbClr val="00B050"/>
                          </a:solidFill>
                          <a:latin typeface="+mn-lt"/>
                          <a:ea typeface="+mn-ea"/>
                          <a:cs typeface="+mn-cs"/>
                        </a:rPr>
                        <a:t>V</a:t>
                      </a:r>
                      <a:endParaRPr lang="es-CO" sz="2800" b="1" kern="1200" dirty="0">
                        <a:solidFill>
                          <a:srgbClr val="00B050"/>
                        </a:solidFill>
                        <a:latin typeface="+mn-lt"/>
                        <a:ea typeface="+mn-ea"/>
                        <a:cs typeface="+mn-cs"/>
                      </a:endParaRPr>
                    </a:p>
                  </a:txBody>
                  <a:tcPr/>
                </a:tc>
                <a:tc>
                  <a:txBody>
                    <a:bodyPr/>
                    <a:lstStyle/>
                    <a:p>
                      <a:pPr algn="ctr"/>
                      <a:r>
                        <a:rPr lang="es-CO" sz="2800" b="1" dirty="0" smtClean="0">
                          <a:solidFill>
                            <a:srgbClr val="00B050"/>
                          </a:solidFill>
                        </a:rPr>
                        <a:t>V</a:t>
                      </a:r>
                      <a:endParaRPr lang="es-CO" sz="2800" b="1" dirty="0">
                        <a:solidFill>
                          <a:srgbClr val="00B050"/>
                        </a:solidFill>
                      </a:endParaRPr>
                    </a:p>
                  </a:txBody>
                  <a:tcPr/>
                </a:tc>
                <a:tc>
                  <a:txBody>
                    <a:bodyPr/>
                    <a:lstStyle/>
                    <a:p>
                      <a:pPr marL="0" algn="ctr" defTabSz="914400" rtl="0" eaLnBrk="1" latinLnBrk="0" hangingPunct="1"/>
                      <a:r>
                        <a:rPr lang="es-CO" sz="2800" b="1" kern="1200" dirty="0" smtClean="0">
                          <a:solidFill>
                            <a:srgbClr val="00B050"/>
                          </a:solidFill>
                          <a:latin typeface="+mn-lt"/>
                          <a:ea typeface="+mn-ea"/>
                          <a:cs typeface="+mn-cs"/>
                        </a:rPr>
                        <a:t>V</a:t>
                      </a:r>
                      <a:endParaRPr lang="es-CO" sz="2800" b="1" kern="1200" dirty="0">
                        <a:solidFill>
                          <a:srgbClr val="00B050"/>
                        </a:solidFill>
                        <a:latin typeface="+mn-lt"/>
                        <a:ea typeface="+mn-ea"/>
                        <a:cs typeface="+mn-cs"/>
                      </a:endParaRPr>
                    </a:p>
                  </a:txBody>
                  <a:tcPr/>
                </a:tc>
              </a:tr>
              <a:tr h="370840">
                <a:tc>
                  <a:txBody>
                    <a:bodyPr/>
                    <a:lstStyle/>
                    <a:p>
                      <a:pPr algn="ctr"/>
                      <a:r>
                        <a:rPr lang="es-CO" dirty="0" smtClean="0"/>
                        <a:t>V</a:t>
                      </a:r>
                      <a:endParaRPr lang="es-CO" dirty="0"/>
                    </a:p>
                  </a:txBody>
                  <a:tcPr/>
                </a:tc>
                <a:tc>
                  <a:txBody>
                    <a:bodyPr/>
                    <a:lstStyle/>
                    <a:p>
                      <a:pPr algn="ctr"/>
                      <a:r>
                        <a:rPr lang="es-CO" dirty="0" smtClean="0"/>
                        <a:t>F</a:t>
                      </a:r>
                      <a:endParaRPr lang="es-CO" dirty="0"/>
                    </a:p>
                  </a:txBody>
                  <a:tcPr/>
                </a:tc>
                <a:tc>
                  <a:txBody>
                    <a:bodyPr/>
                    <a:lstStyle/>
                    <a:p>
                      <a:pPr algn="ctr"/>
                      <a:r>
                        <a:rPr lang="es-CO" dirty="0" smtClean="0"/>
                        <a:t>F</a:t>
                      </a:r>
                      <a:endParaRPr lang="es-CO" dirty="0"/>
                    </a:p>
                  </a:txBody>
                  <a:tcPr/>
                </a:tc>
                <a:tc>
                  <a:txBody>
                    <a:bodyPr/>
                    <a:lstStyle/>
                    <a:p>
                      <a:pPr algn="ctr"/>
                      <a:r>
                        <a:rPr lang="es-CO" dirty="0" smtClean="0"/>
                        <a:t>V</a:t>
                      </a:r>
                      <a:endParaRPr lang="es-CO" dirty="0"/>
                    </a:p>
                  </a:txBody>
                  <a:tcPr/>
                </a:tc>
              </a:tr>
              <a:tr h="370840">
                <a:tc>
                  <a:txBody>
                    <a:bodyPr/>
                    <a:lstStyle/>
                    <a:p>
                      <a:pPr algn="ctr"/>
                      <a:r>
                        <a:rPr lang="es-CO" dirty="0" smtClean="0"/>
                        <a:t>F</a:t>
                      </a:r>
                      <a:endParaRPr lang="es-CO" dirty="0"/>
                    </a:p>
                  </a:txBody>
                  <a:tcPr/>
                </a:tc>
                <a:tc>
                  <a:txBody>
                    <a:bodyPr/>
                    <a:lstStyle/>
                    <a:p>
                      <a:pPr algn="ctr"/>
                      <a:r>
                        <a:rPr lang="es-CO" dirty="0" smtClean="0"/>
                        <a:t>V</a:t>
                      </a:r>
                      <a:endParaRPr lang="es-CO" dirty="0"/>
                    </a:p>
                  </a:txBody>
                  <a:tcPr/>
                </a:tc>
                <a:tc>
                  <a:txBody>
                    <a:bodyPr/>
                    <a:lstStyle/>
                    <a:p>
                      <a:pPr algn="ctr"/>
                      <a:r>
                        <a:rPr lang="es-CO" dirty="0" smtClean="0"/>
                        <a:t>F</a:t>
                      </a:r>
                      <a:endParaRPr lang="es-CO" dirty="0"/>
                    </a:p>
                  </a:txBody>
                  <a:tcPr/>
                </a:tc>
                <a:tc>
                  <a:txBody>
                    <a:bodyPr/>
                    <a:lstStyle/>
                    <a:p>
                      <a:pPr algn="ctr"/>
                      <a:r>
                        <a:rPr lang="es-CO" dirty="0" smtClean="0"/>
                        <a:t>V</a:t>
                      </a:r>
                      <a:endParaRPr lang="es-CO" dirty="0"/>
                    </a:p>
                  </a:txBody>
                  <a:tcPr/>
                </a:tc>
              </a:tr>
              <a:tr h="370840">
                <a:tc>
                  <a:txBody>
                    <a:bodyPr/>
                    <a:lstStyle/>
                    <a:p>
                      <a:pPr marL="0" algn="ctr" defTabSz="914400" rtl="0" eaLnBrk="1" latinLnBrk="0" hangingPunct="1"/>
                      <a:r>
                        <a:rPr lang="es-CO" sz="2800" b="1" kern="1200" dirty="0" smtClean="0">
                          <a:solidFill>
                            <a:srgbClr val="00B050"/>
                          </a:solidFill>
                          <a:latin typeface="+mn-lt"/>
                          <a:ea typeface="+mn-ea"/>
                          <a:cs typeface="+mn-cs"/>
                        </a:rPr>
                        <a:t>F</a:t>
                      </a:r>
                      <a:endParaRPr lang="es-CO" sz="2800" b="1" kern="1200" dirty="0">
                        <a:solidFill>
                          <a:srgbClr val="00B050"/>
                        </a:solidFill>
                        <a:latin typeface="+mn-lt"/>
                        <a:ea typeface="+mn-ea"/>
                        <a:cs typeface="+mn-cs"/>
                      </a:endParaRPr>
                    </a:p>
                  </a:txBody>
                  <a:tcPr/>
                </a:tc>
                <a:tc>
                  <a:txBody>
                    <a:bodyPr/>
                    <a:lstStyle/>
                    <a:p>
                      <a:pPr marL="0" algn="ctr" defTabSz="914400" rtl="0" eaLnBrk="1" latinLnBrk="0" hangingPunct="1"/>
                      <a:r>
                        <a:rPr lang="es-CO" sz="2800" b="1" kern="1200" dirty="0" smtClean="0">
                          <a:solidFill>
                            <a:srgbClr val="00B050"/>
                          </a:solidFill>
                          <a:latin typeface="+mn-lt"/>
                          <a:ea typeface="+mn-ea"/>
                          <a:cs typeface="+mn-cs"/>
                        </a:rPr>
                        <a:t>F</a:t>
                      </a:r>
                      <a:endParaRPr lang="es-CO" sz="2800" b="1" kern="1200" dirty="0">
                        <a:solidFill>
                          <a:srgbClr val="00B050"/>
                        </a:solidFill>
                        <a:latin typeface="+mn-lt"/>
                        <a:ea typeface="+mn-ea"/>
                        <a:cs typeface="+mn-cs"/>
                      </a:endParaRPr>
                    </a:p>
                  </a:txBody>
                  <a:tcPr/>
                </a:tc>
                <a:tc>
                  <a:txBody>
                    <a:bodyPr/>
                    <a:lstStyle/>
                    <a:p>
                      <a:pPr algn="ctr"/>
                      <a:r>
                        <a:rPr lang="es-CO" dirty="0" smtClean="0"/>
                        <a:t>F</a:t>
                      </a:r>
                      <a:endParaRPr lang="es-CO" dirty="0"/>
                    </a:p>
                  </a:txBody>
                  <a:tcPr/>
                </a:tc>
                <a:tc>
                  <a:txBody>
                    <a:bodyPr/>
                    <a:lstStyle/>
                    <a:p>
                      <a:pPr algn="ctr"/>
                      <a:r>
                        <a:rPr lang="es-CO" sz="2800" b="1" dirty="0" smtClean="0">
                          <a:solidFill>
                            <a:srgbClr val="00B050"/>
                          </a:solidFill>
                        </a:rPr>
                        <a:t>F</a:t>
                      </a:r>
                      <a:endParaRPr lang="es-CO" sz="2800" b="1" dirty="0">
                        <a:solidFill>
                          <a:srgbClr val="00B050"/>
                        </a:solidFill>
                      </a:endParaRPr>
                    </a:p>
                  </a:txBody>
                  <a:tcPr/>
                </a:tc>
              </a:tr>
            </a:tbl>
          </a:graphicData>
        </a:graphic>
      </p:graphicFrame>
      <p:sp>
        <p:nvSpPr>
          <p:cNvPr id="15" name="CuadroTexto 14"/>
          <p:cNvSpPr txBox="1"/>
          <p:nvPr/>
        </p:nvSpPr>
        <p:spPr>
          <a:xfrm>
            <a:off x="1879360" y="5492874"/>
            <a:ext cx="8613938" cy="646331"/>
          </a:xfrm>
          <a:prstGeom prst="rect">
            <a:avLst/>
          </a:prstGeom>
          <a:noFill/>
        </p:spPr>
        <p:txBody>
          <a:bodyPr wrap="square" rtlCol="0">
            <a:spAutoFit/>
          </a:bodyPr>
          <a:lstStyle/>
          <a:p>
            <a:r>
              <a:rPr lang="es-CO" dirty="0" smtClean="0"/>
              <a:t>En el  AND  solo es </a:t>
            </a:r>
            <a:r>
              <a:rPr lang="es-CO" b="1" dirty="0" smtClean="0">
                <a:solidFill>
                  <a:srgbClr val="00B050"/>
                </a:solidFill>
              </a:rPr>
              <a:t>Verdadero</a:t>
            </a:r>
            <a:r>
              <a:rPr lang="es-CO" dirty="0" smtClean="0"/>
              <a:t> cuando todas sus expresiones son Verdaderas</a:t>
            </a:r>
          </a:p>
          <a:p>
            <a:r>
              <a:rPr lang="es-CO" dirty="0" smtClean="0"/>
              <a:t>En el OR solo es </a:t>
            </a:r>
            <a:r>
              <a:rPr lang="es-CO" b="1" dirty="0" smtClean="0">
                <a:solidFill>
                  <a:srgbClr val="00B050"/>
                </a:solidFill>
              </a:rPr>
              <a:t>Falso</a:t>
            </a:r>
            <a:r>
              <a:rPr lang="es-CO" dirty="0" smtClean="0">
                <a:solidFill>
                  <a:srgbClr val="00B050"/>
                </a:solidFill>
              </a:rPr>
              <a:t> </a:t>
            </a:r>
            <a:r>
              <a:rPr lang="es-CO" dirty="0" smtClean="0"/>
              <a:t>cuanto todas sus expresiones son Falsas o simplemente</a:t>
            </a:r>
            <a:endParaRPr lang="es-CO" dirty="0"/>
          </a:p>
        </p:txBody>
      </p:sp>
    </p:spTree>
    <p:extLst>
      <p:ext uri="{BB962C8B-B14F-4D97-AF65-F5344CB8AC3E}">
        <p14:creationId xmlns:p14="http://schemas.microsoft.com/office/powerpoint/2010/main" val="3490631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LÓGICAS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Rectángulo 1"/>
          <p:cNvSpPr/>
          <p:nvPr/>
        </p:nvSpPr>
        <p:spPr>
          <a:xfrm>
            <a:off x="412971" y="780980"/>
            <a:ext cx="11664365" cy="1508105"/>
          </a:xfrm>
          <a:prstGeom prst="rect">
            <a:avLst/>
          </a:prstGeom>
        </p:spPr>
        <p:txBody>
          <a:bodyPr wrap="square">
            <a:spAutoFit/>
          </a:bodyPr>
          <a:lstStyle/>
          <a:p>
            <a:pPr algn="just">
              <a:lnSpc>
                <a:spcPct val="115000"/>
              </a:lnSpc>
              <a:spcAft>
                <a:spcPts val="1000"/>
              </a:spcAft>
            </a:pP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                                        Las </a:t>
            </a:r>
            <a:r>
              <a:rPr lang="es-CO" sz="2000" b="1" dirty="0">
                <a:latin typeface="Calibri" panose="020F0502020204030204" pitchFamily="34" charset="0"/>
                <a:ea typeface="Times New Roman" panose="02020603050405020304" pitchFamily="18" charset="0"/>
                <a:cs typeface="Times New Roman" panose="02020603050405020304" pitchFamily="18" charset="0"/>
              </a:rPr>
              <a:t>estructuras condicionales comparan una variable contra otro(s) valor (es), para </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que                                       en </a:t>
            </a:r>
            <a:r>
              <a:rPr lang="es-CO" sz="2000" b="1" dirty="0">
                <a:latin typeface="Calibri" panose="020F0502020204030204" pitchFamily="34" charset="0"/>
                <a:ea typeface="Times New Roman" panose="02020603050405020304" pitchFamily="18" charset="0"/>
                <a:cs typeface="Times New Roman" panose="02020603050405020304" pitchFamily="18" charset="0"/>
              </a:rPr>
              <a:t>base </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al resultado </a:t>
            </a:r>
            <a:r>
              <a:rPr lang="es-CO" sz="2000" b="1" dirty="0">
                <a:latin typeface="Calibri" panose="020F0502020204030204" pitchFamily="34" charset="0"/>
                <a:ea typeface="Times New Roman" panose="02020603050405020304" pitchFamily="18" charset="0"/>
                <a:cs typeface="Times New Roman" panose="02020603050405020304" pitchFamily="18" charset="0"/>
              </a:rPr>
              <a:t>de esta comparación (Verdadero o Falso, se siga un curso de acción dentro del programa. Cabe mencionar que la comparación se puede hacer contra otra variable o contra una constante, según se requiera. Existen tres tipos básicos, las </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simples(V), </a:t>
            </a:r>
            <a:r>
              <a:rPr lang="es-CO" sz="2000" b="1" dirty="0">
                <a:latin typeface="Calibri" panose="020F0502020204030204" pitchFamily="34" charset="0"/>
                <a:ea typeface="Times New Roman" panose="02020603050405020304" pitchFamily="18" charset="0"/>
                <a:cs typeface="Times New Roman" panose="02020603050405020304" pitchFamily="18" charset="0"/>
              </a:rPr>
              <a:t>las </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dobles(V-F) </a:t>
            </a:r>
            <a:r>
              <a:rPr lang="es-CO" sz="2000" b="1" dirty="0">
                <a:latin typeface="Calibri" panose="020F0502020204030204" pitchFamily="34" charset="0"/>
                <a:ea typeface="Times New Roman" panose="02020603050405020304" pitchFamily="18" charset="0"/>
                <a:cs typeface="Times New Roman" panose="02020603050405020304" pitchFamily="18" charset="0"/>
              </a:rPr>
              <a:t>y las </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múltiples(</a:t>
            </a:r>
            <a:r>
              <a:rPr lang="es-CO" sz="2000" b="1" dirty="0" err="1" smtClean="0">
                <a:latin typeface="Calibri" panose="020F0502020204030204" pitchFamily="34" charset="0"/>
                <a:ea typeface="Times New Roman" panose="02020603050405020304" pitchFamily="18" charset="0"/>
                <a:cs typeface="Times New Roman" panose="02020603050405020304" pitchFamily="18" charset="0"/>
              </a:rPr>
              <a:t>vvv-ffff</a:t>
            </a:r>
            <a:r>
              <a:rPr lang="es-CO" sz="2000" b="1" dirty="0" smtClean="0">
                <a:latin typeface="Calibri" panose="020F0502020204030204" pitchFamily="34" charset="0"/>
                <a:ea typeface="Times New Roman" panose="02020603050405020304" pitchFamily="18" charset="0"/>
                <a:cs typeface="Times New Roman" panose="02020603050405020304" pitchFamily="18" charset="0"/>
              </a:rPr>
              <a:t>).</a:t>
            </a:r>
            <a:endParaRPr lang="es-CO"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3677355" y="4947303"/>
            <a:ext cx="81535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1" i="0" u="none" strike="noStrike" cap="none" normalizeH="0" baseline="0" dirty="0" smtClean="0">
                <a:ln>
                  <a:noFill/>
                </a:ln>
                <a:solidFill>
                  <a:srgbClr val="FF0000"/>
                </a:solidFill>
                <a:effectLst/>
                <a:latin typeface="Arial" panose="020B0604020202020204" pitchFamily="34" charset="0"/>
              </a:rPr>
              <a:t>En la expresión </a:t>
            </a:r>
            <a:r>
              <a:rPr kumimoji="0" lang="es-CO" altLang="es-CO"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La condición es una expresión booleana que se evalúa como verdadera </a:t>
            </a:r>
            <a:r>
              <a:rPr lang="es-CO" altLang="es-CO" dirty="0">
                <a:latin typeface="Arial" panose="020B0604020202020204" pitchFamily="34" charset="0"/>
              </a:rPr>
              <a:t>(</a:t>
            </a:r>
            <a:r>
              <a:rPr lang="es-CO" altLang="es-CO" b="1" dirty="0">
                <a:solidFill>
                  <a:srgbClr val="FF0000"/>
                </a:solidFill>
                <a:latin typeface="Arial" panose="020B0604020202020204" pitchFamily="34" charset="0"/>
              </a:rPr>
              <a:t>true</a:t>
            </a:r>
            <a:r>
              <a:rPr lang="es-CO" altLang="es-CO" dirty="0">
                <a:latin typeface="Arial" panose="020B0604020202020204" pitchFamily="34" charset="0"/>
              </a:rPr>
              <a:t>) o falsa (</a:t>
            </a:r>
            <a:r>
              <a:rPr lang="es-CO" altLang="es-CO" b="1" dirty="0">
                <a:solidFill>
                  <a:srgbClr val="FF0000"/>
                </a:solidFill>
                <a:latin typeface="Arial" panose="020B0604020202020204" pitchFamily="34" charset="0"/>
              </a:rPr>
              <a:t>false</a:t>
            </a:r>
            <a:r>
              <a:rPr lang="es-CO" altLang="es-CO"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Se requiere de las llaves abierta y cerrada, para demarcar el inicio y final de la estructura.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Se ejecuta línea</a:t>
            </a:r>
            <a:r>
              <a:rPr kumimoji="0" lang="es-CO" altLang="es-CO" sz="1800" b="0" i="0" u="none" strike="noStrike" cap="none" normalizeH="0" dirty="0" smtClean="0">
                <a:ln>
                  <a:noFill/>
                </a:ln>
                <a:solidFill>
                  <a:schemeClr val="tx1"/>
                </a:solidFill>
                <a:effectLst/>
                <a:latin typeface="Arial" panose="020B0604020202020204" pitchFamily="34" charset="0"/>
              </a:rPr>
              <a:t> a </a:t>
            </a:r>
            <a:r>
              <a:rPr kumimoji="0" lang="es-CO" altLang="es-CO" sz="1800" b="0" i="0" u="none" strike="noStrike" cap="none" normalizeH="0" dirty="0" err="1" smtClean="0">
                <a:ln>
                  <a:noFill/>
                </a:ln>
                <a:solidFill>
                  <a:schemeClr val="tx1"/>
                </a:solidFill>
                <a:effectLst/>
                <a:latin typeface="Arial" panose="020B0604020202020204" pitchFamily="34" charset="0"/>
              </a:rPr>
              <a:t>linea</a:t>
            </a:r>
            <a:r>
              <a:rPr kumimoji="0" lang="es-CO" altLang="es-CO" sz="1800" b="0" i="0" u="none" strike="noStrike" cap="none" normalizeH="0" baseline="0" dirty="0" smtClean="0">
                <a:ln>
                  <a:noFill/>
                </a:ln>
                <a:solidFill>
                  <a:schemeClr val="tx1"/>
                </a:solidFill>
                <a:effectLst/>
                <a:latin typeface="Arial" panose="020B0604020202020204" pitchFamily="34" charset="0"/>
              </a:rPr>
              <a:t> si se cumple la condición</a:t>
            </a:r>
          </a:p>
        </p:txBody>
      </p:sp>
      <p:sp>
        <p:nvSpPr>
          <p:cNvPr id="14" name="Rectángulo 13"/>
          <p:cNvSpPr/>
          <p:nvPr/>
        </p:nvSpPr>
        <p:spPr>
          <a:xfrm>
            <a:off x="7754141" y="3579223"/>
            <a:ext cx="357893" cy="692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p:cNvSpPr txBox="1"/>
          <p:nvPr/>
        </p:nvSpPr>
        <p:spPr>
          <a:xfrm>
            <a:off x="7413862" y="4758713"/>
            <a:ext cx="3142079" cy="369332"/>
          </a:xfrm>
          <a:prstGeom prst="rect">
            <a:avLst/>
          </a:prstGeom>
          <a:noFill/>
        </p:spPr>
        <p:txBody>
          <a:bodyPr wrap="none" rtlCol="0">
            <a:spAutoFit/>
          </a:bodyPr>
          <a:lstStyle/>
          <a:p>
            <a:r>
              <a:rPr lang="es-CO" dirty="0" smtClean="0"/>
              <a:t>La estructura se demarca con </a:t>
            </a:r>
            <a:r>
              <a:rPr lang="es-CO" b="1" dirty="0" smtClean="0">
                <a:solidFill>
                  <a:srgbClr val="FF0000"/>
                </a:solidFill>
              </a:rPr>
              <a:t>{}</a:t>
            </a:r>
            <a:endParaRPr lang="es-CO" dirty="0"/>
          </a:p>
        </p:txBody>
      </p:sp>
      <p:pic>
        <p:nvPicPr>
          <p:cNvPr id="6" name="Imagen 5"/>
          <p:cNvPicPr>
            <a:picLocks noChangeAspect="1"/>
          </p:cNvPicPr>
          <p:nvPr/>
        </p:nvPicPr>
        <p:blipFill>
          <a:blip r:embed="rId3"/>
          <a:stretch>
            <a:fillRect/>
          </a:stretch>
        </p:blipFill>
        <p:spPr>
          <a:xfrm>
            <a:off x="1144173" y="2280455"/>
            <a:ext cx="9411768" cy="2562093"/>
          </a:xfrm>
          <a:prstGeom prst="rect">
            <a:avLst/>
          </a:prstGeom>
        </p:spPr>
      </p:pic>
    </p:spTree>
    <p:extLst>
      <p:ext uri="{BB962C8B-B14F-4D97-AF65-F5344CB8AC3E}">
        <p14:creationId xmlns:p14="http://schemas.microsoft.com/office/powerpoint/2010/main" val="1324623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LÓGICAS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2" name="Imagen 1"/>
          <p:cNvPicPr>
            <a:picLocks noChangeAspect="1"/>
          </p:cNvPicPr>
          <p:nvPr/>
        </p:nvPicPr>
        <p:blipFill>
          <a:blip r:embed="rId3"/>
          <a:stretch>
            <a:fillRect/>
          </a:stretch>
        </p:blipFill>
        <p:spPr>
          <a:xfrm>
            <a:off x="692881" y="1740681"/>
            <a:ext cx="10115194" cy="3348478"/>
          </a:xfrm>
          <a:prstGeom prst="rect">
            <a:avLst/>
          </a:prstGeom>
        </p:spPr>
      </p:pic>
    </p:spTree>
    <p:extLst>
      <p:ext uri="{BB962C8B-B14F-4D97-AF65-F5344CB8AC3E}">
        <p14:creationId xmlns:p14="http://schemas.microsoft.com/office/powerpoint/2010/main" val="2645006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LÓGICAS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p:cNvPicPr>
            <a:picLocks noChangeAspect="1"/>
          </p:cNvPicPr>
          <p:nvPr/>
        </p:nvPicPr>
        <p:blipFill>
          <a:blip r:embed="rId3"/>
          <a:stretch>
            <a:fillRect/>
          </a:stretch>
        </p:blipFill>
        <p:spPr>
          <a:xfrm>
            <a:off x="604277" y="1563221"/>
            <a:ext cx="11161899" cy="5279138"/>
          </a:xfrm>
          <a:prstGeom prst="rect">
            <a:avLst/>
          </a:prstGeom>
        </p:spPr>
      </p:pic>
    </p:spTree>
    <p:extLst>
      <p:ext uri="{BB962C8B-B14F-4D97-AF65-F5344CB8AC3E}">
        <p14:creationId xmlns:p14="http://schemas.microsoft.com/office/powerpoint/2010/main" val="2856530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EXPRESIONES LÓGICAS</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2" name="CuadroTexto 1"/>
          <p:cNvSpPr txBox="1"/>
          <p:nvPr/>
        </p:nvSpPr>
        <p:spPr>
          <a:xfrm>
            <a:off x="2662517" y="785671"/>
            <a:ext cx="8927982" cy="923330"/>
          </a:xfrm>
          <a:prstGeom prst="rect">
            <a:avLst/>
          </a:prstGeom>
          <a:noFill/>
        </p:spPr>
        <p:txBody>
          <a:bodyPr wrap="square" rtlCol="0">
            <a:spAutoFit/>
          </a:bodyPr>
          <a:lstStyle/>
          <a:p>
            <a:pPr algn="just"/>
            <a:r>
              <a:rPr lang="es-CO" b="1" dirty="0"/>
              <a:t>CONDICIONAL MULTIPLE EN CASO DE: </a:t>
            </a:r>
            <a:r>
              <a:rPr lang="es-CO" dirty="0"/>
              <a:t>Las estructuras de comparación múltiples, es una toma de decisión especializada que permiten evaluar una variable con distintos posibles resultados, ejecutando para cada caso una serie de instrucciones específicas. </a:t>
            </a:r>
          </a:p>
        </p:txBody>
      </p:sp>
      <p:sp>
        <p:nvSpPr>
          <p:cNvPr id="5" name="CuadroTexto 4"/>
          <p:cNvSpPr txBox="1"/>
          <p:nvPr/>
        </p:nvSpPr>
        <p:spPr>
          <a:xfrm>
            <a:off x="281523" y="1709001"/>
            <a:ext cx="11308976" cy="2031325"/>
          </a:xfrm>
          <a:prstGeom prst="rect">
            <a:avLst/>
          </a:prstGeom>
          <a:noFill/>
        </p:spPr>
        <p:txBody>
          <a:bodyPr wrap="square" rtlCol="0">
            <a:spAutoFit/>
          </a:bodyPr>
          <a:lstStyle/>
          <a:p>
            <a:pPr algn="just"/>
            <a:r>
              <a:rPr lang="es-CO" dirty="0"/>
              <a:t>Las condiciones para su  uso es que el valor a evaluar debe ser :</a:t>
            </a:r>
          </a:p>
          <a:p>
            <a:pPr marL="285750" lvl="0" indent="-285750" algn="just">
              <a:buFont typeface="Arial" panose="020B0604020202020204" pitchFamily="34" charset="0"/>
              <a:buChar char="•"/>
            </a:pPr>
            <a:r>
              <a:rPr lang="es-CO" dirty="0"/>
              <a:t>de tipo carácter (‘a’,  ‘b’,  ‘1’,  ‘2’ …)</a:t>
            </a:r>
          </a:p>
          <a:p>
            <a:pPr marL="285750" lvl="0" indent="-285750" algn="just">
              <a:buFont typeface="Arial" panose="020B0604020202020204" pitchFamily="34" charset="0"/>
              <a:buChar char="•"/>
            </a:pPr>
            <a:r>
              <a:rPr lang="es-CO" dirty="0"/>
              <a:t>o de tipo entero  (1,  2,   3,    100 …..)</a:t>
            </a:r>
          </a:p>
          <a:p>
            <a:pPr lvl="0" algn="just"/>
            <a:r>
              <a:rPr lang="es-CO" dirty="0"/>
              <a:t>que el número de opciones sean finitas; por ejemplo del 1 al 10.</a:t>
            </a:r>
          </a:p>
          <a:p>
            <a:pPr lvl="0" algn="just"/>
            <a:r>
              <a:rPr lang="es-CO" dirty="0"/>
              <a:t>La expresión debe ser una variable con un valor finito; </a:t>
            </a:r>
          </a:p>
          <a:p>
            <a:pPr lvl="0" algn="just"/>
            <a:r>
              <a:rPr lang="es-CO" dirty="0" err="1"/>
              <a:t>ejm</a:t>
            </a:r>
            <a:r>
              <a:rPr lang="es-CO" dirty="0"/>
              <a:t>: sexo  que puede tomar valores como [M, F]  o [1,  2] </a:t>
            </a:r>
          </a:p>
          <a:p>
            <a:endParaRPr lang="es-CO" dirty="0"/>
          </a:p>
        </p:txBody>
      </p:sp>
      <p:pic>
        <p:nvPicPr>
          <p:cNvPr id="6" name="Imagen 5"/>
          <p:cNvPicPr>
            <a:picLocks noChangeAspect="1"/>
          </p:cNvPicPr>
          <p:nvPr/>
        </p:nvPicPr>
        <p:blipFill>
          <a:blip r:embed="rId3"/>
          <a:stretch>
            <a:fillRect/>
          </a:stretch>
        </p:blipFill>
        <p:spPr>
          <a:xfrm>
            <a:off x="281523" y="3449049"/>
            <a:ext cx="3429865" cy="2985036"/>
          </a:xfrm>
          <a:prstGeom prst="rect">
            <a:avLst/>
          </a:prstGeom>
        </p:spPr>
      </p:pic>
      <p:pic>
        <p:nvPicPr>
          <p:cNvPr id="8" name="Imagen 7"/>
          <p:cNvPicPr>
            <a:picLocks noChangeAspect="1"/>
          </p:cNvPicPr>
          <p:nvPr/>
        </p:nvPicPr>
        <p:blipFill>
          <a:blip r:embed="rId4"/>
          <a:stretch>
            <a:fillRect/>
          </a:stretch>
        </p:blipFill>
        <p:spPr>
          <a:xfrm>
            <a:off x="3047917" y="3345851"/>
            <a:ext cx="4603026" cy="3263684"/>
          </a:xfrm>
          <a:prstGeom prst="rect">
            <a:avLst/>
          </a:prstGeom>
        </p:spPr>
      </p:pic>
      <p:sp>
        <p:nvSpPr>
          <p:cNvPr id="9" name="CuadroTexto 8"/>
          <p:cNvSpPr txBox="1"/>
          <p:nvPr/>
        </p:nvSpPr>
        <p:spPr>
          <a:xfrm>
            <a:off x="7598899" y="3345851"/>
            <a:ext cx="4318084" cy="3139321"/>
          </a:xfrm>
          <a:prstGeom prst="rect">
            <a:avLst/>
          </a:prstGeom>
          <a:noFill/>
        </p:spPr>
        <p:txBody>
          <a:bodyPr wrap="square" rtlCol="0">
            <a:spAutoFit/>
          </a:bodyPr>
          <a:lstStyle/>
          <a:p>
            <a:pPr algn="ctr"/>
            <a:r>
              <a:rPr lang="es-CO" b="1" dirty="0" smtClean="0"/>
              <a:t>En JAVA</a:t>
            </a:r>
          </a:p>
          <a:p>
            <a:r>
              <a:rPr lang="es-CO" b="1" dirty="0" err="1" smtClean="0">
                <a:solidFill>
                  <a:srgbClr val="002060"/>
                </a:solidFill>
              </a:rPr>
              <a:t>switch</a:t>
            </a:r>
            <a:r>
              <a:rPr lang="es-CO" b="1" dirty="0" smtClean="0"/>
              <a:t>  </a:t>
            </a:r>
            <a:r>
              <a:rPr lang="es-CO" b="1" dirty="0"/>
              <a:t>(variable) </a:t>
            </a:r>
            <a:r>
              <a:rPr lang="es-CO" b="1" dirty="0">
                <a:solidFill>
                  <a:srgbClr val="FF0000"/>
                </a:solidFill>
              </a:rPr>
              <a:t>{</a:t>
            </a:r>
            <a:endParaRPr lang="es-CO" dirty="0">
              <a:solidFill>
                <a:srgbClr val="FF0000"/>
              </a:solidFill>
            </a:endParaRPr>
          </a:p>
          <a:p>
            <a:r>
              <a:rPr lang="es-CO" b="1" dirty="0"/>
              <a:t>   </a:t>
            </a:r>
            <a:r>
              <a:rPr lang="es-CO" b="1" dirty="0">
                <a:solidFill>
                  <a:srgbClr val="002060"/>
                </a:solidFill>
              </a:rPr>
              <a:t>case</a:t>
            </a:r>
            <a:r>
              <a:rPr lang="es-CO" b="1" dirty="0"/>
              <a:t> valor1 :   </a:t>
            </a:r>
            <a:r>
              <a:rPr lang="es-CO" dirty="0"/>
              <a:t>instrucciones para valor1;</a:t>
            </a:r>
            <a:r>
              <a:rPr lang="es-CO" b="1" dirty="0"/>
              <a:t>                   </a:t>
            </a:r>
            <a:endParaRPr lang="es-CO" dirty="0"/>
          </a:p>
          <a:p>
            <a:r>
              <a:rPr lang="es-CO" b="1" dirty="0"/>
              <a:t>                             </a:t>
            </a:r>
            <a:r>
              <a:rPr lang="es-CO" b="1" dirty="0">
                <a:solidFill>
                  <a:srgbClr val="002060"/>
                </a:solidFill>
              </a:rPr>
              <a:t>break</a:t>
            </a:r>
            <a:r>
              <a:rPr lang="es-CO" b="1" dirty="0"/>
              <a:t>;</a:t>
            </a:r>
            <a:endParaRPr lang="es-CO" dirty="0"/>
          </a:p>
          <a:p>
            <a:r>
              <a:rPr lang="es-CO" b="1" dirty="0"/>
              <a:t>  </a:t>
            </a:r>
            <a:r>
              <a:rPr lang="es-CO" b="1" dirty="0">
                <a:solidFill>
                  <a:srgbClr val="002060"/>
                </a:solidFill>
              </a:rPr>
              <a:t>case</a:t>
            </a:r>
            <a:r>
              <a:rPr lang="es-CO" b="1" dirty="0"/>
              <a:t> valor2  :  </a:t>
            </a:r>
            <a:r>
              <a:rPr lang="es-CO" dirty="0"/>
              <a:t>instrucciones para </a:t>
            </a:r>
            <a:r>
              <a:rPr lang="es-CO" dirty="0" smtClean="0"/>
              <a:t>valor2;</a:t>
            </a:r>
            <a:r>
              <a:rPr lang="es-CO" b="1" dirty="0" smtClean="0"/>
              <a:t>                  </a:t>
            </a:r>
            <a:endParaRPr lang="es-CO" dirty="0"/>
          </a:p>
          <a:p>
            <a:r>
              <a:rPr lang="es-CO" b="1" dirty="0"/>
              <a:t>                            </a:t>
            </a:r>
            <a:r>
              <a:rPr lang="es-CO" b="1" dirty="0">
                <a:solidFill>
                  <a:srgbClr val="002060"/>
                </a:solidFill>
              </a:rPr>
              <a:t>break</a:t>
            </a:r>
            <a:r>
              <a:rPr lang="es-CO" b="1" dirty="0"/>
              <a:t>;</a:t>
            </a:r>
            <a:endParaRPr lang="es-CO" dirty="0"/>
          </a:p>
          <a:p>
            <a:r>
              <a:rPr lang="es-CO" b="1" dirty="0"/>
              <a:t>  </a:t>
            </a:r>
            <a:r>
              <a:rPr lang="es-CO" b="1" dirty="0">
                <a:solidFill>
                  <a:srgbClr val="002060"/>
                </a:solidFill>
              </a:rPr>
              <a:t>case</a:t>
            </a:r>
            <a:r>
              <a:rPr lang="es-CO" b="1" dirty="0"/>
              <a:t> </a:t>
            </a:r>
            <a:r>
              <a:rPr lang="es-CO" b="1" dirty="0" err="1"/>
              <a:t>valorN</a:t>
            </a:r>
            <a:r>
              <a:rPr lang="es-CO" b="1" dirty="0"/>
              <a:t> :  </a:t>
            </a:r>
            <a:r>
              <a:rPr lang="es-CO" dirty="0"/>
              <a:t>instrucciones para </a:t>
            </a:r>
            <a:r>
              <a:rPr lang="es-CO" dirty="0" smtClean="0"/>
              <a:t>valor3;</a:t>
            </a:r>
            <a:r>
              <a:rPr lang="es-CO" b="1" dirty="0" smtClean="0"/>
              <a:t>  </a:t>
            </a:r>
            <a:endParaRPr lang="es-CO" dirty="0"/>
          </a:p>
          <a:p>
            <a:r>
              <a:rPr lang="es-CO" b="1" dirty="0"/>
              <a:t>                           </a:t>
            </a:r>
            <a:r>
              <a:rPr lang="es-CO" b="1" dirty="0">
                <a:solidFill>
                  <a:srgbClr val="002060"/>
                </a:solidFill>
              </a:rPr>
              <a:t>break</a:t>
            </a:r>
            <a:r>
              <a:rPr lang="es-CO" b="1" dirty="0"/>
              <a:t>;</a:t>
            </a:r>
            <a:endParaRPr lang="es-CO" dirty="0"/>
          </a:p>
          <a:p>
            <a:r>
              <a:rPr lang="es-CO" b="1" dirty="0"/>
              <a:t>  </a:t>
            </a:r>
            <a:r>
              <a:rPr lang="es-CO" b="1" dirty="0">
                <a:solidFill>
                  <a:srgbClr val="002060"/>
                </a:solidFill>
              </a:rPr>
              <a:t>default</a:t>
            </a:r>
            <a:r>
              <a:rPr lang="es-CO" b="1" dirty="0"/>
              <a:t> :  </a:t>
            </a:r>
            <a:r>
              <a:rPr lang="es-CO" dirty="0"/>
              <a:t>instrucciones para cuando NO </a:t>
            </a:r>
            <a:endParaRPr lang="es-CO" dirty="0" smtClean="0"/>
          </a:p>
          <a:p>
            <a:r>
              <a:rPr lang="es-CO" dirty="0"/>
              <a:t> </a:t>
            </a:r>
            <a:r>
              <a:rPr lang="es-CO" dirty="0" smtClean="0"/>
              <a:t>                  sea </a:t>
            </a:r>
            <a:r>
              <a:rPr lang="es-CO" dirty="0"/>
              <a:t>ningún valor;</a:t>
            </a:r>
          </a:p>
          <a:p>
            <a:r>
              <a:rPr lang="es-CO" b="1" dirty="0">
                <a:solidFill>
                  <a:srgbClr val="FF0000"/>
                </a:solidFill>
              </a:rPr>
              <a:t>}</a:t>
            </a:r>
            <a:endParaRPr lang="es-CO" dirty="0">
              <a:solidFill>
                <a:srgbClr val="FF0000"/>
              </a:solidFill>
            </a:endParaRPr>
          </a:p>
        </p:txBody>
      </p:sp>
    </p:spTree>
    <p:extLst>
      <p:ext uri="{BB962C8B-B14F-4D97-AF65-F5344CB8AC3E}">
        <p14:creationId xmlns:p14="http://schemas.microsoft.com/office/powerpoint/2010/main" val="381582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smtClean="0">
                <a:solidFill>
                  <a:schemeClr val="bg1"/>
                </a:solidFill>
                <a:latin typeface="Calabri"/>
              </a:rPr>
              <a:t>PLANTEAMIENTO DEL PROBLEMA</a:t>
            </a: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graphicFrame>
        <p:nvGraphicFramePr>
          <p:cNvPr id="9" name="Objeto 8"/>
          <p:cNvGraphicFramePr>
            <a:graphicFrameLocks noChangeAspect="1"/>
          </p:cNvGraphicFramePr>
          <p:nvPr>
            <p:extLst>
              <p:ext uri="{D42A27DB-BD31-4B8C-83A1-F6EECF244321}">
                <p14:modId xmlns:p14="http://schemas.microsoft.com/office/powerpoint/2010/main" val="3949644423"/>
              </p:ext>
            </p:extLst>
          </p:nvPr>
        </p:nvGraphicFramePr>
        <p:xfrm>
          <a:off x="88236" y="2298334"/>
          <a:ext cx="5448300" cy="2790825"/>
        </p:xfrm>
        <a:graphic>
          <a:graphicData uri="http://schemas.openxmlformats.org/presentationml/2006/ole">
            <mc:AlternateContent xmlns:mc="http://schemas.openxmlformats.org/markup-compatibility/2006">
              <mc:Choice xmlns:v="urn:schemas-microsoft-com:vml" Requires="v">
                <p:oleObj spid="_x0000_s1090" name="Imagen de mapa de bits" r:id="rId4" imgW="5447619" imgH="2790476" progId="Paint.Picture">
                  <p:embed/>
                </p:oleObj>
              </mc:Choice>
              <mc:Fallback>
                <p:oleObj name="Imagen de mapa de bits" r:id="rId4" imgW="5447619" imgH="2790476"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6" y="2298334"/>
                        <a:ext cx="5448300"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uadroTexto 9"/>
          <p:cNvSpPr txBox="1"/>
          <p:nvPr/>
        </p:nvSpPr>
        <p:spPr>
          <a:xfrm>
            <a:off x="2584464" y="893935"/>
            <a:ext cx="9447701" cy="1477328"/>
          </a:xfrm>
          <a:prstGeom prst="rect">
            <a:avLst/>
          </a:prstGeom>
          <a:noFill/>
        </p:spPr>
        <p:txBody>
          <a:bodyPr wrap="square" rtlCol="0">
            <a:spAutoFit/>
          </a:bodyPr>
          <a:lstStyle/>
          <a:p>
            <a:r>
              <a:rPr lang="es-CO" b="1" dirty="0" smtClean="0">
                <a:solidFill>
                  <a:srgbClr val="002060"/>
                </a:solidFill>
              </a:rPr>
              <a:t>SITUACIÓN PROBLEMÁTICA: </a:t>
            </a:r>
            <a:r>
              <a:rPr lang="es-CO" dirty="0" smtClean="0"/>
              <a:t>Una escuela de la ciudad, requiere un programa PYTHON para que los estudiantes de primaria, identifiquen los tipos de triangulo (se asumen que los tres lados son válidos para armar el triangulo):</a:t>
            </a:r>
          </a:p>
          <a:p>
            <a:pPr marL="285750" indent="-285750">
              <a:buFont typeface="Arial" panose="020B0604020202020204" pitchFamily="34" charset="0"/>
              <a:buChar char="•"/>
            </a:pPr>
            <a:r>
              <a:rPr lang="es-CO" dirty="0" smtClean="0"/>
              <a:t>Los tipos de triangulo (ver imagen)</a:t>
            </a:r>
          </a:p>
          <a:p>
            <a:pPr marL="285750" indent="-285750">
              <a:buFont typeface="Arial" panose="020B0604020202020204" pitchFamily="34" charset="0"/>
              <a:buChar char="•"/>
            </a:pPr>
            <a:r>
              <a:rPr lang="es-CO" dirty="0" smtClean="0"/>
              <a:t>El perímetro</a:t>
            </a:r>
          </a:p>
        </p:txBody>
      </p:sp>
      <p:sp>
        <p:nvSpPr>
          <p:cNvPr id="13" name="CuadroTexto 12"/>
          <p:cNvSpPr txBox="1"/>
          <p:nvPr/>
        </p:nvSpPr>
        <p:spPr>
          <a:xfrm>
            <a:off x="5626838" y="2298334"/>
            <a:ext cx="6300703" cy="2616101"/>
          </a:xfrm>
          <a:prstGeom prst="rect">
            <a:avLst/>
          </a:prstGeom>
          <a:noFill/>
        </p:spPr>
        <p:txBody>
          <a:bodyPr wrap="square" rtlCol="0">
            <a:spAutoFit/>
          </a:bodyPr>
          <a:lstStyle/>
          <a:p>
            <a:r>
              <a:rPr lang="es-ES" b="1" dirty="0"/>
              <a:t>ANALISIS    </a:t>
            </a:r>
            <a:endParaRPr lang="es-CO" dirty="0"/>
          </a:p>
          <a:p>
            <a:r>
              <a:rPr lang="es-ES" b="1" dirty="0" smtClean="0">
                <a:solidFill>
                  <a:srgbClr val="00B050"/>
                </a:solidFill>
              </a:rPr>
              <a:t>ENTRADAS</a:t>
            </a:r>
            <a:r>
              <a:rPr lang="es-ES" dirty="0" smtClean="0">
                <a:solidFill>
                  <a:srgbClr val="00B050"/>
                </a:solidFill>
              </a:rPr>
              <a:t> </a:t>
            </a:r>
            <a:r>
              <a:rPr lang="es-ES" dirty="0" smtClean="0"/>
              <a:t>:  lado1, lado2, lado3</a:t>
            </a:r>
            <a:endParaRPr lang="es-CO" dirty="0" smtClean="0"/>
          </a:p>
          <a:p>
            <a:r>
              <a:rPr lang="es-ES" b="1" dirty="0" smtClean="0">
                <a:solidFill>
                  <a:srgbClr val="FFC000"/>
                </a:solidFill>
              </a:rPr>
              <a:t>PROCESOS</a:t>
            </a:r>
            <a:r>
              <a:rPr lang="es-ES" dirty="0" smtClean="0">
                <a:solidFill>
                  <a:srgbClr val="FFC000"/>
                </a:solidFill>
              </a:rPr>
              <a:t> </a:t>
            </a:r>
            <a:r>
              <a:rPr lang="es-ES" dirty="0" smtClean="0"/>
              <a:t>:   </a:t>
            </a:r>
            <a:r>
              <a:rPr lang="es-ES" dirty="0" err="1" smtClean="0"/>
              <a:t>perimetro</a:t>
            </a:r>
            <a:r>
              <a:rPr lang="es-ES" dirty="0" smtClean="0">
                <a:sym typeface="Wingdings" panose="05000000000000000000" pitchFamily="2" charset="2"/>
              </a:rPr>
              <a:t></a:t>
            </a:r>
            <a:r>
              <a:rPr lang="es-ES" dirty="0" smtClean="0"/>
              <a:t> lado1 + lado2 + lado3</a:t>
            </a:r>
            <a:endParaRPr lang="es-CO" dirty="0" smtClean="0"/>
          </a:p>
          <a:p>
            <a:r>
              <a:rPr lang="es-ES" b="1" dirty="0" smtClean="0">
                <a:solidFill>
                  <a:srgbClr val="FF0000"/>
                </a:solidFill>
              </a:rPr>
              <a:t>SALIDAS</a:t>
            </a:r>
            <a:r>
              <a:rPr lang="es-ES" dirty="0" smtClean="0"/>
              <a:t>     </a:t>
            </a:r>
            <a:r>
              <a:rPr lang="es-ES" dirty="0"/>
              <a:t>:   </a:t>
            </a:r>
            <a:r>
              <a:rPr lang="es-ES" b="1" dirty="0" err="1" smtClean="0">
                <a:solidFill>
                  <a:srgbClr val="002060"/>
                </a:solidFill>
              </a:rPr>
              <a:t>tipo_triangulo</a:t>
            </a:r>
            <a:r>
              <a:rPr lang="es-ES" dirty="0" smtClean="0"/>
              <a:t>, perímetro</a:t>
            </a:r>
          </a:p>
          <a:p>
            <a:endParaRPr lang="es-CO" dirty="0"/>
          </a:p>
          <a:p>
            <a:r>
              <a:rPr lang="es-CO" sz="2000" b="1" dirty="0" smtClean="0">
                <a:solidFill>
                  <a:srgbClr val="00B050"/>
                </a:solidFill>
              </a:rPr>
              <a:t>CONDICIONALES o Restricciones</a:t>
            </a:r>
            <a:r>
              <a:rPr lang="es-CO" dirty="0" smtClean="0"/>
              <a:t>: </a:t>
            </a:r>
          </a:p>
          <a:p>
            <a:pPr marL="285750" indent="-285750">
              <a:buFont typeface="Arial" panose="020B0604020202020204" pitchFamily="34" charset="0"/>
              <a:buChar char="•"/>
            </a:pPr>
            <a:r>
              <a:rPr lang="es-CO" b="1" dirty="0" err="1" smtClean="0">
                <a:solidFill>
                  <a:srgbClr val="002060"/>
                </a:solidFill>
              </a:rPr>
              <a:t>tipo_triangulo</a:t>
            </a:r>
            <a:r>
              <a:rPr lang="es-CO" b="1" dirty="0" smtClean="0">
                <a:solidFill>
                  <a:srgbClr val="002060"/>
                </a:solidFill>
              </a:rPr>
              <a:t> </a:t>
            </a:r>
            <a:r>
              <a:rPr lang="es-CO" dirty="0" smtClean="0"/>
              <a:t>depende de comparar los tres lados del triángulo (equilátero, isósceles, escaleno)</a:t>
            </a:r>
          </a:p>
          <a:p>
            <a:endParaRPr lang="es-CO" dirty="0"/>
          </a:p>
        </p:txBody>
      </p:sp>
      <p:sp>
        <p:nvSpPr>
          <p:cNvPr id="2" name="CuadroTexto 1"/>
          <p:cNvSpPr txBox="1"/>
          <p:nvPr/>
        </p:nvSpPr>
        <p:spPr>
          <a:xfrm>
            <a:off x="5637342" y="4726089"/>
            <a:ext cx="4286751" cy="2062103"/>
          </a:xfrm>
          <a:prstGeom prst="rect">
            <a:avLst/>
          </a:prstGeom>
          <a:noFill/>
        </p:spPr>
        <p:txBody>
          <a:bodyPr wrap="none" rtlCol="0">
            <a:spAutoFit/>
          </a:bodyPr>
          <a:lstStyle/>
          <a:p>
            <a:r>
              <a:rPr lang="es-CO" b="1" dirty="0" smtClean="0">
                <a:solidFill>
                  <a:srgbClr val="002060"/>
                </a:solidFill>
              </a:rPr>
              <a:t>PRUEBA DE ESCRITORIO</a:t>
            </a:r>
          </a:p>
          <a:p>
            <a:r>
              <a:rPr lang="es-CO" sz="2000" b="1" dirty="0" smtClean="0">
                <a:solidFill>
                  <a:srgbClr val="FF0000"/>
                </a:solidFill>
              </a:rPr>
              <a:t>Lado1  lado2   lado3        </a:t>
            </a:r>
            <a:r>
              <a:rPr lang="es-CO" sz="2000" b="1" dirty="0" err="1" smtClean="0">
                <a:solidFill>
                  <a:srgbClr val="FF0000"/>
                </a:solidFill>
              </a:rPr>
              <a:t>tipo_triangulo</a:t>
            </a:r>
            <a:endParaRPr lang="es-CO" b="1" dirty="0" smtClean="0">
              <a:solidFill>
                <a:srgbClr val="FF0000"/>
              </a:solidFill>
            </a:endParaRPr>
          </a:p>
          <a:p>
            <a:pPr marL="342900" indent="-342900">
              <a:buAutoNum type="arabicPlain" startAt="10"/>
            </a:pPr>
            <a:r>
              <a:rPr lang="es-CO" dirty="0" smtClean="0"/>
              <a:t>10        10                    EQUILATERO</a:t>
            </a:r>
          </a:p>
          <a:p>
            <a:r>
              <a:rPr lang="es-CO" dirty="0" smtClean="0"/>
              <a:t>10   20       30                    ESCALENO</a:t>
            </a:r>
          </a:p>
          <a:p>
            <a:pPr marL="342900" indent="-342900">
              <a:buAutoNum type="arabicPlain" startAt="10"/>
            </a:pPr>
            <a:r>
              <a:rPr lang="es-CO" dirty="0" smtClean="0"/>
              <a:t>10        10                    ISOSCELES</a:t>
            </a:r>
          </a:p>
          <a:p>
            <a:pPr marL="342900" indent="-342900">
              <a:buAutoNum type="arabicPlain" startAt="20"/>
            </a:pPr>
            <a:r>
              <a:rPr lang="es-CO" dirty="0" smtClean="0"/>
              <a:t>10        10                    ISOSCELES </a:t>
            </a:r>
          </a:p>
          <a:p>
            <a:r>
              <a:rPr lang="es-CO" dirty="0" smtClean="0"/>
              <a:t>10   20       10                    ISOCELES</a:t>
            </a:r>
            <a:endParaRPr lang="es-CO" dirty="0"/>
          </a:p>
        </p:txBody>
      </p:sp>
      <p:sp>
        <p:nvSpPr>
          <p:cNvPr id="4" name="CuadroTexto 3"/>
          <p:cNvSpPr txBox="1"/>
          <p:nvPr/>
        </p:nvSpPr>
        <p:spPr>
          <a:xfrm>
            <a:off x="88236" y="5031209"/>
            <a:ext cx="5747788" cy="1477328"/>
          </a:xfrm>
          <a:prstGeom prst="rect">
            <a:avLst/>
          </a:prstGeom>
          <a:noFill/>
        </p:spPr>
        <p:txBody>
          <a:bodyPr wrap="square" rtlCol="0">
            <a:spAutoFit/>
          </a:bodyPr>
          <a:lstStyle/>
          <a:p>
            <a:pPr algn="just"/>
            <a:r>
              <a:rPr lang="es-CO" b="1" dirty="0" smtClean="0">
                <a:solidFill>
                  <a:srgbClr val="002060"/>
                </a:solidFill>
              </a:rPr>
              <a:t>La prueba de escritorio consiste en colocar todas las variables en forma horizontal, </a:t>
            </a:r>
            <a:r>
              <a:rPr lang="es-CO" b="1" dirty="0" err="1" smtClean="0">
                <a:solidFill>
                  <a:srgbClr val="002060"/>
                </a:solidFill>
              </a:rPr>
              <a:t>ssumir</a:t>
            </a:r>
            <a:r>
              <a:rPr lang="es-CO" b="1" dirty="0" smtClean="0">
                <a:solidFill>
                  <a:srgbClr val="002060"/>
                </a:solidFill>
              </a:rPr>
              <a:t> que somos el computador y asignar valores fáciles de trabajar y verificar si la salida es la esperada con respecto a todas sus variaciones</a:t>
            </a:r>
            <a:endParaRPr lang="es-CO" b="1" dirty="0">
              <a:solidFill>
                <a:srgbClr val="002060"/>
              </a:solidFill>
            </a:endParaRPr>
          </a:p>
        </p:txBody>
      </p:sp>
    </p:spTree>
    <p:extLst>
      <p:ext uri="{BB962C8B-B14F-4D97-AF65-F5344CB8AC3E}">
        <p14:creationId xmlns:p14="http://schemas.microsoft.com/office/powerpoint/2010/main" val="3151282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3895</TotalTime>
  <Words>1349</Words>
  <Application>Microsoft Office PowerPoint</Application>
  <PresentationFormat>Panorámica</PresentationFormat>
  <Paragraphs>254</Paragraphs>
  <Slides>14</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14</vt:i4>
      </vt:variant>
    </vt:vector>
  </HeadingPairs>
  <TitlesOfParts>
    <vt:vector size="23" baseType="lpstr">
      <vt:lpstr>Arial</vt:lpstr>
      <vt:lpstr>Calabri</vt:lpstr>
      <vt:lpstr>Calibri</vt:lpstr>
      <vt:lpstr>Calibri Light</vt:lpstr>
      <vt:lpstr>Times New Roman</vt:lpstr>
      <vt:lpstr>Volkswagen-Medium</vt:lpstr>
      <vt:lpstr>Wingdings</vt:lpstr>
      <vt:lpstr>Tema de Office</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173</cp:revision>
  <dcterms:created xsi:type="dcterms:W3CDTF">2021-04-09T13:53:49Z</dcterms:created>
  <dcterms:modified xsi:type="dcterms:W3CDTF">2022-06-23T02:57:51Z</dcterms:modified>
</cp:coreProperties>
</file>