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4" r:id="rId2"/>
    <p:sldId id="325" r:id="rId3"/>
    <p:sldId id="348" r:id="rId4"/>
    <p:sldId id="349" r:id="rId5"/>
    <p:sldId id="340" r:id="rId6"/>
    <p:sldId id="326" r:id="rId7"/>
    <p:sldId id="341" r:id="rId8"/>
    <p:sldId id="345" r:id="rId9"/>
    <p:sldId id="333" r:id="rId10"/>
    <p:sldId id="344" r:id="rId11"/>
    <p:sldId id="342" r:id="rId12"/>
    <p:sldId id="327" r:id="rId13"/>
    <p:sldId id="343" r:id="rId14"/>
    <p:sldId id="332" r:id="rId15"/>
    <p:sldId id="346" r:id="rId16"/>
    <p:sldId id="347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0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PROGRAMACIÓN BÁSICA JAVA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ORIENTADA A OBJETOS - POO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Programación POO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:a16="http://schemas.microsoft.com/office/drawing/2014/main" xmlns="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27534" y="5273142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:a16="http://schemas.microsoft.com/office/drawing/2014/main" xmlns="" id="{F6E59D80-076C-4696-A8CA-B30D77AEDCFC}"/>
              </a:ext>
            </a:extLst>
          </p:cNvPr>
          <p:cNvGrpSpPr/>
          <p:nvPr/>
        </p:nvGrpSpPr>
        <p:grpSpPr>
          <a:xfrm flipH="1">
            <a:off x="431717" y="5095128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:a16="http://schemas.microsoft.com/office/drawing/2014/main" xmlns="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:a16="http://schemas.microsoft.com/office/drawing/2014/main" xmlns="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:a16="http://schemas.microsoft.com/office/drawing/2014/main" xmlns="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:a16="http://schemas.microsoft.com/office/drawing/2014/main" xmlns="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:a16="http://schemas.microsoft.com/office/drawing/2014/main" xmlns="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xmlns="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:a16="http://schemas.microsoft.com/office/drawing/2014/main" xmlns="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:a16="http://schemas.microsoft.com/office/drawing/2014/main" xmlns="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:a16="http://schemas.microsoft.com/office/drawing/2014/main" xmlns="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xmlns="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:a16="http://schemas.microsoft.com/office/drawing/2014/main" xmlns="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:a16="http://schemas.microsoft.com/office/drawing/2014/main" xmlns="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:a16="http://schemas.microsoft.com/office/drawing/2014/main" xmlns="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:a16="http://schemas.microsoft.com/office/drawing/2014/main" xmlns="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:a16="http://schemas.microsoft.com/office/drawing/2014/main" xmlns="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:a16="http://schemas.microsoft.com/office/drawing/2014/main" xmlns="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:a16="http://schemas.microsoft.com/office/drawing/2014/main" xmlns="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:a16="http://schemas.microsoft.com/office/drawing/2014/main" xmlns="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:a16="http://schemas.microsoft.com/office/drawing/2014/main" xmlns="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xmlns="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:a16="http://schemas.microsoft.com/office/drawing/2014/main" xmlns="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:a16="http://schemas.microsoft.com/office/drawing/2014/main" xmlns="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:a16="http://schemas.microsoft.com/office/drawing/2014/main" xmlns="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:a16="http://schemas.microsoft.com/office/drawing/2014/main" xmlns="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:a16="http://schemas.microsoft.com/office/drawing/2014/main" xmlns="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:a16="http://schemas.microsoft.com/office/drawing/2014/main" xmlns="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:a16="http://schemas.microsoft.com/office/drawing/2014/main" xmlns="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:a16="http://schemas.microsoft.com/office/drawing/2014/main" xmlns="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373474" y="2282078"/>
            <a:ext cx="11817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CREAR UN METODO (</a:t>
            </a:r>
            <a:r>
              <a:rPr lang="es-CO" dirty="0" err="1" smtClean="0"/>
              <a:t>getDatosPerrro</a:t>
            </a:r>
            <a:r>
              <a:rPr lang="es-CO" dirty="0" smtClean="0"/>
              <a:t>) DE LA CLASE CLSPERRO, QUE PERMITA TRAER CONCATENADO TODA LA INFORMACION</a:t>
            </a:r>
          </a:p>
          <a:p>
            <a:r>
              <a:rPr lang="es-CO" dirty="0" smtClean="0"/>
              <a:t>DEL OBJETO PERRO CREADO. POR EJMPLO</a:t>
            </a:r>
          </a:p>
          <a:p>
            <a:endParaRPr lang="es-CO" dirty="0"/>
          </a:p>
          <a:p>
            <a:r>
              <a:rPr lang="es-CO" dirty="0" smtClean="0">
                <a:solidFill>
                  <a:srgbClr val="FF0000"/>
                </a:solidFill>
              </a:rPr>
              <a:t>MAX         PASTOR ALEMAN    60         </a:t>
            </a:r>
            <a:r>
              <a:rPr lang="es-CO" dirty="0" smtClean="0">
                <a:solidFill>
                  <a:srgbClr val="00B050"/>
                </a:solidFill>
              </a:rPr>
              <a:t>SALUDAR</a:t>
            </a:r>
          </a:p>
          <a:p>
            <a:endParaRPr lang="es-CO" dirty="0"/>
          </a:p>
          <a:p>
            <a:r>
              <a:rPr lang="es-CO" dirty="0" smtClean="0"/>
              <a:t>COMO INVOCAR DICHO METODO      GUAUUUUUUUUUUUU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45618" y="4318262"/>
            <a:ext cx="401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CREAR E INVOCAR EL METODO SALUDAR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811629" y="167426"/>
            <a:ext cx="651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CREACIÓN DEL PROYECTO – CLASE MAIN Y PAQUETES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611"/>
            <a:ext cx="6791325" cy="51625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038" y="2098998"/>
            <a:ext cx="4943475" cy="35433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772213" y="775954"/>
            <a:ext cx="5102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Darle nombre nemotécnico a los proyectos y las clases, para su mejor interpretación y comprensión</a:t>
            </a:r>
          </a:p>
          <a:p>
            <a:endParaRPr lang="es-CO" b="1" dirty="0" smtClean="0">
              <a:solidFill>
                <a:srgbClr val="002060"/>
              </a:solidFill>
            </a:endParaRPr>
          </a:p>
          <a:p>
            <a:r>
              <a:rPr lang="es-CO" b="1" dirty="0" smtClean="0">
                <a:solidFill>
                  <a:srgbClr val="002060"/>
                </a:solidFill>
              </a:rPr>
              <a:t>Dentro del directorio fundación, crearemos todas las clases y archivos requeridos</a:t>
            </a:r>
            <a:endParaRPr lang="es-CO" b="1" dirty="0">
              <a:solidFill>
                <a:srgbClr val="002060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665" y="5234311"/>
            <a:ext cx="3886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601533" y="886252"/>
            <a:ext cx="92808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 deben separar las clases que NO contienen </a:t>
            </a:r>
            <a:r>
              <a:rPr lang="es-CO" dirty="0" err="1" smtClean="0"/>
              <a:t>main</a:t>
            </a:r>
            <a:r>
              <a:rPr lang="es-CO" dirty="0" smtClean="0"/>
              <a:t>() en un nuevo paquete llamado </a:t>
            </a:r>
            <a:r>
              <a:rPr lang="es-CO" sz="2000" b="1" dirty="0" err="1" smtClean="0">
                <a:solidFill>
                  <a:srgbClr val="FF0000"/>
                </a:solidFill>
              </a:rPr>
              <a:t>Classes</a:t>
            </a:r>
            <a:endParaRPr lang="es-CO" b="1" dirty="0" smtClean="0">
              <a:solidFill>
                <a:srgbClr val="FF0000"/>
              </a:solidFill>
            </a:endParaRPr>
          </a:p>
          <a:p>
            <a:r>
              <a:rPr lang="es-CO" dirty="0" smtClean="0"/>
              <a:t>La clase que contiene </a:t>
            </a:r>
            <a:r>
              <a:rPr lang="es-CO" b="1" dirty="0" err="1" smtClean="0">
                <a:solidFill>
                  <a:srgbClr val="FF0000"/>
                </a:solidFill>
              </a:rPr>
              <a:t>main</a:t>
            </a:r>
            <a:r>
              <a:rPr lang="es-CO" b="1" dirty="0" smtClean="0">
                <a:solidFill>
                  <a:srgbClr val="FF0000"/>
                </a:solidFill>
              </a:rPr>
              <a:t>()</a:t>
            </a:r>
            <a:r>
              <a:rPr lang="es-CO" dirty="0" smtClean="0"/>
              <a:t> es el archivo ejecutable, para proceder a instanciar clases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2760852" y="103031"/>
            <a:ext cx="6836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Calabri"/>
              </a:rPr>
              <a:t>CREACIÓN DEL </a:t>
            </a:r>
            <a:r>
              <a:rPr lang="es-CO" b="1" dirty="0" smtClean="0">
                <a:solidFill>
                  <a:schemeClr val="bg1"/>
                </a:solidFill>
                <a:latin typeface="Calabri"/>
              </a:rPr>
              <a:t>PAQUETE PARA LA CREACIÓN DE CLASES</a:t>
            </a:r>
            <a:endParaRPr lang="es-CO" dirty="0"/>
          </a:p>
          <a:p>
            <a:endParaRPr lang="es-C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8" y="1563360"/>
            <a:ext cx="5872904" cy="438686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672" y="1943306"/>
            <a:ext cx="60102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650435" y="0"/>
            <a:ext cx="6944139" cy="834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b="1" dirty="0" smtClean="0">
                <a:solidFill>
                  <a:schemeClr val="bg1"/>
                </a:solidFill>
                <a:latin typeface="Calabri"/>
              </a:rPr>
              <a:t>CODIGO BASADO EN EL MODELO</a:t>
            </a:r>
          </a:p>
          <a:p>
            <a:pPr algn="ctr"/>
            <a:r>
              <a:rPr lang="es-CO" sz="1600" b="1" dirty="0" smtClean="0">
                <a:solidFill>
                  <a:schemeClr val="bg1"/>
                </a:solidFill>
                <a:latin typeface="Calabri"/>
              </a:rPr>
              <a:t>CLASE, ATRIBUTOS, CONSTRUCTOR, ENCAPSULACIÓN (SET Y GET)</a:t>
            </a:r>
          </a:p>
          <a:p>
            <a:pPr algn="ctr"/>
            <a:r>
              <a:rPr lang="es-CO" sz="1600" b="1" dirty="0" smtClean="0">
                <a:solidFill>
                  <a:schemeClr val="bg1"/>
                </a:solidFill>
                <a:latin typeface="Calabri"/>
              </a:rPr>
              <a:t>METODOS PARA ASIGNAR Y EXTRAER VALORES DE CADA ATRIBUTO</a:t>
            </a:r>
            <a:endParaRPr lang="es-CO" sz="16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34886"/>
            <a:ext cx="12015989" cy="559596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919730" y="6430849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 smtClean="0">
                <a:solidFill>
                  <a:srgbClr val="0070C0"/>
                </a:solidFill>
              </a:rPr>
              <a:t>Ctrl+Espacio</a:t>
            </a:r>
            <a:endParaRPr lang="es-CO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4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525077" y="0"/>
            <a:ext cx="5844209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CODIGO PARA LA INSTANCIACIÓN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CLASE CON MAIN, INSTANCIACIÓN, OBJETOS, INVOCAR MÉTODOS, ENVIAR Y TRAER VALORES A LOS ATRIBUTOS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571" y="866074"/>
            <a:ext cx="8671062" cy="59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MODIFICADORES DE ACCESO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28788" y="1579961"/>
            <a:ext cx="11706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Tanto las clases como los campos y métodos admiten modificadores de acceso, para indicar si dichos elementos tienen ámbito </a:t>
            </a:r>
            <a:r>
              <a:rPr lang="es-ES" i="1" dirty="0"/>
              <a:t>público, protegido </a:t>
            </a:r>
            <a:r>
              <a:rPr lang="es-ES" dirty="0"/>
              <a:t>o </a:t>
            </a:r>
            <a:r>
              <a:rPr lang="es-ES" i="1" dirty="0"/>
              <a:t>privado</a:t>
            </a:r>
            <a:r>
              <a:rPr lang="es-ES" dirty="0"/>
              <a:t>. Dichos modificadores se marcan con las palabras reservadas </a:t>
            </a:r>
            <a:r>
              <a:rPr lang="es-ES" dirty="0" err="1"/>
              <a:t>public</a:t>
            </a:r>
            <a:r>
              <a:rPr lang="es-ES" dirty="0"/>
              <a:t>, </a:t>
            </a:r>
            <a:r>
              <a:rPr lang="es-ES" dirty="0" err="1"/>
              <a:t>protected</a:t>
            </a:r>
            <a:r>
              <a:rPr lang="es-ES" dirty="0"/>
              <a:t> y </a:t>
            </a:r>
            <a:r>
              <a:rPr lang="es-ES" dirty="0" err="1"/>
              <a:t>private</a:t>
            </a:r>
            <a:r>
              <a:rPr lang="es-ES" dirty="0"/>
              <a:t>, respectivamente, y se colocan al principio de la declaración: </a:t>
            </a:r>
          </a:p>
          <a:p>
            <a:r>
              <a:rPr lang="es-CO" b="1" dirty="0" err="1"/>
              <a:t>public</a:t>
            </a:r>
            <a:r>
              <a:rPr lang="es-CO" b="1" dirty="0"/>
              <a:t> </a:t>
            </a:r>
            <a:r>
              <a:rPr lang="es-CO" b="1" dirty="0" err="1"/>
              <a:t>class</a:t>
            </a:r>
            <a:r>
              <a:rPr lang="es-CO" b="1" dirty="0"/>
              <a:t> </a:t>
            </a:r>
            <a:r>
              <a:rPr lang="es-CO" b="1" dirty="0" err="1"/>
              <a:t>MiClase</a:t>
            </a:r>
            <a:r>
              <a:rPr lang="es-CO" b="1" dirty="0"/>
              <a:t> { </a:t>
            </a:r>
            <a:endParaRPr lang="es-CO" dirty="0"/>
          </a:p>
          <a:p>
            <a:r>
              <a:rPr lang="es-CO" dirty="0"/>
              <a:t>... </a:t>
            </a:r>
          </a:p>
          <a:p>
            <a:r>
              <a:rPr lang="es-CO" b="1" dirty="0" err="1"/>
              <a:t>protected</a:t>
            </a:r>
            <a:r>
              <a:rPr lang="es-CO" b="1" dirty="0"/>
              <a:t> </a:t>
            </a:r>
            <a:r>
              <a:rPr lang="es-CO" b="1" dirty="0" err="1"/>
              <a:t>int</a:t>
            </a:r>
            <a:r>
              <a:rPr lang="es-CO" b="1" dirty="0"/>
              <a:t> b; </a:t>
            </a:r>
            <a:endParaRPr lang="es-CO" dirty="0"/>
          </a:p>
          <a:p>
            <a:r>
              <a:rPr lang="es-CO" dirty="0"/>
              <a:t>... </a:t>
            </a:r>
          </a:p>
          <a:p>
            <a:r>
              <a:rPr lang="es-CO" b="1" dirty="0" err="1"/>
              <a:t>private</a:t>
            </a:r>
            <a:r>
              <a:rPr lang="es-CO" b="1" dirty="0"/>
              <a:t> </a:t>
            </a:r>
            <a:r>
              <a:rPr lang="es-CO" b="1" dirty="0" err="1"/>
              <a:t>int</a:t>
            </a:r>
            <a:r>
              <a:rPr lang="es-CO" b="1" dirty="0"/>
              <a:t> </a:t>
            </a:r>
            <a:r>
              <a:rPr lang="es-CO" b="1" dirty="0" err="1"/>
              <a:t>miMetodo</a:t>
            </a:r>
            <a:r>
              <a:rPr lang="es-CO" b="1" dirty="0"/>
              <a:t>(</a:t>
            </a:r>
            <a:r>
              <a:rPr lang="es-CO" b="1" dirty="0" err="1"/>
              <a:t>int</a:t>
            </a:r>
            <a:r>
              <a:rPr lang="es-CO" b="1" dirty="0"/>
              <a:t> b) { </a:t>
            </a:r>
            <a:endParaRPr lang="es-CO" dirty="0"/>
          </a:p>
          <a:p>
            <a:r>
              <a:rPr lang="es-CO" dirty="0"/>
              <a:t>... </a:t>
            </a:r>
          </a:p>
          <a:p>
            <a:r>
              <a:rPr lang="es-ES" dirty="0"/>
              <a:t>El modificador </a:t>
            </a:r>
            <a:r>
              <a:rPr lang="es-ES" b="1" dirty="0" err="1"/>
              <a:t>protected</a:t>
            </a:r>
            <a:r>
              <a:rPr lang="es-ES" b="1" dirty="0"/>
              <a:t> </a:t>
            </a:r>
            <a:r>
              <a:rPr lang="es-ES" dirty="0"/>
              <a:t>implica que los elementos que lo llevan son visibles desde la clase, sus subclases, y las demás clases del mismo paquete que la clase. 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Si no se especifica ningún modificador, el elemento será considerado de tipo </a:t>
            </a:r>
            <a:r>
              <a:rPr lang="es-ES" b="1" i="1" dirty="0"/>
              <a:t>paquete</a:t>
            </a:r>
            <a:r>
              <a:rPr lang="es-ES" dirty="0"/>
              <a:t>. Este tipo de elementos podrán ser visibles desde la clase o desde clases del mismo paquete, pero no desde las subclases. </a:t>
            </a:r>
          </a:p>
          <a:p>
            <a:r>
              <a:rPr lang="es-ES" dirty="0"/>
              <a:t>Cada fichero Java que creemos debe tener una y sólo una </a:t>
            </a:r>
            <a:r>
              <a:rPr lang="es-ES" b="1" dirty="0"/>
              <a:t>clase pública </a:t>
            </a:r>
            <a:r>
              <a:rPr lang="es-ES" dirty="0"/>
              <a:t>(que será la clase principal del fichero). Dicha clase debe llamarse igual que el fichero. Aparte, el fichero podrá tener otras clases internas, pero ya no podrán ser públicas. 	</a:t>
            </a:r>
          </a:p>
          <a:p>
            <a:r>
              <a:rPr lang="es-ES" dirty="0"/>
              <a:t>	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060620" y="53179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2570921" y="780013"/>
            <a:ext cx="9621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tenemos un método estático (</a:t>
            </a:r>
            <a:r>
              <a:rPr lang="es-ES" b="1" dirty="0" err="1">
                <a:solidFill>
                  <a:srgbClr val="FF0000"/>
                </a:solidFill>
              </a:rPr>
              <a:t>static</a:t>
            </a:r>
            <a:r>
              <a:rPr lang="es-ES" dirty="0"/>
              <a:t>), dentro de él sólo podremos utilizar elementos estáticos (campos o métodos estáticos), o bien campos y métodos de objetos que hayamos creado dentro del método. 	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0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TALLER DE APLICACIÓN DURANTE LA MISMA CLASE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15155" y="1532250"/>
            <a:ext cx="9389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Realizar al modelo UML y al programa de Ejemplo, las siguientes mejoras:</a:t>
            </a:r>
          </a:p>
          <a:p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Cuanto tiempo en horas normalmente duerme su perro, puede variar entre varios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Comidas recomendadas unas tres separadas por comas (agua, carne, cuido)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Adecuar el método ladrar, para mostrar GUAUUU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Instanciar tres perros con diferentes valores y mostrarlos como se muestra a continuación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901521" y="3563575"/>
            <a:ext cx="900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NOMBRE      RAZA             PESO(kg)     DUERME(Horas)     COMIDA                          SONIDO        </a:t>
            </a:r>
          </a:p>
          <a:p>
            <a:r>
              <a:rPr lang="es-CO" b="1" dirty="0" smtClean="0">
                <a:solidFill>
                  <a:srgbClr val="00B050"/>
                </a:solidFill>
              </a:rPr>
              <a:t>------------------------------------------------------------------------------------------------------------------------</a:t>
            </a:r>
          </a:p>
          <a:p>
            <a:r>
              <a:rPr lang="es-CO" dirty="0" smtClean="0"/>
              <a:t>Tony              Golden               20                      6                 Agua, carne, concentrado  </a:t>
            </a:r>
            <a:r>
              <a:rPr lang="es-CO" dirty="0" err="1" smtClean="0"/>
              <a:t>Guauuuu</a:t>
            </a:r>
            <a:endParaRPr lang="es-CO" dirty="0" smtClean="0"/>
          </a:p>
          <a:p>
            <a:r>
              <a:rPr lang="es-CO" dirty="0" smtClean="0"/>
              <a:t>Max               Pastor Alemán  30                      5                 Agua</a:t>
            </a:r>
            <a:r>
              <a:rPr lang="es-CO" dirty="0"/>
              <a:t>, carne</a:t>
            </a:r>
            <a:r>
              <a:rPr lang="es-CO" dirty="0" smtClean="0"/>
              <a:t>, verduras         </a:t>
            </a:r>
            <a:r>
              <a:rPr lang="es-CO" dirty="0" err="1" smtClean="0"/>
              <a:t>Guauuuu</a:t>
            </a:r>
            <a:endParaRPr lang="es-CO" dirty="0" smtClean="0"/>
          </a:p>
          <a:p>
            <a:r>
              <a:rPr lang="es-CO" dirty="0"/>
              <a:t>Tony              </a:t>
            </a:r>
            <a:r>
              <a:rPr lang="es-CO" dirty="0" smtClean="0"/>
              <a:t>Chihuahua         10                      8                 </a:t>
            </a:r>
            <a:r>
              <a:rPr lang="es-CO" dirty="0"/>
              <a:t>Agua, </a:t>
            </a:r>
            <a:r>
              <a:rPr lang="es-CO" dirty="0" smtClean="0"/>
              <a:t>pollo,  cuido               </a:t>
            </a:r>
            <a:r>
              <a:rPr lang="es-CO" dirty="0" err="1" smtClean="0"/>
              <a:t>Guauuuu</a:t>
            </a:r>
            <a:endParaRPr lang="es-CO" dirty="0" smtClean="0"/>
          </a:p>
          <a:p>
            <a:r>
              <a:rPr lang="es-CO" b="1" dirty="0" smtClean="0">
                <a:solidFill>
                  <a:srgbClr val="00B050"/>
                </a:solidFill>
              </a:rPr>
              <a:t>  </a:t>
            </a:r>
            <a:endParaRPr lang="es-CO" b="1" dirty="0">
              <a:solidFill>
                <a:srgbClr val="00B05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060620" y="53179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40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 rot="20603683">
            <a:off x="3471128" y="3400328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01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JAVA - POO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360608" y="1687133"/>
            <a:ext cx="112561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¿Qué es la tecnología Java y para qué la necesito? </a:t>
            </a:r>
          </a:p>
          <a:p>
            <a:pPr algn="just"/>
            <a:r>
              <a:rPr lang="es-ES" dirty="0"/>
              <a:t>Java es un lenguaje de programación y una plataforma informática comercializada por primera vez en 1995 por </a:t>
            </a:r>
            <a:r>
              <a:rPr lang="es-ES" dirty="0" err="1"/>
              <a:t>Sun</a:t>
            </a:r>
            <a:r>
              <a:rPr lang="es-ES" dirty="0"/>
              <a:t> Microsystems. Hay muchas aplicaciones y sitios web que no funcionarán a menos que tenga Java instalado y cada día se crean más. Java es rápido, seguro y fiable. Desde portátiles hasta centros de datos, desde consolas para juegos hasta súper computadoras, desde teléfonos móviles hasta Internet, Java está en todas partes. 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28690" y="3567285"/>
            <a:ext cx="11288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¿Por qué debería actualizarme a la versión más reciente de Java?</a:t>
            </a:r>
          </a:p>
          <a:p>
            <a:r>
              <a:rPr lang="es-ES" dirty="0"/>
              <a:t>La versión más reciente de Java contiene importantes mejoras para el rendimiento, estabilidad y seguridad de las aplicaciones Java que se ejecutan en su equipo. La instalación de la actualización gratuita garantiza que sus aplicaciones Java sigan ejecutándose de forma segura y eficaz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23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JAVA - POO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8" name="object 3"/>
          <p:cNvSpPr txBox="1"/>
          <p:nvPr/>
        </p:nvSpPr>
        <p:spPr>
          <a:xfrm>
            <a:off x="1120139" y="1748914"/>
            <a:ext cx="8712200" cy="374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Verdana"/>
                <a:cs typeface="Verdana"/>
              </a:rPr>
              <a:t>Análisis</a:t>
            </a:r>
            <a:r>
              <a:rPr sz="2000" b="1" spc="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y</a:t>
            </a:r>
            <a:r>
              <a:rPr sz="2000" b="1" spc="-1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diseño</a:t>
            </a:r>
            <a:r>
              <a:rPr sz="2000" b="1" spc="4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orientado</a:t>
            </a:r>
            <a:r>
              <a:rPr sz="2000" b="1" dirty="0">
                <a:latin typeface="Verdana"/>
                <a:cs typeface="Verdana"/>
              </a:rPr>
              <a:t> a</a:t>
            </a:r>
            <a:r>
              <a:rPr sz="2000" b="1" spc="-5" dirty="0">
                <a:latin typeface="Verdana"/>
                <a:cs typeface="Verdana"/>
              </a:rPr>
              <a:t> objetos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D32D50"/>
              </a:buClr>
              <a:buFont typeface="Wingdings"/>
              <a:buChar char=""/>
              <a:tabLst>
                <a:tab pos="355600" algn="l"/>
              </a:tabLst>
            </a:pPr>
            <a:r>
              <a:rPr sz="2000" b="1" dirty="0">
                <a:latin typeface="Verdana"/>
                <a:cs typeface="Verdana"/>
              </a:rPr>
              <a:t>La programación </a:t>
            </a:r>
            <a:r>
              <a:rPr sz="2000" b="1" spc="-5" dirty="0">
                <a:latin typeface="Verdana"/>
                <a:cs typeface="Verdana"/>
              </a:rPr>
              <a:t>orientada </a:t>
            </a:r>
            <a:r>
              <a:rPr sz="2000" b="1" dirty="0">
                <a:latin typeface="Verdana"/>
                <a:cs typeface="Verdana"/>
              </a:rPr>
              <a:t>a objetos </a:t>
            </a:r>
            <a:r>
              <a:rPr sz="2000" b="1" spc="-10" dirty="0">
                <a:latin typeface="Verdana"/>
                <a:cs typeface="Verdana"/>
              </a:rPr>
              <a:t>es </a:t>
            </a:r>
            <a:r>
              <a:rPr sz="2000" b="1" dirty="0">
                <a:latin typeface="Verdana"/>
                <a:cs typeface="Verdana"/>
              </a:rPr>
              <a:t>una técnica </a:t>
            </a:r>
            <a:r>
              <a:rPr sz="2000" b="1" spc="-5" dirty="0">
                <a:latin typeface="Verdana"/>
                <a:cs typeface="Verdana"/>
              </a:rPr>
              <a:t>de 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análisis </a:t>
            </a:r>
            <a:r>
              <a:rPr sz="2000" b="1" dirty="0">
                <a:latin typeface="Verdana"/>
                <a:cs typeface="Verdana"/>
              </a:rPr>
              <a:t>y </a:t>
            </a:r>
            <a:r>
              <a:rPr sz="2000" b="1" spc="-5" dirty="0">
                <a:latin typeface="Verdana"/>
                <a:cs typeface="Verdana"/>
              </a:rPr>
              <a:t>diseño que </a:t>
            </a:r>
            <a:r>
              <a:rPr sz="2000" b="1" spc="-10" dirty="0">
                <a:latin typeface="Verdana"/>
                <a:cs typeface="Verdana"/>
              </a:rPr>
              <a:t>se </a:t>
            </a:r>
            <a:r>
              <a:rPr sz="2000" b="1" dirty="0">
                <a:latin typeface="Verdana"/>
                <a:cs typeface="Verdana"/>
              </a:rPr>
              <a:t>enfoca en </a:t>
            </a:r>
            <a:r>
              <a:rPr sz="2000" b="1" spc="-5" dirty="0">
                <a:latin typeface="Verdana"/>
                <a:cs typeface="Verdana"/>
              </a:rPr>
              <a:t>los elementos de </a:t>
            </a:r>
            <a:r>
              <a:rPr sz="2000" b="1" spc="-10" dirty="0">
                <a:latin typeface="Verdana"/>
                <a:cs typeface="Verdana"/>
              </a:rPr>
              <a:t>un </a:t>
            </a:r>
            <a:r>
              <a:rPr sz="2000" b="1" spc="-5" dirty="0">
                <a:latin typeface="Verdana"/>
                <a:cs typeface="Verdana"/>
              </a:rPr>
              <a:t> sistema,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sus</a:t>
            </a:r>
            <a:r>
              <a:rPr sz="2000" b="1" spc="3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atributos</a:t>
            </a:r>
            <a:r>
              <a:rPr sz="2000" b="1" spc="-1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y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responsabilidades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32D50"/>
              </a:buClr>
              <a:buFont typeface="Wingdings"/>
              <a:buChar char=""/>
            </a:pPr>
            <a:endParaRPr sz="2750" dirty="0">
              <a:latin typeface="Verdana"/>
              <a:cs typeface="Verdana"/>
            </a:endParaRPr>
          </a:p>
          <a:p>
            <a:pPr marL="355600" marR="5715" indent="-342900" algn="just">
              <a:lnSpc>
                <a:spcPct val="100000"/>
              </a:lnSpc>
              <a:buClr>
                <a:srgbClr val="D32D50"/>
              </a:buClr>
              <a:buFont typeface="Wingdings"/>
              <a:buChar char=""/>
              <a:tabLst>
                <a:tab pos="355600" algn="l"/>
              </a:tabLst>
            </a:pPr>
            <a:r>
              <a:rPr sz="2000" b="1" spc="-10" dirty="0">
                <a:latin typeface="Verdana"/>
                <a:cs typeface="Verdana"/>
              </a:rPr>
              <a:t>El </a:t>
            </a:r>
            <a:r>
              <a:rPr sz="2000" b="1" spc="-5" dirty="0">
                <a:latin typeface="Verdana"/>
                <a:cs typeface="Verdana"/>
              </a:rPr>
              <a:t>modelo </a:t>
            </a:r>
            <a:r>
              <a:rPr sz="2000" b="1" dirty="0">
                <a:latin typeface="Verdana"/>
                <a:cs typeface="Verdana"/>
              </a:rPr>
              <a:t>abstracto </a:t>
            </a:r>
            <a:r>
              <a:rPr sz="2000" b="1" spc="-5" dirty="0">
                <a:latin typeface="Verdana"/>
                <a:cs typeface="Verdana"/>
              </a:rPr>
              <a:t>está </a:t>
            </a:r>
            <a:r>
              <a:rPr sz="2000" b="1" dirty="0">
                <a:latin typeface="Verdana"/>
                <a:cs typeface="Verdana"/>
              </a:rPr>
              <a:t>formado </a:t>
            </a:r>
            <a:r>
              <a:rPr sz="2000" b="1" spc="-5" dirty="0">
                <a:latin typeface="Verdana"/>
                <a:cs typeface="Verdana"/>
              </a:rPr>
              <a:t>de </a:t>
            </a:r>
            <a:r>
              <a:rPr sz="2000" b="1" spc="-10" dirty="0">
                <a:latin typeface="Verdana"/>
                <a:cs typeface="Verdana"/>
              </a:rPr>
              <a:t>clases. </a:t>
            </a:r>
            <a:r>
              <a:rPr sz="2000" b="1" spc="-5" dirty="0">
                <a:latin typeface="Verdana"/>
                <a:cs typeface="Verdana"/>
              </a:rPr>
              <a:t>Una </a:t>
            </a:r>
            <a:r>
              <a:rPr sz="2000" b="1" spc="-10" dirty="0">
                <a:latin typeface="Verdana"/>
                <a:cs typeface="Verdana"/>
              </a:rPr>
              <a:t>clase </a:t>
            </a:r>
            <a:r>
              <a:rPr sz="2000" b="1" spc="-5" dirty="0">
                <a:latin typeface="Verdana"/>
                <a:cs typeface="Verdana"/>
              </a:rPr>
              <a:t> describe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a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un</a:t>
            </a:r>
            <a:r>
              <a:rPr sz="2000" b="1" dirty="0">
                <a:latin typeface="Verdana"/>
                <a:cs typeface="Verdana"/>
              </a:rPr>
              <a:t> conjunto</a:t>
            </a:r>
            <a:r>
              <a:rPr sz="2000" b="1" spc="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de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objetos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que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comparte</a:t>
            </a:r>
            <a:r>
              <a:rPr sz="2000" b="1" dirty="0">
                <a:latin typeface="Verdana"/>
                <a:cs typeface="Verdana"/>
              </a:rPr>
              <a:t> los </a:t>
            </a:r>
            <a:r>
              <a:rPr sz="2000" b="1" spc="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mismos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atributos,</a:t>
            </a:r>
            <a:r>
              <a:rPr sz="2000" b="1" spc="-1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comportamiento</a:t>
            </a:r>
            <a:r>
              <a:rPr sz="2000" b="1" spc="-2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y</a:t>
            </a:r>
            <a:r>
              <a:rPr sz="2000" b="1" spc="-1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semántica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32D50"/>
              </a:buClr>
              <a:buFont typeface="Wingdings"/>
              <a:buChar char=""/>
            </a:pPr>
            <a:endParaRPr sz="275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D32D50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Verdana"/>
                <a:cs typeface="Verdana"/>
              </a:rPr>
              <a:t>Un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objeto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es</a:t>
            </a:r>
            <a:r>
              <a:rPr sz="2000" b="1" spc="1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una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instancia</a:t>
            </a:r>
            <a:r>
              <a:rPr sz="2000" b="1" spc="4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de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una</a:t>
            </a:r>
            <a:r>
              <a:rPr sz="2000" b="1" spc="20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clase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423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JAVA - POO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object 3"/>
          <p:cNvSpPr txBox="1"/>
          <p:nvPr/>
        </p:nvSpPr>
        <p:spPr>
          <a:xfrm>
            <a:off x="2567939" y="949959"/>
            <a:ext cx="8710295" cy="474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Verdana"/>
                <a:cs typeface="Verdana"/>
              </a:rPr>
              <a:t>Análisis</a:t>
            </a:r>
            <a:r>
              <a:rPr sz="2000" b="1" spc="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y</a:t>
            </a:r>
            <a:r>
              <a:rPr sz="2000" b="1" spc="-1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diseño</a:t>
            </a:r>
            <a:r>
              <a:rPr sz="2000" b="1" spc="4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orientado</a:t>
            </a:r>
            <a:r>
              <a:rPr sz="2000" b="1" dirty="0">
                <a:latin typeface="Verdana"/>
                <a:cs typeface="Verdana"/>
              </a:rPr>
              <a:t> a</a:t>
            </a:r>
            <a:r>
              <a:rPr sz="2000" b="1" spc="-5" dirty="0">
                <a:latin typeface="Verdana"/>
                <a:cs typeface="Verdana"/>
              </a:rPr>
              <a:t> objetos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Verdana"/>
              <a:cs typeface="Verdana"/>
            </a:endParaRPr>
          </a:p>
          <a:p>
            <a:pPr marL="355600" marR="8255" indent="-342900">
              <a:lnSpc>
                <a:spcPct val="100000"/>
              </a:lnSpc>
              <a:buClr>
                <a:srgbClr val="D32D50"/>
              </a:buClr>
              <a:buFont typeface="Wingdings"/>
              <a:buChar char=""/>
              <a:tabLst>
                <a:tab pos="354965" algn="l"/>
                <a:tab pos="355600" algn="l"/>
                <a:tab pos="1018540" algn="l"/>
                <a:tab pos="2075180" algn="l"/>
                <a:tab pos="3994785" algn="l"/>
                <a:tab pos="4538345" algn="l"/>
                <a:tab pos="6006465" algn="l"/>
                <a:tab pos="7912734" algn="l"/>
                <a:tab pos="8438515" algn="l"/>
              </a:tabLst>
            </a:pPr>
            <a:r>
              <a:rPr sz="2000" b="1" dirty="0">
                <a:latin typeface="Verdana"/>
                <a:cs typeface="Verdana"/>
              </a:rPr>
              <a:t>La</a:t>
            </a:r>
            <a:r>
              <a:rPr sz="2000" b="1" spc="-5" dirty="0">
                <a:latin typeface="Verdana"/>
                <a:cs typeface="Verdana"/>
              </a:rPr>
              <a:t>s</a:t>
            </a:r>
            <a:r>
              <a:rPr sz="2000" b="1" dirty="0">
                <a:latin typeface="Verdana"/>
                <a:cs typeface="Verdana"/>
              </a:rPr>
              <a:t>	</a:t>
            </a:r>
            <a:r>
              <a:rPr sz="2000" b="1" spc="-5" dirty="0">
                <a:latin typeface="Verdana"/>
                <a:cs typeface="Verdana"/>
              </a:rPr>
              <a:t>cl</a:t>
            </a:r>
            <a:r>
              <a:rPr sz="2000" b="1" dirty="0">
                <a:latin typeface="Verdana"/>
                <a:cs typeface="Verdana"/>
              </a:rPr>
              <a:t>a</a:t>
            </a:r>
            <a:r>
              <a:rPr sz="2000" b="1" spc="-15" dirty="0">
                <a:latin typeface="Verdana"/>
                <a:cs typeface="Verdana"/>
              </a:rPr>
              <a:t>s</a:t>
            </a:r>
            <a:r>
              <a:rPr sz="2000" b="1" spc="5" dirty="0">
                <a:latin typeface="Verdana"/>
                <a:cs typeface="Verdana"/>
              </a:rPr>
              <a:t>e</a:t>
            </a:r>
            <a:r>
              <a:rPr sz="2000" b="1" spc="-5" dirty="0">
                <a:latin typeface="Verdana"/>
                <a:cs typeface="Verdana"/>
              </a:rPr>
              <a:t>s</a:t>
            </a:r>
            <a:r>
              <a:rPr sz="2000" b="1" dirty="0">
                <a:latin typeface="Verdana"/>
                <a:cs typeface="Verdana"/>
              </a:rPr>
              <a:t>	</a:t>
            </a:r>
            <a:r>
              <a:rPr sz="2000" b="1" spc="20" dirty="0">
                <a:latin typeface="Verdana"/>
                <a:cs typeface="Verdana"/>
              </a:rPr>
              <a:t>r</a:t>
            </a:r>
            <a:r>
              <a:rPr sz="2000" b="1" spc="-15" dirty="0">
                <a:latin typeface="Verdana"/>
                <a:cs typeface="Verdana"/>
              </a:rPr>
              <a:t>e</a:t>
            </a:r>
            <a:r>
              <a:rPr sz="2000" b="1" spc="-5" dirty="0">
                <a:latin typeface="Verdana"/>
                <a:cs typeface="Verdana"/>
              </a:rPr>
              <a:t>p</a:t>
            </a:r>
            <a:r>
              <a:rPr sz="2000" b="1" dirty="0">
                <a:latin typeface="Verdana"/>
                <a:cs typeface="Verdana"/>
              </a:rPr>
              <a:t>r</a:t>
            </a:r>
            <a:r>
              <a:rPr sz="2000" b="1" spc="5" dirty="0">
                <a:latin typeface="Verdana"/>
                <a:cs typeface="Verdana"/>
              </a:rPr>
              <a:t>e</a:t>
            </a:r>
            <a:r>
              <a:rPr sz="2000" b="1" spc="-15" dirty="0">
                <a:latin typeface="Verdana"/>
                <a:cs typeface="Verdana"/>
              </a:rPr>
              <a:t>se</a:t>
            </a:r>
            <a:r>
              <a:rPr sz="2000" b="1" spc="-10" dirty="0">
                <a:latin typeface="Verdana"/>
                <a:cs typeface="Verdana"/>
              </a:rPr>
              <a:t>n</a:t>
            </a:r>
            <a:r>
              <a:rPr sz="2000" b="1" spc="5" dirty="0">
                <a:latin typeface="Verdana"/>
                <a:cs typeface="Verdana"/>
              </a:rPr>
              <a:t>t</a:t>
            </a:r>
            <a:r>
              <a:rPr sz="2000" b="1" dirty="0">
                <a:latin typeface="Verdana"/>
                <a:cs typeface="Verdana"/>
              </a:rPr>
              <a:t>a</a:t>
            </a:r>
            <a:r>
              <a:rPr sz="2000" b="1" spc="-5" dirty="0">
                <a:latin typeface="Verdana"/>
                <a:cs typeface="Verdana"/>
              </a:rPr>
              <a:t>n</a:t>
            </a:r>
            <a:r>
              <a:rPr sz="2000" b="1" dirty="0">
                <a:latin typeface="Verdana"/>
                <a:cs typeface="Verdana"/>
              </a:rPr>
              <a:t>	</a:t>
            </a:r>
            <a:r>
              <a:rPr sz="2000" b="1" spc="-10" dirty="0">
                <a:latin typeface="Verdana"/>
                <a:cs typeface="Verdana"/>
              </a:rPr>
              <a:t>u</a:t>
            </a:r>
            <a:r>
              <a:rPr sz="2000" b="1" spc="-5" dirty="0">
                <a:latin typeface="Verdana"/>
                <a:cs typeface="Verdana"/>
              </a:rPr>
              <a:t>n</a:t>
            </a:r>
            <a:r>
              <a:rPr sz="2000" b="1" dirty="0">
                <a:latin typeface="Verdana"/>
                <a:cs typeface="Verdana"/>
              </a:rPr>
              <a:t>	</a:t>
            </a:r>
            <a:r>
              <a:rPr sz="2000" b="1" spc="-10" dirty="0">
                <a:latin typeface="Verdana"/>
                <a:cs typeface="Verdana"/>
              </a:rPr>
              <a:t>e</a:t>
            </a:r>
            <a:r>
              <a:rPr sz="2000" b="1" spc="-15" dirty="0">
                <a:latin typeface="Verdana"/>
                <a:cs typeface="Verdana"/>
              </a:rPr>
              <a:t>s</a:t>
            </a:r>
            <a:r>
              <a:rPr sz="2000" b="1" spc="-5" dirty="0">
                <a:latin typeface="Verdana"/>
                <a:cs typeface="Verdana"/>
              </a:rPr>
              <a:t>q</a:t>
            </a:r>
            <a:r>
              <a:rPr sz="2000" b="1" spc="10" dirty="0">
                <a:latin typeface="Verdana"/>
                <a:cs typeface="Verdana"/>
              </a:rPr>
              <a:t>u</a:t>
            </a:r>
            <a:r>
              <a:rPr sz="2000" b="1" spc="5" dirty="0">
                <a:latin typeface="Verdana"/>
                <a:cs typeface="Verdana"/>
              </a:rPr>
              <a:t>e</a:t>
            </a:r>
            <a:r>
              <a:rPr sz="2000" b="1" spc="-5" dirty="0">
                <a:latin typeface="Verdana"/>
                <a:cs typeface="Verdana"/>
              </a:rPr>
              <a:t>ma	</a:t>
            </a:r>
            <a:r>
              <a:rPr sz="2000" b="1" spc="-15" dirty="0">
                <a:latin typeface="Verdana"/>
                <a:cs typeface="Verdana"/>
              </a:rPr>
              <a:t>si</a:t>
            </a:r>
            <a:r>
              <a:rPr sz="2000" b="1" spc="-5" dirty="0">
                <a:latin typeface="Verdana"/>
                <a:cs typeface="Verdana"/>
              </a:rPr>
              <a:t>mpl</a:t>
            </a:r>
            <a:r>
              <a:rPr sz="2000" b="1" spc="15" dirty="0">
                <a:latin typeface="Verdana"/>
                <a:cs typeface="Verdana"/>
              </a:rPr>
              <a:t>i</a:t>
            </a:r>
            <a:r>
              <a:rPr sz="2000" b="1" spc="-10" dirty="0">
                <a:latin typeface="Verdana"/>
                <a:cs typeface="Verdana"/>
              </a:rPr>
              <a:t>fi</a:t>
            </a:r>
            <a:r>
              <a:rPr sz="2000" b="1" spc="-5" dirty="0">
                <a:latin typeface="Verdana"/>
                <a:cs typeface="Verdana"/>
              </a:rPr>
              <a:t>cad</a:t>
            </a:r>
            <a:r>
              <a:rPr sz="2000" b="1" dirty="0">
                <a:latin typeface="Verdana"/>
                <a:cs typeface="Verdana"/>
              </a:rPr>
              <a:t>o	</a:t>
            </a:r>
            <a:r>
              <a:rPr sz="2000" b="1" spc="-5" dirty="0">
                <a:latin typeface="Verdana"/>
                <a:cs typeface="Verdana"/>
              </a:rPr>
              <a:t>de	</a:t>
            </a:r>
            <a:r>
              <a:rPr sz="2000" b="1" spc="-10" dirty="0">
                <a:latin typeface="Verdana"/>
                <a:cs typeface="Verdana"/>
              </a:rPr>
              <a:t>la  </a:t>
            </a:r>
            <a:r>
              <a:rPr sz="2000" b="1" spc="-5" dirty="0">
                <a:latin typeface="Verdana"/>
                <a:cs typeface="Verdana"/>
              </a:rPr>
              <a:t>casuística de</a:t>
            </a:r>
            <a:r>
              <a:rPr sz="2000" b="1" spc="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un</a:t>
            </a:r>
            <a:r>
              <a:rPr sz="2000" b="1" spc="1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problema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determinado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32D50"/>
              </a:buClr>
              <a:buFont typeface="Wingdings"/>
              <a:buChar char=""/>
            </a:pPr>
            <a:endParaRPr sz="275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Clr>
                <a:srgbClr val="D32D50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Verdana"/>
                <a:cs typeface="Verdana"/>
              </a:rPr>
              <a:t>Para</a:t>
            </a:r>
            <a:r>
              <a:rPr sz="2000" b="1" spc="16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diseñar</a:t>
            </a:r>
            <a:r>
              <a:rPr sz="2000" b="1" spc="17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un</a:t>
            </a:r>
            <a:r>
              <a:rPr sz="2000" b="1" spc="18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sistema</a:t>
            </a:r>
            <a:r>
              <a:rPr sz="2000" b="1" spc="16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orientado</a:t>
            </a:r>
            <a:r>
              <a:rPr sz="2000" b="1" spc="17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a</a:t>
            </a:r>
            <a:r>
              <a:rPr sz="2000" b="1" spc="17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objetos</a:t>
            </a:r>
            <a:r>
              <a:rPr sz="2000" b="1" spc="160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es</a:t>
            </a:r>
            <a:r>
              <a:rPr sz="2000" b="1" spc="15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necesario </a:t>
            </a:r>
            <a:r>
              <a:rPr sz="2000" b="1" spc="-66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responder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las</a:t>
            </a:r>
            <a:r>
              <a:rPr sz="2000" b="1" spc="10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siguientes</a:t>
            </a:r>
            <a:r>
              <a:rPr sz="2000" b="1" spc="5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preguntas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32D50"/>
              </a:buClr>
              <a:buFont typeface="Wingdings"/>
              <a:buChar char=""/>
            </a:pPr>
            <a:endParaRPr sz="2700" dirty="0">
              <a:latin typeface="Verdana"/>
              <a:cs typeface="Verdana"/>
            </a:endParaRPr>
          </a:p>
          <a:p>
            <a:pPr marL="756920" lvl="1" indent="-287020">
              <a:lnSpc>
                <a:spcPct val="100000"/>
              </a:lnSpc>
              <a:spcBef>
                <a:spcPts val="5"/>
              </a:spcBef>
              <a:buClr>
                <a:srgbClr val="D32D50"/>
              </a:buClr>
              <a:buFont typeface="Wingdings"/>
              <a:buChar char=""/>
              <a:tabLst>
                <a:tab pos="756920" algn="l"/>
              </a:tabLst>
            </a:pPr>
            <a:r>
              <a:rPr sz="1800" b="1" spc="-5" dirty="0">
                <a:latin typeface="Verdana"/>
                <a:cs typeface="Verdana"/>
              </a:rPr>
              <a:t>¿Cuáles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son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los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elementos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tangibles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de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un</a:t>
            </a:r>
            <a:r>
              <a:rPr sz="1800" b="1" spc="3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sistema?</a:t>
            </a:r>
            <a:endParaRPr sz="1800" dirty="0">
              <a:latin typeface="Verdana"/>
              <a:cs typeface="Verdana"/>
            </a:endParaRPr>
          </a:p>
          <a:p>
            <a:pPr marL="756920" lvl="1" indent="-287020">
              <a:lnSpc>
                <a:spcPct val="100000"/>
              </a:lnSpc>
              <a:spcBef>
                <a:spcPts val="439"/>
              </a:spcBef>
              <a:buClr>
                <a:srgbClr val="D32D50"/>
              </a:buClr>
              <a:buFont typeface="Wingdings"/>
              <a:buChar char=""/>
              <a:tabLst>
                <a:tab pos="756920" algn="l"/>
              </a:tabLst>
            </a:pPr>
            <a:r>
              <a:rPr sz="1800" b="1" spc="-5" dirty="0">
                <a:latin typeface="Verdana"/>
                <a:cs typeface="Verdana"/>
              </a:rPr>
              <a:t>¿Cuáles</a:t>
            </a:r>
            <a:r>
              <a:rPr sz="1800" b="1" spc="-5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son sus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atributos?</a:t>
            </a:r>
            <a:endParaRPr sz="1800" dirty="0">
              <a:latin typeface="Verdana"/>
              <a:cs typeface="Verdana"/>
            </a:endParaRPr>
          </a:p>
          <a:p>
            <a:pPr marL="756920" lvl="1" indent="-287020">
              <a:lnSpc>
                <a:spcPct val="100000"/>
              </a:lnSpc>
              <a:spcBef>
                <a:spcPts val="420"/>
              </a:spcBef>
              <a:buClr>
                <a:srgbClr val="D32D50"/>
              </a:buClr>
              <a:buFont typeface="Wingdings"/>
              <a:buChar char=""/>
              <a:tabLst>
                <a:tab pos="756920" algn="l"/>
              </a:tabLst>
            </a:pPr>
            <a:r>
              <a:rPr sz="1800" b="1" spc="-5" dirty="0">
                <a:latin typeface="Verdana"/>
                <a:cs typeface="Verdana"/>
              </a:rPr>
              <a:t>¿Cuáles</a:t>
            </a:r>
            <a:r>
              <a:rPr sz="1800" b="1" spc="-5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son sus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responsabilidades?</a:t>
            </a:r>
            <a:endParaRPr sz="1800" dirty="0">
              <a:latin typeface="Verdana"/>
              <a:cs typeface="Verdana"/>
            </a:endParaRPr>
          </a:p>
          <a:p>
            <a:pPr marL="756920" lvl="1" indent="-287020">
              <a:lnSpc>
                <a:spcPct val="100000"/>
              </a:lnSpc>
              <a:spcBef>
                <a:spcPts val="439"/>
              </a:spcBef>
              <a:buClr>
                <a:srgbClr val="D32D50"/>
              </a:buClr>
              <a:buFont typeface="Wingdings"/>
              <a:buChar char=""/>
              <a:tabLst>
                <a:tab pos="756920" algn="l"/>
              </a:tabLst>
            </a:pPr>
            <a:r>
              <a:rPr sz="1800" b="1" spc="-5" dirty="0">
                <a:latin typeface="Verdana"/>
                <a:cs typeface="Verdana"/>
              </a:rPr>
              <a:t>¿Cómo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se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relacionan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los elementos del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sistema?</a:t>
            </a:r>
            <a:endParaRPr sz="1800" dirty="0">
              <a:latin typeface="Verdana"/>
              <a:cs typeface="Verdana"/>
            </a:endParaRPr>
          </a:p>
          <a:p>
            <a:pPr marL="756920" lvl="1" indent="-287020">
              <a:lnSpc>
                <a:spcPct val="100000"/>
              </a:lnSpc>
              <a:spcBef>
                <a:spcPts val="420"/>
              </a:spcBef>
              <a:buClr>
                <a:srgbClr val="D32D50"/>
              </a:buClr>
              <a:buFont typeface="Wingdings"/>
              <a:buChar char=""/>
              <a:tabLst>
                <a:tab pos="756920" algn="l"/>
              </a:tabLst>
            </a:pPr>
            <a:r>
              <a:rPr sz="1800" b="1" dirty="0">
                <a:latin typeface="Verdana"/>
                <a:cs typeface="Verdana"/>
              </a:rPr>
              <a:t>¿Qué</a:t>
            </a:r>
            <a:r>
              <a:rPr sz="1800" b="1" spc="-5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objeto debe </a:t>
            </a:r>
            <a:r>
              <a:rPr sz="1800" b="1" dirty="0">
                <a:latin typeface="Verdana"/>
                <a:cs typeface="Verdana"/>
              </a:rPr>
              <a:t>“saber”...?</a:t>
            </a:r>
            <a:endParaRPr sz="1800" dirty="0">
              <a:latin typeface="Verdana"/>
              <a:cs typeface="Verdana"/>
            </a:endParaRPr>
          </a:p>
          <a:p>
            <a:pPr marL="756920" lvl="1" indent="-287020">
              <a:lnSpc>
                <a:spcPct val="100000"/>
              </a:lnSpc>
              <a:spcBef>
                <a:spcPts val="439"/>
              </a:spcBef>
              <a:buClr>
                <a:srgbClr val="D32D50"/>
              </a:buClr>
              <a:buFont typeface="Wingdings"/>
              <a:buChar char=""/>
              <a:tabLst>
                <a:tab pos="756920" algn="l"/>
              </a:tabLst>
            </a:pPr>
            <a:r>
              <a:rPr sz="1800" b="1" dirty="0">
                <a:latin typeface="Verdana"/>
                <a:cs typeface="Verdana"/>
              </a:rPr>
              <a:t>¿Qué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objeto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debe</a:t>
            </a:r>
            <a:r>
              <a:rPr sz="1800" b="1" dirty="0">
                <a:latin typeface="Verdana"/>
                <a:cs typeface="Verdana"/>
              </a:rPr>
              <a:t> “hacer”...?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036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bg1"/>
                </a:solidFill>
              </a:rPr>
              <a:t>Conceptos claves en</a:t>
            </a:r>
          </a:p>
          <a:p>
            <a:pPr algn="ctr"/>
            <a:r>
              <a:rPr lang="es-CO" b="1" dirty="0">
                <a:solidFill>
                  <a:schemeClr val="bg1"/>
                </a:solidFill>
              </a:rPr>
              <a:t>Programación Orientada a Objetos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D19EFF59-8299-46EC-B236-125B30148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98" y="2206577"/>
            <a:ext cx="4813300" cy="250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ítulo 4">
            <a:extLst>
              <a:ext uri="{FF2B5EF4-FFF2-40B4-BE49-F238E27FC236}">
                <a16:creationId xmlns:a16="http://schemas.microsoft.com/office/drawing/2014/main" xmlns="" id="{E55F5400-B5C3-4629-BD11-465A5083B849}"/>
              </a:ext>
            </a:extLst>
          </p:cNvPr>
          <p:cNvSpPr txBox="1">
            <a:spLocks/>
          </p:cNvSpPr>
          <p:nvPr/>
        </p:nvSpPr>
        <p:spPr>
          <a:xfrm>
            <a:off x="391554" y="1714134"/>
            <a:ext cx="2790825" cy="492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3200" dirty="0" smtClean="0"/>
              <a:t>Mundo Real</a:t>
            </a:r>
            <a:endParaRPr lang="es-CO" sz="3200" dirty="0"/>
          </a:p>
        </p:txBody>
      </p:sp>
      <p:sp>
        <p:nvSpPr>
          <p:cNvPr id="10" name="Subtítulo 4">
            <a:extLst>
              <a:ext uri="{FF2B5EF4-FFF2-40B4-BE49-F238E27FC236}">
                <a16:creationId xmlns:a16="http://schemas.microsoft.com/office/drawing/2014/main" xmlns="" id="{E55F5400-B5C3-4629-BD11-465A5083B849}"/>
              </a:ext>
            </a:extLst>
          </p:cNvPr>
          <p:cNvSpPr txBox="1">
            <a:spLocks/>
          </p:cNvSpPr>
          <p:nvPr/>
        </p:nvSpPr>
        <p:spPr>
          <a:xfrm>
            <a:off x="5056012" y="886865"/>
            <a:ext cx="5771014" cy="492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3200" b="1" dirty="0" smtClean="0">
                <a:solidFill>
                  <a:srgbClr val="0070C0"/>
                </a:solidFill>
              </a:rPr>
              <a:t>Diagrama de Clases</a:t>
            </a:r>
            <a:endParaRPr lang="es-CO" sz="3200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4995031" y="4397806"/>
            <a:ext cx="1351722" cy="13782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Tony</a:t>
            </a:r>
          </a:p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Gloden</a:t>
            </a:r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20 kg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6561684" y="4384554"/>
            <a:ext cx="1727858" cy="13782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Max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Pastor Alemán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10 kg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8451603" y="4384554"/>
            <a:ext cx="1351722" cy="13782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Tony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Chihuahua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8 kg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10469124" y="4384554"/>
            <a:ext cx="1351722" cy="13782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??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???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????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481644" y="6164733"/>
            <a:ext cx="316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FF0000"/>
                </a:solidFill>
              </a:rPr>
              <a:t>OBJETOS</a:t>
            </a:r>
          </a:p>
          <a:p>
            <a:pPr algn="ctr"/>
            <a:r>
              <a:rPr lang="es-CO" dirty="0" smtClean="0"/>
              <a:t>INSTANCIAS DE LA CLASE </a:t>
            </a:r>
            <a:r>
              <a:rPr lang="es-CO" dirty="0" smtClean="0">
                <a:solidFill>
                  <a:srgbClr val="00B050"/>
                </a:solidFill>
              </a:rPr>
              <a:t>(</a:t>
            </a:r>
            <a:r>
              <a:rPr lang="es-CO" b="1" dirty="0" smtClean="0">
                <a:solidFill>
                  <a:srgbClr val="00B050"/>
                </a:solidFill>
              </a:rPr>
              <a:t>NEW</a:t>
            </a:r>
            <a:r>
              <a:rPr lang="es-CO" dirty="0" smtClean="0">
                <a:solidFill>
                  <a:srgbClr val="00B050"/>
                </a:solidFill>
              </a:rPr>
              <a:t>)</a:t>
            </a:r>
            <a:endParaRPr lang="es-CO" dirty="0"/>
          </a:p>
        </p:txBody>
      </p:sp>
      <p:cxnSp>
        <p:nvCxnSpPr>
          <p:cNvPr id="17" name="Conector recto 16"/>
          <p:cNvCxnSpPr/>
          <p:nvPr/>
        </p:nvCxnSpPr>
        <p:spPr>
          <a:xfrm flipH="1" flipV="1">
            <a:off x="5950226" y="5857461"/>
            <a:ext cx="1475387" cy="30727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>
            <a:off x="9398531" y="5886437"/>
            <a:ext cx="1428496" cy="4083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H="1" flipV="1">
            <a:off x="7328487" y="5783338"/>
            <a:ext cx="503548" cy="30727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8451603" y="5810120"/>
            <a:ext cx="527886" cy="2804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abajo 25"/>
          <p:cNvSpPr/>
          <p:nvPr/>
        </p:nvSpPr>
        <p:spPr>
          <a:xfrm>
            <a:off x="5719209" y="3720030"/>
            <a:ext cx="675861" cy="5698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7" name="Rectángulo 26"/>
          <p:cNvSpPr/>
          <p:nvPr/>
        </p:nvSpPr>
        <p:spPr>
          <a:xfrm>
            <a:off x="5056012" y="3643029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>
                <a:solidFill>
                  <a:srgbClr val="00B050"/>
                </a:solidFill>
              </a:rPr>
              <a:t>(</a:t>
            </a:r>
            <a:r>
              <a:rPr lang="es-CO" b="1" dirty="0">
                <a:solidFill>
                  <a:srgbClr val="00B050"/>
                </a:solidFill>
              </a:rPr>
              <a:t>NEW</a:t>
            </a:r>
            <a:r>
              <a:rPr lang="es-CO" dirty="0">
                <a:solidFill>
                  <a:srgbClr val="00B050"/>
                </a:solidFill>
              </a:rPr>
              <a:t>)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10402" y="4636764"/>
            <a:ext cx="4794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Cuando se crea una </a:t>
            </a:r>
            <a:r>
              <a:rPr lang="es-CO" b="1" dirty="0" smtClean="0">
                <a:solidFill>
                  <a:srgbClr val="FF0000"/>
                </a:solidFill>
              </a:rPr>
              <a:t>clase</a:t>
            </a:r>
            <a:r>
              <a:rPr lang="es-CO" dirty="0" smtClean="0"/>
              <a:t>, es el equivalente a tener una plantilla o un molde para crear </a:t>
            </a:r>
            <a:r>
              <a:rPr lang="es-CO" b="1" dirty="0">
                <a:solidFill>
                  <a:srgbClr val="FF0000"/>
                </a:solidFill>
              </a:rPr>
              <a:t>objetos</a:t>
            </a:r>
            <a:r>
              <a:rPr lang="es-CO" dirty="0" smtClean="0"/>
              <a:t> de su misma clase, con sus mismos </a:t>
            </a:r>
            <a:r>
              <a:rPr lang="es-CO" b="1" dirty="0">
                <a:solidFill>
                  <a:srgbClr val="FF0000"/>
                </a:solidFill>
              </a:rPr>
              <a:t>atributos</a:t>
            </a:r>
            <a:r>
              <a:rPr lang="es-CO" dirty="0" smtClean="0"/>
              <a:t> y </a:t>
            </a:r>
            <a:r>
              <a:rPr lang="es-CO" b="1" dirty="0">
                <a:solidFill>
                  <a:srgbClr val="FF0000"/>
                </a:solidFill>
              </a:rPr>
              <a:t>métodos</a:t>
            </a:r>
            <a:r>
              <a:rPr lang="es-CO" dirty="0" smtClean="0"/>
              <a:t>,  pero con diferentes valores que los hace diferentes e independientes entre sí</a:t>
            </a:r>
            <a:endParaRPr lang="es-CO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311" y="1502965"/>
            <a:ext cx="7324689" cy="2198371"/>
          </a:xfrm>
          <a:prstGeom prst="rect">
            <a:avLst/>
          </a:prstGeom>
        </p:spPr>
      </p:pic>
      <p:sp>
        <p:nvSpPr>
          <p:cNvPr id="30" name="Elipse 29"/>
          <p:cNvSpPr/>
          <p:nvPr/>
        </p:nvSpPr>
        <p:spPr>
          <a:xfrm>
            <a:off x="2756079" y="1714134"/>
            <a:ext cx="426300" cy="49244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FF0000"/>
                </a:solidFill>
              </a:rPr>
              <a:t>1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4465339" y="935548"/>
            <a:ext cx="426300" cy="49244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Elipse 31"/>
          <p:cNvSpPr/>
          <p:nvPr/>
        </p:nvSpPr>
        <p:spPr>
          <a:xfrm>
            <a:off x="11607696" y="1502965"/>
            <a:ext cx="426300" cy="49244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FF0000"/>
                </a:solidFill>
              </a:rPr>
              <a:t>3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11617851" y="2251963"/>
            <a:ext cx="426300" cy="49244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FF0000"/>
                </a:solidFill>
              </a:rPr>
              <a:t>4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11617851" y="3045414"/>
            <a:ext cx="426300" cy="49244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5" name="Elipse 34"/>
          <p:cNvSpPr/>
          <p:nvPr/>
        </p:nvSpPr>
        <p:spPr>
          <a:xfrm>
            <a:off x="6039741" y="6048561"/>
            <a:ext cx="426300" cy="49244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FF0000"/>
                </a:solidFill>
              </a:rPr>
              <a:t>6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5" name="Subtítulo 4">
            <a:extLst>
              <a:ext uri="{FF2B5EF4-FFF2-40B4-BE49-F238E27FC236}">
                <a16:creationId xmlns:a16="http://schemas.microsoft.com/office/drawing/2014/main" xmlns="" id="{E55F5400-B5C3-4629-BD11-465A5083B849}"/>
              </a:ext>
            </a:extLst>
          </p:cNvPr>
          <p:cNvSpPr txBox="1">
            <a:spLocks/>
          </p:cNvSpPr>
          <p:nvPr/>
        </p:nvSpPr>
        <p:spPr>
          <a:xfrm>
            <a:off x="6519428" y="3776383"/>
            <a:ext cx="4307598" cy="492443"/>
          </a:xfrm>
          <a:prstGeom prst="rect">
            <a:avLst/>
          </a:prstGeom>
        </p:spPr>
        <p:txBody>
          <a:bodyPr/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Diagrama de Objetos</a:t>
            </a:r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4099911" y="3935628"/>
            <a:ext cx="185031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CO" dirty="0" err="1" smtClean="0"/>
              <a:t>setAtributo</a:t>
            </a:r>
            <a:r>
              <a:rPr lang="es-CO" dirty="0" smtClean="0"/>
              <a:t>(valor)</a:t>
            </a:r>
            <a:endParaRPr lang="es-CO" dirty="0"/>
          </a:p>
        </p:txBody>
      </p:sp>
      <p:sp>
        <p:nvSpPr>
          <p:cNvPr id="36" name="Flecha abajo 35"/>
          <p:cNvSpPr/>
          <p:nvPr/>
        </p:nvSpPr>
        <p:spPr>
          <a:xfrm rot="10800000">
            <a:off x="11340241" y="4209555"/>
            <a:ext cx="675861" cy="5698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0194724" y="3927722"/>
            <a:ext cx="140134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CO" dirty="0" err="1" smtClean="0"/>
              <a:t>getAtributo</a:t>
            </a:r>
            <a:r>
              <a:rPr lang="es-CO" dirty="0" smtClean="0"/>
              <a:t>()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2699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13" grpId="0" animBg="1"/>
      <p:bldP spid="14" grpId="0" animBg="1"/>
      <p:bldP spid="15" grpId="0" animBg="1"/>
      <p:bldP spid="11" grpId="0"/>
      <p:bldP spid="26" grpId="0" animBg="1"/>
      <p:bldP spid="27" grpId="0"/>
      <p:bldP spid="28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DIAGRAMA O MODELO DE CLASES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8" name="object 3"/>
          <p:cNvSpPr txBox="1"/>
          <p:nvPr/>
        </p:nvSpPr>
        <p:spPr>
          <a:xfrm>
            <a:off x="2616200" y="738945"/>
            <a:ext cx="94697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Diagramas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clases</a:t>
            </a:r>
            <a:r>
              <a:rPr lang="es-CO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, permiten representar de forma gráfica: las clases, atributos, métodos y las dependencias o relaciones existentes entre clases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422876" y="1870935"/>
            <a:ext cx="11539677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buClr>
                <a:srgbClr val="D32D50"/>
              </a:buClr>
              <a:tabLst>
                <a:tab pos="354965" algn="l"/>
                <a:tab pos="355600" algn="l"/>
                <a:tab pos="906144" algn="l"/>
                <a:tab pos="1713864" algn="l"/>
                <a:tab pos="2442845" algn="l"/>
              </a:tabLst>
            </a:pP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15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b="1" spc="-5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b="1" spc="-15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5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O" spc="-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15" dirty="0" smtClean="0">
                <a:latin typeface="Verdana"/>
                <a:cs typeface="Verdana"/>
              </a:rPr>
              <a:t>s</a:t>
            </a:r>
            <a:r>
              <a:rPr lang="es-ES" spc="-5" dirty="0" smtClean="0">
                <a:latin typeface="Verdana"/>
                <a:cs typeface="Verdana"/>
              </a:rPr>
              <a:t>e </a:t>
            </a:r>
            <a:r>
              <a:rPr lang="es-ES" dirty="0" smtClean="0">
                <a:latin typeface="Verdana"/>
                <a:cs typeface="Verdana"/>
              </a:rPr>
              <a:t>r</a:t>
            </a:r>
            <a:r>
              <a:rPr lang="es-ES" spc="-15" dirty="0" smtClean="0">
                <a:latin typeface="Verdana"/>
                <a:cs typeface="Verdana"/>
              </a:rPr>
              <a:t>e</a:t>
            </a:r>
            <a:r>
              <a:rPr lang="es-ES" spc="-5" dirty="0" smtClean="0">
                <a:latin typeface="Verdana"/>
                <a:cs typeface="Verdana"/>
              </a:rPr>
              <a:t>p</a:t>
            </a:r>
            <a:r>
              <a:rPr lang="es-ES" dirty="0" smtClean="0">
                <a:latin typeface="Verdana"/>
                <a:cs typeface="Verdana"/>
              </a:rPr>
              <a:t>r</a:t>
            </a:r>
            <a:r>
              <a:rPr lang="es-ES" spc="5" dirty="0" smtClean="0">
                <a:latin typeface="Verdana"/>
                <a:cs typeface="Verdana"/>
              </a:rPr>
              <a:t>e</a:t>
            </a:r>
            <a:r>
              <a:rPr lang="es-ES" spc="-15" dirty="0" smtClean="0">
                <a:latin typeface="Verdana"/>
                <a:cs typeface="Verdana"/>
              </a:rPr>
              <a:t>se</a:t>
            </a:r>
            <a:r>
              <a:rPr lang="es-ES" spc="-10" dirty="0" smtClean="0">
                <a:latin typeface="Verdana"/>
                <a:cs typeface="Verdana"/>
              </a:rPr>
              <a:t>n</a:t>
            </a:r>
            <a:r>
              <a:rPr lang="es-ES" spc="5" dirty="0" smtClean="0">
                <a:latin typeface="Verdana"/>
                <a:cs typeface="Verdana"/>
              </a:rPr>
              <a:t>t</a:t>
            </a:r>
            <a:r>
              <a:rPr lang="es-ES" dirty="0" smtClean="0">
                <a:latin typeface="Verdana"/>
                <a:cs typeface="Verdana"/>
              </a:rPr>
              <a:t>a </a:t>
            </a:r>
            <a:r>
              <a:rPr lang="es-ES" spc="-5" dirty="0" smtClean="0">
                <a:latin typeface="Verdana"/>
                <a:cs typeface="Verdana"/>
              </a:rPr>
              <a:t>com</a:t>
            </a:r>
            <a:r>
              <a:rPr lang="es-ES" dirty="0" smtClean="0">
                <a:latin typeface="Verdana"/>
                <a:cs typeface="Verdana"/>
              </a:rPr>
              <a:t>o </a:t>
            </a:r>
            <a:r>
              <a:rPr lang="es-ES" spc="-10" dirty="0" smtClean="0">
                <a:latin typeface="Verdana"/>
                <a:cs typeface="Verdana"/>
              </a:rPr>
              <a:t>u</a:t>
            </a:r>
            <a:r>
              <a:rPr lang="es-ES" spc="-5" dirty="0" smtClean="0">
                <a:latin typeface="Verdana"/>
                <a:cs typeface="Verdana"/>
              </a:rPr>
              <a:t>n </a:t>
            </a:r>
            <a:r>
              <a:rPr lang="es-ES" dirty="0" smtClean="0">
                <a:latin typeface="Verdana"/>
                <a:cs typeface="Verdana"/>
              </a:rPr>
              <a:t>r</a:t>
            </a:r>
            <a:r>
              <a:rPr lang="es-ES" spc="-15" dirty="0" smtClean="0">
                <a:latin typeface="Verdana"/>
                <a:cs typeface="Verdana"/>
              </a:rPr>
              <a:t>e</a:t>
            </a:r>
            <a:r>
              <a:rPr lang="es-ES" spc="-5" dirty="0" smtClean="0">
                <a:latin typeface="Verdana"/>
                <a:cs typeface="Verdana"/>
              </a:rPr>
              <a:t>c</a:t>
            </a:r>
            <a:r>
              <a:rPr lang="es-ES" spc="5" dirty="0" smtClean="0">
                <a:latin typeface="Verdana"/>
                <a:cs typeface="Verdana"/>
              </a:rPr>
              <a:t>t</a:t>
            </a:r>
            <a:r>
              <a:rPr lang="es-ES" spc="-20" dirty="0" smtClean="0">
                <a:latin typeface="Verdana"/>
                <a:cs typeface="Verdana"/>
              </a:rPr>
              <a:t>á</a:t>
            </a:r>
            <a:r>
              <a:rPr lang="es-ES" spc="-10" dirty="0" smtClean="0">
                <a:latin typeface="Verdana"/>
                <a:cs typeface="Verdana"/>
              </a:rPr>
              <a:t>n</a:t>
            </a:r>
            <a:r>
              <a:rPr lang="es-ES" spc="-5" dirty="0" smtClean="0">
                <a:latin typeface="Verdana"/>
                <a:cs typeface="Verdana"/>
              </a:rPr>
              <a:t>g</a:t>
            </a:r>
            <a:r>
              <a:rPr lang="es-ES" spc="-10" dirty="0" smtClean="0">
                <a:latin typeface="Verdana"/>
                <a:cs typeface="Verdana"/>
              </a:rPr>
              <a:t>ulo</a:t>
            </a:r>
            <a:r>
              <a:rPr lang="es-ES" spc="-10" dirty="0">
                <a:latin typeface="Verdana"/>
                <a:cs typeface="Verdana"/>
              </a:rPr>
              <a:t>,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dividido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tres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partes: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spcBef>
                <a:spcPts val="100"/>
              </a:spcBef>
              <a:buClr>
                <a:srgbClr val="D32D5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906144" algn="l"/>
                <a:tab pos="1713864" algn="l"/>
                <a:tab pos="2442845" algn="l"/>
              </a:tabLst>
            </a:pPr>
            <a:r>
              <a:rPr lang="es-ES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clase, nemotécnico, mayúscula inicial y el prefijo </a:t>
            </a:r>
            <a:r>
              <a:rPr lang="es-ES" b="1" spc="-5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es-ES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las clases corresponden a entidades del mundo real y del problema particular a tratar y pueden ser tangible o intangibles, en un texto son los sustantivos o el sujeto; es decir de quien se habla o se dice algo. </a:t>
            </a:r>
            <a:r>
              <a:rPr lang="es-ES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Ejm</a:t>
            </a:r>
            <a:r>
              <a:rPr lang="es-ES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: persona, empresa, vuelo, animal…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buClr>
                <a:srgbClr val="D32D5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906144" algn="l"/>
                <a:tab pos="1713864" algn="l"/>
                <a:tab pos="2442845" algn="l"/>
              </a:tabLst>
            </a:pPr>
            <a:r>
              <a:rPr lang="es-ES" spc="5" dirty="0" smtClean="0">
                <a:latin typeface="Arial" panose="020B0604020202020204" pitchFamily="34" charset="0"/>
                <a:cs typeface="Arial" panose="020B0604020202020204" pitchFamily="34" charset="0"/>
              </a:rPr>
              <a:t>sus </a:t>
            </a:r>
            <a:r>
              <a:rPr lang="es-ES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atributos y 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buClr>
                <a:srgbClr val="D32D5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906144" algn="l"/>
                <a:tab pos="1713864" algn="l"/>
                <a:tab pos="2442845" algn="l"/>
              </a:tabLst>
            </a:pPr>
            <a:r>
              <a:rPr lang="es-ES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318526" y="5139973"/>
            <a:ext cx="8065131" cy="756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lang="es-ES" sz="27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225" algn="l"/>
                <a:tab pos="2285365" algn="l"/>
                <a:tab pos="3252470" algn="l"/>
                <a:tab pos="3811270" algn="l"/>
              </a:tabLst>
            </a:pPr>
            <a:endParaRPr sz="2000" dirty="0">
              <a:latin typeface="Verdana"/>
              <a:cs typeface="Verdana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3318526" y="5166421"/>
            <a:ext cx="9029582" cy="15619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>
              <a:lnSpc>
                <a:spcPct val="100000"/>
              </a:lnSpc>
              <a:buClr>
                <a:srgbClr val="D32D50"/>
              </a:buClr>
              <a:tabLst>
                <a:tab pos="355600" algn="l"/>
              </a:tabLst>
            </a:pPr>
            <a:r>
              <a:rPr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una clase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especifican indicando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tipo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 acceso (+, -,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#),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el nombre, la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lista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 parámetros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s-CO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de dato</a:t>
            </a:r>
            <a:r>
              <a:rPr sz="20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devuelve</a:t>
            </a:r>
            <a:r>
              <a:rPr lang="es-CO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o retorna</a:t>
            </a:r>
            <a:endParaRPr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8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Acceso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público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Clr>
                <a:srgbClr val="D32D50"/>
              </a:buClr>
              <a:buFont typeface="Arial" panose="020B0604020202020204" pitchFamily="34" charset="0"/>
              <a:buChar char="•"/>
              <a:tabLst>
                <a:tab pos="756920" algn="l"/>
                <a:tab pos="1020444" algn="l"/>
              </a:tabLst>
            </a:pPr>
            <a:r>
              <a:rPr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CO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8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Acceso</a:t>
            </a:r>
            <a:r>
              <a:rPr sz="18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privado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lr>
                <a:srgbClr val="D32D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1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Acceso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protegido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00530" y="1473534"/>
            <a:ext cx="1020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Algunas herramientas que permiten dicho modelado son: </a:t>
            </a:r>
            <a:r>
              <a:rPr lang="es-CO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StartUML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, Argot, visión,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Rational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Rosse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99446" y="3695533"/>
            <a:ext cx="11786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CO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 </a:t>
            </a:r>
            <a:r>
              <a:rPr lang="es-CO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corresponden a los adjetivos, lo que se diga del sustantivo, y son características o cualidades, todo lo que se diga de cada entidad; por ejemplo:  nombre, color, estatura, peso, Etc…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299446" y="4417421"/>
            <a:ext cx="11271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CO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corresponden a cualquier acción (verbo), que se ejecuten sobre la entidad o clase, normalmente actúan sobre los atributos; por ejemplo:  Inscribir, matricular, cancelar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58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677751" y="167426"/>
            <a:ext cx="27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PACKAGE - PAQUETES</a:t>
            </a:r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10" y="5448300"/>
            <a:ext cx="3886200" cy="14097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0" y="1551252"/>
            <a:ext cx="119932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PAQUETES</a:t>
            </a:r>
            <a:r>
              <a:rPr lang="es-ES" dirty="0"/>
              <a:t>: Las clases en Java se organizan (o pueden organizarse) en paquetes, de forma que cada paquete contenga un conjunto de clases. También puede haber </a:t>
            </a:r>
            <a:r>
              <a:rPr lang="es-ES" dirty="0" err="1"/>
              <a:t>subpaquetes</a:t>
            </a:r>
            <a:r>
              <a:rPr lang="es-ES" dirty="0"/>
              <a:t> especializados dentro de un paquete o </a:t>
            </a:r>
            <a:r>
              <a:rPr lang="es-ES" dirty="0" err="1"/>
              <a:t>subpaquete</a:t>
            </a:r>
            <a:r>
              <a:rPr lang="es-ES" dirty="0"/>
              <a:t>, formando así una jerarquía de paquetes, que después se plasma en el disco duro en una estructura de directorios y subdirectorios igual a la de paquetes y </a:t>
            </a:r>
            <a:r>
              <a:rPr lang="es-ES" dirty="0" err="1"/>
              <a:t>subpaquetes</a:t>
            </a:r>
            <a:r>
              <a:rPr lang="es-ES" dirty="0"/>
              <a:t> (cada clase irá en el directorio/subdirectorio correspondiente a su paquete/</a:t>
            </a:r>
            <a:r>
              <a:rPr lang="es-ES" dirty="0" err="1"/>
              <a:t>subpaquete</a:t>
            </a:r>
            <a:r>
              <a:rPr lang="es-ES" dirty="0"/>
              <a:t>). </a:t>
            </a:r>
          </a:p>
          <a:p>
            <a:pPr algn="just"/>
            <a:r>
              <a:rPr lang="es-ES" dirty="0"/>
              <a:t>Cuando queremos indicar que una clase pertenece a un determinado paquete o </a:t>
            </a:r>
            <a:r>
              <a:rPr lang="es-ES" dirty="0" err="1"/>
              <a:t>subpaquete</a:t>
            </a:r>
            <a:r>
              <a:rPr lang="es-ES" dirty="0"/>
              <a:t>, se coloca al principio del fichero la palabra reservada </a:t>
            </a:r>
            <a:r>
              <a:rPr lang="es-ES" b="1" dirty="0" err="1"/>
              <a:t>package</a:t>
            </a:r>
            <a:r>
              <a:rPr lang="es-ES" b="1" dirty="0"/>
              <a:t> </a:t>
            </a:r>
            <a:r>
              <a:rPr lang="es-ES" dirty="0"/>
              <a:t>seguida por los paquetes/</a:t>
            </a:r>
            <a:r>
              <a:rPr lang="es-ES" dirty="0" err="1"/>
              <a:t>subpaquetes</a:t>
            </a:r>
            <a:r>
              <a:rPr lang="es-ES" dirty="0"/>
              <a:t>, separados por '.' : </a:t>
            </a:r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CO" b="1" dirty="0" err="1"/>
              <a:t>package</a:t>
            </a:r>
            <a:r>
              <a:rPr lang="es-CO" b="1" dirty="0"/>
              <a:t> paq1.subpaq1; </a:t>
            </a:r>
            <a:endParaRPr lang="es-CO" dirty="0"/>
          </a:p>
          <a:p>
            <a:pPr algn="just"/>
            <a:r>
              <a:rPr lang="es-CO" dirty="0"/>
              <a:t>... </a:t>
            </a:r>
          </a:p>
          <a:p>
            <a:pPr algn="just"/>
            <a:r>
              <a:rPr lang="es-CO" dirty="0" err="1"/>
              <a:t>class</a:t>
            </a:r>
            <a:r>
              <a:rPr lang="es-CO" dirty="0"/>
              <a:t> </a:t>
            </a:r>
            <a:r>
              <a:rPr lang="es-CO" dirty="0" err="1"/>
              <a:t>MiClase</a:t>
            </a:r>
            <a:r>
              <a:rPr lang="es-CO" dirty="0"/>
              <a:t> { </a:t>
            </a:r>
          </a:p>
          <a:p>
            <a:pPr algn="just"/>
            <a:r>
              <a:rPr lang="es-CO" dirty="0"/>
              <a:t>... </a:t>
            </a:r>
          </a:p>
          <a:p>
            <a:pPr algn="just"/>
            <a:r>
              <a:rPr lang="es-ES" dirty="0"/>
              <a:t>Si queremos desde otra clase utilizar una clase de un paquete o </a:t>
            </a:r>
            <a:r>
              <a:rPr lang="es-ES" dirty="0" err="1"/>
              <a:t>subpaquete</a:t>
            </a:r>
            <a:r>
              <a:rPr lang="es-ES" dirty="0"/>
              <a:t> determinado (diferente al de la clase en la que estamos), incluimos una sentencia </a:t>
            </a:r>
            <a:r>
              <a:rPr lang="es-ES" b="1" dirty="0" err="1"/>
              <a:t>import</a:t>
            </a:r>
            <a:r>
              <a:rPr lang="es-ES" b="1" dirty="0"/>
              <a:t> </a:t>
            </a:r>
            <a:r>
              <a:rPr lang="es-ES" dirty="0"/>
              <a:t>antes de la clase (y después de la línea </a:t>
            </a:r>
            <a:r>
              <a:rPr lang="es-ES" dirty="0" err="1"/>
              <a:t>package</a:t>
            </a:r>
            <a:r>
              <a:rPr lang="es-ES" dirty="0"/>
              <a:t> que pueda tener la clase, si la tiene), indicando qué paquete o </a:t>
            </a:r>
            <a:r>
              <a:rPr lang="es-ES" dirty="0" err="1"/>
              <a:t>subpaquete</a:t>
            </a:r>
            <a:r>
              <a:rPr lang="es-ES" dirty="0"/>
              <a:t> queremos importar: </a:t>
            </a:r>
          </a:p>
          <a:p>
            <a:pPr algn="just"/>
            <a:r>
              <a:rPr lang="es-CO" b="1" dirty="0" err="1"/>
              <a:t>import</a:t>
            </a:r>
            <a:r>
              <a:rPr lang="es-CO" b="1" dirty="0"/>
              <a:t> paq1.subpaq1.*; </a:t>
            </a:r>
            <a:endParaRPr lang="es-CO" dirty="0"/>
          </a:p>
          <a:p>
            <a:pPr algn="just"/>
            <a:r>
              <a:rPr lang="es-CO" b="1" dirty="0" err="1"/>
              <a:t>import</a:t>
            </a:r>
            <a:r>
              <a:rPr lang="es-CO" b="1" dirty="0"/>
              <a:t> paq1.subpaq1.MiClase; </a:t>
            </a:r>
            <a:r>
              <a:rPr lang="es-CO" dirty="0"/>
              <a:t>	</a:t>
            </a:r>
          </a:p>
          <a:p>
            <a:pPr algn="just"/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2611695" y="904921"/>
            <a:ext cx="317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O" b="1" dirty="0" err="1">
                <a:solidFill>
                  <a:srgbClr val="FF0000"/>
                </a:solidFill>
              </a:rPr>
              <a:t>import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/>
              <a:t>paq1.subpaq1.*; </a:t>
            </a:r>
            <a:endParaRPr lang="es-CO" dirty="0"/>
          </a:p>
          <a:p>
            <a:pPr algn="just"/>
            <a:r>
              <a:rPr lang="es-CO" b="1" dirty="0" err="1">
                <a:solidFill>
                  <a:srgbClr val="FF0000"/>
                </a:solidFill>
              </a:rPr>
              <a:t>import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/>
              <a:t>paq1.subpaq1.MiClase;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24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677751" y="167426"/>
            <a:ext cx="27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PACKAGE - PAQUETES</a:t>
            </a:r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0" y="1435342"/>
            <a:ext cx="119932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primera opción (*) se utiliza para importar todas las clases del paquete (se utiliza cuando queremos utilizar muchas clases del paquete, para no ir importando una a una). La segunda opción se utiliza para importar una clase en concreto. </a:t>
            </a:r>
          </a:p>
          <a:p>
            <a:r>
              <a:rPr lang="es-ES" dirty="0"/>
              <a:t>Es recomendable indicar siempre las clases concretas que se están importando y no utilizar el *. 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De esta forma quedará más claro cuales son las clases que se utilizan realmente en nuestro código. Hay diferentes paquetes que contienen clases con el mismo nombre, y si se importasen usando * podríamos tener un problema de ambigüedad. </a:t>
            </a:r>
            <a:endParaRPr lang="es-ES" dirty="0" smtClean="0"/>
          </a:p>
          <a:p>
            <a:endParaRPr lang="es-ES" dirty="0"/>
          </a:p>
          <a:p>
            <a:pPr algn="just"/>
            <a:r>
              <a:rPr lang="es-ES" dirty="0"/>
              <a:t>Al importar, ya podemos utilizar el nombre de la clase importada directamente en la clase que estamos construyendo. Si no colocásemos el </a:t>
            </a:r>
            <a:r>
              <a:rPr lang="es-ES" dirty="0" err="1"/>
              <a:t>import</a:t>
            </a:r>
            <a:r>
              <a:rPr lang="es-ES" dirty="0"/>
              <a:t> podríamos utilizar la clase igual, pero al referenciar su nombre tendríamos que ponerlo completo, con paquetes y </a:t>
            </a:r>
            <a:r>
              <a:rPr lang="es-ES" dirty="0" err="1"/>
              <a:t>subpaquetes</a:t>
            </a:r>
            <a:r>
              <a:rPr lang="es-ES" dirty="0"/>
              <a:t>: </a:t>
            </a:r>
          </a:p>
          <a:p>
            <a:r>
              <a:rPr lang="es-ES" dirty="0" err="1"/>
              <a:t>MiClase</a:t>
            </a:r>
            <a:r>
              <a:rPr lang="es-ES" dirty="0"/>
              <a:t> mc</a:t>
            </a:r>
            <a:r>
              <a:rPr lang="es-ES" dirty="0" smtClean="0"/>
              <a:t>;                            </a:t>
            </a:r>
            <a:r>
              <a:rPr lang="es-ES" dirty="0"/>
              <a:t>// Si hemos hecho el '</a:t>
            </a:r>
            <a:r>
              <a:rPr lang="es-ES" dirty="0" err="1"/>
              <a:t>import</a:t>
            </a:r>
            <a:r>
              <a:rPr lang="es-ES" dirty="0"/>
              <a:t>' antes </a:t>
            </a:r>
          </a:p>
          <a:p>
            <a:r>
              <a:rPr lang="es-ES" dirty="0"/>
              <a:t>paq1.subpaq1.MiClase mc; // Si NO hemos hecho el '</a:t>
            </a:r>
            <a:r>
              <a:rPr lang="es-ES" dirty="0" err="1"/>
              <a:t>import</a:t>
            </a:r>
            <a:r>
              <a:rPr lang="es-ES" dirty="0"/>
              <a:t>' antes 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Existe un paquete en la API de Java, llamado </a:t>
            </a:r>
            <a:r>
              <a:rPr lang="es-ES" b="1" dirty="0" err="1"/>
              <a:t>java.lang</a:t>
            </a:r>
            <a:r>
              <a:rPr lang="es-ES" dirty="0"/>
              <a:t>, que no es necesario importar. </a:t>
            </a:r>
          </a:p>
          <a:p>
            <a:r>
              <a:rPr lang="es-ES" dirty="0"/>
              <a:t>Todas las clases que contiene dicho paquete son directamente utilizables. Para el resto de paquetes (bien sean de la API o nuestros propios), será necesario importarlos cuando estemos creando una clase fuera de dichos paquetes. 	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738759" y="837127"/>
            <a:ext cx="572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err="1">
                <a:solidFill>
                  <a:srgbClr val="FF0000"/>
                </a:solidFill>
              </a:rPr>
              <a:t>import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/>
              <a:t>paq1.subpaq1.*; </a:t>
            </a:r>
            <a:endParaRPr lang="es-CO" dirty="0"/>
          </a:p>
          <a:p>
            <a:pPr algn="just"/>
            <a:r>
              <a:rPr lang="es-CO" b="1" dirty="0" err="1">
                <a:solidFill>
                  <a:srgbClr val="FF0000"/>
                </a:solidFill>
              </a:rPr>
              <a:t>import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/>
              <a:t>paq1.subpaq1.MiClase; 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3669968" y="5934670"/>
            <a:ext cx="8419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Importante</a:t>
            </a:r>
            <a:r>
              <a:rPr lang="es-CO" b="1" dirty="0"/>
              <a:t> </a:t>
            </a:r>
            <a:r>
              <a:rPr lang="es-CO" b="1" dirty="0" smtClean="0"/>
              <a:t>: </a:t>
            </a:r>
            <a:r>
              <a:rPr lang="es-ES" dirty="0" smtClean="0"/>
              <a:t>Nunca </a:t>
            </a:r>
            <a:r>
              <a:rPr lang="es-ES" dirty="0"/>
              <a:t>se debe crear una clase sin asignarle nombre de paquete. En este caso la clase se encontraría en el paquete sin nombre, y no podría ser referenciada por las clases del resto de paquetes de la aplicación. 	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9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MODELADO UML VS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CODIGO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571" y="601485"/>
            <a:ext cx="8075539" cy="62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5999</TotalTime>
  <Words>1481</Words>
  <Application>Microsoft Office PowerPoint</Application>
  <PresentationFormat>Panorámica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Calabri</vt:lpstr>
      <vt:lpstr>Calibri</vt:lpstr>
      <vt:lpstr>Calibri Light</vt:lpstr>
      <vt:lpstr>Verdana</vt:lpstr>
      <vt:lpstr>Volkswagen-Medium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318</cp:revision>
  <dcterms:created xsi:type="dcterms:W3CDTF">2021-04-09T13:53:49Z</dcterms:created>
  <dcterms:modified xsi:type="dcterms:W3CDTF">2022-06-29T02:22:54Z</dcterms:modified>
</cp:coreProperties>
</file>