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63" r:id="rId3"/>
    <p:sldId id="344" r:id="rId4"/>
    <p:sldId id="362" r:id="rId5"/>
    <p:sldId id="361" r:id="rId6"/>
    <p:sldId id="351" r:id="rId7"/>
    <p:sldId id="353" r:id="rId8"/>
    <p:sldId id="352" r:id="rId9"/>
    <p:sldId id="355" r:id="rId10"/>
    <p:sldId id="354" r:id="rId11"/>
    <p:sldId id="357" r:id="rId12"/>
    <p:sldId id="356" r:id="rId13"/>
    <p:sldId id="358" r:id="rId14"/>
    <p:sldId id="359" r:id="rId15"/>
    <p:sldId id="339" r:id="rId16"/>
    <p:sldId id="36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APLICANDO ASOCIACIÓN DE COMPOSICIÓN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80" y="716018"/>
            <a:ext cx="8358388" cy="614198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3183" y="2717442"/>
            <a:ext cx="2021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Al instanciar una nueva veterinaria, se debe incluir un Doctor veterinario obligadamente </a:t>
            </a:r>
            <a:r>
              <a:rPr lang="es-CO" b="1" dirty="0" smtClean="0">
                <a:solidFill>
                  <a:srgbClr val="FF0000"/>
                </a:solidFill>
              </a:rPr>
              <a:t>COMPOSICIÓN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40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APLICANDO ASOCIACIÓN DE AGREGACIÓN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1972" y="2125014"/>
            <a:ext cx="3131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Al instanciar una nueva mascota, se puede o NO incluir una veterinaria es decir es opcional  </a:t>
            </a:r>
            <a:r>
              <a:rPr lang="es-CO" b="1" dirty="0" smtClean="0">
                <a:solidFill>
                  <a:srgbClr val="FF0000"/>
                </a:solidFill>
              </a:rPr>
              <a:t>AGREGACIÓN</a:t>
            </a:r>
          </a:p>
          <a:p>
            <a:r>
              <a:rPr lang="es-CO" b="1" dirty="0" smtClean="0">
                <a:solidFill>
                  <a:srgbClr val="0070C0"/>
                </a:solidFill>
              </a:rPr>
              <a:t>Posteriormente cuando se requiera, se le asociara con </a:t>
            </a:r>
            <a:r>
              <a:rPr lang="es-CO" b="1" dirty="0" err="1" smtClean="0">
                <a:solidFill>
                  <a:srgbClr val="0070C0"/>
                </a:solidFill>
              </a:rPr>
              <a:t>setVeterinary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35" y="860979"/>
            <a:ext cx="8035612" cy="59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6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INSTANCIANDO Y COMPROBANDO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8" y="1630049"/>
            <a:ext cx="11317274" cy="424271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30321" y="1120462"/>
            <a:ext cx="60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En la clase principal que contiene el archivo ejecutable </a:t>
            </a:r>
            <a:r>
              <a:rPr lang="es-CO" dirty="0" err="1" smtClean="0"/>
              <a:t>main</a:t>
            </a:r>
            <a:r>
              <a:rPr lang="es-CO" dirty="0" smtClean="0"/>
              <a:t> ().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1675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INSTANCIANDO Y COMPROBANDO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30321" y="1120462"/>
            <a:ext cx="60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En la clase principal que contiene el archivo ejecutable </a:t>
            </a:r>
            <a:r>
              <a:rPr lang="es-CO" dirty="0" err="1" smtClean="0"/>
              <a:t>main</a:t>
            </a:r>
            <a:r>
              <a:rPr lang="es-CO" dirty="0" smtClean="0"/>
              <a:t> ().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" y="2052023"/>
            <a:ext cx="11842755" cy="30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33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INSTANCIANDO Y COMPROBANDO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4" y="1707858"/>
            <a:ext cx="10010775" cy="2257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65" y="4214436"/>
            <a:ext cx="6848841" cy="24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1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DE APLICACIÓN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05318" y="2292439"/>
            <a:ext cx="7663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Crear el proyecto de MASCOTAS completo y aplicar los conceptos de asociación: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GENERALIZACIÓN O 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AGREGACIÓN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4001" y="2221953"/>
            <a:ext cx="6222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/>
              <a:t>Realiza un programa que muestre un menú para seleccionar entre </a:t>
            </a:r>
            <a:r>
              <a:rPr lang="es-ES" dirty="0" smtClean="0"/>
              <a:t>4 </a:t>
            </a:r>
            <a:r>
              <a:rPr lang="es-ES" dirty="0"/>
              <a:t>fi-guras geométricas, triangulo, </a:t>
            </a:r>
            <a:r>
              <a:rPr lang="es-ES" dirty="0" smtClean="0"/>
              <a:t>cuadrado, rectángulo </a:t>
            </a:r>
            <a:r>
              <a:rPr lang="es-ES" dirty="0"/>
              <a:t>y círculo. Debemos </a:t>
            </a:r>
            <a:r>
              <a:rPr lang="es-ES" dirty="0" err="1"/>
              <a:t>implemen-tar</a:t>
            </a:r>
            <a:r>
              <a:rPr lang="es-ES" dirty="0"/>
              <a:t> </a:t>
            </a:r>
            <a:r>
              <a:rPr lang="es-ES" dirty="0" smtClean="0"/>
              <a:t>el diagrama de clases correspondiente al problema </a:t>
            </a:r>
            <a:r>
              <a:rPr lang="es-ES" dirty="0"/>
              <a:t>de manera que contenga sus dimensiones y a través de dos métodos calcular </a:t>
            </a:r>
            <a:r>
              <a:rPr lang="es-ES" dirty="0" smtClean="0"/>
              <a:t>los métodos </a:t>
            </a:r>
            <a:r>
              <a:rPr lang="es-ES" dirty="0" err="1" smtClean="0"/>
              <a:t>comúnes</a:t>
            </a:r>
            <a:r>
              <a:rPr lang="es-ES" dirty="0" smtClean="0"/>
              <a:t> a las respectivas figuras (área </a:t>
            </a:r>
            <a:r>
              <a:rPr lang="es-ES" dirty="0"/>
              <a:t>y </a:t>
            </a:r>
            <a:r>
              <a:rPr lang="es-ES" dirty="0" smtClean="0"/>
              <a:t>perímetro). 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Cuando </a:t>
            </a:r>
            <a:r>
              <a:rPr lang="es-ES" dirty="0"/>
              <a:t>seleccionemos una de </a:t>
            </a:r>
            <a:r>
              <a:rPr lang="es-ES" dirty="0" smtClean="0"/>
              <a:t>las opciones de estas </a:t>
            </a:r>
            <a:r>
              <a:rPr lang="es-ES" dirty="0"/>
              <a:t>figuras en el menú nos pedirá sus atributos por teclado y deberá mostrar su área y perímetro. El programa no se deberá acabar hasta que se elija la opción salir.</a:t>
            </a:r>
            <a:endParaRPr lang="es-CO" dirty="0"/>
          </a:p>
        </p:txBody>
      </p:sp>
      <p:pic>
        <p:nvPicPr>
          <p:cNvPr id="37" name="Imagen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49" y="2221953"/>
            <a:ext cx="156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ANÁLISIS Y DISEÑO DEL </a:t>
            </a:r>
            <a:r>
              <a:rPr lang="es-CO" b="1" dirty="0" smtClean="0">
                <a:solidFill>
                  <a:schemeClr val="bg1"/>
                </a:solidFill>
              </a:rPr>
              <a:t>PROBLEMA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Detectar Entidades(Clases), Atributos, Métodos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1" y="789561"/>
            <a:ext cx="10395139" cy="60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6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DIAGRAMA DE CLASES - STARTUML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30" y="1535112"/>
            <a:ext cx="9346945" cy="5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5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ANÁLISIS Y DISEÑO DEL PROBLEMA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xmlns="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391554" y="1582841"/>
            <a:ext cx="2790825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 smtClean="0"/>
              <a:t>Mundo Real</a:t>
            </a:r>
            <a:endParaRPr lang="es-CO" sz="3200" dirty="0"/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xmlns="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4540106" y="1625365"/>
            <a:ext cx="1925935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 smtClean="0"/>
              <a:t>Diagrama </a:t>
            </a:r>
          </a:p>
          <a:p>
            <a:pPr marL="0" indent="0">
              <a:buNone/>
            </a:pPr>
            <a:r>
              <a:rPr lang="es-MX" sz="3200" dirty="0" smtClean="0"/>
              <a:t>De Clases</a:t>
            </a:r>
            <a:endParaRPr lang="es-CO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56012" y="4384554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Dog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Tony</a:t>
            </a:r>
          </a:p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Gloden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20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561684" y="4384554"/>
            <a:ext cx="1727858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Cat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michin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bengala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10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451603" y="4384554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xxxxxx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Tony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Chihuahua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8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0238704" y="4384554"/>
            <a:ext cx="158214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(Perico)</a:t>
            </a:r>
          </a:p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lucas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ecuatoriano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500 gr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1644" y="6164733"/>
            <a:ext cx="316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OBJETOS</a:t>
            </a:r>
          </a:p>
          <a:p>
            <a:pPr algn="ctr"/>
            <a:r>
              <a:rPr lang="es-CO" dirty="0" smtClean="0"/>
              <a:t>INSTANCIAS DE LA CLASE </a:t>
            </a:r>
            <a:r>
              <a:rPr lang="es-CO" dirty="0" smtClean="0">
                <a:solidFill>
                  <a:srgbClr val="00B050"/>
                </a:solidFill>
              </a:rPr>
              <a:t>(</a:t>
            </a:r>
            <a:r>
              <a:rPr lang="es-CO" b="1" dirty="0" smtClean="0">
                <a:solidFill>
                  <a:srgbClr val="00B050"/>
                </a:solidFill>
              </a:rPr>
              <a:t>NEW</a:t>
            </a:r>
            <a:r>
              <a:rPr lang="es-CO" dirty="0" smtClean="0">
                <a:solidFill>
                  <a:srgbClr val="00B050"/>
                </a:solidFill>
              </a:rPr>
              <a:t>)</a:t>
            </a:r>
            <a:endParaRPr lang="es-CO" dirty="0"/>
          </a:p>
        </p:txBody>
      </p:sp>
      <p:cxnSp>
        <p:nvCxnSpPr>
          <p:cNvPr id="17" name="Conector recto 16"/>
          <p:cNvCxnSpPr/>
          <p:nvPr/>
        </p:nvCxnSpPr>
        <p:spPr>
          <a:xfrm flipH="1" flipV="1">
            <a:off x="5950226" y="5857461"/>
            <a:ext cx="1475387" cy="3072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9398531" y="5886437"/>
            <a:ext cx="1428496" cy="4083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 flipV="1">
            <a:off x="7328487" y="5783338"/>
            <a:ext cx="503548" cy="3072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451603" y="5810120"/>
            <a:ext cx="527886" cy="2804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abajo 25"/>
          <p:cNvSpPr/>
          <p:nvPr/>
        </p:nvSpPr>
        <p:spPr>
          <a:xfrm>
            <a:off x="5719209" y="3720030"/>
            <a:ext cx="675861" cy="5698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5056012" y="364302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rgbClr val="00B050"/>
                </a:solidFill>
              </a:rPr>
              <a:t>(</a:t>
            </a:r>
            <a:r>
              <a:rPr lang="es-CO" b="1" dirty="0">
                <a:solidFill>
                  <a:srgbClr val="00B050"/>
                </a:solidFill>
              </a:rPr>
              <a:t>NEW</a:t>
            </a:r>
            <a:r>
              <a:rPr lang="es-CO" dirty="0">
                <a:solidFill>
                  <a:srgbClr val="00B050"/>
                </a:solidFill>
              </a:rPr>
              <a:t>)</a:t>
            </a:r>
            <a:endParaRPr lang="es-CO" dirty="0"/>
          </a:p>
        </p:txBody>
      </p:sp>
      <p:sp>
        <p:nvSpPr>
          <p:cNvPr id="30" name="Elipse 29"/>
          <p:cNvSpPr/>
          <p:nvPr/>
        </p:nvSpPr>
        <p:spPr>
          <a:xfrm>
            <a:off x="2615464" y="1553491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6039741" y="6048561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15464" y="767169"/>
            <a:ext cx="890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Una mascota puede </a:t>
            </a:r>
            <a:r>
              <a:rPr lang="es-CO" dirty="0" smtClean="0"/>
              <a:t>ser </a:t>
            </a:r>
            <a:r>
              <a:rPr lang="es-CO" dirty="0" smtClean="0"/>
              <a:t>afiliada a una Veterinaria</a:t>
            </a:r>
          </a:p>
          <a:p>
            <a:r>
              <a:rPr lang="es-CO" dirty="0" smtClean="0"/>
              <a:t>La veterinaria obligadamente debe tener un Doctor veterinario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231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3" grpId="0" animBg="1"/>
      <p:bldP spid="14" grpId="0" animBg="1"/>
      <p:bldP spid="15" grpId="0" animBg="1"/>
      <p:bldP spid="11" grpId="0"/>
      <p:bldP spid="26" grpId="0" animBg="1"/>
      <p:bldP spid="27" grpId="0"/>
      <p:bldP spid="30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VERIFICAR EL DIAGRAMA DE CLASES CONTRA EL DIAGRAMA DE OBJETOS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83094" y="891744"/>
            <a:ext cx="89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Instanciar el diagrama para un gato y un perro, verificando que se encuentre toda la información requerida</a:t>
            </a:r>
            <a:endParaRPr lang="es-CO" sz="20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354862" y="1787451"/>
            <a:ext cx="5390801" cy="3712202"/>
            <a:chOff x="354862" y="1787450"/>
            <a:chExt cx="5700250" cy="3795821"/>
          </a:xfrm>
        </p:grpSpPr>
        <p:sp>
          <p:nvSpPr>
            <p:cNvPr id="5" name="Rectángulo redondeado 4"/>
            <p:cNvSpPr/>
            <p:nvPr/>
          </p:nvSpPr>
          <p:spPr>
            <a:xfrm>
              <a:off x="354862" y="1787450"/>
              <a:ext cx="2228232" cy="18791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</a:t>
              </a:r>
              <a:r>
                <a:rPr lang="es-CO" dirty="0" err="1" smtClean="0">
                  <a:solidFill>
                    <a:schemeClr val="tx1"/>
                  </a:solidFill>
                </a:rPr>
                <a:t>Pet</a:t>
              </a:r>
              <a:r>
                <a:rPr lang="es-CO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cat1</a:t>
              </a:r>
            </a:p>
            <a:p>
              <a:pPr algn="ctr"/>
              <a:r>
                <a:rPr lang="es-CO" dirty="0" err="1" smtClean="0">
                  <a:solidFill>
                    <a:schemeClr val="tx1"/>
                  </a:solidFill>
                </a:rPr>
                <a:t>Michin</a:t>
              </a:r>
              <a:endParaRPr lang="es-CO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Café-negro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bueno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579092" y="1787450"/>
              <a:ext cx="2476020" cy="1617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</a:t>
              </a:r>
              <a:r>
                <a:rPr lang="es-CO" dirty="0" err="1" smtClean="0">
                  <a:solidFill>
                    <a:schemeClr val="tx1"/>
                  </a:solidFill>
                </a:rPr>
                <a:t>Veterinary</a:t>
              </a:r>
              <a:r>
                <a:rPr lang="es-CO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Cuidando su mascota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312 889 6117</a:t>
              </a:r>
            </a:p>
            <a:p>
              <a:pPr algn="ctr"/>
              <a:r>
                <a:rPr lang="es-CO" dirty="0" err="1" smtClean="0">
                  <a:solidFill>
                    <a:schemeClr val="tx1"/>
                  </a:solidFill>
                </a:rPr>
                <a:t>Cll</a:t>
              </a:r>
              <a:r>
                <a:rPr lang="es-CO" dirty="0" smtClean="0">
                  <a:solidFill>
                    <a:schemeClr val="tx1"/>
                  </a:solidFill>
                </a:rPr>
                <a:t> 51B 11-52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3921452" y="4255776"/>
              <a:ext cx="2133660" cy="12581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(Doctor)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Gerardo Galindo</a:t>
              </a:r>
            </a:p>
            <a:p>
              <a:pPr algn="ctr"/>
              <a:r>
                <a:rPr lang="es-CO" dirty="0" err="1" smtClean="0">
                  <a:solidFill>
                    <a:schemeClr val="tx1"/>
                  </a:solidFill>
                </a:rPr>
                <a:t>Lic</a:t>
              </a:r>
              <a:r>
                <a:rPr lang="es-CO" dirty="0" smtClean="0">
                  <a:solidFill>
                    <a:schemeClr val="tx1"/>
                  </a:solidFill>
                </a:rPr>
                <a:t> 123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842707" y="4369566"/>
              <a:ext cx="1252542" cy="12137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</a:t>
              </a:r>
              <a:r>
                <a:rPr lang="es-CO" dirty="0" err="1" smtClean="0">
                  <a:solidFill>
                    <a:schemeClr val="tx1"/>
                  </a:solidFill>
                </a:rPr>
                <a:t>Cat</a:t>
              </a:r>
              <a:r>
                <a:rPr lang="es-CO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bengala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10"/>
            <p:cNvCxnSpPr>
              <a:stCxn id="5" idx="2"/>
              <a:endCxn id="9" idx="0"/>
            </p:cNvCxnSpPr>
            <p:nvPr/>
          </p:nvCxnSpPr>
          <p:spPr>
            <a:xfrm>
              <a:off x="1468978" y="3666599"/>
              <a:ext cx="0" cy="7029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endCxn id="6" idx="1"/>
            </p:cNvCxnSpPr>
            <p:nvPr/>
          </p:nvCxnSpPr>
          <p:spPr>
            <a:xfrm flipV="1">
              <a:off x="2569507" y="2596000"/>
              <a:ext cx="1009585" cy="14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4951963" y="3422050"/>
              <a:ext cx="5464" cy="83372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6125073" y="1755116"/>
            <a:ext cx="5581528" cy="3828274"/>
            <a:chOff x="507262" y="1939850"/>
            <a:chExt cx="5700250" cy="3795821"/>
          </a:xfrm>
        </p:grpSpPr>
        <p:sp>
          <p:nvSpPr>
            <p:cNvPr id="28" name="Rectángulo redondeado 27"/>
            <p:cNvSpPr/>
            <p:nvPr/>
          </p:nvSpPr>
          <p:spPr>
            <a:xfrm>
              <a:off x="507262" y="1939850"/>
              <a:ext cx="2228232" cy="18791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</a:t>
              </a:r>
              <a:r>
                <a:rPr lang="es-CO" dirty="0" err="1" smtClean="0">
                  <a:solidFill>
                    <a:schemeClr val="tx1"/>
                  </a:solidFill>
                </a:rPr>
                <a:t>Pet</a:t>
              </a:r>
              <a:r>
                <a:rPr lang="es-CO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cat1</a:t>
              </a:r>
            </a:p>
            <a:p>
              <a:pPr algn="ctr"/>
              <a:r>
                <a:rPr lang="es-CO" dirty="0" err="1" smtClean="0">
                  <a:solidFill>
                    <a:schemeClr val="tx1"/>
                  </a:solidFill>
                </a:rPr>
                <a:t>Michin</a:t>
              </a:r>
              <a:endParaRPr lang="es-CO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Café-negro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bueno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3731492" y="1939850"/>
              <a:ext cx="2476020" cy="1617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</a:t>
              </a:r>
              <a:r>
                <a:rPr lang="es-CO" dirty="0" err="1" smtClean="0">
                  <a:solidFill>
                    <a:schemeClr val="tx1"/>
                  </a:solidFill>
                </a:rPr>
                <a:t>Veterinary</a:t>
              </a:r>
              <a:r>
                <a:rPr lang="es-CO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Cuidando su mascota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312 889 6117</a:t>
              </a:r>
            </a:p>
            <a:p>
              <a:pPr algn="ctr"/>
              <a:r>
                <a:rPr lang="es-CO" dirty="0" err="1" smtClean="0">
                  <a:solidFill>
                    <a:schemeClr val="tx1"/>
                  </a:solidFill>
                </a:rPr>
                <a:t>Cll</a:t>
              </a:r>
              <a:r>
                <a:rPr lang="es-CO" dirty="0" smtClean="0">
                  <a:solidFill>
                    <a:schemeClr val="tx1"/>
                  </a:solidFill>
                </a:rPr>
                <a:t> 51B 11-52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4183152" y="4365398"/>
              <a:ext cx="2024360" cy="13554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(Doctor)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Gerardo Galindo</a:t>
              </a:r>
            </a:p>
            <a:p>
              <a:pPr algn="ctr"/>
              <a:r>
                <a:rPr lang="es-CO" dirty="0" err="1" smtClean="0">
                  <a:solidFill>
                    <a:schemeClr val="tx1"/>
                  </a:solidFill>
                </a:rPr>
                <a:t>Lic</a:t>
              </a:r>
              <a:r>
                <a:rPr lang="es-CO" dirty="0" smtClean="0">
                  <a:solidFill>
                    <a:schemeClr val="tx1"/>
                  </a:solidFill>
                </a:rPr>
                <a:t> 123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995107" y="4521966"/>
              <a:ext cx="1252542" cy="12137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(</a:t>
              </a:r>
              <a:r>
                <a:rPr lang="es-CO" dirty="0" err="1" smtClean="0">
                  <a:solidFill>
                    <a:schemeClr val="tx1"/>
                  </a:solidFill>
                </a:rPr>
                <a:t>Dog</a:t>
              </a:r>
              <a:r>
                <a:rPr lang="es-CO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Max</a:t>
              </a:r>
            </a:p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False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ector recto 31"/>
            <p:cNvCxnSpPr>
              <a:stCxn id="28" idx="2"/>
              <a:endCxn id="31" idx="0"/>
            </p:cNvCxnSpPr>
            <p:nvPr/>
          </p:nvCxnSpPr>
          <p:spPr>
            <a:xfrm>
              <a:off x="1621378" y="3818999"/>
              <a:ext cx="0" cy="7029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endCxn id="29" idx="1"/>
            </p:cNvCxnSpPr>
            <p:nvPr/>
          </p:nvCxnSpPr>
          <p:spPr>
            <a:xfrm flipV="1">
              <a:off x="2721907" y="2748400"/>
              <a:ext cx="1009585" cy="14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endCxn id="30" idx="0"/>
            </p:cNvCxnSpPr>
            <p:nvPr/>
          </p:nvCxnSpPr>
          <p:spPr>
            <a:xfrm>
              <a:off x="5183726" y="3556950"/>
              <a:ext cx="11606" cy="8084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/>
          <p:cNvSpPr txBox="1"/>
          <p:nvPr/>
        </p:nvSpPr>
        <p:spPr>
          <a:xfrm>
            <a:off x="1962526" y="5431821"/>
            <a:ext cx="2546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 smtClean="0">
                <a:solidFill>
                  <a:srgbClr val="FF0000"/>
                </a:solidFill>
              </a:rPr>
              <a:t>Intanciación</a:t>
            </a:r>
            <a:r>
              <a:rPr lang="es-CO" sz="2000" b="1" dirty="0" smtClean="0">
                <a:solidFill>
                  <a:srgbClr val="FF0000"/>
                </a:solidFill>
              </a:rPr>
              <a:t> de un </a:t>
            </a:r>
            <a:r>
              <a:rPr lang="es-CO" sz="2000" b="1" dirty="0" err="1" smtClean="0">
                <a:solidFill>
                  <a:srgbClr val="FF0000"/>
                </a:solidFill>
              </a:rPr>
              <a:t>Cat</a:t>
            </a:r>
            <a:endParaRPr lang="es-CO" sz="2000" b="1" dirty="0" smtClean="0">
              <a:solidFill>
                <a:srgbClr val="FF0000"/>
              </a:solidFill>
            </a:endParaRPr>
          </a:p>
          <a:p>
            <a:r>
              <a:rPr lang="es-CO" sz="2000" b="1" dirty="0" smtClean="0">
                <a:solidFill>
                  <a:srgbClr val="FF0000"/>
                </a:solidFill>
              </a:rPr>
              <a:t>11 atributos =&gt; ok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487125" y="5701104"/>
            <a:ext cx="2619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err="1" smtClean="0">
                <a:solidFill>
                  <a:srgbClr val="FF0000"/>
                </a:solidFill>
              </a:rPr>
              <a:t>Intanciación</a:t>
            </a:r>
            <a:r>
              <a:rPr lang="es-CO" sz="2000" b="1" dirty="0" smtClean="0">
                <a:solidFill>
                  <a:srgbClr val="FF0000"/>
                </a:solidFill>
              </a:rPr>
              <a:t> de un </a:t>
            </a:r>
            <a:r>
              <a:rPr lang="es-CO" sz="2000" b="1" dirty="0" err="1" smtClean="0">
                <a:solidFill>
                  <a:srgbClr val="FF0000"/>
                </a:solidFill>
              </a:rPr>
              <a:t>Dog</a:t>
            </a:r>
            <a:endParaRPr lang="es-CO" sz="2000" b="1" dirty="0" smtClean="0">
              <a:solidFill>
                <a:srgbClr val="FF0000"/>
              </a:solidFill>
            </a:endParaRPr>
          </a:p>
          <a:p>
            <a:r>
              <a:rPr lang="es-CO" sz="2000" b="1" dirty="0" smtClean="0">
                <a:solidFill>
                  <a:srgbClr val="FF0000"/>
                </a:solidFill>
              </a:rPr>
              <a:t>12 atributos =&gt; ok</a:t>
            </a:r>
            <a:endParaRPr lang="es-CO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</a:rPr>
              <a:t>DIAGRAMA CLASES Y CORRESPONDENCIA EN CÓDIGO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0703" y="1479090"/>
            <a:ext cx="7897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3.1. Crear la clase padre </a:t>
            </a:r>
            <a:r>
              <a:rPr lang="es-CO" b="1" dirty="0" err="1" smtClean="0">
                <a:solidFill>
                  <a:srgbClr val="0070C0"/>
                </a:solidFill>
              </a:rPr>
              <a:t>clsPet</a:t>
            </a:r>
            <a:r>
              <a:rPr lang="es-CO" dirty="0" smtClean="0"/>
              <a:t>, con sus respectivos: atributos, constructor y encapsulamiento (</a:t>
            </a:r>
            <a:r>
              <a:rPr lang="es-CO" dirty="0" err="1" smtClean="0"/>
              <a:t>get</a:t>
            </a:r>
            <a:r>
              <a:rPr lang="es-CO" dirty="0" smtClean="0"/>
              <a:t>-set por atributo); adicionalmente crear cada uno de los métodos personalizados que no se encapsularon(ver diagrama clases)</a:t>
            </a:r>
          </a:p>
          <a:p>
            <a:endParaRPr lang="es-CO" dirty="0" smtClean="0"/>
          </a:p>
          <a:p>
            <a:r>
              <a:rPr lang="es-CO" dirty="0" smtClean="0"/>
              <a:t>3.2. crear la clase hija </a:t>
            </a:r>
            <a:r>
              <a:rPr lang="es-CO" b="1" dirty="0" err="1">
                <a:solidFill>
                  <a:srgbClr val="0070C0"/>
                </a:solidFill>
              </a:rPr>
              <a:t>clsCat</a:t>
            </a:r>
            <a:r>
              <a:rPr lang="es-CO" dirty="0" smtClean="0"/>
              <a:t>, aplicar herencia con </a:t>
            </a:r>
            <a:r>
              <a:rPr lang="es-CO" b="1" dirty="0" err="1">
                <a:solidFill>
                  <a:srgbClr val="0070C0"/>
                </a:solidFill>
              </a:rPr>
              <a:t>extends</a:t>
            </a:r>
            <a:r>
              <a:rPr lang="es-CO" dirty="0" smtClean="0"/>
              <a:t>, encapsular sus atributos, crear el constructor completo</a:t>
            </a:r>
            <a:r>
              <a:rPr lang="es-CO" dirty="0"/>
              <a:t>); adicionalmente crear cada uno de los métodos personalizados que no se encapsularon(ver diagrama clases</a:t>
            </a:r>
            <a:r>
              <a:rPr lang="es-CO" dirty="0" smtClean="0"/>
              <a:t>)</a:t>
            </a:r>
          </a:p>
          <a:p>
            <a:endParaRPr lang="es-CO" dirty="0"/>
          </a:p>
          <a:p>
            <a:r>
              <a:rPr lang="es-CO" dirty="0" smtClean="0"/>
              <a:t>3.3. </a:t>
            </a:r>
            <a:r>
              <a:rPr lang="es-CO" dirty="0"/>
              <a:t>crear la clase hija </a:t>
            </a:r>
            <a:r>
              <a:rPr lang="es-CO" b="1" dirty="0" err="1" smtClean="0">
                <a:solidFill>
                  <a:srgbClr val="0070C0"/>
                </a:solidFill>
              </a:rPr>
              <a:t>clsDog</a:t>
            </a:r>
            <a:r>
              <a:rPr lang="es-CO" dirty="0" smtClean="0"/>
              <a:t>, </a:t>
            </a:r>
            <a:r>
              <a:rPr lang="es-CO" dirty="0"/>
              <a:t>aplicar herencia con </a:t>
            </a:r>
            <a:r>
              <a:rPr lang="es-CO" b="1" dirty="0" err="1">
                <a:solidFill>
                  <a:srgbClr val="0070C0"/>
                </a:solidFill>
              </a:rPr>
              <a:t>extends</a:t>
            </a:r>
            <a:r>
              <a:rPr lang="es-CO" dirty="0"/>
              <a:t>, encapsular sus atributos, crear el constructor completo); adicionalmente crear cada uno de los métodos personalizados que no se encapsularon(ver diagrama clases</a:t>
            </a:r>
            <a:r>
              <a:rPr lang="es-CO" dirty="0" smtClean="0"/>
              <a:t>)</a:t>
            </a:r>
          </a:p>
          <a:p>
            <a:endParaRPr lang="es-CO" dirty="0"/>
          </a:p>
          <a:p>
            <a:r>
              <a:rPr lang="es-CO" dirty="0" smtClean="0"/>
              <a:t>3.4 Crear la clase </a:t>
            </a:r>
            <a:r>
              <a:rPr lang="es-CO" b="1" dirty="0" err="1">
                <a:solidFill>
                  <a:srgbClr val="0070C0"/>
                </a:solidFill>
              </a:rPr>
              <a:t>clsDoctor</a:t>
            </a:r>
            <a:r>
              <a:rPr lang="es-CO" dirty="0" smtClean="0"/>
              <a:t>; encapsular</a:t>
            </a:r>
          </a:p>
          <a:p>
            <a:endParaRPr lang="es-CO" dirty="0" smtClean="0"/>
          </a:p>
          <a:p>
            <a:r>
              <a:rPr lang="es-CO" dirty="0" smtClean="0"/>
              <a:t>3.5 Crear la clase </a:t>
            </a:r>
            <a:r>
              <a:rPr lang="es-CO" b="1" dirty="0" err="1">
                <a:solidFill>
                  <a:srgbClr val="0070C0"/>
                </a:solidFill>
              </a:rPr>
              <a:t>clsVeterinary</a:t>
            </a:r>
            <a:r>
              <a:rPr lang="es-CO" dirty="0" smtClean="0"/>
              <a:t>; adicionar </a:t>
            </a:r>
            <a:r>
              <a:rPr lang="es-CO" dirty="0"/>
              <a:t>el atributo </a:t>
            </a:r>
            <a:r>
              <a:rPr lang="es-CO" b="1" dirty="0" err="1">
                <a:solidFill>
                  <a:srgbClr val="FF0000"/>
                </a:solidFill>
              </a:rPr>
              <a:t>clsDoctor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smtClean="0">
                <a:solidFill>
                  <a:srgbClr val="FF0000"/>
                </a:solidFill>
              </a:rPr>
              <a:t>doctor,</a:t>
            </a:r>
            <a:r>
              <a:rPr lang="es-CO" dirty="0" smtClean="0"/>
              <a:t> encapsular </a:t>
            </a:r>
            <a:r>
              <a:rPr lang="es-CO" dirty="0"/>
              <a:t>y crear constructor </a:t>
            </a:r>
            <a:r>
              <a:rPr lang="es-CO" dirty="0" smtClean="0"/>
              <a:t>completo; de esta forma sea aplicado composición al incluir en el constructor la asociación con la clase </a:t>
            </a:r>
            <a:r>
              <a:rPr lang="es-CO" dirty="0" err="1" smtClean="0"/>
              <a:t>clsDoctor</a:t>
            </a:r>
            <a:endParaRPr lang="es-CO" dirty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93" y="958404"/>
            <a:ext cx="4242290" cy="55656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98502" y="674572"/>
            <a:ext cx="520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Se crea un nuevo proyecto  </a:t>
            </a:r>
            <a:r>
              <a:rPr lang="es-CO" b="1" dirty="0" err="1">
                <a:solidFill>
                  <a:srgbClr val="0070C0"/>
                </a:solidFill>
              </a:rPr>
              <a:t>PetManager</a:t>
            </a:r>
            <a:endParaRPr lang="es-CO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s-CO" dirty="0"/>
              <a:t>Incluir una clase con </a:t>
            </a:r>
            <a:r>
              <a:rPr lang="es-CO" b="1" dirty="0" err="1">
                <a:solidFill>
                  <a:srgbClr val="0070C0"/>
                </a:solidFill>
              </a:rPr>
              <a:t>main</a:t>
            </a:r>
            <a:r>
              <a:rPr lang="es-CO" b="1" dirty="0">
                <a:solidFill>
                  <a:srgbClr val="0070C0"/>
                </a:solidFill>
              </a:rPr>
              <a:t>()</a:t>
            </a:r>
          </a:p>
          <a:p>
            <a:pPr marL="342900" indent="-342900">
              <a:buAutoNum type="arabicPeriod"/>
            </a:pPr>
            <a:r>
              <a:rPr lang="es-CO" dirty="0"/>
              <a:t>Crear un paquete para las clases, llamado  </a:t>
            </a:r>
            <a:r>
              <a:rPr lang="es-CO" b="1" dirty="0" err="1">
                <a:solidFill>
                  <a:srgbClr val="0070C0"/>
                </a:solidFill>
              </a:rPr>
              <a:t>Classes</a:t>
            </a:r>
            <a:endParaRPr lang="es-CO" b="1" dirty="0">
              <a:solidFill>
                <a:srgbClr val="0070C0"/>
              </a:solidFill>
            </a:endParaRP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657600" y="6339424"/>
            <a:ext cx="494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3.6.  Aplicar </a:t>
            </a:r>
            <a:r>
              <a:rPr lang="es-CO" dirty="0" smtClean="0">
                <a:solidFill>
                  <a:srgbClr val="00B050"/>
                </a:solidFill>
              </a:rPr>
              <a:t>agregación</a:t>
            </a:r>
            <a:r>
              <a:rPr lang="es-CO" dirty="0" smtClean="0">
                <a:solidFill>
                  <a:srgbClr val="FF0000"/>
                </a:solidFill>
              </a:rPr>
              <a:t> </a:t>
            </a:r>
            <a:r>
              <a:rPr lang="es-CO" dirty="0" smtClean="0"/>
              <a:t>entre </a:t>
            </a:r>
            <a:r>
              <a:rPr lang="es-CO" dirty="0" err="1" smtClean="0"/>
              <a:t>clsPet</a:t>
            </a:r>
            <a:r>
              <a:rPr lang="es-CO" dirty="0" smtClean="0"/>
              <a:t> y </a:t>
            </a:r>
            <a:r>
              <a:rPr lang="es-CO" dirty="0" err="1" smtClean="0"/>
              <a:t>clsVeterinary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5165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APLICANDO HERENCIA O GENERALIZACIÓN A LAS CLASES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11" y="874086"/>
            <a:ext cx="9324304" cy="23657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32" y="3632468"/>
            <a:ext cx="1008838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7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Crear métodos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própios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 de la clase</a:t>
            </a:r>
          </a:p>
          <a:p>
            <a:pPr algn="ctr"/>
            <a:r>
              <a:rPr lang="es-CO" b="1" dirty="0">
                <a:solidFill>
                  <a:schemeClr val="bg1"/>
                </a:solidFill>
                <a:latin typeface="Calabri"/>
              </a:rPr>
              <a:t>v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er diagrama de clases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8" y="1674253"/>
            <a:ext cx="10334592" cy="37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8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528</Words>
  <Application>Microsoft Office PowerPoint</Application>
  <PresentationFormat>Panorámica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354</cp:revision>
  <dcterms:created xsi:type="dcterms:W3CDTF">2021-04-09T13:53:49Z</dcterms:created>
  <dcterms:modified xsi:type="dcterms:W3CDTF">2022-06-28T20:45:18Z</dcterms:modified>
</cp:coreProperties>
</file>