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4" r:id="rId2"/>
    <p:sldId id="344" r:id="rId3"/>
    <p:sldId id="361" r:id="rId4"/>
    <p:sldId id="362" r:id="rId5"/>
    <p:sldId id="370" r:id="rId6"/>
    <p:sldId id="339" r:id="rId7"/>
    <p:sldId id="364" r:id="rId8"/>
    <p:sldId id="363" r:id="rId9"/>
    <p:sldId id="365" r:id="rId10"/>
    <p:sldId id="367" r:id="rId11"/>
    <p:sldId id="366" r:id="rId12"/>
    <p:sldId id="368" r:id="rId13"/>
    <p:sldId id="369" r:id="rId14"/>
    <p:sldId id="360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5/07/2022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5/07/2022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5/07/2022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5/07/2022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5/07/2022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0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PROGRAMACIÓN BÁSICA JAVA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ORIENTADA A OBJETOS - POO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Programación POO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="" xmlns:a16="http://schemas.microsoft.com/office/drawing/2014/main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27534" y="5273142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431717" y="5095128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POLIMORFISMO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SOBRECARGA DE MÉTODOS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>
            <a:off x="2660301" y="753125"/>
            <a:ext cx="94256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En </a:t>
            </a:r>
            <a:r>
              <a:rPr lang="es-ES" sz="2000" b="1" dirty="0"/>
              <a:t>programación orientada a objetos</a:t>
            </a:r>
            <a:r>
              <a:rPr lang="es-ES" sz="2000" dirty="0"/>
              <a:t> la </a:t>
            </a:r>
            <a:r>
              <a:rPr lang="es-ES" sz="2000" b="1" dirty="0"/>
              <a:t>sobrecarga</a:t>
            </a:r>
            <a:r>
              <a:rPr lang="es-ES" sz="2000" dirty="0"/>
              <a:t> se refiere a la posibilidad de tener dos o más funciones con el mismo nombre pero funcionalidad diferente. ... A esto se llama también </a:t>
            </a:r>
            <a:r>
              <a:rPr lang="es-ES" sz="2000" b="1" dirty="0"/>
              <a:t>sobrecarga</a:t>
            </a:r>
            <a:r>
              <a:rPr lang="es-ES" sz="2000" dirty="0"/>
              <a:t> de funciones</a:t>
            </a:r>
            <a:r>
              <a:rPr lang="es-ES" sz="2000" dirty="0" smtClean="0"/>
              <a:t>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Conjunto de métodos que tienen el mismo nombre, pero se diferencian en la cantidad de parámetros o el tipo de dato que recibe.</a:t>
            </a:r>
            <a:endParaRPr lang="es-CO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219" y="2661771"/>
            <a:ext cx="5829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Sobrecarga de </a:t>
            </a:r>
            <a:r>
              <a:rPr lang="es-CO" b="1" dirty="0">
                <a:solidFill>
                  <a:schemeClr val="bg1"/>
                </a:solidFill>
                <a:latin typeface="Calabri"/>
              </a:rPr>
              <a:t>métodos</a:t>
            </a:r>
          </a:p>
          <a:p>
            <a:pPr algn="ctr"/>
            <a:r>
              <a:rPr lang="es-CO" b="1" dirty="0">
                <a:solidFill>
                  <a:schemeClr val="bg1"/>
                </a:solidFill>
                <a:latin typeface="Calabri"/>
              </a:rPr>
              <a:t>Implementación en código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90" y="1505796"/>
            <a:ext cx="10386823" cy="462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Verificando Resultados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02" y="1501864"/>
            <a:ext cx="97726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4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TALLER DE APLICACIÓN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497586" y="2260778"/>
            <a:ext cx="9680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Revisar el </a:t>
            </a:r>
            <a:r>
              <a:rPr lang="es-CO" dirty="0" smtClean="0"/>
              <a:t>proyecto de MASCOTAS completo y </a:t>
            </a:r>
            <a:r>
              <a:rPr lang="es-CO" dirty="0" smtClean="0"/>
              <a:t>verificar la aplicación de los </a:t>
            </a:r>
            <a:r>
              <a:rPr lang="es-CO" dirty="0" smtClean="0"/>
              <a:t>conceptos de Polimorfismo:</a:t>
            </a:r>
          </a:p>
          <a:p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POLIMORFISMO PURO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SOBREESCRITURA DE MÉTODOS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SOBRECARGA DE MÉTODOS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0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 rot="20603683">
            <a:off x="3349961" y="2967335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40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</a:rPr>
              <a:t>POLIMORFISMO PURO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610117" y="900171"/>
            <a:ext cx="935435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¿Qué es el polimorfismo en programación orientada a objetos</a:t>
            </a:r>
            <a:r>
              <a:rPr lang="es-ES" dirty="0" smtClean="0"/>
              <a:t>?</a:t>
            </a:r>
          </a:p>
          <a:p>
            <a:endParaRPr lang="es-ES" dirty="0"/>
          </a:p>
          <a:p>
            <a:r>
              <a:rPr lang="es-ES" dirty="0"/>
              <a:t>En </a:t>
            </a:r>
            <a:r>
              <a:rPr lang="es-ES" b="1" dirty="0"/>
              <a:t>programación</a:t>
            </a:r>
            <a:r>
              <a:rPr lang="es-ES" dirty="0"/>
              <a:t> orientada a objetos se denomina </a:t>
            </a:r>
            <a:r>
              <a:rPr lang="es-ES" sz="2000" b="1" dirty="0">
                <a:solidFill>
                  <a:srgbClr val="00B0F0"/>
                </a:solidFill>
              </a:rPr>
              <a:t>polimorfismo</a:t>
            </a:r>
            <a:r>
              <a:rPr lang="es-ES" sz="2000" dirty="0">
                <a:solidFill>
                  <a:srgbClr val="00B0F0"/>
                </a:solidFill>
              </a:rPr>
              <a:t> </a:t>
            </a:r>
            <a:r>
              <a:rPr lang="es-ES" dirty="0"/>
              <a:t>a la capacidad que tienen los objetos de una clase de responder al mismo mensaje o evento en función de los parámetros utilizados durante su invocación.</a:t>
            </a:r>
            <a:endParaRPr lang="es-ES" dirty="0">
              <a:effectLst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73487" y="2602967"/>
            <a:ext cx="11475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B0F0"/>
                </a:solidFill>
              </a:rPr>
              <a:t>PRINCIPIO DE SUSTITUCIÓN: </a:t>
            </a:r>
            <a:r>
              <a:rPr lang="es-CO" dirty="0" smtClean="0"/>
              <a:t>Podemos utilizar un objeto de una subclase, siempre que el programa espere un objeto de la superclase</a:t>
            </a:r>
          </a:p>
          <a:p>
            <a:endParaRPr lang="es-CO" dirty="0" smtClean="0"/>
          </a:p>
          <a:p>
            <a:r>
              <a:rPr lang="es-CO" dirty="0" smtClean="0"/>
              <a:t>Un objeto se puede comportar de diferente forma, diferente comportamiento dependiendo del contexto. Las variables objeto son polimórficas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1564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prstClr val="white"/>
                </a:solidFill>
              </a:rPr>
              <a:t>ANÁLISIS</a:t>
            </a:r>
            <a:endParaRPr lang="es-CO" b="1" dirty="0">
              <a:solidFill>
                <a:prstClr val="white"/>
              </a:solidFill>
              <a:latin typeface="Calabri"/>
            </a:endParaRPr>
          </a:p>
        </p:txBody>
      </p:sp>
      <p:sp>
        <p:nvSpPr>
          <p:cNvPr id="10" name="Subtítulo 4">
            <a:extLst>
              <a:ext uri="{FF2B5EF4-FFF2-40B4-BE49-F238E27FC236}">
                <a16:creationId xmlns="" xmlns:a16="http://schemas.microsoft.com/office/drawing/2014/main" id="{E55F5400-B5C3-4629-BD11-465A5083B849}"/>
              </a:ext>
            </a:extLst>
          </p:cNvPr>
          <p:cNvSpPr txBox="1">
            <a:spLocks/>
          </p:cNvSpPr>
          <p:nvPr/>
        </p:nvSpPr>
        <p:spPr>
          <a:xfrm>
            <a:off x="115910" y="1613673"/>
            <a:ext cx="4388140" cy="492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200" dirty="0" smtClean="0">
                <a:solidFill>
                  <a:prstClr val="black"/>
                </a:solidFill>
              </a:rPr>
              <a:t>Diagrama de Clases</a:t>
            </a:r>
            <a:endParaRPr lang="es-CO" sz="3200" dirty="0">
              <a:solidFill>
                <a:prstClr val="black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399659" y="2100207"/>
            <a:ext cx="1728500" cy="24265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prstClr val="black"/>
                </a:solidFill>
              </a:rPr>
              <a:t>(</a:t>
            </a:r>
            <a:r>
              <a:rPr lang="es-CO" dirty="0" err="1" smtClean="0">
                <a:solidFill>
                  <a:prstClr val="black"/>
                </a:solidFill>
              </a:rPr>
              <a:t>Dog</a:t>
            </a:r>
            <a:r>
              <a:rPr lang="es-CO" dirty="0" smtClean="0">
                <a:solidFill>
                  <a:prstClr val="black"/>
                </a:solidFill>
              </a:rPr>
              <a:t>)</a:t>
            </a: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001</a:t>
            </a: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Tony</a:t>
            </a: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2013</a:t>
            </a: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Negro</a:t>
            </a: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sano</a:t>
            </a:r>
          </a:p>
          <a:p>
            <a:pPr algn="ctr"/>
            <a:r>
              <a:rPr lang="es-CO" dirty="0" err="1" smtClean="0">
                <a:solidFill>
                  <a:prstClr val="black"/>
                </a:solidFill>
              </a:rPr>
              <a:t>Gloden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080551" y="1304316"/>
            <a:ext cx="316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FF0000"/>
                </a:solidFill>
              </a:rPr>
              <a:t>OBJETOS</a:t>
            </a: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INSTANCIAS DE LA CLASE </a:t>
            </a:r>
            <a:r>
              <a:rPr lang="es-CO" dirty="0" smtClean="0">
                <a:solidFill>
                  <a:srgbClr val="00B050"/>
                </a:solidFill>
              </a:rPr>
              <a:t>(</a:t>
            </a:r>
            <a:r>
              <a:rPr lang="es-CO" b="1" dirty="0" smtClean="0">
                <a:solidFill>
                  <a:srgbClr val="00B050"/>
                </a:solidFill>
              </a:rPr>
              <a:t>NEW</a:t>
            </a:r>
            <a:r>
              <a:rPr lang="es-CO" dirty="0" smtClean="0">
                <a:solidFill>
                  <a:srgbClr val="00B050"/>
                </a:solidFill>
              </a:rPr>
              <a:t>)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615465" y="767169"/>
            <a:ext cx="728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prstClr val="black"/>
                </a:solidFill>
              </a:rPr>
              <a:t>Una mascota puede se afiliada a una Veterinaria, para su cuidado  </a:t>
            </a:r>
            <a:r>
              <a:rPr lang="es-CO" dirty="0" err="1" smtClean="0">
                <a:solidFill>
                  <a:prstClr val="black"/>
                </a:solidFill>
              </a:rPr>
              <a:t>petCare</a:t>
            </a:r>
            <a:r>
              <a:rPr lang="es-CO" dirty="0" smtClean="0">
                <a:solidFill>
                  <a:prstClr val="black"/>
                </a:solidFill>
              </a:rPr>
              <a:t>()</a:t>
            </a:r>
          </a:p>
          <a:p>
            <a:r>
              <a:rPr lang="es-CO" dirty="0" smtClean="0">
                <a:solidFill>
                  <a:prstClr val="black"/>
                </a:solidFill>
              </a:rPr>
              <a:t>La veterinaria obligadamente debe tener un Doctor veterinario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9385374" y="2060336"/>
            <a:ext cx="1728500" cy="24265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prstClr val="black"/>
                </a:solidFill>
              </a:rPr>
              <a:t>(</a:t>
            </a:r>
            <a:r>
              <a:rPr lang="es-CO" dirty="0" err="1" smtClean="0">
                <a:solidFill>
                  <a:prstClr val="black"/>
                </a:solidFill>
              </a:rPr>
              <a:t>cat</a:t>
            </a:r>
            <a:r>
              <a:rPr lang="es-CO" dirty="0" smtClean="0">
                <a:solidFill>
                  <a:prstClr val="black"/>
                </a:solidFill>
              </a:rPr>
              <a:t>)</a:t>
            </a: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002</a:t>
            </a:r>
          </a:p>
          <a:p>
            <a:pPr algn="ctr"/>
            <a:r>
              <a:rPr lang="es-CO" dirty="0" err="1" smtClean="0">
                <a:solidFill>
                  <a:prstClr val="black"/>
                </a:solidFill>
              </a:rPr>
              <a:t>Michin</a:t>
            </a:r>
            <a:endParaRPr lang="es-CO" dirty="0" smtClean="0">
              <a:solidFill>
                <a:prstClr val="black"/>
              </a:solidFill>
            </a:endParaRP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2015</a:t>
            </a: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blanco</a:t>
            </a: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enfermo</a:t>
            </a: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Bengala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523300" y="5045071"/>
            <a:ext cx="2726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/>
              <a:t>P</a:t>
            </a:r>
            <a:r>
              <a:rPr lang="es-CO" sz="2400" dirty="0" err="1" smtClean="0"/>
              <a:t>etCare</a:t>
            </a:r>
            <a:r>
              <a:rPr lang="es-CO" sz="2400" dirty="0" smtClean="0"/>
              <a:t> (</a:t>
            </a:r>
            <a:r>
              <a:rPr lang="es-CO" sz="2400" dirty="0" err="1" smtClean="0"/>
              <a:t>Object</a:t>
            </a:r>
            <a:r>
              <a:rPr lang="es-CO" sz="2400" dirty="0" smtClean="0"/>
              <a:t> </a:t>
            </a:r>
            <a:r>
              <a:rPr lang="es-CO" sz="2400" dirty="0" err="1" smtClean="0"/>
              <a:t>pet</a:t>
            </a:r>
            <a:r>
              <a:rPr lang="es-CO" sz="2400" dirty="0" smtClean="0"/>
              <a:t>)</a:t>
            </a:r>
            <a:endParaRPr lang="es-CO" sz="2400" dirty="0"/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7495526" y="3889420"/>
            <a:ext cx="1169561" cy="10774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V="1">
            <a:off x="8893591" y="3889420"/>
            <a:ext cx="921339" cy="10822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8397069" y="5893466"/>
            <a:ext cx="1757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F0"/>
                </a:solidFill>
              </a:rPr>
              <a:t>Variable Objeto </a:t>
            </a:r>
          </a:p>
          <a:p>
            <a:r>
              <a:rPr lang="es-CO" b="1" dirty="0" smtClean="0">
                <a:solidFill>
                  <a:srgbClr val="00B0F0"/>
                </a:solidFill>
              </a:rPr>
              <a:t>son polimórficas</a:t>
            </a:r>
            <a:endParaRPr lang="es-CO" b="1" dirty="0">
              <a:solidFill>
                <a:srgbClr val="00B0F0"/>
              </a:solidFill>
            </a:endParaRPr>
          </a:p>
        </p:txBody>
      </p:sp>
      <p:sp>
        <p:nvSpPr>
          <p:cNvPr id="31" name="Flecha abajo 30"/>
          <p:cNvSpPr/>
          <p:nvPr/>
        </p:nvSpPr>
        <p:spPr>
          <a:xfrm>
            <a:off x="9132691" y="5485272"/>
            <a:ext cx="334851" cy="4081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9" y="2100207"/>
            <a:ext cx="6113842" cy="379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324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prstClr val="white"/>
              </a:solidFill>
              <a:latin typeface="Calabri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5709" y="802293"/>
            <a:ext cx="923197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>
                <a:solidFill>
                  <a:srgbClr val="00B0F0"/>
                </a:solidFill>
              </a:rPr>
              <a:t>APLICACIÓN</a:t>
            </a:r>
            <a:r>
              <a:rPr lang="es-CO" dirty="0"/>
              <a:t>: Independientemente de la mascota que se atienda, la clase </a:t>
            </a:r>
            <a:r>
              <a:rPr lang="es-CO" dirty="0" err="1"/>
              <a:t>veterinary</a:t>
            </a:r>
            <a:r>
              <a:rPr lang="es-CO" dirty="0"/>
              <a:t> requiere </a:t>
            </a:r>
            <a:r>
              <a:rPr lang="es-CO" dirty="0" smtClean="0"/>
              <a:t>de los datos y conocer </a:t>
            </a:r>
            <a:r>
              <a:rPr lang="es-CO" dirty="0"/>
              <a:t>el estado de salud de las mascotas instanciadas, sea </a:t>
            </a:r>
            <a:r>
              <a:rPr lang="es-CO" dirty="0" err="1"/>
              <a:t>Cat</a:t>
            </a:r>
            <a:r>
              <a:rPr lang="es-CO" dirty="0"/>
              <a:t>  o </a:t>
            </a:r>
            <a:r>
              <a:rPr lang="es-CO" dirty="0" err="1"/>
              <a:t>Dog</a:t>
            </a:r>
            <a:r>
              <a:rPr lang="es-CO" dirty="0"/>
              <a:t>.</a:t>
            </a:r>
          </a:p>
          <a:p>
            <a:pPr algn="just"/>
            <a:endParaRPr lang="es-CO" dirty="0" smtClean="0">
              <a:solidFill>
                <a:prstClr val="black"/>
              </a:solidFill>
            </a:endParaRPr>
          </a:p>
          <a:p>
            <a:pPr algn="just"/>
            <a:r>
              <a:rPr lang="es-CO" dirty="0" smtClean="0">
                <a:solidFill>
                  <a:prstClr val="black"/>
                </a:solidFill>
              </a:rPr>
              <a:t>El método </a:t>
            </a:r>
            <a:r>
              <a:rPr lang="es-CO" sz="2000" b="1" dirty="0" err="1" smtClean="0">
                <a:solidFill>
                  <a:srgbClr val="00B050"/>
                </a:solidFill>
              </a:rPr>
              <a:t>PetCare</a:t>
            </a:r>
            <a:r>
              <a:rPr lang="es-CO" sz="2000" b="1" dirty="0" smtClean="0">
                <a:solidFill>
                  <a:srgbClr val="00B050"/>
                </a:solidFill>
              </a:rPr>
              <a:t>(</a:t>
            </a:r>
            <a:r>
              <a:rPr lang="es-CO" sz="2000" b="1" dirty="0" err="1" smtClean="0">
                <a:solidFill>
                  <a:srgbClr val="00B050"/>
                </a:solidFill>
              </a:rPr>
              <a:t>Objet</a:t>
            </a:r>
            <a:r>
              <a:rPr lang="es-CO" sz="2000" b="1" dirty="0" smtClean="0">
                <a:solidFill>
                  <a:srgbClr val="00B050"/>
                </a:solidFill>
              </a:rPr>
              <a:t> </a:t>
            </a:r>
            <a:r>
              <a:rPr lang="es-CO" sz="2000" b="1" dirty="0" err="1" smtClean="0">
                <a:solidFill>
                  <a:srgbClr val="00B050"/>
                </a:solidFill>
              </a:rPr>
              <a:t>Pet</a:t>
            </a:r>
            <a:r>
              <a:rPr lang="es-CO" sz="2000" b="1" dirty="0" smtClean="0">
                <a:solidFill>
                  <a:srgbClr val="00B050"/>
                </a:solidFill>
              </a:rPr>
              <a:t>)</a:t>
            </a:r>
            <a:r>
              <a:rPr lang="es-CO" dirty="0" smtClean="0">
                <a:solidFill>
                  <a:prstClr val="black"/>
                </a:solidFill>
              </a:rPr>
              <a:t> se encargará de dicho proceso y se comportará de acuerdo al objeto enviado por parámetro.</a:t>
            </a:r>
          </a:p>
          <a:p>
            <a:pPr algn="just"/>
            <a:endParaRPr lang="es-CO" dirty="0">
              <a:solidFill>
                <a:prstClr val="black"/>
              </a:solidFill>
            </a:endParaRPr>
          </a:p>
          <a:p>
            <a:pPr algn="just"/>
            <a:r>
              <a:rPr lang="es-CO" dirty="0" smtClean="0">
                <a:solidFill>
                  <a:prstClr val="black"/>
                </a:solidFill>
              </a:rPr>
              <a:t>Para la atención, se requiere enviar por parámetro la mascota respectiva, de tipo </a:t>
            </a:r>
            <a:r>
              <a:rPr lang="es-CO" dirty="0" err="1" smtClean="0">
                <a:solidFill>
                  <a:prstClr val="black"/>
                </a:solidFill>
              </a:rPr>
              <a:t>Object</a:t>
            </a:r>
            <a:endParaRPr lang="es-CO" dirty="0" smtClean="0">
              <a:solidFill>
                <a:prstClr val="black"/>
              </a:solidFill>
            </a:endParaRPr>
          </a:p>
          <a:p>
            <a:pPr algn="just"/>
            <a:endParaRPr lang="es-CO" dirty="0" smtClean="0">
              <a:solidFill>
                <a:prstClr val="black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92" y="2830788"/>
            <a:ext cx="9398070" cy="3132690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606115" y="15240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err="1" smtClean="0">
                <a:solidFill>
                  <a:prstClr val="white"/>
                </a:solidFill>
              </a:rPr>
              <a:t>Codigo</a:t>
            </a:r>
            <a:r>
              <a:rPr lang="es-CO" b="1" dirty="0" smtClean="0">
                <a:solidFill>
                  <a:prstClr val="white"/>
                </a:solidFill>
              </a:rPr>
              <a:t> java, se crea la clase con el parámetro polimórfico</a:t>
            </a:r>
            <a:endParaRPr lang="es-CO" b="1" dirty="0">
              <a:solidFill>
                <a:prstClr val="white"/>
              </a:solidFill>
              <a:latin typeface="Calabri"/>
            </a:endParaRPr>
          </a:p>
        </p:txBody>
      </p:sp>
    </p:spTree>
    <p:extLst>
      <p:ext uri="{BB962C8B-B14F-4D97-AF65-F5344CB8AC3E}">
        <p14:creationId xmlns:p14="http://schemas.microsoft.com/office/powerpoint/2010/main" val="29977909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prstClr val="white"/>
              </a:solidFill>
              <a:latin typeface="Calabri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606115" y="15240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prstClr val="white"/>
                </a:solidFill>
              </a:rPr>
              <a:t>Probando el código - </a:t>
            </a:r>
            <a:r>
              <a:rPr lang="es-CO" b="1" dirty="0" err="1" smtClean="0">
                <a:solidFill>
                  <a:prstClr val="white"/>
                </a:solidFill>
              </a:rPr>
              <a:t>main</a:t>
            </a:r>
            <a:endParaRPr lang="es-CO" b="1" dirty="0">
              <a:solidFill>
                <a:prstClr val="white"/>
              </a:solidFill>
              <a:latin typeface="Cala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44" y="1077599"/>
            <a:ext cx="11216418" cy="549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82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POLIMORFISMO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SOBREESCRITURA MÉTODOS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YA DEFINIDOS EN LA CLASE PADRE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>
            <a:off x="257216" y="1589269"/>
            <a:ext cx="114883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 err="1">
                <a:solidFill>
                  <a:srgbClr val="00B0F0"/>
                </a:solidFill>
              </a:rPr>
              <a:t>Sobreescritura</a:t>
            </a:r>
            <a:r>
              <a:rPr lang="es-ES" sz="2000" dirty="0">
                <a:solidFill>
                  <a:srgbClr val="00B0F0"/>
                </a:solidFill>
              </a:rPr>
              <a:t> </a:t>
            </a:r>
            <a:r>
              <a:rPr lang="es-ES" sz="2000" dirty="0"/>
              <a:t>de métodos (</a:t>
            </a:r>
            <a:r>
              <a:rPr lang="es-ES" sz="2000" dirty="0" err="1"/>
              <a:t>Overriding</a:t>
            </a:r>
            <a:r>
              <a:rPr lang="es-ES" sz="2000" dirty="0" smtClean="0"/>
              <a:t>)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La </a:t>
            </a:r>
            <a:r>
              <a:rPr lang="es-ES" sz="2000" b="1" dirty="0" err="1">
                <a:solidFill>
                  <a:srgbClr val="00B0F0"/>
                </a:solidFill>
              </a:rPr>
              <a:t>Sobreescritura</a:t>
            </a:r>
            <a:r>
              <a:rPr lang="es-ES" sz="2000" dirty="0"/>
              <a:t> es la forma por la cual una clase que hereda puede re-definir </a:t>
            </a:r>
            <a:r>
              <a:rPr lang="es-ES" sz="2000" dirty="0" smtClean="0"/>
              <a:t>o reemplazar los </a:t>
            </a:r>
            <a:r>
              <a:rPr lang="es-ES" sz="2000" dirty="0"/>
              <a:t>métodos de su clase Padre, de esta manera puede crear nuevos métodos con el mismo nombre </a:t>
            </a:r>
            <a:r>
              <a:rPr lang="es-ES" sz="2000" dirty="0" smtClean="0"/>
              <a:t>y cantidad de atributos de su superclase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Una subclase </a:t>
            </a:r>
            <a:r>
              <a:rPr lang="es-ES" sz="2000" dirty="0" err="1"/>
              <a:t>sobreescribe</a:t>
            </a:r>
            <a:r>
              <a:rPr lang="es-ES" sz="2000" dirty="0"/>
              <a:t> </a:t>
            </a:r>
            <a:r>
              <a:rPr lang="es-ES" sz="2000" dirty="0" smtClean="0"/>
              <a:t>o reemplaza un </a:t>
            </a:r>
            <a:r>
              <a:rPr lang="es-ES" sz="2000" b="1" dirty="0"/>
              <a:t>método</a:t>
            </a:r>
            <a:r>
              <a:rPr lang="es-ES" sz="2000" dirty="0"/>
              <a:t> de su superclase cuando define un </a:t>
            </a:r>
            <a:r>
              <a:rPr lang="es-ES" sz="2000" b="1" dirty="0"/>
              <a:t>método</a:t>
            </a:r>
            <a:r>
              <a:rPr lang="es-ES" sz="2000" dirty="0"/>
              <a:t> con las mismas características ( nombre, número y tipo de argumentos) </a:t>
            </a:r>
            <a:r>
              <a:rPr lang="es-ES" sz="2000" b="1" dirty="0"/>
              <a:t>que</a:t>
            </a:r>
            <a:r>
              <a:rPr lang="es-ES" sz="2000" dirty="0"/>
              <a:t> el </a:t>
            </a:r>
            <a:r>
              <a:rPr lang="es-ES" sz="2000" b="1" dirty="0"/>
              <a:t>método</a:t>
            </a:r>
            <a:r>
              <a:rPr lang="es-ES" sz="2000" dirty="0"/>
              <a:t> de la superclase.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2469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prstClr val="white"/>
                </a:solidFill>
              </a:rPr>
              <a:t>ANÁLISIS</a:t>
            </a:r>
            <a:endParaRPr lang="es-CO" b="1" dirty="0">
              <a:solidFill>
                <a:prstClr val="white"/>
              </a:solidFill>
              <a:latin typeface="Calabri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752682" y="2235828"/>
            <a:ext cx="1728500" cy="24265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prstClr val="black"/>
                </a:solidFill>
              </a:rPr>
              <a:t>(</a:t>
            </a:r>
            <a:r>
              <a:rPr lang="es-CO" dirty="0" err="1" smtClean="0">
                <a:solidFill>
                  <a:prstClr val="black"/>
                </a:solidFill>
              </a:rPr>
              <a:t>Dog</a:t>
            </a:r>
            <a:r>
              <a:rPr lang="es-CO" dirty="0" smtClean="0">
                <a:solidFill>
                  <a:prstClr val="black"/>
                </a:solidFill>
              </a:rPr>
              <a:t>)</a:t>
            </a: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001</a:t>
            </a: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Tony</a:t>
            </a: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2013</a:t>
            </a: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Negro</a:t>
            </a: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sano</a:t>
            </a:r>
          </a:p>
          <a:p>
            <a:pPr algn="ctr"/>
            <a:r>
              <a:rPr lang="es-CO" dirty="0" err="1" smtClean="0">
                <a:solidFill>
                  <a:prstClr val="black"/>
                </a:solidFill>
              </a:rPr>
              <a:t>Gloden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080551" y="1589497"/>
            <a:ext cx="316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FF0000"/>
                </a:solidFill>
              </a:rPr>
              <a:t>OBJETOS</a:t>
            </a: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INSTANCIAS DE LA CLASE </a:t>
            </a:r>
            <a:r>
              <a:rPr lang="es-CO" dirty="0" smtClean="0">
                <a:solidFill>
                  <a:srgbClr val="00B050"/>
                </a:solidFill>
              </a:rPr>
              <a:t>(</a:t>
            </a:r>
            <a:r>
              <a:rPr lang="es-CO" b="1" dirty="0" smtClean="0">
                <a:solidFill>
                  <a:srgbClr val="00B050"/>
                </a:solidFill>
              </a:rPr>
              <a:t>NEW</a:t>
            </a:r>
            <a:r>
              <a:rPr lang="es-CO" dirty="0" smtClean="0">
                <a:solidFill>
                  <a:srgbClr val="00B050"/>
                </a:solidFill>
              </a:rPr>
              <a:t>)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615465" y="767169"/>
            <a:ext cx="873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prstClr val="black"/>
                </a:solidFill>
              </a:rPr>
              <a:t>En la </a:t>
            </a:r>
            <a:r>
              <a:rPr lang="es-CO" dirty="0" err="1" smtClean="0">
                <a:solidFill>
                  <a:prstClr val="black"/>
                </a:solidFill>
              </a:rPr>
              <a:t>super</a:t>
            </a:r>
            <a:r>
              <a:rPr lang="es-CO" dirty="0" smtClean="0">
                <a:solidFill>
                  <a:prstClr val="black"/>
                </a:solidFill>
              </a:rPr>
              <a:t> clase </a:t>
            </a:r>
            <a:r>
              <a:rPr lang="es-CO" dirty="0" err="1" smtClean="0">
                <a:solidFill>
                  <a:prstClr val="black"/>
                </a:solidFill>
              </a:rPr>
              <a:t>Pet</a:t>
            </a:r>
            <a:r>
              <a:rPr lang="es-CO" dirty="0" smtClean="0">
                <a:solidFill>
                  <a:prstClr val="black"/>
                </a:solidFill>
              </a:rPr>
              <a:t> </a:t>
            </a:r>
            <a:r>
              <a:rPr lang="es-CO" dirty="0" err="1" smtClean="0">
                <a:solidFill>
                  <a:prstClr val="black"/>
                </a:solidFill>
              </a:rPr>
              <a:t>see</a:t>
            </a:r>
            <a:r>
              <a:rPr lang="es-CO" dirty="0" smtClean="0">
                <a:solidFill>
                  <a:prstClr val="black"/>
                </a:solidFill>
              </a:rPr>
              <a:t> tiene el método </a:t>
            </a:r>
            <a:r>
              <a:rPr lang="es-CO" dirty="0" err="1" smtClean="0">
                <a:solidFill>
                  <a:prstClr val="black"/>
                </a:solidFill>
              </a:rPr>
              <a:t>sound</a:t>
            </a:r>
            <a:r>
              <a:rPr lang="es-CO" dirty="0" smtClean="0">
                <a:solidFill>
                  <a:prstClr val="black"/>
                </a:solidFill>
              </a:rPr>
              <a:t>(), pero cada </a:t>
            </a:r>
            <a:r>
              <a:rPr lang="es-CO" dirty="0" err="1" smtClean="0">
                <a:solidFill>
                  <a:prstClr val="black"/>
                </a:solidFill>
              </a:rPr>
              <a:t>máscota</a:t>
            </a:r>
            <a:r>
              <a:rPr lang="es-CO" dirty="0" smtClean="0">
                <a:solidFill>
                  <a:prstClr val="black"/>
                </a:solidFill>
              </a:rPr>
              <a:t> reproduce un sonido diferente, por lo tanto en cada clase hija se </a:t>
            </a:r>
            <a:r>
              <a:rPr lang="es-CO" dirty="0" err="1" smtClean="0">
                <a:solidFill>
                  <a:prstClr val="black"/>
                </a:solidFill>
              </a:rPr>
              <a:t>sobreescribe</a:t>
            </a:r>
            <a:r>
              <a:rPr lang="es-CO" dirty="0" smtClean="0">
                <a:solidFill>
                  <a:prstClr val="black"/>
                </a:solidFill>
              </a:rPr>
              <a:t> el método particularizando lo propio de cada mascota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10037788" y="2178604"/>
            <a:ext cx="1728500" cy="24265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prstClr val="black"/>
                </a:solidFill>
              </a:rPr>
              <a:t>(</a:t>
            </a:r>
            <a:r>
              <a:rPr lang="es-CO" dirty="0" err="1" smtClean="0">
                <a:solidFill>
                  <a:prstClr val="black"/>
                </a:solidFill>
              </a:rPr>
              <a:t>cat</a:t>
            </a:r>
            <a:r>
              <a:rPr lang="es-CO" dirty="0" smtClean="0">
                <a:solidFill>
                  <a:prstClr val="black"/>
                </a:solidFill>
              </a:rPr>
              <a:t>)</a:t>
            </a: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002</a:t>
            </a:r>
          </a:p>
          <a:p>
            <a:pPr algn="ctr"/>
            <a:r>
              <a:rPr lang="es-CO" dirty="0" err="1" smtClean="0">
                <a:solidFill>
                  <a:prstClr val="black"/>
                </a:solidFill>
              </a:rPr>
              <a:t>Michin</a:t>
            </a:r>
            <a:endParaRPr lang="es-CO" dirty="0" smtClean="0">
              <a:solidFill>
                <a:prstClr val="black"/>
              </a:solidFill>
            </a:endParaRP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2015</a:t>
            </a: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blanco</a:t>
            </a: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enfermo</a:t>
            </a:r>
          </a:p>
          <a:p>
            <a:pPr algn="ctr"/>
            <a:r>
              <a:rPr lang="es-CO" dirty="0" smtClean="0">
                <a:solidFill>
                  <a:prstClr val="black"/>
                </a:solidFill>
              </a:rPr>
              <a:t>Bengala</a:t>
            </a:r>
            <a:endParaRPr lang="es-CO" dirty="0">
              <a:solidFill>
                <a:prstClr val="black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2" y="1589497"/>
            <a:ext cx="65246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95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err="1" smtClean="0">
                <a:solidFill>
                  <a:schemeClr val="bg1"/>
                </a:solidFill>
                <a:latin typeface="Calabri"/>
              </a:rPr>
              <a:t>Sobreescritura</a:t>
            </a:r>
            <a:r>
              <a:rPr lang="es-CO" b="1" dirty="0" smtClean="0">
                <a:solidFill>
                  <a:schemeClr val="bg1"/>
                </a:solidFill>
                <a:latin typeface="Calabri"/>
              </a:rPr>
              <a:t> de métodos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Implementación en código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1143000"/>
            <a:ext cx="66579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Probando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02" y="970342"/>
            <a:ext cx="9967859" cy="576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6665</TotalTime>
  <Words>517</Words>
  <Application>Microsoft Office PowerPoint</Application>
  <PresentationFormat>Panorámica</PresentationFormat>
  <Paragraphs>86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Calabri</vt:lpstr>
      <vt:lpstr>Calibri</vt:lpstr>
      <vt:lpstr>Calibri Light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366</cp:revision>
  <dcterms:created xsi:type="dcterms:W3CDTF">2021-04-09T13:53:49Z</dcterms:created>
  <dcterms:modified xsi:type="dcterms:W3CDTF">2022-07-05T22:14:46Z</dcterms:modified>
</cp:coreProperties>
</file>